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120" y="-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Ch12. Malware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Kumar </a:t>
            </a:r>
            <a:r>
              <a:rPr lang="en-US" dirty="0" err="1" smtClean="0"/>
              <a:t>Lekkalapudi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2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Malware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Metamorphic Network Behavior</a:t>
            </a:r>
          </a:p>
          <a:p>
            <a:pPr lvl="1"/>
            <a:r>
              <a:rPr lang="en-US" dirty="0"/>
              <a:t>Compromised systems can include multiple methods for exploiting new systems, </a:t>
            </a:r>
            <a:r>
              <a:rPr lang="en-US" dirty="0" smtClean="0"/>
              <a:t>foiling simple </a:t>
            </a:r>
            <a:r>
              <a:rPr lang="en-US" dirty="0"/>
              <a:t>port-blocking, router ACLs, and IDS rules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Since port-blocking is one of the simplest and oldest methods of attempting to </a:t>
            </a:r>
            <a:r>
              <a:rPr lang="en-US" dirty="0" smtClean="0"/>
              <a:t>contain the </a:t>
            </a:r>
            <a:r>
              <a:rPr lang="en-US" dirty="0"/>
              <a:t>spread of malware, many forms of malware have been developed to dynamically </a:t>
            </a:r>
            <a:r>
              <a:rPr lang="en-US" dirty="0" smtClean="0"/>
              <a:t>change their </a:t>
            </a:r>
            <a:r>
              <a:rPr lang="en-US" dirty="0"/>
              <a:t>command-and-control and malware distribution ports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Scanning known services or random services for new targets. Ex: SQL Slamming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3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Malware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Metamorphic Network Behavior</a:t>
            </a:r>
          </a:p>
          <a:p>
            <a:pPr lvl="1"/>
            <a:r>
              <a:rPr lang="en-US" dirty="0" smtClean="0"/>
              <a:t>Scanning</a:t>
            </a:r>
          </a:p>
          <a:p>
            <a:pPr lvl="2"/>
            <a:r>
              <a:rPr lang="en-US" dirty="0" smtClean="0"/>
              <a:t>Randomized</a:t>
            </a:r>
          </a:p>
          <a:p>
            <a:pPr lvl="2"/>
            <a:r>
              <a:rPr lang="en-US" dirty="0" smtClean="0"/>
              <a:t>Permutation</a:t>
            </a:r>
          </a:p>
          <a:p>
            <a:pPr lvl="2"/>
            <a:r>
              <a:rPr lang="en-US" dirty="0" smtClean="0"/>
              <a:t>Spoofed</a:t>
            </a:r>
          </a:p>
          <a:p>
            <a:r>
              <a:rPr lang="en-US" dirty="0" smtClean="0"/>
              <a:t>Port 445 count</a:t>
            </a:r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62" y="3519263"/>
            <a:ext cx="5080921" cy="25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4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Malware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Blending Network Activity</a:t>
            </a:r>
          </a:p>
          <a:p>
            <a:pPr lvl="1"/>
            <a:r>
              <a:rPr lang="en-US" dirty="0"/>
              <a:t> Propagation strategies and C&amp;C </a:t>
            </a:r>
            <a:r>
              <a:rPr lang="en-US" dirty="0" smtClean="0"/>
              <a:t>traffic have evolved to blend better with legitimate traffic. </a:t>
            </a:r>
          </a:p>
          <a:p>
            <a:r>
              <a:rPr lang="en-US" dirty="0" smtClean="0"/>
              <a:t>Fast-Flux DNS</a:t>
            </a:r>
          </a:p>
          <a:p>
            <a:pPr lvl="1"/>
            <a:r>
              <a:rPr lang="en-US" dirty="0"/>
              <a:t>Fast</a:t>
            </a:r>
            <a:r>
              <a:rPr lang="en-US" dirty="0" smtClean="0"/>
              <a:t>-flux</a:t>
            </a:r>
            <a:r>
              <a:rPr lang="en-US" dirty="0"/>
              <a:t>” service networks are designed to dynamically change and obscure central </a:t>
            </a:r>
            <a:r>
              <a:rPr lang="en-US" dirty="0" smtClean="0"/>
              <a:t>malware </a:t>
            </a:r>
            <a:r>
              <a:rPr lang="en-US" dirty="0"/>
              <a:t>server IP addresses to make it harder for defenders to block malicious </a:t>
            </a:r>
            <a:r>
              <a:rPr lang="en-US" dirty="0" smtClean="0"/>
              <a:t>traffic</a:t>
            </a:r>
            <a:r>
              <a:rPr lang="en-US" dirty="0"/>
              <a:t>, and </a:t>
            </a:r>
            <a:r>
              <a:rPr lang="en-US" dirty="0" smtClean="0"/>
              <a:t>track down </a:t>
            </a:r>
            <a:r>
              <a:rPr lang="en-US" dirty="0"/>
              <a:t>the central attacker servers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650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Malware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Persistent Threat</a:t>
            </a:r>
          </a:p>
          <a:p>
            <a:pPr lvl="1"/>
            <a:r>
              <a:rPr lang="en-US" dirty="0"/>
              <a:t>Advanced  Highly sophisticated, often incorporating zero-day attacks or cutting</a:t>
            </a:r>
            <a:r>
              <a:rPr lang="en-US" dirty="0" smtClean="0"/>
              <a:t>-edge </a:t>
            </a:r>
            <a:r>
              <a:rPr lang="en-US" dirty="0"/>
              <a:t>technology for which there are no widespread defensive capabilities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Persistent  Long-term, stealthy, targeted, ongoing attacks designed to achieve </a:t>
            </a:r>
            <a:r>
              <a:rPr lang="en-US" dirty="0" smtClean="0"/>
              <a:t>a high </a:t>
            </a:r>
            <a:r>
              <a:rPr lang="en-US" dirty="0"/>
              <a:t>rate of success with minimal risk of detection. </a:t>
            </a:r>
            <a:endParaRPr lang="en-US" dirty="0" smtClean="0"/>
          </a:p>
          <a:p>
            <a:pPr lvl="1"/>
            <a:r>
              <a:rPr lang="en-US" dirty="0"/>
              <a:t> Threat  Well-trained and disciplined human attackers, working to achieve a </a:t>
            </a:r>
            <a:r>
              <a:rPr lang="en-US" dirty="0" smtClean="0"/>
              <a:t>specific goal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12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Behavior of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44" y="1600201"/>
            <a:ext cx="3699994" cy="4343400"/>
          </a:xfrm>
        </p:spPr>
        <p:txBody>
          <a:bodyPr/>
          <a:lstStyle/>
          <a:p>
            <a:r>
              <a:rPr lang="en-US" dirty="0" smtClean="0"/>
              <a:t>Propagation</a:t>
            </a:r>
          </a:p>
          <a:p>
            <a:pPr lvl="1"/>
            <a:r>
              <a:rPr lang="en-US" dirty="0" smtClean="0"/>
              <a:t>Email</a:t>
            </a:r>
            <a:endParaRPr lang="en-US" dirty="0"/>
          </a:p>
          <a:p>
            <a:pPr lvl="1"/>
            <a:r>
              <a:rPr lang="en-US" dirty="0" smtClean="0"/>
              <a:t>Web </a:t>
            </a:r>
            <a:r>
              <a:rPr lang="en-US" dirty="0"/>
              <a:t>links and </a:t>
            </a:r>
            <a:r>
              <a:rPr lang="en-US" dirty="0" smtClean="0"/>
              <a:t>content</a:t>
            </a:r>
            <a:endParaRPr lang="en-US" dirty="0"/>
          </a:p>
          <a:p>
            <a:pPr lvl="1"/>
            <a:r>
              <a:rPr lang="en-US" dirty="0" smtClean="0"/>
              <a:t>Network shares</a:t>
            </a:r>
            <a:endParaRPr lang="en-US" dirty="0"/>
          </a:p>
          <a:p>
            <a:pPr lvl="1"/>
            <a:r>
              <a:rPr lang="en-US" dirty="0" smtClean="0"/>
              <a:t>Direct </a:t>
            </a:r>
            <a:r>
              <a:rPr lang="en-US" dirty="0"/>
              <a:t>network-based exploitation </a:t>
            </a:r>
            <a:endParaRPr lang="en-US" dirty="0" smtClean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83" y="1776233"/>
            <a:ext cx="4726490" cy="34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3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Behavior of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Snorting</a:t>
            </a:r>
          </a:p>
          <a:p>
            <a:endParaRPr lang="en-US" dirty="0"/>
          </a:p>
        </p:txBody>
      </p:sp>
      <p:pic>
        <p:nvPicPr>
          <p:cNvPr id="4" name="Picture 3" descr="Screen Shot 2014-08-07 at 6.00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18" y="2054829"/>
            <a:ext cx="6330142" cy="42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3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Behavior of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Spam</a:t>
            </a:r>
          </a:p>
          <a:p>
            <a:endParaRPr lang="en-US" dirty="0"/>
          </a:p>
        </p:txBody>
      </p:sp>
      <p:pic>
        <p:nvPicPr>
          <p:cNvPr id="5" name="Picture 4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22" y="2427010"/>
            <a:ext cx="5400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93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Behavior of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and control Communications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Social </a:t>
            </a:r>
            <a:r>
              <a:rPr lang="en-US" dirty="0"/>
              <a:t>networking sites (i.e., Twitter, Facebook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Peer</a:t>
            </a:r>
            <a:r>
              <a:rPr lang="en-US" dirty="0"/>
              <a:t>-to-</a:t>
            </a:r>
            <a:r>
              <a:rPr lang="en-US" dirty="0" smtClean="0"/>
              <a:t>peer</a:t>
            </a:r>
          </a:p>
          <a:p>
            <a:pPr lvl="1"/>
            <a:r>
              <a:rPr lang="en-US" dirty="0" smtClean="0"/>
              <a:t>IRC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Cloud computing </a:t>
            </a:r>
            <a:r>
              <a:rPr lang="en-US" dirty="0" smtClean="0"/>
              <a:t>environments</a:t>
            </a:r>
          </a:p>
          <a:p>
            <a:pPr lvl="2"/>
            <a:r>
              <a:rPr lang="en-US" dirty="0" smtClean="0"/>
              <a:t>Amazon EC</a:t>
            </a:r>
            <a:r>
              <a:rPr lang="en-US" dirty="0"/>
              <a:t>2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Google’s </a:t>
            </a:r>
            <a:r>
              <a:rPr lang="en-US" dirty="0" err="1"/>
              <a:t>AppEngine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65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Behavior of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graph of W32.Downadup.A network activity post-infection over an 8-</a:t>
            </a:r>
            <a:r>
              <a:rPr lang="en-US" dirty="0" smtClean="0"/>
              <a:t>hour period.</a:t>
            </a:r>
          </a:p>
          <a:p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00" y="2494757"/>
            <a:ext cx="51720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89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Behavior of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format of an HTTP message used in </a:t>
            </a:r>
            <a:r>
              <a:rPr lang="en-US" dirty="0" err="1"/>
              <a:t>Waledac’s</a:t>
            </a:r>
            <a:r>
              <a:rPr lang="en-US" dirty="0"/>
              <a:t> C&amp;C </a:t>
            </a:r>
            <a:r>
              <a:rPr lang="en-US" dirty="0" smtClean="0"/>
              <a:t>system.</a:t>
            </a:r>
            <a:endParaRPr lang="en-US" dirty="0"/>
          </a:p>
        </p:txBody>
      </p:sp>
      <p:pic>
        <p:nvPicPr>
          <p:cNvPr id="5" name="Picture 4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51" y="2743201"/>
            <a:ext cx="5715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Trends in malware evolution</a:t>
            </a:r>
          </a:p>
          <a:p>
            <a:r>
              <a:rPr lang="en-US" dirty="0" smtClean="0"/>
              <a:t>Network </a:t>
            </a:r>
            <a:r>
              <a:rPr lang="en-US" dirty="0" err="1" smtClean="0"/>
              <a:t>behaviour</a:t>
            </a:r>
            <a:r>
              <a:rPr lang="en-US" dirty="0" smtClean="0"/>
              <a:t> of malware</a:t>
            </a:r>
          </a:p>
          <a:p>
            <a:r>
              <a:rPr lang="en-US" dirty="0" smtClean="0"/>
              <a:t>Future work of malware and network forensics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60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Behavior of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Payload Behavior</a:t>
            </a:r>
          </a:p>
          <a:p>
            <a:pPr lvl="1"/>
            <a:r>
              <a:rPr lang="en-US" dirty="0" smtClean="0"/>
              <a:t>SPAM</a:t>
            </a:r>
          </a:p>
          <a:p>
            <a:pPr lvl="1"/>
            <a:r>
              <a:rPr lang="en-US" dirty="0" err="1" smtClean="0"/>
              <a:t>DoS</a:t>
            </a:r>
            <a:endParaRPr lang="en-US" dirty="0" smtClean="0"/>
          </a:p>
          <a:p>
            <a:pPr lvl="1"/>
            <a:r>
              <a:rPr lang="en-US" dirty="0" smtClean="0"/>
              <a:t>Pirated </a:t>
            </a:r>
            <a:r>
              <a:rPr lang="en-US" dirty="0"/>
              <a:t>software </a:t>
            </a:r>
            <a:r>
              <a:rPr lang="en-US" dirty="0" smtClean="0"/>
              <a:t>hosting</a:t>
            </a:r>
          </a:p>
          <a:p>
            <a:pPr lvl="1"/>
            <a:r>
              <a:rPr lang="en-US" dirty="0" smtClean="0"/>
              <a:t>Confidential </a:t>
            </a:r>
            <a:r>
              <a:rPr lang="en-US" dirty="0"/>
              <a:t>information theft (spyware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Scanning </a:t>
            </a:r>
            <a:r>
              <a:rPr lang="en-US" dirty="0"/>
              <a:t>for </a:t>
            </a:r>
            <a:r>
              <a:rPr lang="en-US" dirty="0" smtClean="0"/>
              <a:t>reconnaissance</a:t>
            </a:r>
          </a:p>
          <a:p>
            <a:pPr lvl="1"/>
            <a:r>
              <a:rPr lang="en-US" dirty="0" err="1" smtClean="0"/>
              <a:t>Keylogging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64213"/>
            <a:ext cx="8042276" cy="434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Expect the Unexpected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Malware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Botnets</a:t>
            </a:r>
          </a:p>
          <a:p>
            <a:pPr lvl="1"/>
            <a:r>
              <a:rPr lang="en-US" dirty="0"/>
              <a:t>Modern botnets are the convergence of advancements in remote control, automated </a:t>
            </a:r>
            <a:r>
              <a:rPr lang="en-US" dirty="0" smtClean="0"/>
              <a:t>propagation</a:t>
            </a:r>
            <a:r>
              <a:rPr lang="en-US" dirty="0"/>
              <a:t>, and hierarchical, distributed management techniques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1990’s, </a:t>
            </a:r>
          </a:p>
          <a:p>
            <a:pPr lvl="2"/>
            <a:r>
              <a:rPr lang="en-US" dirty="0" smtClean="0"/>
              <a:t>Centrally coordinated activities.</a:t>
            </a:r>
          </a:p>
          <a:p>
            <a:pPr lvl="2"/>
            <a:r>
              <a:rPr lang="en-US" dirty="0" smtClean="0"/>
              <a:t>TFN</a:t>
            </a:r>
          </a:p>
          <a:p>
            <a:pPr lvl="2"/>
            <a:r>
              <a:rPr lang="en-US" dirty="0" smtClean="0"/>
              <a:t>C &amp; C and C-square</a:t>
            </a:r>
          </a:p>
          <a:p>
            <a:pPr lvl="2"/>
            <a:r>
              <a:rPr lang="en-US" dirty="0" smtClean="0"/>
              <a:t>Off late – RATs</a:t>
            </a:r>
          </a:p>
          <a:p>
            <a:pPr lvl="3"/>
            <a:r>
              <a:rPr lang="en-US" dirty="0" err="1" smtClean="0"/>
              <a:t>BackOrifice</a:t>
            </a:r>
            <a:r>
              <a:rPr lang="en-US" dirty="0" smtClean="0"/>
              <a:t> and Sub7</a:t>
            </a:r>
          </a:p>
          <a:p>
            <a:pPr lvl="1"/>
            <a:r>
              <a:rPr lang="en-US" dirty="0" smtClean="0"/>
              <a:t>Most investigations are conducted on malware caught in the wild.</a:t>
            </a:r>
          </a:p>
        </p:txBody>
      </p:sp>
    </p:spTree>
    <p:extLst>
      <p:ext uri="{BB962C8B-B14F-4D97-AF65-F5344CB8AC3E}">
        <p14:creationId xmlns:p14="http://schemas.microsoft.com/office/powerpoint/2010/main" val="18675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Malware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Encryption And Obfuscation</a:t>
            </a:r>
          </a:p>
          <a:p>
            <a:pPr lvl="1"/>
            <a:r>
              <a:rPr lang="en-US" dirty="0"/>
              <a:t>Early network-based techniques to evade detection included session splicing and </a:t>
            </a:r>
            <a:r>
              <a:rPr lang="en-US" dirty="0" smtClean="0"/>
              <a:t>fragmen</a:t>
            </a:r>
            <a:r>
              <a:rPr lang="en-US" dirty="0"/>
              <a:t>t</a:t>
            </a:r>
            <a:r>
              <a:rPr lang="en-US" dirty="0" smtClean="0"/>
              <a:t>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Obfuscation takes the form </a:t>
            </a:r>
            <a:r>
              <a:rPr lang="en-US" dirty="0" smtClean="0"/>
              <a:t>of simple </a:t>
            </a:r>
            <a:r>
              <a:rPr lang="en-US" dirty="0"/>
              <a:t>Base64 encoding or XOR-</a:t>
            </a:r>
            <a:r>
              <a:rPr lang="en-US" dirty="0" err="1"/>
              <a:t>ing</a:t>
            </a:r>
            <a:r>
              <a:rPr lang="en-US" dirty="0"/>
              <a:t>, or more complex layered systems of </a:t>
            </a:r>
            <a:r>
              <a:rPr lang="en-US" dirty="0" smtClean="0"/>
              <a:t>obfuscation.</a:t>
            </a:r>
          </a:p>
          <a:p>
            <a:pPr lvl="1"/>
            <a:r>
              <a:rPr lang="en-US" dirty="0"/>
              <a:t>With the rise of remote-control zombies and the maturation of C&amp;C channels, </a:t>
            </a:r>
            <a:r>
              <a:rPr lang="en-US" dirty="0" smtClean="0"/>
              <a:t>malware began </a:t>
            </a:r>
            <a:r>
              <a:rPr lang="en-US" dirty="0"/>
              <a:t>incorporating obfuscation and encryption not only to disguise the injection </a:t>
            </a:r>
            <a:r>
              <a:rPr lang="en-US" dirty="0" smtClean="0"/>
              <a:t>vectors and </a:t>
            </a:r>
            <a:r>
              <a:rPr lang="en-US" dirty="0"/>
              <a:t>payloads, but also to hide the content of the C&amp;C channel itself</a:t>
            </a:r>
          </a:p>
        </p:txBody>
      </p:sp>
    </p:spTree>
    <p:extLst>
      <p:ext uri="{BB962C8B-B14F-4D97-AF65-F5344CB8AC3E}">
        <p14:creationId xmlns:p14="http://schemas.microsoft.com/office/powerpoint/2010/main" val="10367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Malware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Encryption and Obfuscation</a:t>
            </a:r>
          </a:p>
          <a:p>
            <a:pPr lvl="1"/>
            <a:r>
              <a:rPr lang="en-US" dirty="0"/>
              <a:t>Encryption is used not just to evade detection and analysis by network defenders but </a:t>
            </a:r>
            <a:r>
              <a:rPr lang="en-US" dirty="0" smtClean="0"/>
              <a:t>also to </a:t>
            </a:r>
            <a:r>
              <a:rPr lang="en-US" dirty="0"/>
              <a:t>ensure that the </a:t>
            </a:r>
            <a:r>
              <a:rPr lang="en-US" dirty="0" err="1"/>
              <a:t>botherders</a:t>
            </a:r>
            <a:r>
              <a:rPr lang="en-US" dirty="0"/>
              <a:t> maintain control of their networks. </a:t>
            </a:r>
            <a:endParaRPr lang="en-US" dirty="0" smtClean="0"/>
          </a:p>
          <a:p>
            <a:r>
              <a:rPr lang="en-US" dirty="0" smtClean="0"/>
              <a:t>Distributed Command-and-Control Systems</a:t>
            </a:r>
          </a:p>
          <a:p>
            <a:pPr lvl="1"/>
            <a:r>
              <a:rPr lang="en-US" dirty="0" smtClean="0"/>
              <a:t>Early days: Internet Relay Chat(IRC)</a:t>
            </a:r>
          </a:p>
          <a:p>
            <a:pPr lvl="1"/>
            <a:r>
              <a:rPr lang="en-US" dirty="0"/>
              <a:t>Newer botnets have been moving toward a partially distributed, rather than fully </a:t>
            </a:r>
            <a:r>
              <a:rPr lang="en-US" dirty="0" smtClean="0"/>
              <a:t>centralized</a:t>
            </a:r>
            <a:r>
              <a:rPr lang="en-US" dirty="0"/>
              <a:t>, command-and-control architecture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Distributed models typically </a:t>
            </a:r>
            <a:r>
              <a:rPr lang="en-US" dirty="0" smtClean="0"/>
              <a:t>involve a </a:t>
            </a:r>
            <a:r>
              <a:rPr lang="en-US" dirty="0"/>
              <a:t>multilevel hierarchy so that systems at each level communicate with each other, and </a:t>
            </a:r>
            <a:r>
              <a:rPr lang="en-US" dirty="0" err="1" smtClean="0"/>
              <a:t>atleast</a:t>
            </a:r>
            <a:r>
              <a:rPr lang="en-US" dirty="0" smtClean="0"/>
              <a:t> </a:t>
            </a:r>
            <a:r>
              <a:rPr lang="en-US" dirty="0"/>
              <a:t>some systems in each level can communicate with systems in the level above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43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Malware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Distributed C&amp;C:</a:t>
            </a:r>
          </a:p>
          <a:p>
            <a:pPr lvl="1"/>
            <a:r>
              <a:rPr lang="en-US" dirty="0" smtClean="0"/>
              <a:t>Advantages:</a:t>
            </a:r>
          </a:p>
          <a:p>
            <a:pPr lvl="2"/>
            <a:r>
              <a:rPr lang="en-US" dirty="0" err="1" smtClean="0"/>
              <a:t>Redudancy</a:t>
            </a:r>
            <a:endParaRPr lang="en-US" dirty="0" smtClean="0"/>
          </a:p>
          <a:p>
            <a:pPr lvl="2"/>
            <a:r>
              <a:rPr lang="en-US" dirty="0" smtClean="0"/>
              <a:t>Attacker Concealment</a:t>
            </a:r>
          </a:p>
          <a:p>
            <a:pPr lvl="2"/>
            <a:r>
              <a:rPr lang="en-US" dirty="0" smtClean="0"/>
              <a:t>Asymmetry</a:t>
            </a:r>
          </a:p>
          <a:p>
            <a:pPr lvl="2"/>
            <a:r>
              <a:rPr lang="en-US" dirty="0" smtClean="0"/>
              <a:t>Detection Evasion</a:t>
            </a:r>
          </a:p>
          <a:p>
            <a:r>
              <a:rPr lang="en-US" dirty="0" smtClean="0"/>
              <a:t>Peer-to-peer C&amp;C</a:t>
            </a:r>
          </a:p>
          <a:p>
            <a:pPr lvl="1"/>
            <a:r>
              <a:rPr lang="en-US" dirty="0"/>
              <a:t>Designed </a:t>
            </a:r>
            <a:r>
              <a:rPr lang="en-US" dirty="0" smtClean="0"/>
              <a:t>from the </a:t>
            </a:r>
            <a:r>
              <a:rPr lang="en-US" dirty="0"/>
              <a:t>start with a distributed, multilayer model, Storm incorporated the </a:t>
            </a:r>
            <a:r>
              <a:rPr lang="en-US" dirty="0" err="1"/>
              <a:t>Overnet</a:t>
            </a:r>
            <a:r>
              <a:rPr lang="en-US" dirty="0"/>
              <a:t>/</a:t>
            </a:r>
            <a:r>
              <a:rPr lang="en-US" dirty="0" err="1" smtClean="0"/>
              <a:t>eDonkey</a:t>
            </a:r>
            <a:r>
              <a:rPr lang="en-US" dirty="0" smtClean="0"/>
              <a:t> peer</a:t>
            </a:r>
            <a:r>
              <a:rPr lang="en-US" dirty="0"/>
              <a:t>-to-peer </a:t>
            </a:r>
            <a:r>
              <a:rPr lang="en-US" dirty="0" err="1"/>
              <a:t>ﬁlesharing</a:t>
            </a:r>
            <a:r>
              <a:rPr lang="en-US" dirty="0"/>
              <a:t> protocol for distributed, dynamic C&amp;C between endpoint nodes.</a:t>
            </a:r>
          </a:p>
        </p:txBody>
      </p:sp>
    </p:spTree>
    <p:extLst>
      <p:ext uri="{BB962C8B-B14F-4D97-AF65-F5344CB8AC3E}">
        <p14:creationId xmlns:p14="http://schemas.microsoft.com/office/powerpoint/2010/main" val="371789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Malware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Automatic Self-Updates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first </a:t>
            </a:r>
            <a:r>
              <a:rPr lang="en-US" dirty="0"/>
              <a:t>self-updating systems were very simple. In 1999, the W95/Babylonia self-</a:t>
            </a:r>
            <a:r>
              <a:rPr lang="en-US" dirty="0" smtClean="0"/>
              <a:t>mailer worm </a:t>
            </a:r>
            <a:r>
              <a:rPr lang="en-US" dirty="0"/>
              <a:t>automatically checked a web site for updates after infection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attackers distributed a public key </a:t>
            </a:r>
            <a:r>
              <a:rPr lang="en-US" dirty="0" smtClean="0"/>
              <a:t>with the </a:t>
            </a:r>
            <a:r>
              <a:rPr lang="en-US" dirty="0"/>
              <a:t>virus, and then cryptographically signed updates with the corresponding private </a:t>
            </a:r>
            <a:r>
              <a:rPr lang="en-US" dirty="0" smtClean="0"/>
              <a:t>key. Before </a:t>
            </a:r>
            <a:r>
              <a:rPr lang="en-US" dirty="0"/>
              <a:t>installing updates, the compromised systems checked the integrity and </a:t>
            </a:r>
            <a:r>
              <a:rPr lang="en-US" dirty="0" smtClean="0"/>
              <a:t>authenticity of </a:t>
            </a:r>
            <a:r>
              <a:rPr lang="en-US" dirty="0"/>
              <a:t>the updates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Modern malware uses automatic self-updates to distribute changes not just in </a:t>
            </a:r>
            <a:r>
              <a:rPr lang="en-US" dirty="0" smtClean="0"/>
              <a:t>propagation mechanisms </a:t>
            </a:r>
            <a:r>
              <a:rPr lang="en-US" dirty="0"/>
              <a:t>and payloads, but also the command-and-control system itself</a:t>
            </a:r>
          </a:p>
        </p:txBody>
      </p:sp>
    </p:spTree>
    <p:extLst>
      <p:ext uri="{BB962C8B-B14F-4D97-AF65-F5344CB8AC3E}">
        <p14:creationId xmlns:p14="http://schemas.microsoft.com/office/powerpoint/2010/main" val="395689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Malware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Waledac</a:t>
            </a:r>
            <a:r>
              <a:rPr lang="en-US" dirty="0" smtClean="0"/>
              <a:t> worm’s propagation</a:t>
            </a:r>
          </a:p>
          <a:p>
            <a:endParaRPr lang="en-US" dirty="0"/>
          </a:p>
        </p:txBody>
      </p:sp>
      <p:pic>
        <p:nvPicPr>
          <p:cNvPr id="5" name="Picture 4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10" y="2749101"/>
            <a:ext cx="59817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9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Malware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Stuxnet</a:t>
            </a:r>
            <a:r>
              <a:rPr lang="en-US" dirty="0" smtClean="0"/>
              <a:t> worm’s propagation</a:t>
            </a:r>
          </a:p>
          <a:p>
            <a:endParaRPr lang="en-US" dirty="0"/>
          </a:p>
        </p:txBody>
      </p:sp>
      <p:pic>
        <p:nvPicPr>
          <p:cNvPr id="4" name="Picture 3" descr="tumblr_inline_n021noJiGE1rtgprq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22" y="2332343"/>
            <a:ext cx="5111701" cy="38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81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113</TotalTime>
  <Words>823</Words>
  <Application>Microsoft Macintosh PowerPoint</Application>
  <PresentationFormat>On-screen Show (4:3)</PresentationFormat>
  <Paragraphs>101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Breeze</vt:lpstr>
      <vt:lpstr>Ch12. Malware Analysis</vt:lpstr>
      <vt:lpstr>What to Expect?</vt:lpstr>
      <vt:lpstr>Trends in Malware Evolution</vt:lpstr>
      <vt:lpstr>Trends in Malware Evolution</vt:lpstr>
      <vt:lpstr>Trends in Malware Evolution</vt:lpstr>
      <vt:lpstr>Trends in Malware Evolution</vt:lpstr>
      <vt:lpstr>Trends in Malware Evolution</vt:lpstr>
      <vt:lpstr>Trends in Malware Evolution</vt:lpstr>
      <vt:lpstr>Trends in Malware Evolution</vt:lpstr>
      <vt:lpstr>Trends in Malware Evolution</vt:lpstr>
      <vt:lpstr>Trends in Malware Evolution</vt:lpstr>
      <vt:lpstr>Trends in Malware Evolution</vt:lpstr>
      <vt:lpstr>Trends in Malware Evolution</vt:lpstr>
      <vt:lpstr>Network Behavior of Malware</vt:lpstr>
      <vt:lpstr>Network Behavior of Malware</vt:lpstr>
      <vt:lpstr>Network Behavior of Malware</vt:lpstr>
      <vt:lpstr>Network Behavior of Malware</vt:lpstr>
      <vt:lpstr>Network Behavior of Malware</vt:lpstr>
      <vt:lpstr>Network Behavior of Malware</vt:lpstr>
      <vt:lpstr>Network Behavior of Malware</vt:lpstr>
      <vt:lpstr>The future</vt:lpstr>
    </vt:vector>
  </TitlesOfParts>
  <Company>WVU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Ch12. Malware Analysis</dc:title>
  <dc:creator>Naveen Kumar L</dc:creator>
  <cp:lastModifiedBy>Naveen Kumar L</cp:lastModifiedBy>
  <cp:revision>8</cp:revision>
  <dcterms:created xsi:type="dcterms:W3CDTF">2014-08-07T20:11:25Z</dcterms:created>
  <dcterms:modified xsi:type="dcterms:W3CDTF">2014-08-07T22:05:08Z</dcterms:modified>
</cp:coreProperties>
</file>