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5" d="100"/>
          <a:sy n="155" d="100"/>
        </p:scale>
        <p:origin x="-96" y="-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7/26/14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287902"/>
            <a:ext cx="6498159" cy="1952322"/>
          </a:xfrm>
        </p:spPr>
        <p:txBody>
          <a:bodyPr/>
          <a:lstStyle/>
          <a:p>
            <a:r>
              <a:rPr lang="en-US" sz="4000" dirty="0" err="1" smtClean="0"/>
              <a:t>Ch</a:t>
            </a:r>
            <a:r>
              <a:rPr lang="en-US" sz="4000" dirty="0" smtClean="0"/>
              <a:t> 6. Wireless: Network Forensics Unplugged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Naveen Kumar </a:t>
            </a:r>
            <a:r>
              <a:rPr lang="en-US" dirty="0" err="1" smtClean="0"/>
              <a:t>Lekkalapudi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34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802.11 Frame Analysis</a:t>
            </a:r>
            <a:endParaRPr lang="en-US" dirty="0"/>
          </a:p>
        </p:txBody>
      </p:sp>
      <p:pic>
        <p:nvPicPr>
          <p:cNvPr id="4" name="Content Placeholder 3" descr="getfil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983" b="-149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27643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802.11 Wired Equivalent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To gain access to a WEP-encrypted wireless network, users need knowledge of a “</a:t>
            </a:r>
            <a:r>
              <a:rPr lang="en-US" dirty="0" smtClean="0"/>
              <a:t>shared secret</a:t>
            </a:r>
            <a:r>
              <a:rPr lang="en-US" dirty="0"/>
              <a:t>” key to gain access to the wireless hub’s service at Layer 2. </a:t>
            </a:r>
            <a:endParaRPr lang="en-US" dirty="0" smtClean="0"/>
          </a:p>
          <a:p>
            <a:r>
              <a:rPr lang="en-US" dirty="0" smtClean="0"/>
              <a:t>Crack?</a:t>
            </a:r>
          </a:p>
          <a:p>
            <a:pPr lvl="1"/>
            <a:r>
              <a:rPr lang="en-US" dirty="0" smtClean="0"/>
              <a:t>Capture packets</a:t>
            </a:r>
          </a:p>
          <a:p>
            <a:pPr lvl="2"/>
            <a:r>
              <a:rPr lang="en-US" dirty="0" smtClean="0"/>
              <a:t>40000 packets</a:t>
            </a:r>
            <a:r>
              <a:rPr lang="en-US" dirty="0" smtClean="0">
                <a:sym typeface="Wingdings"/>
              </a:rPr>
              <a:t> 50% success rate</a:t>
            </a:r>
          </a:p>
          <a:p>
            <a:pPr lvl="2"/>
            <a:r>
              <a:rPr lang="en-US" dirty="0" smtClean="0">
                <a:sym typeface="Wingdings"/>
              </a:rPr>
              <a:t>60000 packets 80% success rate</a:t>
            </a:r>
          </a:p>
          <a:p>
            <a:pPr lvl="1"/>
            <a:r>
              <a:rPr lang="en-US" dirty="0" err="1" smtClean="0">
                <a:sym typeface="Wingdings"/>
              </a:rPr>
              <a:t>Aircrack-ng</a:t>
            </a:r>
            <a:endParaRPr lang="en-US" dirty="0" smtClean="0">
              <a:sym typeface="Wingdings"/>
            </a:endParaRPr>
          </a:p>
          <a:p>
            <a:pPr lvl="2"/>
            <a:r>
              <a:rPr lang="en-US" dirty="0" smtClean="0">
                <a:sym typeface="Wingdings"/>
              </a:rPr>
              <a:t>Dictionary Attack</a:t>
            </a:r>
          </a:p>
          <a:p>
            <a:pPr lvl="2"/>
            <a:r>
              <a:rPr lang="en-US" dirty="0" smtClean="0">
                <a:sym typeface="Wingdings"/>
              </a:rPr>
              <a:t>Simple dictionary word ~1-2 minutes</a:t>
            </a:r>
          </a:p>
          <a:p>
            <a:pPr lvl="2"/>
            <a:r>
              <a:rPr lang="en-US" dirty="0" smtClean="0">
                <a:sym typeface="Wingdings"/>
              </a:rPr>
              <a:t>Complex never heard seen or meaning word ~days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548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802.11 WEP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Broken? Still we use it anyways</a:t>
            </a:r>
          </a:p>
          <a:p>
            <a:r>
              <a:rPr lang="en-US" dirty="0" smtClean="0"/>
              <a:t>Management frames: If privacy bit set to 1, it is encrypted</a:t>
            </a:r>
          </a:p>
          <a:p>
            <a:r>
              <a:rPr lang="en-US" dirty="0"/>
              <a:t>Data Frames: </a:t>
            </a:r>
            <a:endParaRPr lang="en-US" dirty="0" smtClean="0"/>
          </a:p>
          <a:p>
            <a:pPr lvl="1"/>
            <a:r>
              <a:rPr lang="en-US" dirty="0" smtClean="0"/>
              <a:t>802.11 </a:t>
            </a:r>
            <a:r>
              <a:rPr lang="en-US" dirty="0"/>
              <a:t>data frames include a “Protected” bit within the ﬁrst byte oﬀset of the </a:t>
            </a:r>
            <a:r>
              <a:rPr lang="en-US" dirty="0" smtClean="0"/>
              <a:t>802.11 MAC </a:t>
            </a:r>
            <a:r>
              <a:rPr lang="en-US" dirty="0"/>
              <a:t>framing, which indicates whether encryption is in use. 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956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TKIP, AES, WPA, and WPA2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Temporal Key Integrity Protocol(TKIP)</a:t>
            </a:r>
          </a:p>
          <a:p>
            <a:r>
              <a:rPr lang="en-US" dirty="0" smtClean="0"/>
              <a:t>AES(Advanced Encryption Standard)</a:t>
            </a:r>
          </a:p>
          <a:p>
            <a:r>
              <a:rPr lang="en-US" dirty="0" smtClean="0"/>
              <a:t>WPA(</a:t>
            </a:r>
            <a:r>
              <a:rPr lang="en-US" dirty="0" err="1" smtClean="0"/>
              <a:t>Wifi</a:t>
            </a:r>
            <a:r>
              <a:rPr lang="en-US" dirty="0" smtClean="0"/>
              <a:t> Protected Access)</a:t>
            </a:r>
          </a:p>
          <a:p>
            <a:r>
              <a:rPr lang="en-US" dirty="0"/>
              <a:t>WPA </a:t>
            </a:r>
            <a:r>
              <a:rPr lang="en-US" dirty="0" smtClean="0"/>
              <a:t>is:</a:t>
            </a:r>
          </a:p>
          <a:p>
            <a:pPr lvl="1"/>
            <a:r>
              <a:rPr lang="en-US" dirty="0" smtClean="0"/>
              <a:t>Designed </a:t>
            </a:r>
            <a:r>
              <a:rPr lang="en-US" dirty="0"/>
              <a:t>to work with legacy 802.11 hardware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Intended </a:t>
            </a:r>
            <a:r>
              <a:rPr lang="en-US" dirty="0"/>
              <a:t>to compensate for keying weaknesses (using TKIP)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Already broken.</a:t>
            </a:r>
          </a:p>
          <a:p>
            <a:r>
              <a:rPr lang="en-US" dirty="0" smtClean="0"/>
              <a:t>WPA2 </a:t>
            </a:r>
            <a:r>
              <a:rPr lang="en-US" dirty="0"/>
              <a:t>is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Required next generation </a:t>
            </a:r>
            <a:r>
              <a:rPr lang="en-US" dirty="0" smtClean="0"/>
              <a:t>hardware.</a:t>
            </a:r>
          </a:p>
          <a:p>
            <a:pPr lvl="1"/>
            <a:r>
              <a:rPr lang="en-US" dirty="0" smtClean="0"/>
              <a:t>Built </a:t>
            </a:r>
            <a:r>
              <a:rPr lang="en-US" dirty="0"/>
              <a:t>to utilize AES-CCMP (real crypto!)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Currently </a:t>
            </a:r>
            <a:r>
              <a:rPr lang="en-US" dirty="0"/>
              <a:t>considered secure when used with strong </a:t>
            </a:r>
            <a:r>
              <a:rPr lang="en-US" dirty="0" err="1"/>
              <a:t>preshared</a:t>
            </a:r>
            <a:r>
              <a:rPr lang="en-US" dirty="0"/>
              <a:t> keys or in </a:t>
            </a:r>
            <a:r>
              <a:rPr lang="en-US" dirty="0" smtClean="0"/>
              <a:t>combination </a:t>
            </a:r>
            <a:r>
              <a:rPr lang="en-US" dirty="0"/>
              <a:t>with strong 802.1X authentication mechanisms.</a:t>
            </a:r>
          </a:p>
        </p:txBody>
      </p:sp>
    </p:spTree>
    <p:extLst>
      <p:ext uri="{BB962C8B-B14F-4D97-AF65-F5344CB8AC3E}">
        <p14:creationId xmlns:p14="http://schemas.microsoft.com/office/powerpoint/2010/main" val="2851277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Wireshark</a:t>
            </a:r>
            <a:r>
              <a:rPr lang="en-US" dirty="0" smtClean="0"/>
              <a:t> Capture and filtering</a:t>
            </a:r>
            <a:endParaRPr lang="en-US" dirty="0"/>
          </a:p>
        </p:txBody>
      </p:sp>
      <p:pic>
        <p:nvPicPr>
          <p:cNvPr id="4" name="Content Placeholder 3" descr="getfil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378" r="-303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28013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802.1X was designed to provide a modular, extensible authentication framework for LANs</a:t>
            </a:r>
          </a:p>
          <a:p>
            <a:r>
              <a:rPr lang="en-US" dirty="0" smtClean="0"/>
              <a:t>PPP- Point to point protocol</a:t>
            </a:r>
          </a:p>
          <a:p>
            <a:r>
              <a:rPr lang="en-US" dirty="0" smtClean="0"/>
              <a:t>EAP- Extensible Authentication Protocol</a:t>
            </a:r>
          </a:p>
          <a:p>
            <a:r>
              <a:rPr lang="en-US" dirty="0" smtClean="0"/>
              <a:t>CHAP and PAP </a:t>
            </a:r>
            <a:r>
              <a:rPr lang="en-US" dirty="0" err="1" smtClean="0"/>
              <a:t>transmitts</a:t>
            </a:r>
            <a:r>
              <a:rPr lang="en-US" dirty="0" smtClean="0"/>
              <a:t> passwords in clear text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back-end authentication system </a:t>
            </a:r>
            <a:r>
              <a:rPr lang="en-US" dirty="0" smtClean="0"/>
              <a:t>in use</a:t>
            </a:r>
            <a:r>
              <a:rPr lang="en-US" dirty="0"/>
              <a:t>—whether a RADIUS system or an Active Directory/LDAP server—is much more </a:t>
            </a:r>
            <a:r>
              <a:rPr lang="en-US" dirty="0" smtClean="0"/>
              <a:t>likely to </a:t>
            </a:r>
            <a:r>
              <a:rPr lang="en-US" dirty="0"/>
              <a:t>be producing an audit trail than a stand-alone WAP with a static key shared by all.</a:t>
            </a:r>
          </a:p>
        </p:txBody>
      </p:sp>
    </p:spTree>
    <p:extLst>
      <p:ext uri="{BB962C8B-B14F-4D97-AF65-F5344CB8AC3E}">
        <p14:creationId xmlns:p14="http://schemas.microsoft.com/office/powerpoint/2010/main" val="2346128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Access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Enterprise:</a:t>
            </a:r>
          </a:p>
          <a:p>
            <a:pPr lvl="1"/>
            <a:r>
              <a:rPr lang="en-US" dirty="0" smtClean="0"/>
              <a:t>Wider geographic range</a:t>
            </a:r>
          </a:p>
          <a:p>
            <a:pPr lvl="1"/>
            <a:r>
              <a:rPr lang="en-US" dirty="0" smtClean="0"/>
              <a:t>RF waves</a:t>
            </a:r>
          </a:p>
          <a:p>
            <a:pPr lvl="1"/>
            <a:r>
              <a:rPr lang="en-US" dirty="0" smtClean="0"/>
              <a:t>Centralized authentication</a:t>
            </a:r>
          </a:p>
          <a:p>
            <a:pPr lvl="1"/>
            <a:r>
              <a:rPr lang="en-US" dirty="0" smtClean="0"/>
              <a:t>Auditable logs</a:t>
            </a:r>
          </a:p>
          <a:p>
            <a:pPr lvl="1"/>
            <a:r>
              <a:rPr lang="en-US" dirty="0" smtClean="0"/>
              <a:t>Tracking of stations</a:t>
            </a:r>
          </a:p>
          <a:p>
            <a:r>
              <a:rPr lang="en-US" dirty="0" smtClean="0"/>
              <a:t>Consumer:</a:t>
            </a:r>
          </a:p>
          <a:p>
            <a:pPr lvl="1"/>
            <a:r>
              <a:rPr lang="en-US" dirty="0"/>
              <a:t> Logging (locally and sometimes remotely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 Often contain Layer 3+ functionality, including</a:t>
            </a:r>
            <a:r>
              <a:rPr lang="en-US" dirty="0" smtClean="0"/>
              <a:t>:</a:t>
            </a:r>
            <a:endParaRPr lang="en-US" dirty="0"/>
          </a:p>
          <a:p>
            <a:pPr lvl="2"/>
            <a:r>
              <a:rPr lang="en-US" dirty="0" smtClean="0"/>
              <a:t>Limited routing</a:t>
            </a:r>
          </a:p>
          <a:p>
            <a:pPr lvl="2"/>
            <a:r>
              <a:rPr lang="en-US" dirty="0" smtClean="0"/>
              <a:t>DHCP service</a:t>
            </a:r>
          </a:p>
          <a:p>
            <a:pPr lvl="2"/>
            <a:r>
              <a:rPr lang="en-US" dirty="0" err="1" smtClean="0"/>
              <a:t>NATing</a:t>
            </a:r>
            <a:endParaRPr lang="en-US" dirty="0" smtClean="0"/>
          </a:p>
          <a:p>
            <a:pPr lvl="2"/>
            <a:r>
              <a:rPr lang="en-US" dirty="0" smtClean="0"/>
              <a:t>Limited 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59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Access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Evidence</a:t>
            </a:r>
          </a:p>
          <a:p>
            <a:pPr lvl="1"/>
            <a:r>
              <a:rPr lang="en-US" dirty="0" smtClean="0"/>
              <a:t>Volatile</a:t>
            </a:r>
          </a:p>
          <a:p>
            <a:pPr lvl="2"/>
            <a:r>
              <a:rPr lang="en-US" dirty="0" smtClean="0"/>
              <a:t>History of MACs</a:t>
            </a:r>
          </a:p>
          <a:p>
            <a:pPr lvl="2"/>
            <a:r>
              <a:rPr lang="en-US" dirty="0" smtClean="0"/>
              <a:t>List of </a:t>
            </a:r>
            <a:r>
              <a:rPr lang="en-US" dirty="0" err="1" smtClean="0"/>
              <a:t>Ips</a:t>
            </a:r>
            <a:endParaRPr lang="en-US" dirty="0" smtClean="0"/>
          </a:p>
          <a:p>
            <a:pPr lvl="2"/>
            <a:r>
              <a:rPr lang="en-US" dirty="0" smtClean="0"/>
              <a:t>Logs of wireless events</a:t>
            </a:r>
          </a:p>
          <a:p>
            <a:pPr lvl="2"/>
            <a:r>
              <a:rPr lang="en-US" dirty="0" smtClean="0"/>
              <a:t>ACL</a:t>
            </a:r>
          </a:p>
          <a:p>
            <a:pPr lvl="2"/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Persistent</a:t>
            </a:r>
          </a:p>
          <a:p>
            <a:pPr lvl="2"/>
            <a:r>
              <a:rPr lang="en-US" dirty="0" smtClean="0"/>
              <a:t>OS image</a:t>
            </a:r>
          </a:p>
          <a:p>
            <a:pPr lvl="2"/>
            <a:r>
              <a:rPr lang="en-US" dirty="0" smtClean="0"/>
              <a:t>Boot loader</a:t>
            </a:r>
          </a:p>
          <a:p>
            <a:pPr lvl="2"/>
            <a:r>
              <a:rPr lang="en-US" dirty="0" smtClean="0"/>
              <a:t>Startup configuration files</a:t>
            </a:r>
          </a:p>
          <a:p>
            <a:pPr lvl="1"/>
            <a:r>
              <a:rPr lang="en-US" dirty="0" smtClean="0"/>
              <a:t>Off-system</a:t>
            </a:r>
          </a:p>
          <a:p>
            <a:pPr lvl="2"/>
            <a:r>
              <a:rPr lang="en-US" dirty="0"/>
              <a:t>can be conﬁgured to send event logs to remote systems for oﬀ-site </a:t>
            </a:r>
            <a:r>
              <a:rPr lang="en-US" dirty="0" smtClean="0"/>
              <a:t>aggregation </a:t>
            </a:r>
            <a:r>
              <a:rPr lang="en-US" dirty="0"/>
              <a:t>and storage.</a:t>
            </a:r>
          </a:p>
        </p:txBody>
      </p:sp>
    </p:spTree>
    <p:extLst>
      <p:ext uri="{BB962C8B-B14F-4D97-AF65-F5344CB8AC3E}">
        <p14:creationId xmlns:p14="http://schemas.microsoft.com/office/powerpoint/2010/main" val="882202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Traffic Capture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Spectrum analysis</a:t>
            </a:r>
          </a:p>
          <a:p>
            <a:pPr lvl="1"/>
            <a:r>
              <a:rPr lang="en-US" dirty="0" smtClean="0"/>
              <a:t>Identify frequency:</a:t>
            </a:r>
          </a:p>
          <a:p>
            <a:pPr lvl="2"/>
            <a:r>
              <a:rPr lang="en-US" dirty="0"/>
              <a:t>2.4 GHz (</a:t>
            </a:r>
            <a:r>
              <a:rPr lang="en-US" dirty="0" smtClean="0"/>
              <a:t>802.11b/</a:t>
            </a:r>
            <a:r>
              <a:rPr lang="en-US" dirty="0"/>
              <a:t>g/n)</a:t>
            </a:r>
            <a:r>
              <a:rPr lang="en-US" dirty="0" smtClean="0"/>
              <a:t>19</a:t>
            </a:r>
          </a:p>
          <a:p>
            <a:pPr lvl="2"/>
            <a:r>
              <a:rPr lang="en-US" dirty="0" smtClean="0"/>
              <a:t>3.6 </a:t>
            </a:r>
            <a:r>
              <a:rPr lang="en-US" dirty="0"/>
              <a:t>GHz (802.11y)</a:t>
            </a:r>
            <a:r>
              <a:rPr lang="en-US" dirty="0" smtClean="0"/>
              <a:t>20</a:t>
            </a:r>
          </a:p>
          <a:p>
            <a:pPr lvl="2"/>
            <a:r>
              <a:rPr lang="en-US" dirty="0" smtClean="0"/>
              <a:t>5 </a:t>
            </a:r>
            <a:r>
              <a:rPr lang="en-US" dirty="0"/>
              <a:t>GHz (802.11a/h/j/n)</a:t>
            </a:r>
            <a:r>
              <a:rPr lang="en-US" dirty="0" smtClean="0"/>
              <a:t>21</a:t>
            </a:r>
          </a:p>
          <a:p>
            <a:pPr lvl="1"/>
            <a:r>
              <a:rPr lang="en-US" dirty="0"/>
              <a:t>Spectrum analyzers are designed to monitor RF frequencies and report on usage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Wireless passive Evidence Acquisition</a:t>
            </a:r>
          </a:p>
          <a:p>
            <a:pPr lvl="1"/>
            <a:r>
              <a:rPr lang="en-US" dirty="0" smtClean="0"/>
              <a:t>Monitor mode</a:t>
            </a:r>
          </a:p>
          <a:p>
            <a:pPr lvl="1"/>
            <a:r>
              <a:rPr lang="en-US" dirty="0" smtClean="0"/>
              <a:t>Info:</a:t>
            </a:r>
          </a:p>
          <a:p>
            <a:pPr lvl="2"/>
            <a:r>
              <a:rPr lang="en-US" dirty="0" smtClean="0"/>
              <a:t>Broadcast </a:t>
            </a:r>
            <a:r>
              <a:rPr lang="en-US" dirty="0"/>
              <a:t>SSIDs (and sometimes even </a:t>
            </a:r>
            <a:r>
              <a:rPr lang="en-US" dirty="0" err="1"/>
              <a:t>nonbroadcast</a:t>
            </a:r>
            <a:r>
              <a:rPr lang="en-US" dirty="0"/>
              <a:t> ones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WAP </a:t>
            </a:r>
            <a:r>
              <a:rPr lang="en-US" dirty="0"/>
              <a:t>MAC </a:t>
            </a:r>
            <a:r>
              <a:rPr lang="en-US" dirty="0" smtClean="0"/>
              <a:t>addresses</a:t>
            </a:r>
          </a:p>
          <a:p>
            <a:pPr lvl="2"/>
            <a:r>
              <a:rPr lang="en-US" dirty="0" smtClean="0"/>
              <a:t>Supported </a:t>
            </a:r>
            <a:r>
              <a:rPr lang="en-US" dirty="0"/>
              <a:t>encryption/authentication </a:t>
            </a:r>
            <a:r>
              <a:rPr lang="en-US" dirty="0" smtClean="0"/>
              <a:t>algorithms</a:t>
            </a:r>
          </a:p>
          <a:p>
            <a:pPr lvl="2"/>
            <a:r>
              <a:rPr lang="en-US" dirty="0" smtClean="0"/>
              <a:t>Associated </a:t>
            </a:r>
            <a:r>
              <a:rPr lang="en-US" dirty="0"/>
              <a:t>client MAC addresses</a:t>
            </a:r>
          </a:p>
        </p:txBody>
      </p:sp>
      <p:pic>
        <p:nvPicPr>
          <p:cNvPr id="4" name="Picture 3" descr="getfi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2" y="5104581"/>
            <a:ext cx="2949678" cy="149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20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Analyzing 802.11 Efficiently:</a:t>
            </a:r>
          </a:p>
          <a:p>
            <a:pPr lvl="1"/>
            <a:r>
              <a:rPr lang="en-US" dirty="0" smtClean="0"/>
              <a:t>Are </a:t>
            </a:r>
            <a:r>
              <a:rPr lang="en-US" dirty="0"/>
              <a:t>there any beacons in the wireless traﬃc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smtClean="0"/>
              <a:t>Are </a:t>
            </a:r>
            <a:r>
              <a:rPr lang="en-US" dirty="0"/>
              <a:t>there any probe responses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you ﬁnd all the BSSIDs/SSIDs from authenticated/associated traﬃc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you ﬁnd malicious traﬃc? What does that look like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smtClean="0"/>
              <a:t>Is </a:t>
            </a:r>
            <a:r>
              <a:rPr lang="en-US" dirty="0"/>
              <a:t>the captured traﬃc encrypted using WEP/WPA? Is anyone trying to break </a:t>
            </a:r>
            <a:r>
              <a:rPr lang="en-US" dirty="0" smtClean="0"/>
              <a:t>the encryption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0839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expect?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Protocol series</a:t>
            </a:r>
          </a:p>
          <a:p>
            <a:r>
              <a:rPr lang="en-US" dirty="0" smtClean="0"/>
              <a:t>WAPs</a:t>
            </a:r>
          </a:p>
          <a:p>
            <a:r>
              <a:rPr lang="en-US" dirty="0" smtClean="0"/>
              <a:t>Wireless Traffic Capture and Analysis</a:t>
            </a:r>
          </a:p>
          <a:p>
            <a:r>
              <a:rPr lang="en-US" dirty="0" smtClean="0"/>
              <a:t>Common Attacks</a:t>
            </a:r>
          </a:p>
          <a:p>
            <a:r>
              <a:rPr lang="en-US" dirty="0" smtClean="0"/>
              <a:t>Locating Wireless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88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Tcpdump</a:t>
            </a:r>
            <a:r>
              <a:rPr lang="en-US" dirty="0" smtClean="0"/>
              <a:t> and </a:t>
            </a:r>
            <a:r>
              <a:rPr lang="en-US" dirty="0" err="1" smtClean="0"/>
              <a:t>tshark</a:t>
            </a:r>
            <a:endParaRPr lang="en-US" dirty="0" smtClean="0"/>
          </a:p>
          <a:p>
            <a:pPr lvl="1"/>
            <a:r>
              <a:rPr lang="en-US" dirty="0"/>
              <a:t>Find the </a:t>
            </a:r>
            <a:r>
              <a:rPr lang="en-US" dirty="0" smtClean="0"/>
              <a:t>WAPs</a:t>
            </a:r>
          </a:p>
          <a:p>
            <a:pPr lvl="2"/>
            <a:r>
              <a:rPr lang="tr-TR" dirty="0"/>
              <a:t>'</a:t>
            </a:r>
            <a:r>
              <a:rPr lang="tr-TR" dirty="0" err="1"/>
              <a:t>wlan</a:t>
            </a:r>
            <a:r>
              <a:rPr lang="tr-TR" dirty="0"/>
              <a:t>[0]  =  </a:t>
            </a:r>
            <a:r>
              <a:rPr lang="tr-TR" dirty="0" smtClean="0"/>
              <a:t>0x80’</a:t>
            </a:r>
          </a:p>
          <a:p>
            <a:pPr lvl="2"/>
            <a:r>
              <a:rPr lang="tr-TR" dirty="0"/>
              <a:t>$  </a:t>
            </a:r>
            <a:r>
              <a:rPr lang="tr-TR" dirty="0" err="1"/>
              <a:t>tshark</a:t>
            </a:r>
            <a:r>
              <a:rPr lang="tr-TR" dirty="0"/>
              <a:t>  -</a:t>
            </a:r>
            <a:r>
              <a:rPr lang="tr-TR" dirty="0" err="1"/>
              <a:t>nn</a:t>
            </a:r>
            <a:r>
              <a:rPr lang="tr-TR" dirty="0"/>
              <a:t>  -r  </a:t>
            </a:r>
            <a:r>
              <a:rPr lang="tr-TR" dirty="0" err="1"/>
              <a:t>wlan.pcap</a:t>
            </a:r>
            <a:r>
              <a:rPr lang="tr-TR" dirty="0"/>
              <a:t>  -</a:t>
            </a:r>
            <a:r>
              <a:rPr lang="tr-TR" dirty="0" smtClean="0"/>
              <a:t>R '</a:t>
            </a:r>
            <a:r>
              <a:rPr lang="tr-TR" dirty="0"/>
              <a:t>((</a:t>
            </a:r>
            <a:r>
              <a:rPr lang="tr-TR" dirty="0" err="1"/>
              <a:t>wlan.fc.type_subtype</a:t>
            </a:r>
            <a:r>
              <a:rPr lang="tr-TR" dirty="0"/>
              <a:t>  ==  0x08  ||  </a:t>
            </a:r>
            <a:r>
              <a:rPr lang="tr-TR" dirty="0" err="1" smtClean="0"/>
              <a:t>wlan.fc.type_subtype</a:t>
            </a:r>
            <a:r>
              <a:rPr lang="tr-TR" dirty="0" smtClean="0"/>
              <a:t>  </a:t>
            </a:r>
            <a:r>
              <a:rPr lang="tr-TR" dirty="0"/>
              <a:t>==  0x05)  &amp;&amp;  (</a:t>
            </a:r>
            <a:r>
              <a:rPr lang="tr-TR" dirty="0" err="1"/>
              <a:t>wlan_mgt.fixed.capabilities.ess</a:t>
            </a:r>
            <a:r>
              <a:rPr lang="tr-TR" dirty="0"/>
              <a:t>  ==  1)  &amp;&amp;  </a:t>
            </a:r>
            <a:r>
              <a:rPr lang="tr-TR" dirty="0" smtClean="0"/>
              <a:t>(</a:t>
            </a:r>
            <a:r>
              <a:rPr lang="tr-TR" dirty="0" err="1" smtClean="0"/>
              <a:t>wlan_mgt.fixed.capabilities.ibss</a:t>
            </a:r>
            <a:r>
              <a:rPr lang="tr-TR" dirty="0" smtClean="0"/>
              <a:t>  </a:t>
            </a:r>
            <a:r>
              <a:rPr lang="tr-TR" dirty="0"/>
              <a:t>==  0)</a:t>
            </a:r>
            <a:r>
              <a:rPr lang="tr-TR" dirty="0" smtClean="0"/>
              <a:t>)’</a:t>
            </a:r>
          </a:p>
          <a:p>
            <a:pPr lvl="1"/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Encrypted</a:t>
            </a:r>
            <a:r>
              <a:rPr lang="tr-TR" dirty="0"/>
              <a:t> Data </a:t>
            </a:r>
            <a:r>
              <a:rPr lang="tr-TR" dirty="0" err="1"/>
              <a:t>Frames</a:t>
            </a:r>
            <a:r>
              <a:rPr lang="tr-TR" dirty="0" smtClean="0"/>
              <a:t>:</a:t>
            </a:r>
          </a:p>
          <a:p>
            <a:pPr lvl="2"/>
            <a:r>
              <a:rPr lang="en-US" dirty="0"/>
              <a:t>'</a:t>
            </a:r>
            <a:r>
              <a:rPr lang="en-US" dirty="0" err="1"/>
              <a:t>wlan</a:t>
            </a:r>
            <a:r>
              <a:rPr lang="en-US" dirty="0"/>
              <a:t>[0]  =  0x08  and  </a:t>
            </a:r>
            <a:r>
              <a:rPr lang="en-US" dirty="0" err="1"/>
              <a:t>wlan</a:t>
            </a:r>
            <a:r>
              <a:rPr lang="en-US" dirty="0"/>
              <a:t>[1]  &amp;  0x40  =  0x40 '</a:t>
            </a:r>
            <a:endParaRPr lang="tr-TR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928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Sniffing</a:t>
            </a:r>
          </a:p>
          <a:p>
            <a:pPr lvl="1"/>
            <a:r>
              <a:rPr lang="en-US" dirty="0"/>
              <a:t>Eavesdropping on wireless traﬃc is extremely common, in part because it is so easy </a:t>
            </a:r>
            <a:r>
              <a:rPr lang="en-US" dirty="0" smtClean="0"/>
              <a:t>to do</a:t>
            </a:r>
            <a:r>
              <a:rPr lang="en-US" dirty="0"/>
              <a:t>! From script kiddies in </a:t>
            </a:r>
            <a:r>
              <a:rPr lang="en-US" dirty="0" err="1"/>
              <a:t>coﬀeeshops</a:t>
            </a:r>
            <a:r>
              <a:rPr lang="en-US" dirty="0"/>
              <a:t> to professional surveillance </a:t>
            </a:r>
            <a:r>
              <a:rPr lang="en-US" dirty="0" smtClean="0"/>
              <a:t>teams.</a:t>
            </a:r>
          </a:p>
          <a:p>
            <a:pPr lvl="1"/>
            <a:r>
              <a:rPr lang="en-US" dirty="0"/>
              <a:t>Eavesdropping on telecommunications (including those transmitted over RF) is a </a:t>
            </a:r>
            <a:r>
              <a:rPr lang="en-US" dirty="0" smtClean="0"/>
              <a:t>violation </a:t>
            </a:r>
            <a:r>
              <a:rPr lang="en-US" dirty="0"/>
              <a:t>of wiretap statutes in many </a:t>
            </a:r>
            <a:r>
              <a:rPr lang="en-US" dirty="0" smtClean="0"/>
              <a:t>jurisdictions.</a:t>
            </a:r>
          </a:p>
          <a:p>
            <a:r>
              <a:rPr lang="en-US" dirty="0"/>
              <a:t> Rogue Wireless Access Points</a:t>
            </a:r>
            <a:endParaRPr lang="en-US" dirty="0" smtClean="0"/>
          </a:p>
          <a:p>
            <a:pPr lvl="2"/>
            <a:r>
              <a:rPr lang="en-US" dirty="0" smtClean="0"/>
              <a:t>By staff for convenience</a:t>
            </a:r>
          </a:p>
          <a:p>
            <a:pPr lvl="2"/>
            <a:r>
              <a:rPr lang="en-US" dirty="0"/>
              <a:t>Criminals also deliberately plant wireless access points that allow them </a:t>
            </a:r>
            <a:r>
              <a:rPr lang="en-US" dirty="0" smtClean="0"/>
              <a:t>to bypass </a:t>
            </a:r>
            <a:r>
              <a:rPr lang="en-US" dirty="0"/>
              <a:t>the pesky ﬁrewall and remotely access the network later on.</a:t>
            </a:r>
          </a:p>
        </p:txBody>
      </p:sp>
    </p:spTree>
    <p:extLst>
      <p:ext uri="{BB962C8B-B14F-4D97-AF65-F5344CB8AC3E}">
        <p14:creationId xmlns:p14="http://schemas.microsoft.com/office/powerpoint/2010/main" val="2971369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Changing channel</a:t>
            </a:r>
          </a:p>
          <a:p>
            <a:pPr lvl="1"/>
            <a:r>
              <a:rPr lang="en-US" dirty="0"/>
              <a:t>the FCC has licensed 11 channels for 802.11b/g/n, which have </a:t>
            </a:r>
            <a:r>
              <a:rPr lang="en-US" dirty="0" smtClean="0"/>
              <a:t>center frequencies </a:t>
            </a:r>
            <a:r>
              <a:rPr lang="en-US" dirty="0"/>
              <a:t>between 2.412 GHz to 2.462 GHz</a:t>
            </a:r>
            <a:r>
              <a:rPr lang="en-US" dirty="0" smtClean="0"/>
              <a:t>.</a:t>
            </a:r>
          </a:p>
          <a:p>
            <a:r>
              <a:rPr lang="en-US" dirty="0"/>
              <a:t>802.11n Greenﬁeld </a:t>
            </a:r>
            <a:r>
              <a:rPr lang="en-US" dirty="0" smtClean="0"/>
              <a:t>Mode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Mixed mode,” which allows it to work with legacy 802.11a/b/g networks,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“Greenfield</a:t>
            </a:r>
            <a:r>
              <a:rPr lang="en-US" dirty="0"/>
              <a:t>” (GF) or “high-throughput-only” mode, which takes full advantage of </a:t>
            </a:r>
            <a:r>
              <a:rPr lang="en-US" dirty="0" smtClean="0"/>
              <a:t>the enhanced </a:t>
            </a:r>
            <a:r>
              <a:rPr lang="en-US" dirty="0"/>
              <a:t>throughput but is not visible to 802.11a/b/g devices. Older devices will </a:t>
            </a:r>
            <a:r>
              <a:rPr lang="en-US" dirty="0" smtClean="0"/>
              <a:t>see GF</a:t>
            </a:r>
            <a:r>
              <a:rPr lang="en-US" dirty="0"/>
              <a:t>-mode traﬃc only as noise.</a:t>
            </a:r>
          </a:p>
        </p:txBody>
      </p:sp>
    </p:spTree>
    <p:extLst>
      <p:ext uri="{BB962C8B-B14F-4D97-AF65-F5344CB8AC3E}">
        <p14:creationId xmlns:p14="http://schemas.microsoft.com/office/powerpoint/2010/main" val="1166554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Bluetooth Access </a:t>
            </a:r>
            <a:r>
              <a:rPr lang="en-US" dirty="0" smtClean="0"/>
              <a:t>Point</a:t>
            </a:r>
          </a:p>
          <a:p>
            <a:pPr lvl="1"/>
            <a:r>
              <a:rPr lang="en-US" dirty="0"/>
              <a:t>Most </a:t>
            </a:r>
            <a:r>
              <a:rPr lang="en-US" dirty="0" smtClean="0"/>
              <a:t>Wireless IDS </a:t>
            </a:r>
            <a:r>
              <a:rPr lang="en-US" dirty="0"/>
              <a:t>systems and security teams simply don’t look for it (yet</a:t>
            </a:r>
            <a:r>
              <a:rPr lang="en-US" dirty="0" smtClean="0"/>
              <a:t>)</a:t>
            </a:r>
          </a:p>
          <a:p>
            <a:r>
              <a:rPr lang="en-US" dirty="0"/>
              <a:t>Wireless Port </a:t>
            </a:r>
            <a:r>
              <a:rPr lang="en-US" dirty="0" smtClean="0"/>
              <a:t>Knocking</a:t>
            </a:r>
          </a:p>
          <a:p>
            <a:pPr lvl="1"/>
            <a:r>
              <a:rPr lang="en-US" dirty="0"/>
              <a:t>l33t h4x0rs installed rootkits that would wait for a </a:t>
            </a:r>
            <a:r>
              <a:rPr lang="en-US" dirty="0" smtClean="0"/>
              <a:t>particular sequence </a:t>
            </a:r>
            <a:r>
              <a:rPr lang="en-US" dirty="0"/>
              <a:t>of ports to be scanned, at which point the knocker’s IP address would be </a:t>
            </a:r>
            <a:r>
              <a:rPr lang="en-US" dirty="0" smtClean="0"/>
              <a:t>granted access.</a:t>
            </a:r>
            <a:endParaRPr lang="en-US" dirty="0"/>
          </a:p>
          <a:p>
            <a:r>
              <a:rPr lang="en-US" dirty="0" smtClean="0"/>
              <a:t>Evil Twin</a:t>
            </a:r>
          </a:p>
          <a:p>
            <a:pPr lvl="1"/>
            <a:r>
              <a:rPr lang="en-US" dirty="0"/>
              <a:t>The “Evil Twin” attack is when an attacker sets up a WAP with the same SSID as one </a:t>
            </a:r>
            <a:r>
              <a:rPr lang="en-US" dirty="0" smtClean="0"/>
              <a:t>that is </a:t>
            </a:r>
            <a:r>
              <a:rPr lang="en-US" dirty="0"/>
              <a:t>used in the local environment, usually in order to conduct a man-in-the-middle attack </a:t>
            </a:r>
            <a:r>
              <a:rPr lang="en-US" dirty="0" smtClean="0"/>
              <a:t>on an </a:t>
            </a:r>
            <a:r>
              <a:rPr lang="en-US" dirty="0"/>
              <a:t>802.11 client’s traﬃc.</a:t>
            </a:r>
          </a:p>
        </p:txBody>
      </p:sp>
    </p:spTree>
    <p:extLst>
      <p:ext uri="{BB962C8B-B14F-4D97-AF65-F5344CB8AC3E}">
        <p14:creationId xmlns:p14="http://schemas.microsoft.com/office/powerpoint/2010/main" val="3269928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WEP Cracking</a:t>
            </a:r>
          </a:p>
          <a:p>
            <a:pPr lvl="1"/>
            <a:r>
              <a:rPr lang="en-US" dirty="0" smtClean="0"/>
              <a:t>Weak Encryption Protocol</a:t>
            </a:r>
          </a:p>
          <a:p>
            <a:pPr lvl="1"/>
            <a:r>
              <a:rPr lang="en-US" dirty="0" smtClean="0"/>
              <a:t>Dictionary attacks</a:t>
            </a:r>
          </a:p>
          <a:p>
            <a:pPr lvl="1"/>
            <a:r>
              <a:rPr lang="en-US" dirty="0"/>
              <a:t>As it turns out, however, after only a few thousand packets you can reliably guess </a:t>
            </a:r>
            <a:r>
              <a:rPr lang="en-US" dirty="0" smtClean="0"/>
              <a:t>that at </a:t>
            </a:r>
            <a:r>
              <a:rPr lang="en-US" dirty="0"/>
              <a:t>least some of those packets have been encrypted with the same IV, but have </a:t>
            </a:r>
            <a:r>
              <a:rPr lang="en-US" dirty="0" smtClean="0"/>
              <a:t>diﬀerent plain </a:t>
            </a:r>
            <a:r>
              <a:rPr lang="en-US" dirty="0"/>
              <a:t>text input and </a:t>
            </a:r>
            <a:r>
              <a:rPr lang="en-US" dirty="0" err="1"/>
              <a:t>ciphertext</a:t>
            </a:r>
            <a:r>
              <a:rPr lang="en-US" dirty="0"/>
              <a:t> output.</a:t>
            </a:r>
          </a:p>
        </p:txBody>
      </p:sp>
    </p:spTree>
    <p:extLst>
      <p:ext uri="{BB962C8B-B14F-4D97-AF65-F5344CB8AC3E}">
        <p14:creationId xmlns:p14="http://schemas.microsoft.com/office/powerpoint/2010/main" val="3246468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Locating Wireless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Strategies:</a:t>
            </a:r>
          </a:p>
          <a:p>
            <a:pPr lvl="1"/>
            <a:r>
              <a:rPr lang="en-US" dirty="0"/>
              <a:t>Gather station descriptors, such as MAC addresses, which can help provide a </a:t>
            </a:r>
            <a:r>
              <a:rPr lang="en-US" dirty="0" smtClean="0"/>
              <a:t>physical description </a:t>
            </a:r>
            <a:r>
              <a:rPr lang="en-US" dirty="0"/>
              <a:t>so that you know what to look for</a:t>
            </a:r>
            <a:r>
              <a:rPr lang="en-US" dirty="0" smtClean="0"/>
              <a:t>;</a:t>
            </a:r>
            <a:endParaRPr lang="en-US" dirty="0"/>
          </a:p>
          <a:p>
            <a:pPr lvl="1"/>
            <a:r>
              <a:rPr lang="en-US" dirty="0" smtClean="0"/>
              <a:t>For </a:t>
            </a:r>
            <a:r>
              <a:rPr lang="en-US" dirty="0"/>
              <a:t>clients, identify the WAP that the station is associated with (by SSID)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Leverage </a:t>
            </a:r>
            <a:r>
              <a:rPr lang="en-US" dirty="0" err="1" smtClean="0"/>
              <a:t>commericial</a:t>
            </a:r>
            <a:r>
              <a:rPr lang="en-US" dirty="0" smtClean="0"/>
              <a:t> </a:t>
            </a:r>
            <a:r>
              <a:rPr lang="en-US" dirty="0"/>
              <a:t>enterprise wireless mapping software</a:t>
            </a:r>
            <a:r>
              <a:rPr lang="en-US" dirty="0" smtClean="0"/>
              <a:t>;</a:t>
            </a:r>
            <a:endParaRPr lang="en-US" dirty="0"/>
          </a:p>
          <a:p>
            <a:pPr lvl="1"/>
            <a:r>
              <a:rPr lang="en-US" dirty="0" smtClean="0"/>
              <a:t>Poll </a:t>
            </a:r>
            <a:r>
              <a:rPr lang="en-US" dirty="0"/>
              <a:t>the device’s signal strength; </a:t>
            </a:r>
            <a:r>
              <a:rPr lang="en-US" dirty="0" smtClean="0"/>
              <a:t>and</a:t>
            </a:r>
            <a:endParaRPr lang="en-US" dirty="0"/>
          </a:p>
          <a:p>
            <a:pPr lvl="1"/>
            <a:r>
              <a:rPr lang="en-US" dirty="0" smtClean="0"/>
              <a:t>Triangulate </a:t>
            </a:r>
            <a:r>
              <a:rPr lang="en-US" dirty="0"/>
              <a:t>on the signal.</a:t>
            </a:r>
          </a:p>
        </p:txBody>
      </p:sp>
    </p:spTree>
    <p:extLst>
      <p:ext uri="{BB962C8B-B14F-4D97-AF65-F5344CB8AC3E}">
        <p14:creationId xmlns:p14="http://schemas.microsoft.com/office/powerpoint/2010/main" val="4025195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Locating Wireless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Strategies:</a:t>
            </a:r>
          </a:p>
          <a:p>
            <a:pPr lvl="1"/>
            <a:r>
              <a:rPr lang="en-US" dirty="0"/>
              <a:t>Gather station descriptors, such as MAC addresses, which can help provide a </a:t>
            </a:r>
            <a:r>
              <a:rPr lang="en-US" dirty="0" smtClean="0"/>
              <a:t>physical description </a:t>
            </a:r>
            <a:r>
              <a:rPr lang="en-US" dirty="0"/>
              <a:t>so that you know what to look for</a:t>
            </a:r>
            <a:r>
              <a:rPr lang="en-US" dirty="0" smtClean="0"/>
              <a:t>;</a:t>
            </a:r>
          </a:p>
          <a:p>
            <a:pPr lvl="2"/>
            <a:r>
              <a:rPr lang="en-US" dirty="0"/>
              <a:t>Identify Nearby Wireless Access </a:t>
            </a:r>
            <a:r>
              <a:rPr lang="en-US" dirty="0" smtClean="0"/>
              <a:t>Points</a:t>
            </a:r>
          </a:p>
          <a:p>
            <a:pPr lvl="2"/>
            <a:r>
              <a:rPr lang="en-US" dirty="0" err="1" smtClean="0"/>
              <a:t>Wireshark</a:t>
            </a:r>
            <a:r>
              <a:rPr lang="en-US" dirty="0" smtClean="0"/>
              <a:t> detects manufacturer automatically</a:t>
            </a:r>
          </a:p>
          <a:p>
            <a:pPr lvl="1"/>
            <a:endParaRPr lang="en-US" dirty="0"/>
          </a:p>
        </p:txBody>
      </p:sp>
      <p:pic>
        <p:nvPicPr>
          <p:cNvPr id="4" name="Picture 3" descr="getfi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64" y="4016375"/>
            <a:ext cx="7563753" cy="266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00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Locating Wireless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Strategies:</a:t>
            </a:r>
          </a:p>
          <a:p>
            <a:pPr lvl="1"/>
            <a:r>
              <a:rPr lang="en-US" dirty="0"/>
              <a:t>Gather station descriptors, such as MAC addresses, which can help provide a </a:t>
            </a:r>
            <a:r>
              <a:rPr lang="en-US" dirty="0" smtClean="0"/>
              <a:t>physical description </a:t>
            </a:r>
            <a:r>
              <a:rPr lang="en-US" dirty="0"/>
              <a:t>so that you know what to look for</a:t>
            </a:r>
            <a:r>
              <a:rPr lang="en-US" dirty="0" smtClean="0"/>
              <a:t>;</a:t>
            </a:r>
          </a:p>
        </p:txBody>
      </p:sp>
      <p:pic>
        <p:nvPicPr>
          <p:cNvPr id="5" name="Picture 4" descr="getfi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678" y="3146323"/>
            <a:ext cx="5797321" cy="354780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91920" y="3654323"/>
            <a:ext cx="3367241" cy="3957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Decrypted HTTP header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1543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Locating Wireless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Strategies: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clients, identify the WAP that the station is associated with (by SSID)</a:t>
            </a:r>
            <a:r>
              <a:rPr lang="en-US" dirty="0" smtClean="0"/>
              <a:t>;</a:t>
            </a:r>
          </a:p>
          <a:p>
            <a:pPr lvl="2"/>
            <a:r>
              <a:rPr lang="en-US" dirty="0" err="1" smtClean="0"/>
              <a:t>NetStumbler</a:t>
            </a:r>
            <a:endParaRPr lang="en-US" dirty="0" smtClean="0"/>
          </a:p>
          <a:p>
            <a:pPr lvl="2"/>
            <a:r>
              <a:rPr lang="en-US" dirty="0" err="1" smtClean="0"/>
              <a:t>KitMet</a:t>
            </a:r>
            <a:endParaRPr lang="en-US" dirty="0" smtClean="0"/>
          </a:p>
          <a:p>
            <a:pPr lvl="2"/>
            <a:r>
              <a:rPr lang="en-US" dirty="0" err="1" smtClean="0"/>
              <a:t>KisMAC</a:t>
            </a:r>
            <a:endParaRPr lang="en-US" dirty="0" smtClean="0"/>
          </a:p>
          <a:p>
            <a:pPr lvl="2"/>
            <a:r>
              <a:rPr lang="en-US" dirty="0" smtClean="0"/>
              <a:t>Cisco </a:t>
            </a:r>
          </a:p>
          <a:p>
            <a:pPr marL="685800" lvl="2" indent="0">
              <a:buNone/>
            </a:pPr>
            <a:r>
              <a:rPr lang="en-US" dirty="0" smtClean="0"/>
              <a:t>	Commercial</a:t>
            </a:r>
          </a:p>
          <a:p>
            <a:pPr marL="685800" lvl="2" indent="0">
              <a:buNone/>
            </a:pPr>
            <a:r>
              <a:rPr lang="en-US" dirty="0" smtClean="0"/>
              <a:t> 	tools</a:t>
            </a:r>
          </a:p>
          <a:p>
            <a:pPr lvl="2"/>
            <a:r>
              <a:rPr lang="en-US" smtClean="0"/>
              <a:t>Skyhook</a:t>
            </a:r>
            <a:endParaRPr lang="en-US" dirty="0" smtClean="0"/>
          </a:p>
        </p:txBody>
      </p:sp>
      <p:pic>
        <p:nvPicPr>
          <p:cNvPr id="4" name="Picture 3" descr="getfi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212" y="3039806"/>
            <a:ext cx="5910788" cy="362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8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investigate wireless networks?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Recover </a:t>
            </a:r>
            <a:r>
              <a:rPr lang="en-US" dirty="0"/>
              <a:t>a stolen laptop by tracking it on the wireless </a:t>
            </a:r>
            <a:r>
              <a:rPr lang="en-US" dirty="0" smtClean="0"/>
              <a:t>network.</a:t>
            </a:r>
          </a:p>
          <a:p>
            <a:r>
              <a:rPr lang="en-US" dirty="0" smtClean="0"/>
              <a:t>Identify </a:t>
            </a:r>
            <a:r>
              <a:rPr lang="en-US" dirty="0"/>
              <a:t>rogue wireless access points that have been installed by insiders for </a:t>
            </a:r>
            <a:r>
              <a:rPr lang="en-US" dirty="0" smtClean="0"/>
              <a:t>convenience </a:t>
            </a:r>
            <a:r>
              <a:rPr lang="en-US" dirty="0"/>
              <a:t>or to bypass enterprise </a:t>
            </a:r>
            <a:r>
              <a:rPr lang="en-US" dirty="0" smtClean="0"/>
              <a:t>security.</a:t>
            </a:r>
          </a:p>
          <a:p>
            <a:r>
              <a:rPr lang="en-US" dirty="0" smtClean="0"/>
              <a:t>Investigate </a:t>
            </a:r>
            <a:r>
              <a:rPr lang="en-US" dirty="0"/>
              <a:t>malicious or inappropriate activity that occurred via a wireless network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Investigate </a:t>
            </a:r>
            <a:r>
              <a:rPr lang="en-US" dirty="0"/>
              <a:t>attacks on the wireless network itself, including denial-of-service, encryption</a:t>
            </a:r>
            <a:r>
              <a:rPr lang="en-US" dirty="0" smtClean="0"/>
              <a:t>-cracking</a:t>
            </a:r>
            <a:r>
              <a:rPr lang="en-US" dirty="0"/>
              <a:t>, and authentication bypass attacks.</a:t>
            </a:r>
          </a:p>
        </p:txBody>
      </p:sp>
    </p:spTree>
    <p:extLst>
      <p:ext uri="{BB962C8B-B14F-4D97-AF65-F5344CB8AC3E}">
        <p14:creationId xmlns:p14="http://schemas.microsoft.com/office/powerpoint/2010/main" val="4165550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Layer 2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CSMA/CD:</a:t>
            </a:r>
          </a:p>
          <a:p>
            <a:pPr lvl="1"/>
            <a:r>
              <a:rPr lang="en-US" dirty="0" smtClean="0"/>
              <a:t>Carrier Sense Multiple Access/Collision Detection</a:t>
            </a:r>
          </a:p>
          <a:p>
            <a:pPr lvl="1"/>
            <a:r>
              <a:rPr lang="en-US" dirty="0" smtClean="0"/>
              <a:t>All stations share same medium.</a:t>
            </a:r>
          </a:p>
          <a:p>
            <a:pPr lvl="1"/>
            <a:r>
              <a:rPr lang="en-US" dirty="0" smtClean="0"/>
              <a:t>Transmits one signal at a time</a:t>
            </a:r>
          </a:p>
          <a:p>
            <a:pPr lvl="1"/>
            <a:r>
              <a:rPr lang="en-US" dirty="0" smtClean="0"/>
              <a:t>Jamming signal Is used to reset network.</a:t>
            </a:r>
          </a:p>
          <a:p>
            <a:r>
              <a:rPr lang="en-US" dirty="0" smtClean="0"/>
              <a:t>CSMA/CA:</a:t>
            </a:r>
          </a:p>
          <a:p>
            <a:pPr lvl="1"/>
            <a:r>
              <a:rPr lang="en-US" dirty="0" smtClean="0"/>
              <a:t>Collision Avoidance</a:t>
            </a:r>
          </a:p>
          <a:p>
            <a:pPr lvl="1"/>
            <a:r>
              <a:rPr lang="en-US" dirty="0" smtClean="0"/>
              <a:t>Before transmitting, stations listens to see if any network is transmitting.</a:t>
            </a:r>
          </a:p>
          <a:p>
            <a:pPr lvl="1"/>
            <a:r>
              <a:rPr lang="en-US" dirty="0" smtClean="0"/>
              <a:t>Request-to-send and clear-to-send messages can be used.</a:t>
            </a:r>
          </a:p>
        </p:txBody>
      </p:sp>
    </p:spTree>
    <p:extLst>
      <p:ext uri="{BB962C8B-B14F-4D97-AF65-F5344CB8AC3E}">
        <p14:creationId xmlns:p14="http://schemas.microsoft.com/office/powerpoint/2010/main" val="5778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802.11 Protocol Suite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Frame Types:</a:t>
            </a:r>
          </a:p>
          <a:p>
            <a:pPr lvl="1"/>
            <a:r>
              <a:rPr lang="en-US" dirty="0"/>
              <a:t>Management Frames—Govern communications between stations, except ﬂow </a:t>
            </a:r>
            <a:r>
              <a:rPr lang="en-US" dirty="0" smtClean="0"/>
              <a:t>control</a:t>
            </a:r>
            <a:r>
              <a:rPr lang="en-US" dirty="0"/>
              <a:t>;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Control </a:t>
            </a:r>
            <a:r>
              <a:rPr lang="en-US" dirty="0"/>
              <a:t>Frames—Support ﬂow control over a variably available medium (such </a:t>
            </a:r>
            <a:r>
              <a:rPr lang="en-US" dirty="0" smtClean="0"/>
              <a:t>as RF</a:t>
            </a:r>
            <a:r>
              <a:rPr lang="en-US" dirty="0"/>
              <a:t>);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Data </a:t>
            </a:r>
            <a:r>
              <a:rPr lang="en-US" dirty="0"/>
              <a:t>Frames—Encapsulate the Layer 3+ data that moves between stations </a:t>
            </a:r>
            <a:r>
              <a:rPr lang="en-US" dirty="0" smtClean="0"/>
              <a:t>actively engaged </a:t>
            </a:r>
            <a:r>
              <a:rPr lang="en-US" dirty="0"/>
              <a:t>in communication on a wireless network.</a:t>
            </a:r>
          </a:p>
        </p:txBody>
      </p:sp>
    </p:spTree>
    <p:extLst>
      <p:ext uri="{BB962C8B-B14F-4D97-AF65-F5344CB8AC3E}">
        <p14:creationId xmlns:p14="http://schemas.microsoft.com/office/powerpoint/2010/main" val="93662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802.11 Frame Header</a:t>
            </a:r>
            <a:endParaRPr lang="en-US" dirty="0"/>
          </a:p>
        </p:txBody>
      </p:sp>
      <p:pic>
        <p:nvPicPr>
          <p:cNvPr id="4" name="Content Placeholder 3" descr="getfil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011" b="-340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4317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802.11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Management Frames:</a:t>
            </a:r>
          </a:p>
          <a:p>
            <a:pPr lvl="1"/>
            <a:r>
              <a:rPr lang="en-US" dirty="0" smtClean="0"/>
              <a:t>0xB </a:t>
            </a:r>
            <a:r>
              <a:rPr lang="en-US" dirty="0"/>
              <a:t>— </a:t>
            </a:r>
            <a:r>
              <a:rPr lang="en-US" dirty="0" smtClean="0"/>
              <a:t>Authentication</a:t>
            </a:r>
            <a:endParaRPr lang="en-US" dirty="0"/>
          </a:p>
          <a:p>
            <a:pPr lvl="1"/>
            <a:r>
              <a:rPr lang="en-US" dirty="0" smtClean="0"/>
              <a:t>0xC </a:t>
            </a:r>
            <a:r>
              <a:rPr lang="en-US" dirty="0"/>
              <a:t>— </a:t>
            </a:r>
            <a:r>
              <a:rPr lang="en-US" dirty="0" err="1" smtClean="0"/>
              <a:t>Deauthentication</a:t>
            </a:r>
            <a:endParaRPr lang="en-US" dirty="0"/>
          </a:p>
          <a:p>
            <a:r>
              <a:rPr lang="en-US" dirty="0" smtClean="0"/>
              <a:t>Control Frames:</a:t>
            </a:r>
          </a:p>
          <a:p>
            <a:pPr lvl="1"/>
            <a:r>
              <a:rPr lang="en-US" dirty="0" smtClean="0"/>
              <a:t>0x1B</a:t>
            </a:r>
            <a:r>
              <a:rPr lang="en-US" dirty="0"/>
              <a:t>—Request-to-send (RTS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0x1C</a:t>
            </a:r>
            <a:r>
              <a:rPr lang="en-US" dirty="0"/>
              <a:t>—Clear-to-send (CTS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0x1D</a:t>
            </a:r>
            <a:r>
              <a:rPr lang="en-US" dirty="0"/>
              <a:t>—</a:t>
            </a:r>
            <a:r>
              <a:rPr lang="en-US" dirty="0" smtClean="0"/>
              <a:t>Acknowledgment</a:t>
            </a:r>
          </a:p>
          <a:p>
            <a:r>
              <a:rPr lang="en-US" dirty="0" smtClean="0"/>
              <a:t>Data Frames:</a:t>
            </a:r>
          </a:p>
          <a:p>
            <a:pPr lvl="1"/>
            <a:r>
              <a:rPr lang="en-US" dirty="0" smtClean="0"/>
              <a:t>Wireless </a:t>
            </a:r>
            <a:r>
              <a:rPr lang="en-US" dirty="0"/>
              <a:t>network is not encrypted, or if you have </a:t>
            </a:r>
            <a:r>
              <a:rPr lang="en-US" dirty="0" smtClean="0"/>
              <a:t>access to </a:t>
            </a:r>
            <a:r>
              <a:rPr lang="en-US" dirty="0"/>
              <a:t>the encryption key and can gain access to unencrypted data frames, then you can </a:t>
            </a:r>
            <a:r>
              <a:rPr lang="en-US" dirty="0" smtClean="0"/>
              <a:t>capture and </a:t>
            </a:r>
            <a:r>
              <a:rPr lang="en-US" dirty="0"/>
              <a:t>analyze the wireless traﬃc at Layer 3 and above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Even </a:t>
            </a:r>
            <a:r>
              <a:rPr lang="en-US" dirty="0"/>
              <a:t>encrypted data frames can </a:t>
            </a:r>
            <a:r>
              <a:rPr lang="en-US" dirty="0" smtClean="0"/>
              <a:t>still be </a:t>
            </a:r>
            <a:r>
              <a:rPr lang="en-US" dirty="0"/>
              <a:t>analyzed using statistical ﬂow analysis techniques to reveal volumes and </a:t>
            </a:r>
            <a:r>
              <a:rPr lang="en-US" dirty="0" smtClean="0"/>
              <a:t>directionality of </a:t>
            </a:r>
            <a:r>
              <a:rPr lang="en-US" dirty="0"/>
              <a:t>traﬃc and stations involved.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61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802.11 Frame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Endianness</a:t>
            </a:r>
            <a:r>
              <a:rPr lang="en-US" dirty="0"/>
              <a:t>  The term “</a:t>
            </a:r>
            <a:r>
              <a:rPr lang="en-US" dirty="0" err="1"/>
              <a:t>endianness</a:t>
            </a:r>
            <a:r>
              <a:rPr lang="en-US" dirty="0"/>
              <a:t>” emerged from the tale Gulliver’s Travels, in </a:t>
            </a:r>
            <a:r>
              <a:rPr lang="en-US" dirty="0" smtClean="0"/>
              <a:t>which Gulliver </a:t>
            </a:r>
            <a:r>
              <a:rPr lang="en-US" dirty="0"/>
              <a:t>encounters two groups of people: the Lilliput and the </a:t>
            </a:r>
            <a:r>
              <a:rPr lang="en-US" dirty="0" err="1"/>
              <a:t>Blefuscu</a:t>
            </a:r>
            <a:r>
              <a:rPr lang="en-US" dirty="0" smtClean="0"/>
              <a:t>.</a:t>
            </a:r>
          </a:p>
          <a:p>
            <a:r>
              <a:rPr lang="en-US" dirty="0" smtClean="0"/>
              <a:t>Little people crack eggs at little end –little endian</a:t>
            </a:r>
          </a:p>
          <a:p>
            <a:endParaRPr lang="en-US" dirty="0"/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355" y="3763502"/>
            <a:ext cx="40640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42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802.11 Frame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802.11 is neither big-endian nor little-endian, but is best described </a:t>
            </a:r>
            <a:r>
              <a:rPr lang="en-US" dirty="0" smtClean="0"/>
              <a:t>as “</a:t>
            </a:r>
            <a:r>
              <a:rPr lang="en-US" dirty="0"/>
              <a:t>mixed-endian.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  <p:pic>
        <p:nvPicPr>
          <p:cNvPr id="4" name="Picture 3" descr="getfi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765" y="2941484"/>
            <a:ext cx="6463113" cy="260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83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155</TotalTime>
  <Words>1519</Words>
  <Application>Microsoft Macintosh PowerPoint</Application>
  <PresentationFormat>On-screen Show (4:3)</PresentationFormat>
  <Paragraphs>190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Breeze</vt:lpstr>
      <vt:lpstr>Ch 6. Wireless: Network Forensics Unplugged</vt:lpstr>
      <vt:lpstr>What to expect?</vt:lpstr>
      <vt:lpstr>Why investigate wireless networks?</vt:lpstr>
      <vt:lpstr>Types of Layer 2 protocols</vt:lpstr>
      <vt:lpstr>802.11 Protocol Suite</vt:lpstr>
      <vt:lpstr>802.11 Frame Header</vt:lpstr>
      <vt:lpstr>802.11 Frames</vt:lpstr>
      <vt:lpstr>802.11 Frame Analysis</vt:lpstr>
      <vt:lpstr>802.11 Frame Analysis</vt:lpstr>
      <vt:lpstr>802.11 Frame Analysis</vt:lpstr>
      <vt:lpstr>802.11 Wired Equivalent Privacy</vt:lpstr>
      <vt:lpstr>802.11 WEP</vt:lpstr>
      <vt:lpstr>TKIP, AES, WPA, and WPA2</vt:lpstr>
      <vt:lpstr>Wireshark Capture and filtering</vt:lpstr>
      <vt:lpstr>802.1X</vt:lpstr>
      <vt:lpstr>Wireless Access Points</vt:lpstr>
      <vt:lpstr>Wireless Access Points</vt:lpstr>
      <vt:lpstr>Wireless Traffic Capture and Analysis</vt:lpstr>
      <vt:lpstr>Analysis</vt:lpstr>
      <vt:lpstr>Analysis</vt:lpstr>
      <vt:lpstr>Common Attacks</vt:lpstr>
      <vt:lpstr>Common attacks</vt:lpstr>
      <vt:lpstr>Common Attacks</vt:lpstr>
      <vt:lpstr>Common Attacks</vt:lpstr>
      <vt:lpstr>Locating Wireless Devices</vt:lpstr>
      <vt:lpstr>Locating Wireless Devices</vt:lpstr>
      <vt:lpstr>Locating Wireless Devices</vt:lpstr>
      <vt:lpstr>Locating Wireless Devices</vt:lpstr>
    </vt:vector>
  </TitlesOfParts>
  <Company>WVU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6. Wireless: Network Forensics Unplugged</dc:title>
  <dc:creator>Naveen Kumar L</dc:creator>
  <cp:lastModifiedBy>Naveen Kumar L</cp:lastModifiedBy>
  <cp:revision>12</cp:revision>
  <dcterms:created xsi:type="dcterms:W3CDTF">2014-07-26T22:30:09Z</dcterms:created>
  <dcterms:modified xsi:type="dcterms:W3CDTF">2014-07-27T01:05:56Z</dcterms:modified>
</cp:coreProperties>
</file>