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20" y="-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Intrusion Detection &amp;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Kumar </a:t>
            </a:r>
            <a:r>
              <a:rPr lang="en-US" dirty="0" err="1" smtClean="0"/>
              <a:t>Lekkalapudi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5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NIDS/NIPS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Commercial</a:t>
            </a:r>
          </a:p>
          <a:p>
            <a:pPr lvl="1"/>
            <a:r>
              <a:rPr lang="en-US" dirty="0"/>
              <a:t> Check Point IPS-</a:t>
            </a:r>
            <a:r>
              <a:rPr lang="en-US" dirty="0" smtClean="0"/>
              <a:t>13</a:t>
            </a:r>
            <a:endParaRPr lang="en-US" dirty="0"/>
          </a:p>
          <a:p>
            <a:pPr lvl="1"/>
            <a:r>
              <a:rPr lang="en-US" dirty="0" smtClean="0"/>
              <a:t>Cisco IPS4</a:t>
            </a:r>
            <a:endParaRPr lang="en-US" dirty="0"/>
          </a:p>
          <a:p>
            <a:pPr lvl="1"/>
            <a:r>
              <a:rPr lang="en-US" dirty="0" err="1" smtClean="0"/>
              <a:t>Corero</a:t>
            </a:r>
            <a:r>
              <a:rPr lang="en-US" dirty="0" smtClean="0"/>
              <a:t> </a:t>
            </a:r>
            <a:r>
              <a:rPr lang="en-US" dirty="0"/>
              <a:t>Network </a:t>
            </a:r>
            <a:r>
              <a:rPr lang="en-US" dirty="0" smtClean="0"/>
              <a:t>Security5</a:t>
            </a:r>
            <a:endParaRPr lang="en-US" dirty="0"/>
          </a:p>
          <a:p>
            <a:pPr lvl="1"/>
            <a:r>
              <a:rPr lang="en-US" dirty="0" smtClean="0"/>
              <a:t>Enterasys IPS6</a:t>
            </a:r>
          </a:p>
          <a:p>
            <a:pPr lvl="1"/>
            <a:r>
              <a:rPr lang="en-US" dirty="0" smtClean="0"/>
              <a:t>HP </a:t>
            </a:r>
            <a:r>
              <a:rPr lang="en-US" dirty="0" err="1"/>
              <a:t>TippingPoint</a:t>
            </a:r>
            <a:r>
              <a:rPr lang="en-US" dirty="0"/>
              <a:t> </a:t>
            </a:r>
            <a:r>
              <a:rPr lang="en-US" dirty="0" smtClean="0"/>
              <a:t>IPS7</a:t>
            </a:r>
            <a:endParaRPr lang="en-US" dirty="0"/>
          </a:p>
          <a:p>
            <a:pPr lvl="1"/>
            <a:r>
              <a:rPr lang="en-US" dirty="0" smtClean="0"/>
              <a:t>IBM </a:t>
            </a:r>
            <a:r>
              <a:rPr lang="en-US" dirty="0"/>
              <a:t>Security </a:t>
            </a:r>
            <a:r>
              <a:rPr lang="en-US" dirty="0" smtClean="0"/>
              <a:t>NIPS8</a:t>
            </a:r>
            <a:endParaRPr lang="en-US" dirty="0"/>
          </a:p>
          <a:p>
            <a:pPr lvl="1"/>
            <a:r>
              <a:rPr lang="en-US" dirty="0" err="1" smtClean="0"/>
              <a:t>Sourceﬁre</a:t>
            </a:r>
            <a:r>
              <a:rPr lang="en-US" dirty="0" smtClean="0"/>
              <a:t> </a:t>
            </a:r>
            <a:r>
              <a:rPr lang="en-US" dirty="0"/>
              <a:t>3D </a:t>
            </a:r>
            <a:r>
              <a:rPr lang="en-US" dirty="0" smtClean="0"/>
              <a:t>System9</a:t>
            </a:r>
          </a:p>
          <a:p>
            <a:r>
              <a:rPr lang="en-US" dirty="0" smtClean="0"/>
              <a:t>Roll-your-own</a:t>
            </a:r>
          </a:p>
          <a:p>
            <a:pPr lvl="1"/>
            <a:r>
              <a:rPr lang="en-US" dirty="0" smtClean="0"/>
              <a:t>Snort is open sourced</a:t>
            </a:r>
          </a:p>
          <a:p>
            <a:pPr lvl="1"/>
            <a:r>
              <a:rPr lang="en-US" dirty="0" smtClean="0"/>
              <a:t>Bro is open sourced </a:t>
            </a:r>
          </a:p>
          <a:p>
            <a:pPr lvl="1"/>
            <a:r>
              <a:rPr lang="en-US" dirty="0" smtClean="0"/>
              <a:t>Robust communities to help you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1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Types of evidence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2"/>
            <a:r>
              <a:rPr lang="en-US" dirty="0"/>
              <a:t>If a NIDS/NIPS has not been conﬁgured to alert upon a particular event, then </a:t>
            </a:r>
            <a:r>
              <a:rPr lang="en-US" dirty="0" smtClean="0"/>
              <a:t>the absence </a:t>
            </a:r>
            <a:r>
              <a:rPr lang="en-US" dirty="0"/>
              <a:t>of alerts for that event is meaningless. </a:t>
            </a:r>
            <a:endParaRPr lang="en-US" dirty="0" smtClean="0"/>
          </a:p>
          <a:p>
            <a:pPr lvl="2"/>
            <a:r>
              <a:rPr lang="en-US" dirty="0" smtClean="0"/>
              <a:t>Gather boot configuration and current running configuration</a:t>
            </a:r>
          </a:p>
          <a:p>
            <a:pPr lvl="2"/>
            <a:r>
              <a:rPr lang="en-US" dirty="0" smtClean="0"/>
              <a:t>Volatile </a:t>
            </a:r>
            <a:r>
              <a:rPr lang="en-US" dirty="0" err="1" smtClean="0"/>
              <a:t>configs</a:t>
            </a:r>
            <a:r>
              <a:rPr lang="en-US" dirty="0" smtClean="0"/>
              <a:t>!!</a:t>
            </a:r>
          </a:p>
          <a:p>
            <a:pPr lvl="1"/>
            <a:r>
              <a:rPr lang="en-US" dirty="0" smtClean="0"/>
              <a:t>Alert Data</a:t>
            </a:r>
          </a:p>
          <a:p>
            <a:pPr lvl="2"/>
            <a:r>
              <a:rPr lang="en-US" dirty="0" smtClean="0"/>
              <a:t> Even when alerts are aggregated from multiple sources, it can be a real challenge to discover that the manner in which a NIDS/NIPS reports an event on one segment of a network is not at all the same way an older model on a diﬀerent segment reports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5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evidence:</a:t>
            </a:r>
          </a:p>
          <a:p>
            <a:pPr lvl="1"/>
            <a:r>
              <a:rPr lang="en-US" dirty="0" smtClean="0"/>
              <a:t>Packet Header and/or Flow Record information</a:t>
            </a:r>
          </a:p>
          <a:p>
            <a:pPr lvl="2"/>
            <a:r>
              <a:rPr lang="en-US" dirty="0" smtClean="0"/>
              <a:t>Flow may trigger alert and logs of that is necessary.</a:t>
            </a:r>
          </a:p>
          <a:p>
            <a:pPr lvl="1"/>
            <a:r>
              <a:rPr lang="en-US" dirty="0" smtClean="0"/>
              <a:t>Content Data</a:t>
            </a:r>
          </a:p>
          <a:p>
            <a:pPr lvl="2"/>
            <a:r>
              <a:rPr lang="en-US" dirty="0"/>
              <a:t>Packet </a:t>
            </a:r>
            <a:r>
              <a:rPr lang="en-US" dirty="0" smtClean="0"/>
              <a:t>contents can </a:t>
            </a:r>
            <a:r>
              <a:rPr lang="en-US" dirty="0"/>
              <a:t>be invaluable to the investigator, allowing you to carve out the malware that </a:t>
            </a:r>
            <a:r>
              <a:rPr lang="en-US" dirty="0" smtClean="0"/>
              <a:t>triggered an </a:t>
            </a:r>
            <a:r>
              <a:rPr lang="en-US" dirty="0"/>
              <a:t>alert or view the actual obfuscated </a:t>
            </a:r>
            <a:r>
              <a:rPr lang="en-US" dirty="0" err="1"/>
              <a:t>Javascript</a:t>
            </a:r>
            <a:r>
              <a:rPr lang="en-US" dirty="0"/>
              <a:t> that an attacker attempted to serve </a:t>
            </a:r>
            <a:r>
              <a:rPr lang="en-US" dirty="0" smtClean="0"/>
              <a:t>a client.</a:t>
            </a:r>
          </a:p>
          <a:p>
            <a:pPr lvl="1"/>
            <a:r>
              <a:rPr lang="en-US" dirty="0" smtClean="0"/>
              <a:t>Activities correlated across multiple sensors</a:t>
            </a:r>
          </a:p>
          <a:p>
            <a:pPr lvl="2"/>
            <a:r>
              <a:rPr lang="en-US" dirty="0" smtClean="0"/>
              <a:t>Common practice is to direct information from NIPS/NIDS to third party monitoring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8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Interfaces:</a:t>
            </a:r>
          </a:p>
          <a:p>
            <a:pPr lvl="1"/>
            <a:r>
              <a:rPr lang="en-US" dirty="0" smtClean="0"/>
              <a:t>GUI</a:t>
            </a:r>
          </a:p>
          <a:p>
            <a:pPr lvl="2"/>
            <a:r>
              <a:rPr lang="en-US" dirty="0"/>
              <a:t>Nearly all modern NIDS/NIPS systems can be accessed, inspected, and conﬁgured via </a:t>
            </a:r>
            <a:r>
              <a:rPr lang="en-US" dirty="0" smtClean="0"/>
              <a:t>some sort </a:t>
            </a:r>
            <a:r>
              <a:rPr lang="en-US" dirty="0"/>
              <a:t>of graphical user interface, whether it’s a web application that can be accessed by </a:t>
            </a:r>
            <a:r>
              <a:rPr lang="en-US" dirty="0" smtClean="0"/>
              <a:t>a web </a:t>
            </a:r>
            <a:r>
              <a:rPr lang="en-US" dirty="0"/>
              <a:t>client, or a proprietary interface that requires a special client. </a:t>
            </a:r>
            <a:endParaRPr lang="en-US" dirty="0" smtClean="0"/>
          </a:p>
          <a:p>
            <a:pPr lvl="1"/>
            <a:r>
              <a:rPr lang="en-US" dirty="0" smtClean="0"/>
              <a:t>CLI</a:t>
            </a:r>
          </a:p>
          <a:p>
            <a:pPr lvl="2"/>
            <a:r>
              <a:rPr lang="en-US" dirty="0" smtClean="0"/>
              <a:t>SSH</a:t>
            </a:r>
          </a:p>
          <a:p>
            <a:pPr lvl="2"/>
            <a:r>
              <a:rPr lang="en-US" dirty="0" smtClean="0"/>
              <a:t>API’s</a:t>
            </a:r>
          </a:p>
          <a:p>
            <a:pPr lvl="1"/>
            <a:r>
              <a:rPr lang="en-US" dirty="0" smtClean="0"/>
              <a:t>Off-System Logging</a:t>
            </a:r>
          </a:p>
          <a:p>
            <a:pPr lvl="2"/>
            <a:r>
              <a:rPr lang="en-US" dirty="0"/>
              <a:t>Many NIDS/NIPS </a:t>
            </a:r>
            <a:r>
              <a:rPr lang="en-US" dirty="0" smtClean="0"/>
              <a:t>are also </a:t>
            </a:r>
            <a:r>
              <a:rPr lang="en-US" dirty="0"/>
              <a:t>conﬁgured to send alerts via email to system administrators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Local </a:t>
            </a:r>
            <a:r>
              <a:rPr lang="en-US" dirty="0" err="1" smtClean="0"/>
              <a:t>dev</a:t>
            </a:r>
            <a:r>
              <a:rPr lang="en-US" dirty="0" smtClean="0"/>
              <a:t> configuration also helps.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5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Packet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NIPS/NIDS logs entire packets only when event is triggered.</a:t>
            </a:r>
          </a:p>
          <a:p>
            <a:r>
              <a:rPr lang="en-US" dirty="0" smtClean="0"/>
              <a:t>Separate sniffer can be used to sniff data all the time pre-configured to sniff for unknown patterns of traffic.</a:t>
            </a:r>
          </a:p>
          <a:p>
            <a:r>
              <a:rPr lang="en-US" dirty="0" smtClean="0"/>
              <a:t>However:</a:t>
            </a:r>
          </a:p>
          <a:p>
            <a:pPr lvl="1"/>
            <a:r>
              <a:rPr lang="en-US" dirty="0" smtClean="0"/>
              <a:t>Requires lot of CPU</a:t>
            </a:r>
          </a:p>
          <a:p>
            <a:pPr lvl="1"/>
            <a:r>
              <a:rPr lang="en-US" dirty="0" smtClean="0"/>
              <a:t>Requires lot of disk</a:t>
            </a:r>
          </a:p>
          <a:p>
            <a:pPr lvl="1"/>
            <a:r>
              <a:rPr lang="en-US" dirty="0" smtClean="0"/>
              <a:t>Huge security risk!!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5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Packet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Collected evidence may be used as:</a:t>
            </a:r>
          </a:p>
          <a:p>
            <a:r>
              <a:rPr lang="en-US" dirty="0"/>
              <a:t> Packet </a:t>
            </a:r>
            <a:r>
              <a:rPr lang="en-US" dirty="0" smtClean="0"/>
              <a:t>headers</a:t>
            </a:r>
          </a:p>
          <a:p>
            <a:pPr lvl="1"/>
            <a:r>
              <a:rPr lang="en-US" dirty="0" smtClean="0"/>
              <a:t>Suitable </a:t>
            </a:r>
            <a:r>
              <a:rPr lang="en-US" dirty="0"/>
              <a:t>for traﬃc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pen registers, trap/</a:t>
            </a:r>
            <a:r>
              <a:rPr lang="en-US" dirty="0" smtClean="0"/>
              <a:t>trace</a:t>
            </a:r>
          </a:p>
          <a:p>
            <a:r>
              <a:rPr lang="en-US" dirty="0" smtClean="0"/>
              <a:t>Packet payloads</a:t>
            </a:r>
          </a:p>
          <a:p>
            <a:pPr lvl="1"/>
            <a:r>
              <a:rPr lang="en-US" dirty="0" smtClean="0"/>
              <a:t>Suitable </a:t>
            </a:r>
            <a:r>
              <a:rPr lang="en-US" dirty="0"/>
              <a:t>for full transaction </a:t>
            </a:r>
            <a:r>
              <a:rPr lang="en-US" dirty="0" smtClean="0"/>
              <a:t>reconstruction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full wiretap</a:t>
            </a:r>
          </a:p>
        </p:txBody>
      </p:sp>
    </p:spTree>
    <p:extLst>
      <p:ext uri="{BB962C8B-B14F-4D97-AF65-F5344CB8AC3E}">
        <p14:creationId xmlns:p14="http://schemas.microsoft.com/office/powerpoint/2010/main" val="169792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“If you know what you’re looking for and where to look</a:t>
            </a:r>
            <a:r>
              <a:rPr lang="en-US" dirty="0" smtClean="0"/>
              <a:t>, nothing </a:t>
            </a:r>
            <a:r>
              <a:rPr lang="en-US" dirty="0"/>
              <a:t>is hidden</a:t>
            </a:r>
            <a:r>
              <a:rPr lang="en-US" dirty="0" smtClean="0"/>
              <a:t>.”</a:t>
            </a:r>
          </a:p>
          <a:p>
            <a:r>
              <a:rPr lang="en-US" dirty="0"/>
              <a:t>Most widely used </a:t>
            </a:r>
            <a:r>
              <a:rPr lang="en-US" dirty="0" smtClean="0"/>
              <a:t>NIDS</a:t>
            </a:r>
          </a:p>
          <a:p>
            <a:r>
              <a:rPr lang="en-US" dirty="0" smtClean="0"/>
              <a:t>Open</a:t>
            </a:r>
            <a:r>
              <a:rPr lang="en-US" dirty="0"/>
              <a:t>-source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Open </a:t>
            </a:r>
            <a:r>
              <a:rPr lang="en-US" dirty="0"/>
              <a:t>rule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Extremely versatile</a:t>
            </a:r>
          </a:p>
          <a:p>
            <a:r>
              <a:rPr lang="en-US" dirty="0" smtClean="0"/>
              <a:t>Actively </a:t>
            </a:r>
            <a:r>
              <a:rPr lang="en-US" dirty="0"/>
              <a:t>improving, partly due to commercial support</a:t>
            </a:r>
          </a:p>
        </p:txBody>
      </p:sp>
    </p:spTree>
    <p:extLst>
      <p:ext uri="{BB962C8B-B14F-4D97-AF65-F5344CB8AC3E}">
        <p14:creationId xmlns:p14="http://schemas.microsoft.com/office/powerpoint/2010/main" val="134796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Architecture</a:t>
            </a:r>
          </a:p>
          <a:p>
            <a:pPr lvl="1"/>
            <a:r>
              <a:rPr lang="en-US" dirty="0" smtClean="0"/>
              <a:t>Pulls packets from </a:t>
            </a:r>
            <a:r>
              <a:rPr lang="en-US" dirty="0" err="1" smtClean="0"/>
              <a:t>libpcap</a:t>
            </a:r>
            <a:endParaRPr lang="en-US" dirty="0" smtClean="0"/>
          </a:p>
          <a:p>
            <a:pPr lvl="1"/>
            <a:r>
              <a:rPr lang="en-US" dirty="0" smtClean="0"/>
              <a:t>Preprocessor:</a:t>
            </a:r>
          </a:p>
          <a:p>
            <a:pPr lvl="2"/>
            <a:r>
              <a:rPr lang="en-US" dirty="0" smtClean="0"/>
              <a:t>At layer3, reassembles fragments</a:t>
            </a:r>
          </a:p>
          <a:p>
            <a:pPr lvl="2"/>
            <a:r>
              <a:rPr lang="en-US" dirty="0" smtClean="0"/>
              <a:t>At layer4, reassembles streams</a:t>
            </a:r>
          </a:p>
          <a:p>
            <a:pPr lvl="2"/>
            <a:r>
              <a:rPr lang="en-US" dirty="0" smtClean="0"/>
              <a:t>At layer5, reassembles circuits/sessions</a:t>
            </a:r>
          </a:p>
          <a:p>
            <a:pPr lvl="2"/>
            <a:r>
              <a:rPr lang="en-US" dirty="0" smtClean="0"/>
              <a:t>At layer7, reassembles transactions</a:t>
            </a:r>
          </a:p>
          <a:p>
            <a:pPr lvl="1"/>
            <a:r>
              <a:rPr lang="en-US" dirty="0" smtClean="0"/>
              <a:t>Alerts if an anomaly is detected</a:t>
            </a:r>
          </a:p>
          <a:p>
            <a:pPr lvl="1"/>
            <a:r>
              <a:rPr lang="en-US" dirty="0" smtClean="0"/>
              <a:t>Analyzed information is handed off to snort rule engine</a:t>
            </a:r>
          </a:p>
          <a:p>
            <a:pPr lvl="1"/>
            <a:r>
              <a:rPr lang="en-US" dirty="0" smtClean="0"/>
              <a:t>All alerts will be communicated to end-user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7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/snort/</a:t>
            </a:r>
            <a:r>
              <a:rPr lang="en-US" dirty="0" err="1"/>
              <a:t>snort.conf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This file </a:t>
            </a:r>
            <a:r>
              <a:rPr lang="en-US" dirty="0"/>
              <a:t>is where global values for Snort are declared, </a:t>
            </a:r>
            <a:r>
              <a:rPr lang="en-US" dirty="0" smtClean="0"/>
              <a:t>including </a:t>
            </a:r>
            <a:r>
              <a:rPr lang="en-US" dirty="0"/>
              <a:t>the internal/external network deﬁnitions, how the preprocessors will be </a:t>
            </a:r>
            <a:r>
              <a:rPr lang="en-US" dirty="0" smtClean="0"/>
              <a:t>conﬁgured</a:t>
            </a:r>
            <a:r>
              <a:rPr lang="en-US" dirty="0"/>
              <a:t>, how the output processors will be conﬁgured for logging, and the inclusion </a:t>
            </a:r>
            <a:r>
              <a:rPr lang="en-US" dirty="0" smtClean="0"/>
              <a:t>of major </a:t>
            </a:r>
            <a:r>
              <a:rPr lang="en-US" dirty="0"/>
              <a:t>chunks of rules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/>
              <a:t>etc</a:t>
            </a:r>
            <a:r>
              <a:rPr lang="en-US" dirty="0"/>
              <a:t>/snort/rules/ 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directory contains the rules ﬁles themselves. Within </a:t>
            </a:r>
            <a:r>
              <a:rPr lang="en-US" dirty="0" smtClean="0"/>
              <a:t>each file</a:t>
            </a:r>
            <a:r>
              <a:rPr lang="en-US" dirty="0"/>
              <a:t>, rules can be individually disabled or enabled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/>
              <a:t>var</a:t>
            </a:r>
            <a:r>
              <a:rPr lang="en-US" dirty="0"/>
              <a:t>/log/snort/ 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directory contains the native alerts ﬁle, where Snort </a:t>
            </a:r>
            <a:r>
              <a:rPr lang="en-US" dirty="0" smtClean="0"/>
              <a:t>records text</a:t>
            </a:r>
            <a:r>
              <a:rPr lang="en-US" dirty="0"/>
              <a:t>-based alerts, and the </a:t>
            </a:r>
            <a:r>
              <a:rPr lang="en-US" dirty="0" err="1"/>
              <a:t>libpcap</a:t>
            </a:r>
            <a:r>
              <a:rPr lang="en-US" dirty="0"/>
              <a:t> ﬁles with corresponding packet captures.</a:t>
            </a:r>
          </a:p>
        </p:txBody>
      </p:sp>
    </p:spTree>
    <p:extLst>
      <p:ext uri="{BB962C8B-B14F-4D97-AF65-F5344CB8AC3E}">
        <p14:creationId xmlns:p14="http://schemas.microsoft.com/office/powerpoint/2010/main" val="91340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Text-based language one-line per rule.</a:t>
            </a:r>
          </a:p>
          <a:p>
            <a:pPr lvl="1"/>
            <a:r>
              <a:rPr lang="en-US" dirty="0" smtClean="0"/>
              <a:t>Rules by source-fire’s vulnerability research team(VRT)</a:t>
            </a:r>
          </a:p>
          <a:p>
            <a:pPr lvl="1"/>
            <a:r>
              <a:rPr lang="en-US" dirty="0" smtClean="0"/>
              <a:t>Rule header</a:t>
            </a:r>
          </a:p>
          <a:p>
            <a:pPr lvl="2"/>
            <a:r>
              <a:rPr lang="en-US" dirty="0" smtClean="0"/>
              <a:t>Action: what snort should do, alert, log, pass and drop</a:t>
            </a:r>
          </a:p>
          <a:p>
            <a:pPr lvl="2"/>
            <a:r>
              <a:rPr lang="en-US" dirty="0" smtClean="0"/>
              <a:t>Protocol: </a:t>
            </a:r>
            <a:r>
              <a:rPr lang="en-US" dirty="0" err="1" smtClean="0"/>
              <a:t>tcp</a:t>
            </a:r>
            <a:r>
              <a:rPr lang="en-US" dirty="0" smtClean="0"/>
              <a:t>, </a:t>
            </a:r>
            <a:r>
              <a:rPr lang="en-US" dirty="0" err="1" smtClean="0"/>
              <a:t>icmp</a:t>
            </a:r>
            <a:r>
              <a:rPr lang="en-US" dirty="0" smtClean="0"/>
              <a:t>, </a:t>
            </a:r>
            <a:r>
              <a:rPr lang="en-US" dirty="0" err="1" smtClean="0"/>
              <a:t>udp</a:t>
            </a:r>
            <a:r>
              <a:rPr lang="en-US" dirty="0" smtClean="0"/>
              <a:t>,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Source IP/network and port: source of packet</a:t>
            </a:r>
          </a:p>
          <a:p>
            <a:pPr lvl="2"/>
            <a:r>
              <a:rPr lang="en-US" dirty="0" smtClean="0"/>
              <a:t>Directionality operator: -&gt; and &lt;&gt;</a:t>
            </a:r>
          </a:p>
          <a:p>
            <a:pPr lvl="2"/>
            <a:r>
              <a:rPr lang="en-US" dirty="0" smtClean="0"/>
              <a:t>Destination IP/network and port: destination of packet</a:t>
            </a:r>
          </a:p>
          <a:p>
            <a:pPr lvl="2"/>
            <a:r>
              <a:rPr lang="en-US" dirty="0" smtClean="0"/>
              <a:t>Example</a:t>
            </a:r>
          </a:p>
          <a:p>
            <a:pPr lvl="3"/>
            <a:r>
              <a:rPr lang="en-US" i="1" dirty="0" smtClean="0"/>
              <a:t>Alert </a:t>
            </a:r>
            <a:r>
              <a:rPr lang="en-US" i="1" dirty="0" err="1" smtClean="0"/>
              <a:t>tcp</a:t>
            </a:r>
            <a:r>
              <a:rPr lang="en-US" i="1" dirty="0" smtClean="0"/>
              <a:t> any any -&gt; 192.168.2.1 80 (…)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096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investigate NIPS/ NIDS?</a:t>
            </a:r>
          </a:p>
          <a:p>
            <a:r>
              <a:rPr lang="en-US" dirty="0" smtClean="0"/>
              <a:t>Typical functionality</a:t>
            </a:r>
          </a:p>
          <a:p>
            <a:r>
              <a:rPr lang="en-US" dirty="0" smtClean="0"/>
              <a:t>Modes of detection</a:t>
            </a:r>
          </a:p>
          <a:p>
            <a:r>
              <a:rPr lang="en-US" dirty="0" smtClean="0"/>
              <a:t>Evidence Acquisition</a:t>
            </a:r>
          </a:p>
          <a:p>
            <a:r>
              <a:rPr lang="en-US" dirty="0" smtClean="0"/>
              <a:t>Logging </a:t>
            </a:r>
          </a:p>
          <a:p>
            <a:r>
              <a:rPr lang="en-US" b="1" u="sng" dirty="0" smtClean="0"/>
              <a:t>Snort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6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Rule body</a:t>
            </a:r>
          </a:p>
          <a:p>
            <a:pPr lvl="2"/>
            <a:r>
              <a:rPr lang="en-US" dirty="0" smtClean="0"/>
              <a:t>General options</a:t>
            </a:r>
          </a:p>
          <a:p>
            <a:pPr lvl="3"/>
            <a:r>
              <a:rPr lang="en-US" dirty="0" err="1" smtClean="0"/>
              <a:t>Msg</a:t>
            </a:r>
            <a:endParaRPr lang="en-US" dirty="0" smtClean="0"/>
          </a:p>
          <a:p>
            <a:pPr lvl="3"/>
            <a:r>
              <a:rPr lang="en-US" dirty="0" smtClean="0"/>
              <a:t>Sid</a:t>
            </a:r>
          </a:p>
          <a:p>
            <a:pPr lvl="3"/>
            <a:r>
              <a:rPr lang="en-US" dirty="0" smtClean="0"/>
              <a:t>Rev</a:t>
            </a:r>
          </a:p>
          <a:p>
            <a:pPr lvl="3"/>
            <a:r>
              <a:rPr lang="en-US" dirty="0" smtClean="0"/>
              <a:t>Reference</a:t>
            </a:r>
          </a:p>
          <a:p>
            <a:pPr lvl="2"/>
            <a:r>
              <a:rPr lang="en-US" dirty="0" smtClean="0"/>
              <a:t>Detection options</a:t>
            </a:r>
          </a:p>
          <a:p>
            <a:pPr lvl="3"/>
            <a:r>
              <a:rPr lang="en-US" dirty="0" err="1" smtClean="0"/>
              <a:t>Nonpayload</a:t>
            </a:r>
            <a:r>
              <a:rPr lang="en-US" dirty="0" smtClean="0"/>
              <a:t> detection rule options</a:t>
            </a:r>
          </a:p>
          <a:p>
            <a:pPr lvl="3"/>
            <a:r>
              <a:rPr lang="en-US" dirty="0" smtClean="0"/>
              <a:t>Payload detection rule options</a:t>
            </a:r>
          </a:p>
          <a:p>
            <a:pPr lvl="3"/>
            <a:r>
              <a:rPr lang="en-US" dirty="0" smtClean="0"/>
              <a:t>Post detection rule options</a:t>
            </a:r>
          </a:p>
        </p:txBody>
      </p:sp>
    </p:spTree>
    <p:extLst>
      <p:ext uri="{BB962C8B-B14F-4D97-AF65-F5344CB8AC3E}">
        <p14:creationId xmlns:p14="http://schemas.microsoft.com/office/powerpoint/2010/main" val="8527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i="1" dirty="0"/>
              <a:t>alert  </a:t>
            </a:r>
            <a:r>
              <a:rPr lang="en-US" i="1" dirty="0" err="1"/>
              <a:t>icmp</a:t>
            </a:r>
            <a:r>
              <a:rPr lang="en-US" i="1" dirty="0"/>
              <a:t>  $EXTERNAL_NET  any  -&gt;  $HOME_NET  any  (</a:t>
            </a:r>
            <a:r>
              <a:rPr lang="en-US" i="1" dirty="0" err="1"/>
              <a:t>msg</a:t>
            </a:r>
            <a:r>
              <a:rPr lang="en-US" i="1" dirty="0"/>
              <a:t>:"ICMP  PING";  icode:0</a:t>
            </a:r>
            <a:r>
              <a:rPr lang="en-US" i="1" dirty="0" smtClean="0"/>
              <a:t>; itype</a:t>
            </a:r>
            <a:r>
              <a:rPr lang="en-US" i="1" dirty="0"/>
              <a:t>:8;  </a:t>
            </a:r>
            <a:r>
              <a:rPr lang="en-US" i="1" dirty="0" err="1"/>
              <a:t>classtype:misc-activity</a:t>
            </a:r>
            <a:r>
              <a:rPr lang="en-US" i="1" dirty="0"/>
              <a:t>;  sid:384;  rev:5;</a:t>
            </a:r>
            <a:r>
              <a:rPr lang="en-US" i="1" dirty="0" smtClean="0"/>
              <a:t>)</a:t>
            </a:r>
          </a:p>
          <a:p>
            <a:pPr lvl="2"/>
            <a:r>
              <a:rPr lang="en-US" dirty="0"/>
              <a:t>alert on any inbound ICMP traﬃc that is of type </a:t>
            </a:r>
            <a:r>
              <a:rPr lang="en-US" dirty="0" smtClean="0"/>
              <a:t>8 code </a:t>
            </a:r>
            <a:r>
              <a:rPr lang="en-US" dirty="0"/>
              <a:t>0: an “Echo Request.</a:t>
            </a:r>
            <a:r>
              <a:rPr lang="en-US" dirty="0" smtClean="0"/>
              <a:t>”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fifth </a:t>
            </a:r>
            <a:r>
              <a:rPr lang="en-US" dirty="0"/>
              <a:t>revision of the VRT’s rule number </a:t>
            </a:r>
            <a:r>
              <a:rPr lang="en-US" dirty="0" smtClean="0"/>
              <a:t>384</a:t>
            </a:r>
          </a:p>
          <a:p>
            <a:pPr lvl="2"/>
            <a:r>
              <a:rPr lang="en-US" smtClean="0"/>
              <a:t>Priority of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NIDS/NIPS alerts/logs may include details regarding illicit </a:t>
            </a:r>
            <a:r>
              <a:rPr lang="en-US" dirty="0" smtClean="0"/>
              <a:t>connections</a:t>
            </a:r>
          </a:p>
          <a:p>
            <a:r>
              <a:rPr lang="en-US" dirty="0"/>
              <a:t> NIDS/NIPS can be conﬁgured to alert on, or at least log traﬃc that ﬁrewalls </a:t>
            </a:r>
            <a:r>
              <a:rPr lang="en-US" dirty="0" smtClean="0"/>
              <a:t>deem perfectly </a:t>
            </a:r>
            <a:r>
              <a:rPr lang="en-US" dirty="0"/>
              <a:t>acceptable</a:t>
            </a:r>
            <a:r>
              <a:rPr lang="en-US" dirty="0" smtClean="0"/>
              <a:t>.</a:t>
            </a:r>
          </a:p>
          <a:p>
            <a:r>
              <a:rPr lang="en-US" dirty="0"/>
              <a:t>An investigator could potentially modify a NIDS/NIPS conﬁguration to begin </a:t>
            </a:r>
            <a:r>
              <a:rPr lang="en-US" dirty="0" smtClean="0"/>
              <a:t>detecting </a:t>
            </a:r>
            <a:r>
              <a:rPr lang="en-US" dirty="0"/>
              <a:t>events it wasn’t previously conﬁgured to record. </a:t>
            </a:r>
          </a:p>
        </p:txBody>
      </p:sp>
    </p:spTree>
    <p:extLst>
      <p:ext uri="{BB962C8B-B14F-4D97-AF65-F5344CB8AC3E}">
        <p14:creationId xmlns:p14="http://schemas.microsoft.com/office/powerpoint/2010/main" val="319710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NIDS/NIPS are specialized </a:t>
            </a:r>
            <a:r>
              <a:rPr lang="en-US" dirty="0" smtClean="0"/>
              <a:t>sniffers.</a:t>
            </a:r>
          </a:p>
          <a:p>
            <a:r>
              <a:rPr lang="en-US" dirty="0" smtClean="0"/>
              <a:t>They include:</a:t>
            </a:r>
          </a:p>
          <a:p>
            <a:pPr lvl="1"/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Alerts</a:t>
            </a:r>
          </a:p>
          <a:p>
            <a:pPr lvl="1"/>
            <a:r>
              <a:rPr lang="en-US" dirty="0" smtClean="0"/>
              <a:t>Packet Captures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7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Sniffing</a:t>
            </a:r>
          </a:p>
          <a:p>
            <a:pPr lvl="1"/>
            <a:r>
              <a:rPr lang="en-US" dirty="0" smtClean="0"/>
              <a:t>Must have access to traffic to collect and inspect</a:t>
            </a:r>
          </a:p>
          <a:p>
            <a:pPr lvl="2"/>
            <a:r>
              <a:rPr lang="en-US" dirty="0" smtClean="0"/>
              <a:t>Mirroring port on switch or inline tap</a:t>
            </a:r>
          </a:p>
          <a:p>
            <a:pPr lvl="2"/>
            <a:r>
              <a:rPr lang="en-US" dirty="0" smtClean="0"/>
              <a:t>Between 2 devices in a choke point position</a:t>
            </a:r>
          </a:p>
          <a:p>
            <a:pPr lvl="1"/>
            <a:r>
              <a:rPr lang="en-US" dirty="0" smtClean="0"/>
              <a:t>If device is inline of traffic, noticeable latency can be experienced.</a:t>
            </a:r>
          </a:p>
          <a:p>
            <a:pPr lvl="1"/>
            <a:r>
              <a:rPr lang="en-US" dirty="0" smtClean="0"/>
              <a:t>Can be passively used, delay is little to no consequence.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09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Higher-Layer Protocol Awareness</a:t>
            </a:r>
          </a:p>
          <a:p>
            <a:pPr lvl="1"/>
            <a:r>
              <a:rPr lang="en-US" dirty="0" smtClean="0"/>
              <a:t>Protocol Reassembly</a:t>
            </a:r>
          </a:p>
          <a:p>
            <a:pPr lvl="2"/>
            <a:r>
              <a:rPr lang="en-US" dirty="0"/>
              <a:t>In order for either a NIDS or a NIPS to accurately detect a wide range of malicious traﬃc</a:t>
            </a:r>
            <a:r>
              <a:rPr lang="en-US" dirty="0" smtClean="0"/>
              <a:t>, these </a:t>
            </a:r>
            <a:r>
              <a:rPr lang="en-US" dirty="0"/>
              <a:t>devices must be programmed to properly parse a wide range of protocols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Attack traffic can be intentionally fragmented to avoid detection. Fragment reassembly can be performed to assist.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2"/>
            <a:r>
              <a:rPr lang="en-US" dirty="0" smtClean="0"/>
              <a:t>Strings to services such as HTTP must be normalized to canonical form.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3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Alerting on suspicious bits</a:t>
            </a:r>
          </a:p>
          <a:p>
            <a:pPr lvl="1"/>
            <a:r>
              <a:rPr lang="en-US" dirty="0" smtClean="0"/>
              <a:t>Sending </a:t>
            </a:r>
            <a:r>
              <a:rPr lang="en-US" dirty="0"/>
              <a:t>email </a:t>
            </a:r>
            <a:r>
              <a:rPr lang="en-US" dirty="0" smtClean="0"/>
              <a:t>alerts</a:t>
            </a:r>
            <a:endParaRPr lang="en-US" dirty="0"/>
          </a:p>
          <a:p>
            <a:pPr lvl="1"/>
            <a:r>
              <a:rPr lang="en-US" dirty="0" smtClean="0"/>
              <a:t>Logging </a:t>
            </a:r>
            <a:r>
              <a:rPr lang="en-US" dirty="0"/>
              <a:t>events to a syslog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 smtClean="0"/>
              <a:t>Sending </a:t>
            </a:r>
            <a:r>
              <a:rPr lang="en-US" dirty="0"/>
              <a:t>SNMP </a:t>
            </a:r>
            <a:r>
              <a:rPr lang="en-US" dirty="0" smtClean="0"/>
              <a:t>traps</a:t>
            </a:r>
          </a:p>
          <a:p>
            <a:pPr lvl="1"/>
            <a:r>
              <a:rPr lang="en-US" dirty="0" smtClean="0"/>
              <a:t>Logging </a:t>
            </a:r>
            <a:r>
              <a:rPr lang="en-US" dirty="0"/>
              <a:t>events directly to a </a:t>
            </a:r>
            <a:r>
              <a:rPr lang="en-US" dirty="0" smtClean="0"/>
              <a:t>query-able database</a:t>
            </a:r>
          </a:p>
          <a:p>
            <a:r>
              <a:rPr lang="en-US" dirty="0" smtClean="0"/>
              <a:t>Can produce very “hi-fidelity” event logs, capturing and storing the packets in their entirety.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2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Signature-Based Analysis</a:t>
            </a:r>
          </a:p>
          <a:p>
            <a:pPr lvl="1"/>
            <a:r>
              <a:rPr lang="en-US" dirty="0" smtClean="0"/>
              <a:t>Oldest-Most common strategy.</a:t>
            </a:r>
          </a:p>
          <a:p>
            <a:pPr lvl="1"/>
            <a:r>
              <a:rPr lang="en-US" dirty="0" smtClean="0"/>
              <a:t>Compare headers, contents of packets, streams to known malicious ones to alert.</a:t>
            </a:r>
          </a:p>
          <a:p>
            <a:r>
              <a:rPr lang="en-US" dirty="0" smtClean="0"/>
              <a:t>Protocol Awareness</a:t>
            </a:r>
          </a:p>
          <a:p>
            <a:pPr lvl="1"/>
            <a:r>
              <a:rPr lang="en-US" dirty="0"/>
              <a:t>Protocol-aware NIDS/NIPS reassemble fragments (Layer 3), reassemble streams (Layer 4)</a:t>
            </a:r>
            <a:r>
              <a:rPr lang="en-US" dirty="0" smtClean="0"/>
              <a:t>, and </a:t>
            </a:r>
            <a:r>
              <a:rPr lang="en-US" dirty="0"/>
              <a:t>even reconstruct entire protocols (Layer 7) because they have to understand how </a:t>
            </a:r>
            <a:r>
              <a:rPr lang="en-US" dirty="0" smtClean="0"/>
              <a:t>the endpoint </a:t>
            </a:r>
            <a:r>
              <a:rPr lang="en-US" dirty="0"/>
              <a:t>of the communication will interpret the data.</a:t>
            </a:r>
          </a:p>
        </p:txBody>
      </p:sp>
    </p:spTree>
    <p:extLst>
      <p:ext uri="{BB962C8B-B14F-4D97-AF65-F5344CB8AC3E}">
        <p14:creationId xmlns:p14="http://schemas.microsoft.com/office/powerpoint/2010/main" val="177765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Analysis</a:t>
            </a:r>
          </a:p>
          <a:p>
            <a:pPr lvl="1"/>
            <a:r>
              <a:rPr lang="en-US" dirty="0" smtClean="0"/>
              <a:t>Build “baseline” of normal network behavior against which traffic can be compared to get malicious ones.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 descr="ids_networking_2008-10-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37" y="3045415"/>
            <a:ext cx="5036932" cy="35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0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113</TotalTime>
  <Words>1164</Words>
  <Application>Microsoft Macintosh PowerPoint</Application>
  <PresentationFormat>On-screen Show (4:3)</PresentationFormat>
  <Paragraphs>159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Breeze</vt:lpstr>
      <vt:lpstr>Network Intrusion Detection &amp; Analysis</vt:lpstr>
      <vt:lpstr>What to expect?</vt:lpstr>
      <vt:lpstr>Why?</vt:lpstr>
      <vt:lpstr>Typical Functionality</vt:lpstr>
      <vt:lpstr>Typical Functionality</vt:lpstr>
      <vt:lpstr>Typical Functionality</vt:lpstr>
      <vt:lpstr>Typical Functionality</vt:lpstr>
      <vt:lpstr>Modes of Detection</vt:lpstr>
      <vt:lpstr>Modes of Detection</vt:lpstr>
      <vt:lpstr>Types of NIDS/NIPS</vt:lpstr>
      <vt:lpstr>Evidence Acquisition</vt:lpstr>
      <vt:lpstr>Evidence Acquisition</vt:lpstr>
      <vt:lpstr>Evidence Acquisition</vt:lpstr>
      <vt:lpstr>Comprehensive Packet Logging</vt:lpstr>
      <vt:lpstr>Comprehensive Packet Logging</vt:lpstr>
      <vt:lpstr>Snort</vt:lpstr>
      <vt:lpstr>Snort</vt:lpstr>
      <vt:lpstr>Snort</vt:lpstr>
      <vt:lpstr>Snort</vt:lpstr>
      <vt:lpstr>Snort</vt:lpstr>
      <vt:lpstr>Snort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 &amp; Analysis</dc:title>
  <dc:creator>Naveen Kumar L</dc:creator>
  <cp:lastModifiedBy>Naveen Kumar L</cp:lastModifiedBy>
  <cp:revision>9</cp:revision>
  <dcterms:created xsi:type="dcterms:W3CDTF">2014-08-03T21:06:31Z</dcterms:created>
  <dcterms:modified xsi:type="dcterms:W3CDTF">2014-08-03T23:00:19Z</dcterms:modified>
</cp:coreProperties>
</file>