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20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11. Network Tunneling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Covert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Strategies: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common approach for creating covert tunnels is to embed arbitrary IP </a:t>
            </a:r>
            <a:r>
              <a:rPr lang="en-US" dirty="0" smtClean="0"/>
              <a:t>traffic in </a:t>
            </a:r>
            <a:r>
              <a:rPr lang="en-US" dirty="0"/>
              <a:t>protocols with data </a:t>
            </a:r>
            <a:r>
              <a:rPr lang="en-US" dirty="0" smtClean="0"/>
              <a:t>fields </a:t>
            </a:r>
            <a:r>
              <a:rPr lang="en-US" dirty="0"/>
              <a:t>large enough to accommodate reasonable throughput. </a:t>
            </a:r>
            <a:endParaRPr lang="en-US" dirty="0" smtClean="0"/>
          </a:p>
          <a:p>
            <a:pPr lvl="1"/>
            <a:r>
              <a:rPr lang="en-US" dirty="0"/>
              <a:t>ICMP is a good choice because of the near-ubiquitous allowance of outbound echo </a:t>
            </a:r>
            <a:r>
              <a:rPr lang="en-US" dirty="0" smtClean="0"/>
              <a:t>requests </a:t>
            </a:r>
            <a:r>
              <a:rPr lang="en-US" dirty="0"/>
              <a:t>and inbound echo </a:t>
            </a:r>
            <a:r>
              <a:rPr lang="en-US" dirty="0" smtClean="0"/>
              <a:t>replies.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5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Covert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Sequence Numbers</a:t>
            </a:r>
          </a:p>
          <a:p>
            <a:pPr lvl="1"/>
            <a:r>
              <a:rPr lang="en-US" dirty="0"/>
              <a:t>For every SYN packet that a system sends, it must generate a random 32-bit initial sequence number. </a:t>
            </a:r>
            <a:endParaRPr lang="en-US" dirty="0" smtClean="0"/>
          </a:p>
          <a:p>
            <a:pPr lvl="1"/>
            <a:r>
              <a:rPr lang="en-US" dirty="0" smtClean="0"/>
              <a:t>Someone </a:t>
            </a:r>
            <a:r>
              <a:rPr lang="en-US" dirty="0"/>
              <a:t>wishing to tunnel data outbound in a very covert way </a:t>
            </a:r>
            <a:r>
              <a:rPr lang="en-US" dirty="0" smtClean="0"/>
              <a:t>could encrypt </a:t>
            </a:r>
            <a:r>
              <a:rPr lang="en-US" dirty="0"/>
              <a:t>their data, thus making it appear pseudo-random, chop it up into 32-bit chunks</a:t>
            </a:r>
            <a:r>
              <a:rPr lang="en-US" dirty="0" smtClean="0"/>
              <a:t>, and </a:t>
            </a:r>
            <a:r>
              <a:rPr lang="en-US" dirty="0"/>
              <a:t>embed it as the initial sequence number of TCP SYN connection attempts to an </a:t>
            </a:r>
            <a:r>
              <a:rPr lang="en-US" dirty="0" smtClean="0"/>
              <a:t>external server.</a:t>
            </a:r>
          </a:p>
        </p:txBody>
      </p:sp>
    </p:spTree>
    <p:extLst>
      <p:ext uri="{BB962C8B-B14F-4D97-AF65-F5344CB8AC3E}">
        <p14:creationId xmlns:p14="http://schemas.microsoft.com/office/powerpoint/2010/main" val="182580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Covert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DNS Tunnels</a:t>
            </a:r>
          </a:p>
          <a:p>
            <a:pPr lvl="1"/>
            <a:r>
              <a:rPr lang="en-US" dirty="0" smtClean="0"/>
              <a:t>For web browsing, clients resolve new domains recursively.</a:t>
            </a:r>
          </a:p>
          <a:p>
            <a:pPr lvl="1"/>
            <a:r>
              <a:rPr lang="en-US" dirty="0" smtClean="0"/>
              <a:t>Can be used to communicate clients to external remote servers.</a:t>
            </a:r>
          </a:p>
          <a:p>
            <a:pPr lvl="1"/>
            <a:r>
              <a:rPr lang="en-US" dirty="0" smtClean="0"/>
              <a:t>Several fields to smuggle data. NULL,TXT,SRV or MX.</a:t>
            </a:r>
          </a:p>
          <a:p>
            <a:pPr lvl="1"/>
            <a:r>
              <a:rPr lang="en-US" dirty="0" smtClean="0"/>
              <a:t>Iodine</a:t>
            </a:r>
          </a:p>
          <a:p>
            <a:pPr lvl="2"/>
            <a:r>
              <a:rPr lang="en-US" dirty="0" smtClean="0"/>
              <a:t>Open source data through DNS server.</a:t>
            </a:r>
          </a:p>
          <a:p>
            <a:r>
              <a:rPr lang="en-US" dirty="0" smtClean="0"/>
              <a:t>ICMP Tunnels</a:t>
            </a:r>
          </a:p>
          <a:p>
            <a:pPr lvl="1"/>
            <a:r>
              <a:rPr lang="en-US" dirty="0" smtClean="0"/>
              <a:t>Any arbitrary data is allowed beyond standard type </a:t>
            </a:r>
            <a:r>
              <a:rPr lang="en-US" dirty="0" err="1" smtClean="0"/>
              <a:t>defs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Hping3</a:t>
            </a:r>
          </a:p>
          <a:p>
            <a:pPr lvl="1"/>
            <a:r>
              <a:rPr lang="en-US" dirty="0" smtClean="0"/>
              <a:t>Loki</a:t>
            </a:r>
          </a:p>
        </p:txBody>
      </p:sp>
    </p:spTree>
    <p:extLst>
      <p:ext uri="{BB962C8B-B14F-4D97-AF65-F5344CB8AC3E}">
        <p14:creationId xmlns:p14="http://schemas.microsoft.com/office/powerpoint/2010/main" val="391683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Covert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Implications for investigator:</a:t>
            </a:r>
          </a:p>
          <a:p>
            <a:pPr lvl="1"/>
            <a:r>
              <a:rPr lang="en-US" dirty="0"/>
              <a:t>Statistical flow record </a:t>
            </a:r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particular, look for unusual volumes of </a:t>
            </a:r>
            <a:r>
              <a:rPr lang="en-US" dirty="0" smtClean="0"/>
              <a:t>traffic with </a:t>
            </a:r>
            <a:r>
              <a:rPr lang="en-US" dirty="0"/>
              <a:t>unknown purpose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Unexpected </a:t>
            </a:r>
            <a:r>
              <a:rPr lang="en-US" dirty="0"/>
              <a:t>values in protocol </a:t>
            </a:r>
            <a:r>
              <a:rPr lang="en-US" dirty="0" smtClean="0"/>
              <a:t>field</a:t>
            </a:r>
          </a:p>
          <a:p>
            <a:pPr lvl="2"/>
            <a:r>
              <a:rPr lang="en-US" dirty="0" smtClean="0"/>
              <a:t>Search </a:t>
            </a:r>
            <a:r>
              <a:rPr lang="en-US" dirty="0"/>
              <a:t>for meaningful values in </a:t>
            </a:r>
            <a:r>
              <a:rPr lang="en-US" dirty="0" smtClean="0"/>
              <a:t>reserved fields </a:t>
            </a:r>
            <a:r>
              <a:rPr lang="en-US" dirty="0"/>
              <a:t>or infrequently used </a:t>
            </a:r>
            <a:r>
              <a:rPr lang="en-US" dirty="0" smtClean="0"/>
              <a:t>fields</a:t>
            </a:r>
            <a:r>
              <a:rPr lang="en-US" dirty="0"/>
              <a:t>. In addition, check for unexpected values in </a:t>
            </a:r>
            <a:r>
              <a:rPr lang="en-US" dirty="0" smtClean="0"/>
              <a:t>frequently used fields</a:t>
            </a:r>
            <a:r>
              <a:rPr lang="en-US" dirty="0"/>
              <a:t>, such as nonrandomized numbers in </a:t>
            </a:r>
            <a:r>
              <a:rPr lang="en-US" dirty="0" smtClean="0"/>
              <a:t>fields </a:t>
            </a:r>
            <a:r>
              <a:rPr lang="en-US" dirty="0"/>
              <a:t>that are s</a:t>
            </a:r>
            <a:r>
              <a:rPr lang="en-US" dirty="0" smtClean="0"/>
              <a:t>upposed </a:t>
            </a:r>
            <a:r>
              <a:rPr lang="en-US" dirty="0"/>
              <a:t>to </a:t>
            </a:r>
            <a:r>
              <a:rPr lang="en-US" dirty="0" smtClean="0"/>
              <a:t>contain random values.</a:t>
            </a:r>
          </a:p>
          <a:p>
            <a:pPr lvl="1"/>
            <a:r>
              <a:rPr lang="en-US" dirty="0" smtClean="0"/>
              <a:t>Recognizable content </a:t>
            </a:r>
            <a:r>
              <a:rPr lang="en-US" smtClean="0"/>
              <a:t>in unexpected places</a:t>
            </a:r>
            <a:endParaRPr lang="en-US" dirty="0" smtClean="0"/>
          </a:p>
          <a:p>
            <a:pPr lvl="2"/>
            <a:r>
              <a:rPr lang="en-US" dirty="0" smtClean="0"/>
              <a:t>Keep </a:t>
            </a:r>
            <a:r>
              <a:rPr lang="en-US" dirty="0"/>
              <a:t>an eye out for magic numbers</a:t>
            </a:r>
            <a:r>
              <a:rPr lang="en-US" dirty="0" smtClean="0"/>
              <a:t>, ASCII </a:t>
            </a:r>
            <a:r>
              <a:rPr lang="en-US" dirty="0"/>
              <a:t>text, </a:t>
            </a:r>
            <a:r>
              <a:rPr lang="en-US" dirty="0" err="1"/>
              <a:t>honeytokens</a:t>
            </a:r>
            <a:r>
              <a:rPr lang="en-US" dirty="0"/>
              <a:t>, or other signs of meaningful data in ﬁelds that normally </a:t>
            </a:r>
            <a:r>
              <a:rPr lang="en-US" dirty="0" smtClean="0"/>
              <a:t>do not </a:t>
            </a:r>
            <a:r>
              <a:rPr lang="en-US" dirty="0"/>
              <a:t>contain that type of data.</a:t>
            </a:r>
          </a:p>
        </p:txBody>
      </p:sp>
    </p:spTree>
    <p:extLst>
      <p:ext uri="{BB962C8B-B14F-4D97-AF65-F5344CB8AC3E}">
        <p14:creationId xmlns:p14="http://schemas.microsoft.com/office/powerpoint/2010/main" val="401976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Tunneling for confidentiality</a:t>
            </a:r>
          </a:p>
          <a:p>
            <a:r>
              <a:rPr lang="en-US" dirty="0" smtClean="0"/>
              <a:t>Covert Tunneling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0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for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tunneling generally refers to the practice of encapsulating traﬃc in unusual ways</a:t>
            </a:r>
            <a:r>
              <a:rPr lang="en-US" dirty="0" smtClean="0"/>
              <a:t>, diﬀerent </a:t>
            </a:r>
            <a:r>
              <a:rPr lang="en-US" dirty="0"/>
              <a:t>from the order described by standard layered models such as the OSI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VLAN </a:t>
            </a:r>
            <a:r>
              <a:rPr lang="en-US" dirty="0" err="1" smtClean="0"/>
              <a:t>Trunking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engineers would like to </a:t>
            </a:r>
            <a:r>
              <a:rPr lang="en-US" dirty="0" smtClean="0"/>
              <a:t>partition the </a:t>
            </a:r>
            <a:r>
              <a:rPr lang="en-US" dirty="0"/>
              <a:t>network </a:t>
            </a:r>
            <a:r>
              <a:rPr lang="en-US" dirty="0" smtClean="0"/>
              <a:t>traffic </a:t>
            </a:r>
            <a:r>
              <a:rPr lang="en-US" dirty="0"/>
              <a:t>for various groups of users without having to create multiple </a:t>
            </a:r>
            <a:r>
              <a:rPr lang="en-US" dirty="0" smtClean="0"/>
              <a:t>physical networks </a:t>
            </a:r>
            <a:r>
              <a:rPr lang="en-US" dirty="0"/>
              <a:t>for each of them.</a:t>
            </a:r>
            <a:endParaRPr lang="en-US" dirty="0" smtClean="0"/>
          </a:p>
          <a:p>
            <a:pPr lvl="1"/>
            <a:r>
              <a:rPr lang="en-US" dirty="0" smtClean="0"/>
              <a:t>It is done by deploying </a:t>
            </a:r>
            <a:r>
              <a:rPr lang="en-US" dirty="0"/>
              <a:t>“smart switches</a:t>
            </a:r>
            <a:r>
              <a:rPr lang="en-US" dirty="0" smtClean="0"/>
              <a:t>” that </a:t>
            </a:r>
            <a:r>
              <a:rPr lang="en-US" dirty="0"/>
              <a:t>support the 802.1Q protocol, which can be programmed to aggregate the </a:t>
            </a:r>
            <a:r>
              <a:rPr lang="en-US" dirty="0" smtClean="0"/>
              <a:t>appropriate stations </a:t>
            </a:r>
            <a:r>
              <a:rPr lang="en-US" dirty="0"/>
              <a:t>into the desired VLAN. </a:t>
            </a:r>
          </a:p>
        </p:txBody>
      </p:sp>
    </p:spTree>
    <p:extLst>
      <p:ext uri="{BB962C8B-B14F-4D97-AF65-F5344CB8AC3E}">
        <p14:creationId xmlns:p14="http://schemas.microsoft.com/office/powerpoint/2010/main" val="42764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for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VLAN </a:t>
            </a:r>
            <a:r>
              <a:rPr lang="en-US" dirty="0" err="1" smtClean="0"/>
              <a:t>Trunking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vlant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79" y="2431224"/>
            <a:ext cx="70389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7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for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Inter-Switch Link</a:t>
            </a:r>
          </a:p>
          <a:p>
            <a:pPr lvl="1"/>
            <a:r>
              <a:rPr lang="en-US" dirty="0"/>
              <a:t>ISL works by </a:t>
            </a:r>
            <a:r>
              <a:rPr lang="en-US" dirty="0" smtClean="0"/>
              <a:t>encapsulating </a:t>
            </a:r>
            <a:r>
              <a:rPr lang="en-US" dirty="0"/>
              <a:t>the Ethernet frames in a proprietary format prior to being sent over a WAN </a:t>
            </a:r>
            <a:r>
              <a:rPr lang="en-US" dirty="0" smtClean="0"/>
              <a:t>by the </a:t>
            </a:r>
            <a:r>
              <a:rPr lang="en-US" dirty="0"/>
              <a:t>router.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ISL protocol is deciphered by the router that receives it</a:t>
            </a:r>
            <a:r>
              <a:rPr lang="en-US" dirty="0" smtClean="0"/>
              <a:t>, and </a:t>
            </a:r>
            <a:r>
              <a:rPr lang="en-US" dirty="0"/>
              <a:t>the Ethernet frame’s original VLAN tags are </a:t>
            </a:r>
            <a:r>
              <a:rPr lang="en-US" dirty="0" smtClean="0"/>
              <a:t>restored</a:t>
            </a:r>
          </a:p>
          <a:p>
            <a:r>
              <a:rPr lang="en-US" dirty="0" smtClean="0"/>
              <a:t>Generic Routing Encapsulation</a:t>
            </a:r>
          </a:p>
          <a:p>
            <a:pPr lvl="1"/>
            <a:r>
              <a:rPr lang="en-US" dirty="0" smtClean="0"/>
              <a:t>“For performing </a:t>
            </a:r>
            <a:r>
              <a:rPr lang="en-US" dirty="0"/>
              <a:t>encapsulation of an arbitrary network layer protocol over another arbitrary network </a:t>
            </a:r>
            <a:r>
              <a:rPr lang="en-US" dirty="0" smtClean="0"/>
              <a:t>layer protocol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58258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for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IPv6 over IPv4 with </a:t>
            </a:r>
            <a:r>
              <a:rPr lang="en-US" dirty="0" err="1" smtClean="0"/>
              <a:t>Teredo</a:t>
            </a:r>
            <a:endParaRPr lang="en-US" dirty="0" smtClean="0"/>
          </a:p>
          <a:p>
            <a:pPr lvl="1"/>
            <a:r>
              <a:rPr lang="en-US" dirty="0" err="1"/>
              <a:t>Teredo</a:t>
            </a:r>
            <a:r>
              <a:rPr lang="en-US" dirty="0"/>
              <a:t> is an open IETF standard that speciﬁes a method for tunneling IPv6 over </a:t>
            </a:r>
            <a:r>
              <a:rPr lang="en-US" dirty="0" smtClean="0"/>
              <a:t>IPv4 networks</a:t>
            </a:r>
            <a:r>
              <a:rPr lang="en-US" dirty="0"/>
              <a:t>.6It does this by encapsulating IPv6 packets in UDP traﬃc, within IPv4</a:t>
            </a:r>
          </a:p>
        </p:txBody>
      </p:sp>
      <p:pic>
        <p:nvPicPr>
          <p:cNvPr id="4" name="Picture 3" descr="Bb457011.tered04_big(l=en-us)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41" y="3593966"/>
            <a:ext cx="5598980" cy="32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for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rganizations </a:t>
            </a:r>
            <a:r>
              <a:rPr lang="en-US" dirty="0"/>
              <a:t>also want to make sure that their tunneled traﬃc remains conﬁdential, even </a:t>
            </a:r>
            <a:r>
              <a:rPr lang="en-US" dirty="0" smtClean="0"/>
              <a:t>when routed </a:t>
            </a:r>
            <a:r>
              <a:rPr lang="en-US" dirty="0"/>
              <a:t>over public segments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Organizations </a:t>
            </a:r>
            <a:r>
              <a:rPr lang="en-US" dirty="0"/>
              <a:t>purchased leased lines to connected remote </a:t>
            </a:r>
            <a:r>
              <a:rPr lang="en-US" dirty="0" smtClean="0"/>
              <a:t>sites-not feasible!!</a:t>
            </a:r>
          </a:p>
          <a:p>
            <a:r>
              <a:rPr lang="en-US" dirty="0" smtClean="0"/>
              <a:t>IPSec, SSL, TLS were designed to provide end-to-end encryption of traffic regardless of route traversed.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5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for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Implements VPN.</a:t>
            </a:r>
          </a:p>
          <a:p>
            <a:pPr lvl="1"/>
            <a:r>
              <a:rPr lang="en-US" dirty="0" smtClean="0"/>
              <a:t>Mutual authentication between nodes</a:t>
            </a:r>
          </a:p>
          <a:p>
            <a:pPr lvl="1"/>
            <a:r>
              <a:rPr lang="en-US" dirty="0" smtClean="0"/>
              <a:t>Message integrity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Three protocols:</a:t>
            </a:r>
          </a:p>
          <a:p>
            <a:pPr lvl="2"/>
            <a:r>
              <a:rPr lang="en-US" dirty="0" smtClean="0"/>
              <a:t>Security Associations - </a:t>
            </a:r>
            <a:r>
              <a:rPr lang="en-US" dirty="0"/>
              <a:t>Internet Key Exchange</a:t>
            </a:r>
          </a:p>
          <a:p>
            <a:pPr lvl="2"/>
            <a:r>
              <a:rPr lang="en-US" dirty="0" smtClean="0"/>
              <a:t>Authentication Header</a:t>
            </a:r>
          </a:p>
          <a:p>
            <a:pPr lvl="2"/>
            <a:r>
              <a:rPr lang="en-US" dirty="0" smtClean="0"/>
              <a:t>Encapsulated Security Payload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26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 for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Transport Layer Security(TLS) and Secure Socket Layer(SSL)</a:t>
            </a:r>
          </a:p>
          <a:p>
            <a:pPr lvl="1"/>
            <a:r>
              <a:rPr lang="en-US" dirty="0"/>
              <a:t> SSL was originally developed by Netscape in the early </a:t>
            </a:r>
            <a:r>
              <a:rPr lang="en-US" dirty="0" smtClean="0"/>
              <a:t>1990s</a:t>
            </a:r>
          </a:p>
          <a:p>
            <a:pPr lvl="1"/>
            <a:r>
              <a:rPr lang="en-US" dirty="0"/>
              <a:t>TLS can be used as a generic VPN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OpenVPN</a:t>
            </a:r>
            <a:endParaRPr lang="en-US" dirty="0" smtClean="0"/>
          </a:p>
          <a:p>
            <a:r>
              <a:rPr lang="en-US" dirty="0" smtClean="0"/>
              <a:t>Implications for Investigator</a:t>
            </a:r>
          </a:p>
          <a:p>
            <a:pPr lvl="1"/>
            <a:r>
              <a:rPr lang="en-US" dirty="0" smtClean="0"/>
              <a:t>Tunneling </a:t>
            </a:r>
            <a:r>
              <a:rPr lang="en-US" dirty="0"/>
              <a:t>protocols may encrypt just the payload of the tunneled traﬃc, leaving the </a:t>
            </a:r>
            <a:r>
              <a:rPr lang="en-US" dirty="0" smtClean="0"/>
              <a:t>Layer 2</a:t>
            </a:r>
            <a:r>
              <a:rPr lang="en-US" dirty="0"/>
              <a:t>/3 endpoints of the tunneled traﬃc </a:t>
            </a:r>
            <a:r>
              <a:rPr lang="en-US" dirty="0" smtClean="0"/>
              <a:t>exposed.</a:t>
            </a:r>
          </a:p>
          <a:p>
            <a:pPr lvl="1"/>
            <a:r>
              <a:rPr lang="en-US" dirty="0"/>
              <a:t>In these situations, the investigator is left to </a:t>
            </a:r>
            <a:r>
              <a:rPr lang="en-US" dirty="0" smtClean="0"/>
              <a:t>conduct timing</a:t>
            </a:r>
            <a:r>
              <a:rPr lang="en-US" dirty="0"/>
              <a:t>-based analysis of the volume of </a:t>
            </a:r>
            <a:r>
              <a:rPr lang="en-US" dirty="0" smtClean="0"/>
              <a:t>traffic </a:t>
            </a:r>
            <a:r>
              <a:rPr lang="en-US" dirty="0"/>
              <a:t>sent and </a:t>
            </a:r>
            <a:r>
              <a:rPr lang="en-US" dirty="0" smtClean="0"/>
              <a:t>received. Ex Tor exit nodes?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8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245</TotalTime>
  <Words>694</Words>
  <Application>Microsoft Macintosh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Ch 11. Network Tunneling</vt:lpstr>
      <vt:lpstr>What to expect?</vt:lpstr>
      <vt:lpstr>Tunneling for functionality</vt:lpstr>
      <vt:lpstr>Tunneling for functionality</vt:lpstr>
      <vt:lpstr>Tunneling for functionality</vt:lpstr>
      <vt:lpstr>Tunneling for functionality</vt:lpstr>
      <vt:lpstr>Tunneling for Confidentiality</vt:lpstr>
      <vt:lpstr>Tunneling for Confidentiality</vt:lpstr>
      <vt:lpstr>Tunneling for Confidentiality</vt:lpstr>
      <vt:lpstr>Covert Tunneling</vt:lpstr>
      <vt:lpstr>Covert Tunneling</vt:lpstr>
      <vt:lpstr>Covert Tunneling</vt:lpstr>
      <vt:lpstr>Covert Tunneling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11. Network Tunneling</dc:title>
  <dc:creator>Naveen Kumar L</dc:creator>
  <cp:lastModifiedBy>Naveen Kumar L</cp:lastModifiedBy>
  <cp:revision>9</cp:revision>
  <dcterms:created xsi:type="dcterms:W3CDTF">2014-08-07T16:05:24Z</dcterms:created>
  <dcterms:modified xsi:type="dcterms:W3CDTF">2014-08-07T20:10:41Z</dcterms:modified>
</cp:coreProperties>
</file>