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7/19/2014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7/19/2014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7/19/2014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7/19/2014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7/19/2014</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wikihow.com/Spoof-a-MAC-Addres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 Technical Fundamentals</a:t>
            </a:r>
            <a:endParaRPr lang="en-US" dirty="0"/>
          </a:p>
        </p:txBody>
      </p:sp>
      <p:sp>
        <p:nvSpPr>
          <p:cNvPr id="3" name="Subtitle 2"/>
          <p:cNvSpPr>
            <a:spLocks noGrp="1"/>
          </p:cNvSpPr>
          <p:nvPr>
            <p:ph type="subTitle" idx="1"/>
          </p:nvPr>
        </p:nvSpPr>
        <p:spPr/>
        <p:txBody>
          <a:bodyPr/>
          <a:lstStyle/>
          <a:p>
            <a:r>
              <a:rPr lang="en-US" dirty="0" smtClean="0"/>
              <a:t>Naveen Kumar </a:t>
            </a:r>
            <a:r>
              <a:rPr lang="en-US" smtClean="0"/>
              <a:t>Lekkalapudi</a:t>
            </a:r>
            <a:endParaRPr lang="en-US"/>
          </a:p>
        </p:txBody>
      </p:sp>
    </p:spTree>
    <p:extLst>
      <p:ext uri="{BB962C8B-B14F-4D97-AF65-F5344CB8AC3E}">
        <p14:creationId xmlns:p14="http://schemas.microsoft.com/office/powerpoint/2010/main" val="2107658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Network Intrusion detection systems:</a:t>
            </a:r>
          </a:p>
          <a:p>
            <a:pPr lvl="1"/>
            <a:r>
              <a:rPr lang="en-US" dirty="0" smtClean="0"/>
              <a:t>NIDS’s gives information about security related events.</a:t>
            </a:r>
          </a:p>
          <a:p>
            <a:pPr lvl="1"/>
            <a:r>
              <a:rPr lang="en-US" dirty="0" smtClean="0"/>
              <a:t>Where, how many and capacity of sensors affect its performance.</a:t>
            </a:r>
          </a:p>
          <a:p>
            <a:pPr lvl="1"/>
            <a:r>
              <a:rPr lang="en-US" dirty="0" smtClean="0"/>
              <a:t>Designed for forensics and control over security.</a:t>
            </a:r>
          </a:p>
          <a:p>
            <a:pPr lvl="1"/>
            <a:r>
              <a:rPr lang="en-US" dirty="0" smtClean="0"/>
              <a:t>Data is helpful for recovery and also investigation</a:t>
            </a:r>
          </a:p>
          <a:p>
            <a:pPr lvl="1"/>
            <a:endParaRPr lang="en-US" dirty="0"/>
          </a:p>
        </p:txBody>
      </p:sp>
    </p:spTree>
    <p:extLst>
      <p:ext uri="{BB962C8B-B14F-4D97-AF65-F5344CB8AC3E}">
        <p14:creationId xmlns:p14="http://schemas.microsoft.com/office/powerpoint/2010/main" val="415937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Firewalls:</a:t>
            </a:r>
          </a:p>
          <a:p>
            <a:pPr lvl="1"/>
            <a:r>
              <a:rPr lang="en-US" dirty="0" smtClean="0"/>
              <a:t>Helps monitor and control traffic in a network.</a:t>
            </a:r>
          </a:p>
          <a:p>
            <a:pPr lvl="1"/>
            <a:r>
              <a:rPr lang="en-US" dirty="0" smtClean="0"/>
              <a:t>Payloads, port numbers and protocols can also be used to firewall data.</a:t>
            </a:r>
          </a:p>
          <a:p>
            <a:pPr lvl="1"/>
            <a:r>
              <a:rPr lang="en-US" dirty="0" smtClean="0"/>
              <a:t>Event alert has more precedence over logging.</a:t>
            </a:r>
          </a:p>
          <a:p>
            <a:pPr lvl="1"/>
            <a:r>
              <a:rPr lang="en-US" dirty="0" smtClean="0"/>
              <a:t>New firewalls have advanced granular logging capabilities as well.</a:t>
            </a:r>
          </a:p>
          <a:p>
            <a:pPr lvl="1"/>
            <a:r>
              <a:rPr lang="en-US" dirty="0" smtClean="0"/>
              <a:t>Can serve as evidence for forensic analysts.</a:t>
            </a:r>
            <a:endParaRPr lang="en-US" dirty="0"/>
          </a:p>
        </p:txBody>
      </p:sp>
    </p:spTree>
    <p:extLst>
      <p:ext uri="{BB962C8B-B14F-4D97-AF65-F5344CB8AC3E}">
        <p14:creationId xmlns:p14="http://schemas.microsoft.com/office/powerpoint/2010/main" val="2334668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Internetworking</a:t>
            </a:r>
            <a:endParaRPr lang="en-US" dirty="0"/>
          </a:p>
        </p:txBody>
      </p:sp>
      <p:sp>
        <p:nvSpPr>
          <p:cNvPr id="3" name="Content Placeholder 2"/>
          <p:cNvSpPr>
            <a:spLocks noGrp="1"/>
          </p:cNvSpPr>
          <p:nvPr>
            <p:ph idx="1"/>
          </p:nvPr>
        </p:nvSpPr>
        <p:spPr/>
        <p:txBody>
          <a:bodyPr/>
          <a:lstStyle/>
          <a:p>
            <a:r>
              <a:rPr lang="en-US" dirty="0" smtClean="0"/>
              <a:t>Internet is a network of millions of computers communicating with each other.</a:t>
            </a:r>
          </a:p>
          <a:p>
            <a:r>
              <a:rPr lang="en-US" dirty="0" smtClean="0"/>
              <a:t>Standards need to maintained for communication and also modularity is provided for scope of development.</a:t>
            </a:r>
          </a:p>
          <a:p>
            <a:r>
              <a:rPr lang="en-US" dirty="0" smtClean="0"/>
              <a:t>Layered standards are used:</a:t>
            </a:r>
          </a:p>
          <a:p>
            <a:pPr lvl="1"/>
            <a:r>
              <a:rPr lang="en-US" dirty="0" smtClean="0"/>
              <a:t>OSI</a:t>
            </a:r>
          </a:p>
          <a:p>
            <a:pPr lvl="1"/>
            <a:r>
              <a:rPr lang="en-US" dirty="0" smtClean="0"/>
              <a:t>TCP/IP</a:t>
            </a:r>
          </a:p>
        </p:txBody>
      </p:sp>
    </p:spTree>
    <p:extLst>
      <p:ext uri="{BB962C8B-B14F-4D97-AF65-F5344CB8AC3E}">
        <p14:creationId xmlns:p14="http://schemas.microsoft.com/office/powerpoint/2010/main" val="795445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r>
              <a:rPr lang="en-US" dirty="0"/>
              <a:t>A set of formal rules describing how to transmit data, especially across a network</a:t>
            </a:r>
            <a:r>
              <a:rPr lang="en-US" dirty="0" smtClean="0"/>
              <a:t>.</a:t>
            </a:r>
          </a:p>
          <a:p>
            <a:r>
              <a:rPr lang="en-US" dirty="0" smtClean="0"/>
              <a:t>Simplest connection is set with Three way handshakes.</a:t>
            </a:r>
          </a:p>
          <a:p>
            <a:r>
              <a:rPr lang="en-US" dirty="0" smtClean="0"/>
              <a:t>-&gt;&gt;&gt;Hi Jack</a:t>
            </a:r>
          </a:p>
          <a:p>
            <a:r>
              <a:rPr lang="en-US" dirty="0" smtClean="0"/>
              <a:t>Hi Jill, This is Jack&lt;&lt;&lt;-</a:t>
            </a:r>
          </a:p>
          <a:p>
            <a:r>
              <a:rPr lang="en-US" dirty="0" smtClean="0"/>
              <a:t>-&gt;&gt;&gt;Great Jill. Prepare to receive data.</a:t>
            </a:r>
          </a:p>
          <a:p>
            <a:r>
              <a:rPr lang="en-US" dirty="0" smtClean="0"/>
              <a:t>…</a:t>
            </a:r>
            <a:endParaRPr lang="en-US" dirty="0"/>
          </a:p>
        </p:txBody>
      </p:sp>
    </p:spTree>
    <p:extLst>
      <p:ext uri="{BB962C8B-B14F-4D97-AF65-F5344CB8AC3E}">
        <p14:creationId xmlns:p14="http://schemas.microsoft.com/office/powerpoint/2010/main" val="196160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Mismatch</a:t>
            </a:r>
            <a:endParaRPr lang="en-US" dirty="0"/>
          </a:p>
        </p:txBody>
      </p:sp>
      <p:sp>
        <p:nvSpPr>
          <p:cNvPr id="3" name="Content Placeholder 2"/>
          <p:cNvSpPr>
            <a:spLocks noGrp="1"/>
          </p:cNvSpPr>
          <p:nvPr>
            <p:ph idx="1"/>
          </p:nvPr>
        </p:nvSpPr>
        <p:spPr/>
        <p:txBody>
          <a:bodyPr/>
          <a:lstStyle/>
          <a:p>
            <a:r>
              <a:rPr lang="en-US" dirty="0"/>
              <a:t>A Japanese and an American diplomat are scheduled to meet one another and work together on an item of transcontinental importance. Unfortunately, neither has been appropriately briefed about the other’s customary manner of polite greeting. At the precise moment that the Japanese diplomat bows, extremely respectfully and deeply, the American enthusiastically thrusts out his hand. Unhappily, the combined ignorance of the two results in a painful jab in the eye for the Japanese and a figurative black eye for the American. This is clearly no way to begin a useful relationship.</a:t>
            </a:r>
          </a:p>
        </p:txBody>
      </p:sp>
    </p:spTree>
    <p:extLst>
      <p:ext uri="{BB962C8B-B14F-4D97-AF65-F5344CB8AC3E}">
        <p14:creationId xmlns:p14="http://schemas.microsoft.com/office/powerpoint/2010/main" val="4142581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r>
              <a:rPr lang="en-US" dirty="0"/>
              <a:t>Rules for successful communication between different systems</a:t>
            </a:r>
          </a:p>
          <a:p>
            <a:r>
              <a:rPr lang="en-US" dirty="0" smtClean="0"/>
              <a:t> </a:t>
            </a:r>
            <a:r>
              <a:rPr lang="en-US" dirty="0"/>
              <a:t>Prearranged specifications for actions</a:t>
            </a:r>
          </a:p>
          <a:p>
            <a:r>
              <a:rPr lang="en-US" dirty="0" smtClean="0"/>
              <a:t> </a:t>
            </a:r>
            <a:r>
              <a:rPr lang="en-US" dirty="0"/>
              <a:t>Designed to avoid implementation dependence</a:t>
            </a:r>
          </a:p>
          <a:p>
            <a:r>
              <a:rPr lang="en-US" dirty="0" smtClean="0"/>
              <a:t> </a:t>
            </a:r>
            <a:r>
              <a:rPr lang="en-US" dirty="0"/>
              <a:t>Designed to avoid ambiguity</a:t>
            </a:r>
          </a:p>
          <a:p>
            <a:r>
              <a:rPr lang="en-US" dirty="0" smtClean="0"/>
              <a:t> </a:t>
            </a:r>
            <a:r>
              <a:rPr lang="en-US" dirty="0"/>
              <a:t>Designed to recover gracefully from errors</a:t>
            </a:r>
          </a:p>
          <a:p>
            <a:r>
              <a:rPr lang="en-US" dirty="0" smtClean="0"/>
              <a:t> </a:t>
            </a:r>
            <a:r>
              <a:rPr lang="en-US" dirty="0"/>
              <a:t>A perpetual attack target . . .</a:t>
            </a:r>
          </a:p>
          <a:p>
            <a:endParaRPr lang="en-US" dirty="0"/>
          </a:p>
        </p:txBody>
      </p:sp>
    </p:spTree>
    <p:extLst>
      <p:ext uri="{BB962C8B-B14F-4D97-AF65-F5344CB8AC3E}">
        <p14:creationId xmlns:p14="http://schemas.microsoft.com/office/powerpoint/2010/main" val="412146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Model</a:t>
            </a:r>
            <a:endParaRPr lang="en-US" dirty="0"/>
          </a:p>
        </p:txBody>
      </p:sp>
      <p:pic>
        <p:nvPicPr>
          <p:cNvPr id="1026" name="Picture 2" descr="https://www.black-box.de/_AppData/cms/image/PageElements/Tehnical/UKosimodel.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7549" y="2067706"/>
            <a:ext cx="6805727" cy="337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9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data flows</a:t>
            </a:r>
            <a:endParaRPr lang="en-US" dirty="0"/>
          </a:p>
        </p:txBody>
      </p:sp>
      <p:pic>
        <p:nvPicPr>
          <p:cNvPr id="5" name="Content Placeholder 4"/>
          <p:cNvPicPr>
            <a:picLocks noGrp="1" noChangeAspect="1"/>
          </p:cNvPicPr>
          <p:nvPr>
            <p:ph idx="1"/>
          </p:nvPr>
        </p:nvPicPr>
        <p:blipFill>
          <a:blip r:embed="rId2"/>
          <a:stretch>
            <a:fillRect/>
          </a:stretch>
        </p:blipFill>
        <p:spPr>
          <a:xfrm>
            <a:off x="730629" y="1837613"/>
            <a:ext cx="7340310" cy="3307592"/>
          </a:xfrm>
          <a:prstGeom prst="rect">
            <a:avLst/>
          </a:prstGeom>
        </p:spPr>
      </p:pic>
    </p:spTree>
    <p:extLst>
      <p:ext uri="{BB962C8B-B14F-4D97-AF65-F5344CB8AC3E}">
        <p14:creationId xmlns:p14="http://schemas.microsoft.com/office/powerpoint/2010/main" val="1126955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forensic expert should know?</a:t>
            </a:r>
            <a:endParaRPr lang="en-US" dirty="0"/>
          </a:p>
        </p:txBody>
      </p:sp>
      <p:sp>
        <p:nvSpPr>
          <p:cNvPr id="3" name="Content Placeholder 2"/>
          <p:cNvSpPr>
            <a:spLocks noGrp="1"/>
          </p:cNvSpPr>
          <p:nvPr>
            <p:ph idx="1"/>
          </p:nvPr>
        </p:nvSpPr>
        <p:spPr/>
        <p:txBody>
          <a:bodyPr/>
          <a:lstStyle/>
          <a:p>
            <a:r>
              <a:rPr lang="en-US" dirty="0" smtClean="0"/>
              <a:t>Number and names of different protocols.</a:t>
            </a:r>
          </a:p>
          <a:p>
            <a:r>
              <a:rPr lang="en-US" dirty="0" smtClean="0"/>
              <a:t>Brief idea on how protocol works.</a:t>
            </a:r>
          </a:p>
          <a:p>
            <a:r>
              <a:rPr lang="en-US" dirty="0" smtClean="0"/>
              <a:t>Where to look when something goes wrong/bad.</a:t>
            </a:r>
          </a:p>
          <a:p>
            <a:r>
              <a:rPr lang="en-US" dirty="0" smtClean="0"/>
              <a:t>Different set of network devices and how they access them.</a:t>
            </a:r>
            <a:endParaRPr lang="en-US" dirty="0"/>
          </a:p>
        </p:txBody>
      </p:sp>
    </p:spTree>
    <p:extLst>
      <p:ext uri="{BB962C8B-B14F-4D97-AF65-F5344CB8AC3E}">
        <p14:creationId xmlns:p14="http://schemas.microsoft.com/office/powerpoint/2010/main" val="63410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OSI is great but is not real TCP/IP is!</a:t>
            </a:r>
          </a:p>
          <a:p>
            <a:r>
              <a:rPr lang="en-US" dirty="0"/>
              <a:t>The purpose of the original protocol was to allow processes on different computers in different networks to easily communicate with each other. </a:t>
            </a:r>
            <a:r>
              <a:rPr lang="en-US" dirty="0" err="1"/>
              <a:t>Vint</a:t>
            </a:r>
            <a:r>
              <a:rPr lang="en-US" dirty="0"/>
              <a:t> Cerf later recalled that “[t]he initial concept behind [TCP/IP] was very simple. Two processes wishing to communicate had only to know the other’s ‘</a:t>
            </a:r>
            <a:r>
              <a:rPr lang="en-US" dirty="0" smtClean="0"/>
              <a:t>address</a:t>
            </a:r>
          </a:p>
          <a:p>
            <a:r>
              <a:rPr lang="en-US" dirty="0"/>
              <a:t>“We are screwing up in our design of internet protocols by violating the principle of layering. Specifically we are trying to use TCP to do two things: serve as a host level end to end protocol, and to serve as an internet packaging and routing protocol. These two things should be provided in a layered and modular way. I suggest that a new distinct internetwork protocol is needed, and that TCP be used strictly as a host level end to end protocol</a:t>
            </a:r>
            <a:r>
              <a:rPr lang="en-US" dirty="0" smtClean="0"/>
              <a:t>.” –Jon </a:t>
            </a:r>
            <a:r>
              <a:rPr lang="en-US" dirty="0" err="1" smtClean="0"/>
              <a:t>postel</a:t>
            </a:r>
            <a:endParaRPr lang="en-US" dirty="0"/>
          </a:p>
        </p:txBody>
      </p:sp>
    </p:spTree>
    <p:extLst>
      <p:ext uri="{BB962C8B-B14F-4D97-AF65-F5344CB8AC3E}">
        <p14:creationId xmlns:p14="http://schemas.microsoft.com/office/powerpoint/2010/main" val="293237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a:t>
            </a:r>
            <a:endParaRPr lang="en-US" dirty="0"/>
          </a:p>
        </p:txBody>
      </p:sp>
      <p:sp>
        <p:nvSpPr>
          <p:cNvPr id="3" name="Content Placeholder 2"/>
          <p:cNvSpPr>
            <a:spLocks noGrp="1"/>
          </p:cNvSpPr>
          <p:nvPr>
            <p:ph idx="1"/>
          </p:nvPr>
        </p:nvSpPr>
        <p:spPr/>
        <p:txBody>
          <a:bodyPr/>
          <a:lstStyle/>
          <a:p>
            <a:r>
              <a:rPr lang="en-US" dirty="0" smtClean="0"/>
              <a:t>Sources of evidence</a:t>
            </a:r>
          </a:p>
          <a:p>
            <a:r>
              <a:rPr lang="en-US" dirty="0" smtClean="0"/>
              <a:t>Principles of networking.</a:t>
            </a:r>
          </a:p>
          <a:p>
            <a:r>
              <a:rPr lang="en-US" dirty="0" smtClean="0"/>
              <a:t>IP Suite</a:t>
            </a:r>
          </a:p>
          <a:p>
            <a:pPr marL="0" indent="0">
              <a:buNone/>
            </a:pPr>
            <a:endParaRPr lang="en-US" dirty="0"/>
          </a:p>
        </p:txBody>
      </p:sp>
    </p:spTree>
    <p:extLst>
      <p:ext uri="{BB962C8B-B14F-4D97-AF65-F5344CB8AC3E}">
        <p14:creationId xmlns:p14="http://schemas.microsoft.com/office/powerpoint/2010/main" val="191250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protocol</a:t>
            </a:r>
            <a:endParaRPr lang="en-US" dirty="0"/>
          </a:p>
        </p:txBody>
      </p:sp>
      <p:sp>
        <p:nvSpPr>
          <p:cNvPr id="3" name="Content Placeholder 2"/>
          <p:cNvSpPr>
            <a:spLocks noGrp="1"/>
          </p:cNvSpPr>
          <p:nvPr>
            <p:ph idx="1"/>
          </p:nvPr>
        </p:nvSpPr>
        <p:spPr/>
        <p:txBody>
          <a:bodyPr/>
          <a:lstStyle/>
          <a:p>
            <a:r>
              <a:rPr lang="en-US" dirty="0" smtClean="0"/>
              <a:t>Connectionless</a:t>
            </a:r>
            <a:endParaRPr lang="en-US" dirty="0"/>
          </a:p>
          <a:p>
            <a:r>
              <a:rPr lang="en-US" dirty="0" smtClean="0"/>
              <a:t>Unreliable</a:t>
            </a:r>
            <a:endParaRPr lang="en-US" dirty="0"/>
          </a:p>
          <a:p>
            <a:r>
              <a:rPr lang="en-US" dirty="0" smtClean="0"/>
              <a:t>Includes </a:t>
            </a:r>
            <a:r>
              <a:rPr lang="en-US" dirty="0"/>
              <a:t>a header (no footer)</a:t>
            </a:r>
          </a:p>
          <a:p>
            <a:r>
              <a:rPr lang="en-US" dirty="0" smtClean="0"/>
              <a:t>Header </a:t>
            </a:r>
            <a:r>
              <a:rPr lang="en-US" dirty="0"/>
              <a:t>plus payload is called an </a:t>
            </a:r>
            <a:r>
              <a:rPr lang="en-US" i="1" dirty="0"/>
              <a:t>IP </a:t>
            </a:r>
            <a:r>
              <a:rPr lang="en-US" i="1" dirty="0" smtClean="0"/>
              <a:t>packet</a:t>
            </a:r>
          </a:p>
          <a:p>
            <a:r>
              <a:rPr lang="en-US" i="1" dirty="0" smtClean="0"/>
              <a:t>IP v4: 10.0.0.23</a:t>
            </a:r>
          </a:p>
          <a:p>
            <a:r>
              <a:rPr lang="en-US" i="1" dirty="0" smtClean="0"/>
              <a:t>IP v6: </a:t>
            </a:r>
            <a:r>
              <a:rPr lang="en-US" dirty="0"/>
              <a:t>2001:db8:85a3::8a2e:370:7334</a:t>
            </a:r>
            <a:r>
              <a:rPr lang="en-US" i="1" dirty="0" smtClean="0"/>
              <a:t>.</a:t>
            </a:r>
            <a:endParaRPr lang="en-US" dirty="0"/>
          </a:p>
        </p:txBody>
      </p:sp>
    </p:spTree>
    <p:extLst>
      <p:ext uri="{BB962C8B-B14F-4D97-AF65-F5344CB8AC3E}">
        <p14:creationId xmlns:p14="http://schemas.microsoft.com/office/powerpoint/2010/main" val="543120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v4</a:t>
            </a:r>
            <a:endParaRPr lang="en-US" dirty="0"/>
          </a:p>
        </p:txBody>
      </p:sp>
      <p:sp>
        <p:nvSpPr>
          <p:cNvPr id="3" name="Content Placeholder 2"/>
          <p:cNvSpPr>
            <a:spLocks noGrp="1"/>
          </p:cNvSpPr>
          <p:nvPr>
            <p:ph idx="1"/>
          </p:nvPr>
        </p:nvSpPr>
        <p:spPr/>
        <p:txBody>
          <a:bodyPr/>
          <a:lstStyle/>
          <a:p>
            <a:r>
              <a:rPr lang="en-US" dirty="0" smtClean="0"/>
              <a:t>32 bit addresses</a:t>
            </a:r>
          </a:p>
          <a:p>
            <a:r>
              <a:rPr lang="en-US" dirty="0" smtClean="0"/>
              <a:t>Binary</a:t>
            </a:r>
            <a:r>
              <a:rPr lang="en-US" dirty="0"/>
              <a:t>:</a:t>
            </a:r>
          </a:p>
          <a:p>
            <a:pPr lvl="1"/>
            <a:r>
              <a:rPr lang="en-US" dirty="0"/>
              <a:t>00001010.00000001.00110010.10010110</a:t>
            </a:r>
          </a:p>
          <a:p>
            <a:r>
              <a:rPr lang="en-US" dirty="0"/>
              <a:t>Human-readable:</a:t>
            </a:r>
          </a:p>
          <a:p>
            <a:pPr lvl="1"/>
            <a:r>
              <a:rPr lang="en-US" dirty="0" smtClean="0"/>
              <a:t>10.1.50.150</a:t>
            </a:r>
          </a:p>
          <a:p>
            <a:r>
              <a:rPr lang="pt-BR" dirty="0"/>
              <a:t>10.0.0.0        -   10.255.255.255  (10/8 prefix)</a:t>
            </a:r>
            <a:br>
              <a:rPr lang="pt-BR" dirty="0"/>
            </a:br>
            <a:r>
              <a:rPr lang="pt-BR" dirty="0"/>
              <a:t>172.16.0.0      -   172.31.255.255  (172.16/12 prefix)</a:t>
            </a:r>
            <a:br>
              <a:rPr lang="pt-BR" dirty="0"/>
            </a:br>
            <a:r>
              <a:rPr lang="pt-BR" dirty="0"/>
              <a:t>192.168.0.0     -   192.168.255.255 (192.168/16 prefix)</a:t>
            </a:r>
            <a:endParaRPr lang="en-US" dirty="0"/>
          </a:p>
          <a:p>
            <a:endParaRPr lang="en-US" dirty="0"/>
          </a:p>
        </p:txBody>
      </p:sp>
    </p:spTree>
    <p:extLst>
      <p:ext uri="{BB962C8B-B14F-4D97-AF65-F5344CB8AC3E}">
        <p14:creationId xmlns:p14="http://schemas.microsoft.com/office/powerpoint/2010/main" val="4154005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packet</a:t>
            </a:r>
            <a:endParaRPr lang="en-US" dirty="0"/>
          </a:p>
        </p:txBody>
      </p:sp>
      <p:pic>
        <p:nvPicPr>
          <p:cNvPr id="5" name="Content Placeholder 4"/>
          <p:cNvPicPr>
            <a:picLocks noGrp="1" noChangeAspect="1"/>
          </p:cNvPicPr>
          <p:nvPr>
            <p:ph idx="1"/>
          </p:nvPr>
        </p:nvPicPr>
        <p:blipFill>
          <a:blip r:embed="rId2"/>
          <a:stretch>
            <a:fillRect/>
          </a:stretch>
        </p:blipFill>
        <p:spPr>
          <a:xfrm>
            <a:off x="507021" y="2535711"/>
            <a:ext cx="8126784" cy="2145471"/>
          </a:xfrm>
          <a:prstGeom prst="rect">
            <a:avLst/>
          </a:prstGeom>
        </p:spPr>
      </p:pic>
    </p:spTree>
    <p:extLst>
      <p:ext uri="{BB962C8B-B14F-4D97-AF65-F5344CB8AC3E}">
        <p14:creationId xmlns:p14="http://schemas.microsoft.com/office/powerpoint/2010/main" val="4034406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v6</a:t>
            </a:r>
            <a:endParaRPr lang="en-US" dirty="0"/>
          </a:p>
        </p:txBody>
      </p:sp>
      <p:sp>
        <p:nvSpPr>
          <p:cNvPr id="3" name="Content Placeholder 2"/>
          <p:cNvSpPr>
            <a:spLocks noGrp="1"/>
          </p:cNvSpPr>
          <p:nvPr>
            <p:ph idx="1"/>
          </p:nvPr>
        </p:nvSpPr>
        <p:spPr/>
        <p:txBody>
          <a:bodyPr>
            <a:normAutofit fontScale="92500"/>
          </a:bodyPr>
          <a:lstStyle/>
          <a:p>
            <a:r>
              <a:rPr lang="en-US" dirty="0"/>
              <a:t>Here is an example of a human-readable IPv6 address:</a:t>
            </a:r>
          </a:p>
          <a:p>
            <a:pPr lvl="1"/>
            <a:r>
              <a:rPr lang="en-US" dirty="0"/>
              <a:t>2001:0db8:0000:0000:0001:0000:0000:0001</a:t>
            </a:r>
          </a:p>
          <a:p>
            <a:r>
              <a:rPr lang="en-US" dirty="0"/>
              <a:t>Here is a shorthand way of writing the same IPv6 address:</a:t>
            </a:r>
          </a:p>
          <a:p>
            <a:pPr lvl="1"/>
            <a:r>
              <a:rPr lang="en-US" dirty="0"/>
              <a:t>2001:db8::1:0:0:1</a:t>
            </a:r>
          </a:p>
          <a:p>
            <a:r>
              <a:rPr lang="en-US" dirty="0"/>
              <a:t>Larger address space (128 bits)</a:t>
            </a:r>
          </a:p>
          <a:p>
            <a:r>
              <a:rPr lang="en-US" dirty="0" smtClean="0"/>
              <a:t>No </a:t>
            </a:r>
            <a:r>
              <a:rPr lang="en-US" dirty="0"/>
              <a:t>packet header checksums</a:t>
            </a:r>
          </a:p>
          <a:p>
            <a:r>
              <a:rPr lang="en-US" dirty="0" smtClean="0"/>
              <a:t>Fixed-length </a:t>
            </a:r>
            <a:r>
              <a:rPr lang="en-US" dirty="0"/>
              <a:t>IP packet header</a:t>
            </a:r>
          </a:p>
          <a:p>
            <a:r>
              <a:rPr lang="en-US" dirty="0" smtClean="0"/>
              <a:t>Designed </a:t>
            </a:r>
            <a:r>
              <a:rPr lang="en-US" dirty="0"/>
              <a:t>to interoperate with IPSEC</a:t>
            </a:r>
          </a:p>
          <a:p>
            <a:endParaRPr lang="en-US" dirty="0"/>
          </a:p>
        </p:txBody>
      </p:sp>
    </p:spTree>
    <p:extLst>
      <p:ext uri="{BB962C8B-B14F-4D97-AF65-F5344CB8AC3E}">
        <p14:creationId xmlns:p14="http://schemas.microsoft.com/office/powerpoint/2010/main" val="4183424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packet</a:t>
            </a:r>
            <a:endParaRPr lang="en-US" dirty="0"/>
          </a:p>
        </p:txBody>
      </p:sp>
      <p:pic>
        <p:nvPicPr>
          <p:cNvPr id="5" name="Content Placeholder 4"/>
          <p:cNvPicPr>
            <a:picLocks noGrp="1" noChangeAspect="1"/>
          </p:cNvPicPr>
          <p:nvPr>
            <p:ph idx="1"/>
          </p:nvPr>
        </p:nvPicPr>
        <p:blipFill>
          <a:blip r:embed="rId2"/>
          <a:stretch>
            <a:fillRect/>
          </a:stretch>
        </p:blipFill>
        <p:spPr>
          <a:xfrm>
            <a:off x="549275" y="1947152"/>
            <a:ext cx="8145759" cy="3088872"/>
          </a:xfrm>
          <a:prstGeom prst="rect">
            <a:avLst/>
          </a:prstGeom>
        </p:spPr>
      </p:pic>
    </p:spTree>
    <p:extLst>
      <p:ext uri="{BB962C8B-B14F-4D97-AF65-F5344CB8AC3E}">
        <p14:creationId xmlns:p14="http://schemas.microsoft.com/office/powerpoint/2010/main" val="1430508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control protocol</a:t>
            </a:r>
            <a:endParaRPr lang="en-US" dirty="0"/>
          </a:p>
        </p:txBody>
      </p:sp>
      <p:sp>
        <p:nvSpPr>
          <p:cNvPr id="3" name="Content Placeholder 2"/>
          <p:cNvSpPr>
            <a:spLocks noGrp="1"/>
          </p:cNvSpPr>
          <p:nvPr>
            <p:ph idx="1"/>
          </p:nvPr>
        </p:nvSpPr>
        <p:spPr/>
        <p:txBody>
          <a:bodyPr/>
          <a:lstStyle/>
          <a:p>
            <a:r>
              <a:rPr lang="en-US" dirty="0"/>
              <a:t>Reliable</a:t>
            </a:r>
          </a:p>
          <a:p>
            <a:r>
              <a:rPr lang="en-US" dirty="0" smtClean="0"/>
              <a:t>Connection-oriented</a:t>
            </a:r>
            <a:endParaRPr lang="en-US" dirty="0"/>
          </a:p>
          <a:p>
            <a:r>
              <a:rPr lang="en-US" dirty="0" smtClean="0"/>
              <a:t>Handles </a:t>
            </a:r>
            <a:r>
              <a:rPr lang="en-US" dirty="0"/>
              <a:t>sequencing</a:t>
            </a:r>
          </a:p>
          <a:p>
            <a:r>
              <a:rPr lang="en-US" dirty="0" smtClean="0"/>
              <a:t>Port </a:t>
            </a:r>
            <a:r>
              <a:rPr lang="en-US" dirty="0"/>
              <a:t>numbers range from 0 to 65535</a:t>
            </a:r>
          </a:p>
          <a:p>
            <a:r>
              <a:rPr lang="en-US" dirty="0" smtClean="0"/>
              <a:t>Includes </a:t>
            </a:r>
            <a:r>
              <a:rPr lang="en-US" dirty="0"/>
              <a:t>a header (no footer)</a:t>
            </a:r>
          </a:p>
          <a:p>
            <a:r>
              <a:rPr lang="en-US" dirty="0" smtClean="0"/>
              <a:t>Header </a:t>
            </a:r>
            <a:r>
              <a:rPr lang="en-US" dirty="0"/>
              <a:t>plus payload is called a </a:t>
            </a:r>
            <a:r>
              <a:rPr lang="en-US" i="1" dirty="0"/>
              <a:t>TCP segment</a:t>
            </a:r>
            <a:endParaRPr lang="en-US" dirty="0"/>
          </a:p>
          <a:p>
            <a:endParaRPr lang="en-US" dirty="0"/>
          </a:p>
        </p:txBody>
      </p:sp>
    </p:spTree>
    <p:extLst>
      <p:ext uri="{BB962C8B-B14F-4D97-AF65-F5344CB8AC3E}">
        <p14:creationId xmlns:p14="http://schemas.microsoft.com/office/powerpoint/2010/main" val="1215045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a:t>
            </a:r>
            <a:endParaRPr lang="en-US" dirty="0"/>
          </a:p>
        </p:txBody>
      </p:sp>
      <p:pic>
        <p:nvPicPr>
          <p:cNvPr id="4" name="Content Placeholder 3"/>
          <p:cNvPicPr>
            <a:picLocks noGrp="1" noChangeAspect="1"/>
          </p:cNvPicPr>
          <p:nvPr>
            <p:ph idx="1"/>
          </p:nvPr>
        </p:nvPicPr>
        <p:blipFill>
          <a:blip r:embed="rId2"/>
          <a:stretch>
            <a:fillRect/>
          </a:stretch>
        </p:blipFill>
        <p:spPr>
          <a:xfrm>
            <a:off x="728075" y="2244347"/>
            <a:ext cx="7684676" cy="2041050"/>
          </a:xfrm>
          <a:prstGeom prst="rect">
            <a:avLst/>
          </a:prstGeom>
        </p:spPr>
      </p:pic>
    </p:spTree>
    <p:extLst>
      <p:ext uri="{BB962C8B-B14F-4D97-AF65-F5344CB8AC3E}">
        <p14:creationId xmlns:p14="http://schemas.microsoft.com/office/powerpoint/2010/main" val="710967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datagram protocol</a:t>
            </a:r>
            <a:endParaRPr lang="en-US" dirty="0"/>
          </a:p>
        </p:txBody>
      </p:sp>
      <p:sp>
        <p:nvSpPr>
          <p:cNvPr id="3" name="Content Placeholder 2"/>
          <p:cNvSpPr>
            <a:spLocks noGrp="1"/>
          </p:cNvSpPr>
          <p:nvPr>
            <p:ph idx="1"/>
          </p:nvPr>
        </p:nvSpPr>
        <p:spPr/>
        <p:txBody>
          <a:bodyPr/>
          <a:lstStyle/>
          <a:p>
            <a:r>
              <a:rPr lang="en-US" dirty="0"/>
              <a:t>Unreliable</a:t>
            </a:r>
          </a:p>
          <a:p>
            <a:r>
              <a:rPr lang="en-US" dirty="0" smtClean="0"/>
              <a:t>Connectionless</a:t>
            </a:r>
            <a:endParaRPr lang="en-US" dirty="0"/>
          </a:p>
          <a:p>
            <a:r>
              <a:rPr lang="en-US" dirty="0" smtClean="0"/>
              <a:t>Port </a:t>
            </a:r>
            <a:r>
              <a:rPr lang="en-US" dirty="0"/>
              <a:t>numbers range from 0 to 65535</a:t>
            </a:r>
          </a:p>
          <a:p>
            <a:r>
              <a:rPr lang="en-US" dirty="0" smtClean="0"/>
              <a:t>Includes </a:t>
            </a:r>
            <a:r>
              <a:rPr lang="en-US" dirty="0"/>
              <a:t>a header (no footer)</a:t>
            </a:r>
          </a:p>
          <a:p>
            <a:r>
              <a:rPr lang="en-US" dirty="0" smtClean="0"/>
              <a:t>Header </a:t>
            </a:r>
            <a:r>
              <a:rPr lang="en-US" dirty="0"/>
              <a:t>plus payload is called a </a:t>
            </a:r>
            <a:r>
              <a:rPr lang="en-US" i="1" dirty="0"/>
              <a:t>UDP datagram</a:t>
            </a:r>
            <a:endParaRPr lang="en-US" dirty="0"/>
          </a:p>
          <a:p>
            <a:endParaRPr lang="en-US" dirty="0"/>
          </a:p>
        </p:txBody>
      </p:sp>
    </p:spTree>
    <p:extLst>
      <p:ext uri="{BB962C8B-B14F-4D97-AF65-F5344CB8AC3E}">
        <p14:creationId xmlns:p14="http://schemas.microsoft.com/office/powerpoint/2010/main" val="305111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a:t>
            </a:r>
            <a:endParaRPr lang="en-US" dirty="0"/>
          </a:p>
        </p:txBody>
      </p:sp>
      <p:pic>
        <p:nvPicPr>
          <p:cNvPr id="4" name="Content Placeholder 3"/>
          <p:cNvPicPr>
            <a:picLocks noGrp="1" noChangeAspect="1"/>
          </p:cNvPicPr>
          <p:nvPr>
            <p:ph idx="1"/>
          </p:nvPr>
        </p:nvPicPr>
        <p:blipFill>
          <a:blip r:embed="rId2"/>
          <a:stretch>
            <a:fillRect/>
          </a:stretch>
        </p:blipFill>
        <p:spPr>
          <a:xfrm>
            <a:off x="747689" y="2619303"/>
            <a:ext cx="7619832" cy="1133831"/>
          </a:xfrm>
          <a:prstGeom prst="rect">
            <a:avLst/>
          </a:prstGeom>
        </p:spPr>
      </p:pic>
    </p:spTree>
    <p:extLst>
      <p:ext uri="{BB962C8B-B14F-4D97-AF65-F5344CB8AC3E}">
        <p14:creationId xmlns:p14="http://schemas.microsoft.com/office/powerpoint/2010/main" val="357379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Network-based evidence</a:t>
            </a:r>
            <a:endParaRPr lang="en-US" dirty="0"/>
          </a:p>
        </p:txBody>
      </p:sp>
      <p:sp>
        <p:nvSpPr>
          <p:cNvPr id="3" name="Content Placeholder 2"/>
          <p:cNvSpPr>
            <a:spLocks noGrp="1"/>
          </p:cNvSpPr>
          <p:nvPr>
            <p:ph idx="1"/>
          </p:nvPr>
        </p:nvSpPr>
        <p:spPr/>
        <p:txBody>
          <a:bodyPr/>
          <a:lstStyle/>
          <a:p>
            <a:r>
              <a:rPr lang="en-US" dirty="0" smtClean="0"/>
              <a:t>Depends on environment.</a:t>
            </a:r>
          </a:p>
          <a:p>
            <a:r>
              <a:rPr lang="en-US" dirty="0" smtClean="0"/>
              <a:t>Depends on staff.</a:t>
            </a:r>
          </a:p>
          <a:p>
            <a:r>
              <a:rPr lang="en-US" dirty="0" smtClean="0"/>
              <a:t>Depends on where network is at.</a:t>
            </a:r>
          </a:p>
          <a:p>
            <a:r>
              <a:rPr lang="en-US" dirty="0" smtClean="0"/>
              <a:t>Depends on network topology.</a:t>
            </a:r>
          </a:p>
          <a:p>
            <a:pPr marL="0" indent="0">
              <a:buNone/>
            </a:pPr>
            <a:endParaRPr lang="en-US" dirty="0"/>
          </a:p>
        </p:txBody>
      </p:sp>
      <p:pic>
        <p:nvPicPr>
          <p:cNvPr id="4" name="Picture 3"/>
          <p:cNvPicPr>
            <a:picLocks noChangeAspect="1"/>
          </p:cNvPicPr>
          <p:nvPr/>
        </p:nvPicPr>
        <p:blipFill>
          <a:blip r:embed="rId2"/>
          <a:stretch>
            <a:fillRect/>
          </a:stretch>
        </p:blipFill>
        <p:spPr>
          <a:xfrm>
            <a:off x="2342558" y="4015258"/>
            <a:ext cx="4455709" cy="2842742"/>
          </a:xfrm>
          <a:prstGeom prst="rect">
            <a:avLst/>
          </a:prstGeom>
        </p:spPr>
      </p:pic>
    </p:spTree>
    <p:extLst>
      <p:ext uri="{BB962C8B-B14F-4D97-AF65-F5344CB8AC3E}">
        <p14:creationId xmlns:p14="http://schemas.microsoft.com/office/powerpoint/2010/main" val="419576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Sources</a:t>
            </a:r>
            <a:endParaRPr lang="en-US" dirty="0"/>
          </a:p>
        </p:txBody>
      </p:sp>
      <p:sp>
        <p:nvSpPr>
          <p:cNvPr id="3" name="Content Placeholder 2"/>
          <p:cNvSpPr>
            <a:spLocks noGrp="1"/>
          </p:cNvSpPr>
          <p:nvPr>
            <p:ph idx="1"/>
          </p:nvPr>
        </p:nvSpPr>
        <p:spPr/>
        <p:txBody>
          <a:bodyPr/>
          <a:lstStyle/>
          <a:p>
            <a:r>
              <a:rPr lang="en-US" dirty="0" smtClean="0"/>
              <a:t>Routers.</a:t>
            </a:r>
          </a:p>
          <a:p>
            <a:r>
              <a:rPr lang="en-US" dirty="0" smtClean="0"/>
              <a:t>Switches.</a:t>
            </a:r>
          </a:p>
          <a:p>
            <a:r>
              <a:rPr lang="en-US" dirty="0" smtClean="0"/>
              <a:t>Web proxies.</a:t>
            </a:r>
          </a:p>
          <a:p>
            <a:r>
              <a:rPr lang="en-US" dirty="0" smtClean="0"/>
              <a:t>IDS.</a:t>
            </a:r>
          </a:p>
          <a:p>
            <a:r>
              <a:rPr lang="en-US" dirty="0" smtClean="0"/>
              <a:t>ASA.</a:t>
            </a:r>
          </a:p>
          <a:p>
            <a:endParaRPr lang="en-US" dirty="0"/>
          </a:p>
        </p:txBody>
      </p:sp>
    </p:spTree>
    <p:extLst>
      <p:ext uri="{BB962C8B-B14F-4D97-AF65-F5344CB8AC3E}">
        <p14:creationId xmlns:p14="http://schemas.microsoft.com/office/powerpoint/2010/main" val="338350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On the wire:</a:t>
            </a:r>
          </a:p>
          <a:p>
            <a:pPr lvl="1"/>
            <a:r>
              <a:rPr lang="en-US" dirty="0" smtClean="0"/>
              <a:t>TP or coaxial cables are used to provide connectivity between stations. </a:t>
            </a:r>
          </a:p>
          <a:p>
            <a:pPr lvl="1"/>
            <a:r>
              <a:rPr lang="en-US" dirty="0" smtClean="0"/>
              <a:t>Can tap into live traffic to copy and record.</a:t>
            </a:r>
          </a:p>
          <a:p>
            <a:pPr lvl="1"/>
            <a:r>
              <a:rPr lang="en-US" dirty="0" smtClean="0"/>
              <a:t>Vampire taps: literally puncture physical wire to cut through sheathing revealing light going in bended cable.</a:t>
            </a:r>
          </a:p>
          <a:p>
            <a:pPr lvl="1"/>
            <a:r>
              <a:rPr lang="en-US" dirty="0" smtClean="0"/>
              <a:t>Infrastructure taps which duplicate signal are also available.</a:t>
            </a:r>
          </a:p>
          <a:p>
            <a:endParaRPr lang="en-US" dirty="0"/>
          </a:p>
        </p:txBody>
      </p:sp>
    </p:spTree>
    <p:extLst>
      <p:ext uri="{BB962C8B-B14F-4D97-AF65-F5344CB8AC3E}">
        <p14:creationId xmlns:p14="http://schemas.microsoft.com/office/powerpoint/2010/main" val="2202157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In the air:</a:t>
            </a:r>
          </a:p>
          <a:p>
            <a:pPr lvl="1"/>
            <a:r>
              <a:rPr lang="en-US" dirty="0" smtClean="0"/>
              <a:t>Wireless networking, RF signals, IR signals.</a:t>
            </a:r>
          </a:p>
          <a:p>
            <a:pPr lvl="1"/>
            <a:r>
              <a:rPr lang="en-US" dirty="0" smtClean="0"/>
              <a:t>WAP points help to traverse traffic.</a:t>
            </a:r>
          </a:p>
          <a:p>
            <a:pPr lvl="1"/>
            <a:r>
              <a:rPr lang="en-US" dirty="0" smtClean="0"/>
              <a:t>Data might be encrypted which can be decrypted by legal obtaining key or by cracking it (</a:t>
            </a:r>
            <a:r>
              <a:rPr lang="en-US" dirty="0" err="1" smtClean="0"/>
              <a:t>eg</a:t>
            </a:r>
            <a:r>
              <a:rPr lang="en-US" dirty="0" smtClean="0"/>
              <a:t>: </a:t>
            </a:r>
            <a:r>
              <a:rPr lang="en-US" dirty="0" err="1" smtClean="0"/>
              <a:t>airmon-ng,airdump-ng,fern</a:t>
            </a:r>
            <a:r>
              <a:rPr lang="en-US" dirty="0" smtClean="0"/>
              <a:t>)</a:t>
            </a:r>
          </a:p>
          <a:p>
            <a:pPr lvl="1"/>
            <a:r>
              <a:rPr lang="en-US" dirty="0" smtClean="0"/>
              <a:t>Data might be encrypted, </a:t>
            </a:r>
            <a:r>
              <a:rPr lang="en-US" dirty="0"/>
              <a:t>c</a:t>
            </a:r>
            <a:r>
              <a:rPr lang="en-US" dirty="0" smtClean="0"/>
              <a:t>ontrol frames may not be. Highly useful for forensics.</a:t>
            </a:r>
          </a:p>
          <a:p>
            <a:pPr lvl="1"/>
            <a:r>
              <a:rPr lang="en-US" dirty="0" smtClean="0"/>
              <a:t>Can obtain IP addresses, MAC addresses.</a:t>
            </a:r>
          </a:p>
          <a:p>
            <a:pPr lvl="1"/>
            <a:r>
              <a:rPr lang="en-US" dirty="0" smtClean="0">
                <a:hlinkClick r:id="rId2"/>
              </a:rPr>
              <a:t>MAC addresses can be spoofed</a:t>
            </a:r>
            <a:r>
              <a:rPr lang="en-US" dirty="0" smtClean="0"/>
              <a:t>.</a:t>
            </a:r>
          </a:p>
          <a:p>
            <a:pPr lvl="1"/>
            <a:endParaRPr lang="en-US" dirty="0"/>
          </a:p>
        </p:txBody>
      </p:sp>
    </p:spTree>
    <p:extLst>
      <p:ext uri="{BB962C8B-B14F-4D97-AF65-F5344CB8AC3E}">
        <p14:creationId xmlns:p14="http://schemas.microsoft.com/office/powerpoint/2010/main" val="14020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Switches:</a:t>
            </a:r>
          </a:p>
          <a:p>
            <a:pPr lvl="1"/>
            <a:r>
              <a:rPr lang="en-US" dirty="0" smtClean="0"/>
              <a:t>Switches connect several machines together.</a:t>
            </a:r>
          </a:p>
          <a:p>
            <a:pPr lvl="1"/>
            <a:r>
              <a:rPr lang="en-US" dirty="0" smtClean="0"/>
              <a:t>Switches are connected to switches which are connected to switches in modern networks.</a:t>
            </a:r>
          </a:p>
          <a:p>
            <a:pPr lvl="1"/>
            <a:r>
              <a:rPr lang="en-US" dirty="0" smtClean="0"/>
              <a:t>Core switches connect switches with other switches.</a:t>
            </a:r>
          </a:p>
          <a:p>
            <a:pPr lvl="1"/>
            <a:r>
              <a:rPr lang="en-US" dirty="0" smtClean="0"/>
              <a:t>Edge switches connect switches to stations.</a:t>
            </a:r>
          </a:p>
          <a:p>
            <a:pPr lvl="1"/>
            <a:r>
              <a:rPr lang="en-US" dirty="0" smtClean="0"/>
              <a:t>Content Addressable memory (CAM) table stores MAC to physical ports.</a:t>
            </a:r>
          </a:p>
          <a:p>
            <a:pPr lvl="1"/>
            <a:r>
              <a:rPr lang="en-US" dirty="0" smtClean="0"/>
              <a:t>Can sniff or monitor individual ports.</a:t>
            </a:r>
            <a:endParaRPr lang="en-US" dirty="0"/>
          </a:p>
        </p:txBody>
      </p:sp>
    </p:spTree>
    <p:extLst>
      <p:ext uri="{BB962C8B-B14F-4D97-AF65-F5344CB8AC3E}">
        <p14:creationId xmlns:p14="http://schemas.microsoft.com/office/powerpoint/2010/main" val="310472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Routers:</a:t>
            </a:r>
          </a:p>
          <a:p>
            <a:pPr lvl="1"/>
            <a:r>
              <a:rPr lang="en-US" dirty="0" smtClean="0"/>
              <a:t>Connects different network element’s together.</a:t>
            </a:r>
          </a:p>
          <a:p>
            <a:pPr lvl="1"/>
            <a:r>
              <a:rPr lang="en-US" dirty="0" smtClean="0"/>
              <a:t>Connects LAN, WAN, MAN, together.</a:t>
            </a:r>
          </a:p>
          <a:p>
            <a:pPr lvl="1"/>
            <a:r>
              <a:rPr lang="en-US" dirty="0" smtClean="0"/>
              <a:t>Routing tables helps trace IP address across networks.</a:t>
            </a:r>
          </a:p>
          <a:p>
            <a:pPr lvl="1"/>
            <a:r>
              <a:rPr lang="en-US" dirty="0" smtClean="0"/>
              <a:t>May function as packet filters.</a:t>
            </a:r>
          </a:p>
          <a:p>
            <a:pPr lvl="1"/>
            <a:r>
              <a:rPr lang="en-US" dirty="0" smtClean="0"/>
              <a:t>Can send/store logs.</a:t>
            </a:r>
          </a:p>
          <a:p>
            <a:pPr lvl="1"/>
            <a:r>
              <a:rPr lang="en-US" dirty="0" smtClean="0"/>
              <a:t>Volatile memory.</a:t>
            </a:r>
            <a:endParaRPr lang="en-US" dirty="0"/>
          </a:p>
        </p:txBody>
      </p:sp>
    </p:spTree>
    <p:extLst>
      <p:ext uri="{BB962C8B-B14F-4D97-AF65-F5344CB8AC3E}">
        <p14:creationId xmlns:p14="http://schemas.microsoft.com/office/powerpoint/2010/main" val="354397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Servers</a:t>
            </a:r>
          </a:p>
          <a:p>
            <a:pPr lvl="1"/>
            <a:r>
              <a:rPr lang="en-US" dirty="0" smtClean="0"/>
              <a:t>DHCP: Dynamically assigns IP</a:t>
            </a:r>
          </a:p>
          <a:p>
            <a:pPr lvl="1"/>
            <a:r>
              <a:rPr lang="en-US" dirty="0" smtClean="0"/>
              <a:t>Name Servers: Maps IP to name and name to IP.</a:t>
            </a:r>
          </a:p>
          <a:p>
            <a:pPr lvl="1"/>
            <a:r>
              <a:rPr lang="en-US" dirty="0" smtClean="0"/>
              <a:t>Authentication Servers: Logs authentication events.</a:t>
            </a:r>
          </a:p>
          <a:p>
            <a:pPr lvl="1"/>
            <a:r>
              <a:rPr lang="en-US" dirty="0" smtClean="0"/>
              <a:t>Application Servers: Information and logs can be useful.</a:t>
            </a:r>
          </a:p>
          <a:p>
            <a:pPr lvl="1"/>
            <a:r>
              <a:rPr lang="en-US" dirty="0" smtClean="0"/>
              <a:t>Central Log Servers: Logs at one place. High forensic value.</a:t>
            </a:r>
            <a:endParaRPr lang="en-US" dirty="0"/>
          </a:p>
        </p:txBody>
      </p:sp>
    </p:spTree>
    <p:extLst>
      <p:ext uri="{BB962C8B-B14F-4D97-AF65-F5344CB8AC3E}">
        <p14:creationId xmlns:p14="http://schemas.microsoft.com/office/powerpoint/2010/main" val="677719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165</TotalTime>
  <Words>1004</Words>
  <Application>Microsoft Office PowerPoint</Application>
  <PresentationFormat>On-screen Show (4:3)</PresentationFormat>
  <Paragraphs>140</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News Gothic MT</vt:lpstr>
      <vt:lpstr>Wingdings 2</vt:lpstr>
      <vt:lpstr>Breeze</vt:lpstr>
      <vt:lpstr>Chapter 2: Technical Fundamentals</vt:lpstr>
      <vt:lpstr>What to expect?</vt:lpstr>
      <vt:lpstr>Sources of Network-based evidence</vt:lpstr>
      <vt:lpstr>Infinite Sources</vt:lpstr>
      <vt:lpstr>Examples</vt:lpstr>
      <vt:lpstr>Examples</vt:lpstr>
      <vt:lpstr>Examples</vt:lpstr>
      <vt:lpstr>Examples</vt:lpstr>
      <vt:lpstr>Examples</vt:lpstr>
      <vt:lpstr>Examples</vt:lpstr>
      <vt:lpstr>Examples</vt:lpstr>
      <vt:lpstr>Principles of Internetworking</vt:lpstr>
      <vt:lpstr>Protocols</vt:lpstr>
      <vt:lpstr>Protocol Mismatch</vt:lpstr>
      <vt:lpstr>Protocols</vt:lpstr>
      <vt:lpstr>OSI Model</vt:lpstr>
      <vt:lpstr>How data flows</vt:lpstr>
      <vt:lpstr>What forensic expert should know?</vt:lpstr>
      <vt:lpstr>TCP/IP</vt:lpstr>
      <vt:lpstr>Internet protocol</vt:lpstr>
      <vt:lpstr>IP v4</vt:lpstr>
      <vt:lpstr>IP packet</vt:lpstr>
      <vt:lpstr>IP v6</vt:lpstr>
      <vt:lpstr>IPv6 packet</vt:lpstr>
      <vt:lpstr>Transmission control protocol</vt:lpstr>
      <vt:lpstr>TCP </vt:lpstr>
      <vt:lpstr>User datagram protocol</vt:lpstr>
      <vt:lpstr>UDP</vt:lpstr>
    </vt:vector>
  </TitlesOfParts>
  <Company>WVU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Naveen Kumar L</dc:creator>
  <cp:lastModifiedBy>Naveen</cp:lastModifiedBy>
  <cp:revision>25</cp:revision>
  <dcterms:created xsi:type="dcterms:W3CDTF">2014-07-16T16:16:58Z</dcterms:created>
  <dcterms:modified xsi:type="dcterms:W3CDTF">2014-07-19T14:50:28Z</dcterms:modified>
</cp:coreProperties>
</file>