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5B3620-B561-4DE9-9798-73B9A3CD78C0}"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5BBC4-B011-468B-8CFE-DEC6B64AB7C2}" type="slidenum">
              <a:rPr lang="en-US" smtClean="0"/>
              <a:t>‹#›</a:t>
            </a:fld>
            <a:endParaRPr lang="en-US"/>
          </a:p>
        </p:txBody>
      </p:sp>
    </p:spTree>
    <p:extLst>
      <p:ext uri="{BB962C8B-B14F-4D97-AF65-F5344CB8AC3E}">
        <p14:creationId xmlns:p14="http://schemas.microsoft.com/office/powerpoint/2010/main" val="43805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B3620-B561-4DE9-9798-73B9A3CD78C0}"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5BBC4-B011-468B-8CFE-DEC6B64AB7C2}" type="slidenum">
              <a:rPr lang="en-US" smtClean="0"/>
              <a:t>‹#›</a:t>
            </a:fld>
            <a:endParaRPr lang="en-US"/>
          </a:p>
        </p:txBody>
      </p:sp>
    </p:spTree>
    <p:extLst>
      <p:ext uri="{BB962C8B-B14F-4D97-AF65-F5344CB8AC3E}">
        <p14:creationId xmlns:p14="http://schemas.microsoft.com/office/powerpoint/2010/main" val="359270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B3620-B561-4DE9-9798-73B9A3CD78C0}"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5BBC4-B011-468B-8CFE-DEC6B64AB7C2}" type="slidenum">
              <a:rPr lang="en-US" smtClean="0"/>
              <a:t>‹#›</a:t>
            </a:fld>
            <a:endParaRPr lang="en-US"/>
          </a:p>
        </p:txBody>
      </p:sp>
    </p:spTree>
    <p:extLst>
      <p:ext uri="{BB962C8B-B14F-4D97-AF65-F5344CB8AC3E}">
        <p14:creationId xmlns:p14="http://schemas.microsoft.com/office/powerpoint/2010/main" val="24724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B3620-B561-4DE9-9798-73B9A3CD78C0}"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5BBC4-B011-468B-8CFE-DEC6B64AB7C2}" type="slidenum">
              <a:rPr lang="en-US" smtClean="0"/>
              <a:t>‹#›</a:t>
            </a:fld>
            <a:endParaRPr lang="en-US"/>
          </a:p>
        </p:txBody>
      </p:sp>
    </p:spTree>
    <p:extLst>
      <p:ext uri="{BB962C8B-B14F-4D97-AF65-F5344CB8AC3E}">
        <p14:creationId xmlns:p14="http://schemas.microsoft.com/office/powerpoint/2010/main" val="49722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5B3620-B561-4DE9-9798-73B9A3CD78C0}"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5BBC4-B011-468B-8CFE-DEC6B64AB7C2}" type="slidenum">
              <a:rPr lang="en-US" smtClean="0"/>
              <a:t>‹#›</a:t>
            </a:fld>
            <a:endParaRPr lang="en-US"/>
          </a:p>
        </p:txBody>
      </p:sp>
    </p:spTree>
    <p:extLst>
      <p:ext uri="{BB962C8B-B14F-4D97-AF65-F5344CB8AC3E}">
        <p14:creationId xmlns:p14="http://schemas.microsoft.com/office/powerpoint/2010/main" val="27124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5B3620-B561-4DE9-9798-73B9A3CD78C0}"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5BBC4-B011-468B-8CFE-DEC6B64AB7C2}" type="slidenum">
              <a:rPr lang="en-US" smtClean="0"/>
              <a:t>‹#›</a:t>
            </a:fld>
            <a:endParaRPr lang="en-US"/>
          </a:p>
        </p:txBody>
      </p:sp>
    </p:spTree>
    <p:extLst>
      <p:ext uri="{BB962C8B-B14F-4D97-AF65-F5344CB8AC3E}">
        <p14:creationId xmlns:p14="http://schemas.microsoft.com/office/powerpoint/2010/main" val="407325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5B3620-B561-4DE9-9798-73B9A3CD78C0}" type="datetimeFigureOut">
              <a:rPr lang="en-US" smtClean="0"/>
              <a:t>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B5BBC4-B011-468B-8CFE-DEC6B64AB7C2}" type="slidenum">
              <a:rPr lang="en-US" smtClean="0"/>
              <a:t>‹#›</a:t>
            </a:fld>
            <a:endParaRPr lang="en-US"/>
          </a:p>
        </p:txBody>
      </p:sp>
    </p:spTree>
    <p:extLst>
      <p:ext uri="{BB962C8B-B14F-4D97-AF65-F5344CB8AC3E}">
        <p14:creationId xmlns:p14="http://schemas.microsoft.com/office/powerpoint/2010/main" val="127632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5B3620-B561-4DE9-9798-73B9A3CD78C0}" type="datetimeFigureOut">
              <a:rPr lang="en-US" smtClean="0"/>
              <a:t>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B5BBC4-B011-468B-8CFE-DEC6B64AB7C2}" type="slidenum">
              <a:rPr lang="en-US" smtClean="0"/>
              <a:t>‹#›</a:t>
            </a:fld>
            <a:endParaRPr lang="en-US"/>
          </a:p>
        </p:txBody>
      </p:sp>
    </p:spTree>
    <p:extLst>
      <p:ext uri="{BB962C8B-B14F-4D97-AF65-F5344CB8AC3E}">
        <p14:creationId xmlns:p14="http://schemas.microsoft.com/office/powerpoint/2010/main" val="2545951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B3620-B561-4DE9-9798-73B9A3CD78C0}" type="datetimeFigureOut">
              <a:rPr lang="en-US" smtClean="0"/>
              <a:t>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B5BBC4-B011-468B-8CFE-DEC6B64AB7C2}" type="slidenum">
              <a:rPr lang="en-US" smtClean="0"/>
              <a:t>‹#›</a:t>
            </a:fld>
            <a:endParaRPr lang="en-US"/>
          </a:p>
        </p:txBody>
      </p:sp>
    </p:spTree>
    <p:extLst>
      <p:ext uri="{BB962C8B-B14F-4D97-AF65-F5344CB8AC3E}">
        <p14:creationId xmlns:p14="http://schemas.microsoft.com/office/powerpoint/2010/main" val="169607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5B3620-B561-4DE9-9798-73B9A3CD78C0}"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5BBC4-B011-468B-8CFE-DEC6B64AB7C2}" type="slidenum">
              <a:rPr lang="en-US" smtClean="0"/>
              <a:t>‹#›</a:t>
            </a:fld>
            <a:endParaRPr lang="en-US"/>
          </a:p>
        </p:txBody>
      </p:sp>
    </p:spTree>
    <p:extLst>
      <p:ext uri="{BB962C8B-B14F-4D97-AF65-F5344CB8AC3E}">
        <p14:creationId xmlns:p14="http://schemas.microsoft.com/office/powerpoint/2010/main" val="336624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5B3620-B561-4DE9-9798-73B9A3CD78C0}"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5BBC4-B011-468B-8CFE-DEC6B64AB7C2}" type="slidenum">
              <a:rPr lang="en-US" smtClean="0"/>
              <a:t>‹#›</a:t>
            </a:fld>
            <a:endParaRPr lang="en-US"/>
          </a:p>
        </p:txBody>
      </p:sp>
    </p:spTree>
    <p:extLst>
      <p:ext uri="{BB962C8B-B14F-4D97-AF65-F5344CB8AC3E}">
        <p14:creationId xmlns:p14="http://schemas.microsoft.com/office/powerpoint/2010/main" val="244713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B3620-B561-4DE9-9798-73B9A3CD78C0}" type="datetimeFigureOut">
              <a:rPr lang="en-US" smtClean="0"/>
              <a:t>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5BBC4-B011-468B-8CFE-DEC6B64AB7C2}" type="slidenum">
              <a:rPr lang="en-US" smtClean="0"/>
              <a:t>‹#›</a:t>
            </a:fld>
            <a:endParaRPr lang="en-US"/>
          </a:p>
        </p:txBody>
      </p:sp>
    </p:spTree>
    <p:extLst>
      <p:ext uri="{BB962C8B-B14F-4D97-AF65-F5344CB8AC3E}">
        <p14:creationId xmlns:p14="http://schemas.microsoft.com/office/powerpoint/2010/main" val="2185280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aw.githubusercontent.com/naveakht/Coursera_Capstone/master/Toronto_apartment_rentals_2018.csv" TargetMode="External"/><Relationship Id="rId2" Type="http://schemas.openxmlformats.org/officeDocument/2006/relationships/hyperlink" Target="https://github.com/naveakht/Coursera_Capstone/blob/master/Homicide.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Capstone Project - The Battle of Neighborhoods</a:t>
            </a:r>
            <a:br>
              <a:rPr lang="en-US" b="1" dirty="0"/>
            </a:br>
            <a:r>
              <a:rPr lang="en-US" dirty="0"/>
              <a:t> </a:t>
            </a:r>
            <a:br>
              <a:rPr lang="en-US" dirty="0"/>
            </a:br>
            <a:r>
              <a:rPr lang="en-US" dirty="0"/>
              <a:t> </a:t>
            </a:r>
            <a:br>
              <a:rPr lang="en-US" dirty="0"/>
            </a:br>
            <a:r>
              <a:rPr lang="en-US" dirty="0"/>
              <a:t> </a:t>
            </a:r>
            <a:br>
              <a:rPr lang="en-US" dirty="0"/>
            </a:br>
            <a:r>
              <a:rPr lang="en-US" b="1" dirty="0"/>
              <a:t>Capstone Project - The Battle of </a:t>
            </a:r>
            <a:r>
              <a:rPr lang="en-US" b="1" dirty="0" smtClean="0"/>
              <a:t>Neighborhoods</a:t>
            </a:r>
            <a:br>
              <a:rPr lang="en-US" b="1" dirty="0" smtClean="0"/>
            </a:br>
            <a:endParaRPr lang="en-US" dirty="0"/>
          </a:p>
        </p:txBody>
      </p:sp>
      <p:sp>
        <p:nvSpPr>
          <p:cNvPr id="3" name="Subtitle 2"/>
          <p:cNvSpPr>
            <a:spLocks noGrp="1"/>
          </p:cNvSpPr>
          <p:nvPr>
            <p:ph type="subTitle" idx="1"/>
          </p:nvPr>
        </p:nvSpPr>
        <p:spPr/>
        <p:txBody>
          <a:bodyPr>
            <a:normAutofit fontScale="25000" lnSpcReduction="20000"/>
          </a:bodyPr>
          <a:lstStyle/>
          <a:p>
            <a:r>
              <a:rPr lang="en-US" sz="11000" b="1" u="sng" dirty="0" smtClean="0"/>
              <a:t>Helping Newbie in Toronto</a:t>
            </a:r>
          </a:p>
          <a:p>
            <a:endParaRPr lang="sv-SE" b="1" u="sng" dirty="0"/>
          </a:p>
          <a:p>
            <a:endParaRPr lang="sv-SE" b="1" u="sng" dirty="0" smtClean="0"/>
          </a:p>
          <a:p>
            <a:r>
              <a:rPr lang="sv-SE" sz="7200" b="1" u="sng" dirty="0" smtClean="0"/>
              <a:t>                                     </a:t>
            </a:r>
          </a:p>
          <a:p>
            <a:r>
              <a:rPr lang="sv-SE" sz="7200" b="1" u="sng" dirty="0"/>
              <a:t> </a:t>
            </a:r>
            <a:r>
              <a:rPr lang="en-US" sz="7200" dirty="0"/>
              <a:t>Designed and Created by</a:t>
            </a:r>
          </a:p>
          <a:p>
            <a:r>
              <a:rPr lang="en-US" sz="7200" dirty="0"/>
              <a:t>Naved Akhtar</a:t>
            </a:r>
          </a:p>
          <a:p>
            <a:r>
              <a:rPr lang="en-US" sz="7200" dirty="0"/>
              <a:t>04-02-2020</a:t>
            </a:r>
          </a:p>
          <a:p>
            <a:endParaRPr lang="en-US" dirty="0"/>
          </a:p>
        </p:txBody>
      </p:sp>
    </p:spTree>
    <p:extLst>
      <p:ext uri="{BB962C8B-B14F-4D97-AF65-F5344CB8AC3E}">
        <p14:creationId xmlns:p14="http://schemas.microsoft.com/office/powerpoint/2010/main" val="374115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294" y="301625"/>
            <a:ext cx="10515600" cy="4351338"/>
          </a:xfrm>
        </p:spPr>
        <p:txBody>
          <a:bodyPr/>
          <a:lstStyle/>
          <a:p>
            <a:r>
              <a:rPr lang="en-US" dirty="0"/>
              <a:t>To find this I have used Foursquare API. To get the Latitude and longitude of these 2 postcodes I have again used my dataset and get the </a:t>
            </a:r>
            <a:r>
              <a:rPr lang="en-US" dirty="0" err="1"/>
              <a:t>cordicates</a:t>
            </a:r>
            <a:r>
              <a:rPr lang="en-US" dirty="0"/>
              <a:t> on the basis of postcode. It comes like below dataframe.</a:t>
            </a:r>
          </a:p>
          <a:p>
            <a:endParaRPr lang="en-US" dirty="0"/>
          </a:p>
        </p:txBody>
      </p:sp>
      <p:pic>
        <p:nvPicPr>
          <p:cNvPr id="4" name="Picture 3"/>
          <p:cNvPicPr/>
          <p:nvPr/>
        </p:nvPicPr>
        <p:blipFill>
          <a:blip r:embed="rId2"/>
          <a:stretch>
            <a:fillRect/>
          </a:stretch>
        </p:blipFill>
        <p:spPr>
          <a:xfrm>
            <a:off x="2934789" y="2107474"/>
            <a:ext cx="5364480" cy="4545875"/>
          </a:xfrm>
          <a:prstGeom prst="rect">
            <a:avLst/>
          </a:prstGeom>
        </p:spPr>
      </p:pic>
    </p:spTree>
    <p:extLst>
      <p:ext uri="{BB962C8B-B14F-4D97-AF65-F5344CB8AC3E}">
        <p14:creationId xmlns:p14="http://schemas.microsoft.com/office/powerpoint/2010/main" val="289271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7" y="284208"/>
            <a:ext cx="10515600" cy="4351338"/>
          </a:xfrm>
        </p:spPr>
        <p:txBody>
          <a:bodyPr/>
          <a:lstStyle/>
          <a:p>
            <a:r>
              <a:rPr lang="en-US" dirty="0"/>
              <a:t>Once I got all the data in place, I put them into graph to see the best combination</a:t>
            </a:r>
            <a:r>
              <a:rPr lang="en-US" dirty="0" smtClean="0"/>
              <a:t>.</a:t>
            </a:r>
          </a:p>
          <a:p>
            <a:endParaRPr lang="sv-SE" dirty="0"/>
          </a:p>
          <a:p>
            <a:endParaRPr lang="en-US" dirty="0"/>
          </a:p>
        </p:txBody>
      </p:sp>
      <p:pic>
        <p:nvPicPr>
          <p:cNvPr id="4" name="Picture 3"/>
          <p:cNvPicPr/>
          <p:nvPr/>
        </p:nvPicPr>
        <p:blipFill>
          <a:blip r:embed="rId2"/>
          <a:stretch>
            <a:fillRect/>
          </a:stretch>
        </p:blipFill>
        <p:spPr>
          <a:xfrm>
            <a:off x="1210491" y="1341121"/>
            <a:ext cx="8882743" cy="5451566"/>
          </a:xfrm>
          <a:prstGeom prst="rect">
            <a:avLst/>
          </a:prstGeom>
        </p:spPr>
      </p:pic>
    </p:spTree>
    <p:extLst>
      <p:ext uri="{BB962C8B-B14F-4D97-AF65-F5344CB8AC3E}">
        <p14:creationId xmlns:p14="http://schemas.microsoft.com/office/powerpoint/2010/main" val="243940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 and Discussion</a:t>
            </a:r>
            <a:r>
              <a:rPr lang="en-US" b="1" dirty="0" smtClean="0"/>
              <a:t>:</a:t>
            </a:r>
            <a:endParaRPr lang="en-US" dirty="0"/>
          </a:p>
        </p:txBody>
      </p:sp>
      <p:sp>
        <p:nvSpPr>
          <p:cNvPr id="3" name="Content Placeholder 2"/>
          <p:cNvSpPr>
            <a:spLocks noGrp="1"/>
          </p:cNvSpPr>
          <p:nvPr>
            <p:ph idx="1"/>
          </p:nvPr>
        </p:nvSpPr>
        <p:spPr/>
        <p:txBody>
          <a:bodyPr/>
          <a:lstStyle/>
          <a:p>
            <a:r>
              <a:rPr lang="en-US" dirty="0"/>
              <a:t>By looking the above graph it can be easily seen that </a:t>
            </a:r>
            <a:r>
              <a:rPr lang="en-US" b="1" dirty="0"/>
              <a:t>M3H</a:t>
            </a:r>
            <a:r>
              <a:rPr lang="en-US" dirty="0"/>
              <a:t> postcode is best according to selected criteria. It has rent just below 1500$ which is less than maximum limit of 1700$ also crime rate is much below to 3 which is also less than 10 (Max crime limit). Apart from this the Dog business is very less compared to other localities. Also looking at map it can be easily checked that this area is bit far from Toronto main city. </a:t>
            </a:r>
          </a:p>
          <a:p>
            <a:r>
              <a:rPr lang="en-US" dirty="0"/>
              <a:t>2</a:t>
            </a:r>
            <a:r>
              <a:rPr lang="en-US" baseline="30000" dirty="0"/>
              <a:t>nd</a:t>
            </a:r>
            <a:r>
              <a:rPr lang="en-US" dirty="0"/>
              <a:t> Postcode will be </a:t>
            </a:r>
            <a:r>
              <a:rPr lang="en-US" b="1" dirty="0"/>
              <a:t>M4E</a:t>
            </a:r>
            <a:r>
              <a:rPr lang="en-US" dirty="0"/>
              <a:t>, which has bit more crime rate but less rent and bit more competition in business. But this area is close to Toronto main city.</a:t>
            </a:r>
          </a:p>
          <a:p>
            <a:endParaRPr lang="en-US" dirty="0"/>
          </a:p>
        </p:txBody>
      </p:sp>
    </p:spTree>
    <p:extLst>
      <p:ext uri="{BB962C8B-B14F-4D97-AF65-F5344CB8AC3E}">
        <p14:creationId xmlns:p14="http://schemas.microsoft.com/office/powerpoint/2010/main" val="161493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b="1" dirty="0" smtClean="0"/>
              <a:t>:</a:t>
            </a:r>
            <a:endParaRPr lang="en-US" dirty="0"/>
          </a:p>
        </p:txBody>
      </p:sp>
      <p:sp>
        <p:nvSpPr>
          <p:cNvPr id="3" name="Content Placeholder 2"/>
          <p:cNvSpPr>
            <a:spLocks noGrp="1"/>
          </p:cNvSpPr>
          <p:nvPr>
            <p:ph idx="1"/>
          </p:nvPr>
        </p:nvSpPr>
        <p:spPr/>
        <p:txBody>
          <a:bodyPr/>
          <a:lstStyle/>
          <a:p>
            <a:r>
              <a:rPr lang="en-US" dirty="0"/>
              <a:t>I would like to conclude the report by saying that this is report will provide genuine filter criteria on the basis of different factors. As this report is used keeping in mind that crime data and rent data of many localities are not present which is quite hard to manipulate the exact result. </a:t>
            </a:r>
          </a:p>
          <a:p>
            <a:endParaRPr lang="en-US" dirty="0"/>
          </a:p>
        </p:txBody>
      </p:sp>
    </p:spTree>
    <p:extLst>
      <p:ext uri="{BB962C8B-B14F-4D97-AF65-F5344CB8AC3E}">
        <p14:creationId xmlns:p14="http://schemas.microsoft.com/office/powerpoint/2010/main" val="3602234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sv-SE" smtClean="0"/>
              <a:t>THANK YOU</a:t>
            </a:r>
            <a:endParaRPr lang="en-US" dirty="0"/>
          </a:p>
        </p:txBody>
      </p:sp>
    </p:spTree>
    <p:extLst>
      <p:ext uri="{BB962C8B-B14F-4D97-AF65-F5344CB8AC3E}">
        <p14:creationId xmlns:p14="http://schemas.microsoft.com/office/powerpoint/2010/main" val="273846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Problem:</a:t>
            </a:r>
            <a:endParaRPr lang="en-US" dirty="0"/>
          </a:p>
        </p:txBody>
      </p:sp>
      <p:sp>
        <p:nvSpPr>
          <p:cNvPr id="3" name="Content Placeholder 2"/>
          <p:cNvSpPr>
            <a:spLocks noGrp="1"/>
          </p:cNvSpPr>
          <p:nvPr>
            <p:ph idx="1"/>
          </p:nvPr>
        </p:nvSpPr>
        <p:spPr/>
        <p:txBody>
          <a:bodyPr/>
          <a:lstStyle/>
          <a:p>
            <a:pPr marL="0" indent="0">
              <a:buNone/>
            </a:pPr>
            <a:r>
              <a:rPr lang="en-US" dirty="0" smtClean="0"/>
              <a:t>When </a:t>
            </a:r>
            <a:r>
              <a:rPr lang="en-US" dirty="0"/>
              <a:t>everything is available on internet and its very easy to search then why we need to code. The issue is a new person will not know the areas near Toronto. As Toronto is too big to analyze each and every area for crime, rent and business. That’s why I come up with a program which will help a new person to give his preference like Max rent, Max crime rate and also which business he wants to open. By this its will be very easy for him to choose among different areas. </a:t>
            </a:r>
          </a:p>
          <a:p>
            <a:endParaRPr lang="en-US" dirty="0"/>
          </a:p>
        </p:txBody>
      </p:sp>
    </p:spTree>
    <p:extLst>
      <p:ext uri="{BB962C8B-B14F-4D97-AF65-F5344CB8AC3E}">
        <p14:creationId xmlns:p14="http://schemas.microsoft.com/office/powerpoint/2010/main" val="74211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Acquisition</a:t>
            </a:r>
          </a:p>
        </p:txBody>
      </p:sp>
      <p:sp>
        <p:nvSpPr>
          <p:cNvPr id="3" name="Content Placeholder 2"/>
          <p:cNvSpPr>
            <a:spLocks noGrp="1"/>
          </p:cNvSpPr>
          <p:nvPr>
            <p:ph idx="1"/>
          </p:nvPr>
        </p:nvSpPr>
        <p:spPr/>
        <p:txBody>
          <a:bodyPr>
            <a:normAutofit fontScale="92500" lnSpcReduction="10000"/>
          </a:bodyPr>
          <a:lstStyle/>
          <a:p>
            <a:r>
              <a:rPr lang="en-US" b="1" u="sng" dirty="0" err="1"/>
              <a:t>CrimeData</a:t>
            </a:r>
            <a:r>
              <a:rPr lang="en-US" dirty="0"/>
              <a:t>: </a:t>
            </a:r>
          </a:p>
          <a:p>
            <a:pPr marL="457200" lvl="1" indent="0">
              <a:buNone/>
            </a:pPr>
            <a:r>
              <a:rPr lang="en-US" sz="2600" i="1" u="sng" dirty="0" smtClean="0">
                <a:hlinkClick r:id="rId2"/>
              </a:rPr>
              <a:t>https</a:t>
            </a:r>
            <a:r>
              <a:rPr lang="en-US" sz="2200" i="1" u="sng" dirty="0">
                <a:hlinkClick r:id="rId2"/>
              </a:rPr>
              <a:t>://github.com/naveakht/Coursera_Capstone/blob/master/Homicide.csv</a:t>
            </a:r>
            <a:endParaRPr lang="en-US" sz="2200" i="1" dirty="0"/>
          </a:p>
          <a:p>
            <a:endParaRPr lang="en-US" b="1" dirty="0" smtClean="0"/>
          </a:p>
          <a:p>
            <a:r>
              <a:rPr lang="en-US" b="1" dirty="0" err="1" smtClean="0"/>
              <a:t>RentData</a:t>
            </a:r>
            <a:r>
              <a:rPr lang="en-US" dirty="0"/>
              <a:t>: </a:t>
            </a:r>
            <a:r>
              <a:rPr lang="en-US" dirty="0" smtClean="0"/>
              <a:t>	</a:t>
            </a:r>
            <a:r>
              <a:rPr lang="en-US" sz="2000" u="sng" dirty="0" smtClean="0">
                <a:hlinkClick r:id="rId3"/>
              </a:rPr>
              <a:t>https</a:t>
            </a:r>
            <a:r>
              <a:rPr lang="en-US" sz="2000" u="sng" dirty="0">
                <a:hlinkClick r:id="rId3"/>
              </a:rPr>
              <a:t>://raw.githubusercontent.com/naveakht/Coursera_Capstone/master/Toronto_apartment_rentals_2018.csv</a:t>
            </a:r>
            <a:endParaRPr lang="en-US" sz="2000" dirty="0"/>
          </a:p>
          <a:p>
            <a:endParaRPr lang="en-US" b="1" dirty="0" smtClean="0"/>
          </a:p>
          <a:p>
            <a:r>
              <a:rPr lang="en-US" b="1" dirty="0" smtClean="0"/>
              <a:t>Business </a:t>
            </a:r>
            <a:r>
              <a:rPr lang="en-US" b="1" dirty="0"/>
              <a:t>Search:</a:t>
            </a:r>
          </a:p>
          <a:p>
            <a:pPr marL="0" indent="0">
              <a:buNone/>
            </a:pPr>
            <a:r>
              <a:rPr lang="en-US" sz="2400" dirty="0" smtClean="0"/>
              <a:t>	Using </a:t>
            </a:r>
            <a:r>
              <a:rPr lang="en-US" sz="2400" dirty="0"/>
              <a:t>the above Crime and Rental data, I have </a:t>
            </a:r>
            <a:r>
              <a:rPr lang="en-US" sz="2400" dirty="0" err="1"/>
              <a:t>comeup</a:t>
            </a:r>
            <a:r>
              <a:rPr lang="en-US" sz="2400" dirty="0"/>
              <a:t> with the best possible combination by considering MAX_RENT and MAX_CRIME. By using this I got the below dataframe and then I used Foursquare API to find near by business which deal in Dog. </a:t>
            </a:r>
            <a:endParaRPr lang="en-US" dirty="0"/>
          </a:p>
          <a:p>
            <a:endParaRPr lang="en-US" dirty="0"/>
          </a:p>
        </p:txBody>
      </p:sp>
    </p:spTree>
    <p:extLst>
      <p:ext uri="{BB962C8B-B14F-4D97-AF65-F5344CB8AC3E}">
        <p14:creationId xmlns:p14="http://schemas.microsoft.com/office/powerpoint/2010/main" val="203812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Cleaning</a:t>
            </a:r>
            <a:endParaRPr lang="en-US" dirty="0"/>
          </a:p>
        </p:txBody>
      </p:sp>
      <p:sp>
        <p:nvSpPr>
          <p:cNvPr id="3" name="Content Placeholder 2"/>
          <p:cNvSpPr>
            <a:spLocks noGrp="1"/>
          </p:cNvSpPr>
          <p:nvPr>
            <p:ph idx="1"/>
          </p:nvPr>
        </p:nvSpPr>
        <p:spPr/>
        <p:txBody>
          <a:bodyPr/>
          <a:lstStyle/>
          <a:p>
            <a:r>
              <a:rPr lang="en-US" b="1" u="sng" dirty="0" err="1"/>
              <a:t>CrimeData</a:t>
            </a:r>
            <a:r>
              <a:rPr lang="en-US" b="1" u="sng" dirty="0"/>
              <a:t>:</a:t>
            </a:r>
            <a:r>
              <a:rPr lang="en-US" b="1" dirty="0"/>
              <a:t> </a:t>
            </a:r>
            <a:r>
              <a:rPr lang="en-US" dirty="0"/>
              <a:t>This data is cleaned keeping in mind that we need to get the result on the basis of 3 word postcode ex: M5J. There are lot of error for which I used excel sheet to correct it.</a:t>
            </a:r>
          </a:p>
          <a:p>
            <a:endParaRPr lang="en-US" dirty="0"/>
          </a:p>
        </p:txBody>
      </p:sp>
      <p:pic>
        <p:nvPicPr>
          <p:cNvPr id="4" name="Picture 3"/>
          <p:cNvPicPr/>
          <p:nvPr/>
        </p:nvPicPr>
        <p:blipFill>
          <a:blip r:embed="rId2"/>
          <a:stretch>
            <a:fillRect/>
          </a:stretch>
        </p:blipFill>
        <p:spPr>
          <a:xfrm>
            <a:off x="4216491" y="3143794"/>
            <a:ext cx="4457246" cy="2790826"/>
          </a:xfrm>
          <a:prstGeom prst="rect">
            <a:avLst/>
          </a:prstGeom>
        </p:spPr>
      </p:pic>
    </p:spTree>
    <p:extLst>
      <p:ext uri="{BB962C8B-B14F-4D97-AF65-F5344CB8AC3E}">
        <p14:creationId xmlns:p14="http://schemas.microsoft.com/office/powerpoint/2010/main" val="193344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over Rent data</a:t>
            </a:r>
          </a:p>
        </p:txBody>
      </p:sp>
      <p:sp>
        <p:nvSpPr>
          <p:cNvPr id="3" name="Content Placeholder 2"/>
          <p:cNvSpPr>
            <a:spLocks noGrp="1"/>
          </p:cNvSpPr>
          <p:nvPr>
            <p:ph idx="1"/>
          </p:nvPr>
        </p:nvSpPr>
        <p:spPr/>
        <p:txBody>
          <a:bodyPr/>
          <a:lstStyle/>
          <a:p>
            <a:r>
              <a:rPr lang="en-US" dirty="0"/>
              <a:t>Used </a:t>
            </a:r>
            <a:r>
              <a:rPr lang="en-US" dirty="0" err="1"/>
              <a:t>geolocator.reverse</a:t>
            </a:r>
            <a:r>
              <a:rPr lang="en-US" dirty="0"/>
              <a:t> to get the postcode using Latitude and longitude. Use substring to save only first 3 characters of postcode for easy processing. </a:t>
            </a:r>
            <a:endParaRPr lang="en-US" dirty="0" smtClean="0"/>
          </a:p>
          <a:p>
            <a:r>
              <a:rPr lang="en-US" dirty="0"/>
              <a:t>I have recalculated the price for 2 </a:t>
            </a:r>
            <a:r>
              <a:rPr lang="en-US" dirty="0" err="1"/>
              <a:t>BedRoom</a:t>
            </a:r>
            <a:r>
              <a:rPr lang="en-US" dirty="0"/>
              <a:t> and 1 Bathroom using other sizes. </a:t>
            </a:r>
            <a:endParaRPr lang="en-US" dirty="0" smtClean="0"/>
          </a:p>
          <a:p>
            <a:endParaRPr lang="en-US" dirty="0"/>
          </a:p>
        </p:txBody>
      </p:sp>
      <p:pic>
        <p:nvPicPr>
          <p:cNvPr id="4" name="Picture 3"/>
          <p:cNvPicPr/>
          <p:nvPr/>
        </p:nvPicPr>
        <p:blipFill>
          <a:blip r:embed="rId2"/>
          <a:stretch>
            <a:fillRect/>
          </a:stretch>
        </p:blipFill>
        <p:spPr>
          <a:xfrm>
            <a:off x="4023360" y="3770811"/>
            <a:ext cx="4406537" cy="2969623"/>
          </a:xfrm>
          <a:prstGeom prst="rect">
            <a:avLst/>
          </a:prstGeom>
        </p:spPr>
      </p:pic>
    </p:spTree>
    <p:extLst>
      <p:ext uri="{BB962C8B-B14F-4D97-AF65-F5344CB8AC3E}">
        <p14:creationId xmlns:p14="http://schemas.microsoft.com/office/powerpoint/2010/main" val="28597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Processing Over Business Search</a:t>
            </a:r>
            <a:r>
              <a:rPr lang="en-US" b="1" dirty="0" smtClean="0"/>
              <a:t>:</a:t>
            </a:r>
            <a:endParaRPr lang="en-US" dirty="0"/>
          </a:p>
        </p:txBody>
      </p:sp>
      <p:sp>
        <p:nvSpPr>
          <p:cNvPr id="3" name="Content Placeholder 2"/>
          <p:cNvSpPr>
            <a:spLocks noGrp="1"/>
          </p:cNvSpPr>
          <p:nvPr>
            <p:ph idx="1"/>
          </p:nvPr>
        </p:nvSpPr>
        <p:spPr/>
        <p:txBody>
          <a:bodyPr/>
          <a:lstStyle/>
          <a:p>
            <a:r>
              <a:rPr lang="en-US" dirty="0"/>
              <a:t>Using the above Crime and Rental data, I have </a:t>
            </a:r>
            <a:r>
              <a:rPr lang="en-US" dirty="0" err="1"/>
              <a:t>comeup</a:t>
            </a:r>
            <a:r>
              <a:rPr lang="en-US" dirty="0"/>
              <a:t> with the best possible combination by considering MAX_RENT and MAX_CRIME. By using this I got the below dataframe and then I used Foursquare API to find near by business which deal in Dog. </a:t>
            </a:r>
          </a:p>
          <a:p>
            <a:endParaRPr lang="en-US" dirty="0"/>
          </a:p>
        </p:txBody>
      </p:sp>
      <p:pic>
        <p:nvPicPr>
          <p:cNvPr id="4" name="Picture 3"/>
          <p:cNvPicPr/>
          <p:nvPr/>
        </p:nvPicPr>
        <p:blipFill>
          <a:blip r:embed="rId2"/>
          <a:stretch>
            <a:fillRect/>
          </a:stretch>
        </p:blipFill>
        <p:spPr>
          <a:xfrm>
            <a:off x="3800293" y="3596640"/>
            <a:ext cx="4986656" cy="3126377"/>
          </a:xfrm>
          <a:prstGeom prst="rect">
            <a:avLst/>
          </a:prstGeom>
        </p:spPr>
      </p:pic>
    </p:spTree>
    <p:extLst>
      <p:ext uri="{BB962C8B-B14F-4D97-AF65-F5344CB8AC3E}">
        <p14:creationId xmlns:p14="http://schemas.microsoft.com/office/powerpoint/2010/main" val="185055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Findings</a:t>
            </a:r>
            <a:endParaRPr lang="en-US" dirty="0"/>
          </a:p>
        </p:txBody>
      </p:sp>
      <p:sp>
        <p:nvSpPr>
          <p:cNvPr id="3" name="Content Placeholder 2"/>
          <p:cNvSpPr>
            <a:spLocks noGrp="1"/>
          </p:cNvSpPr>
          <p:nvPr>
            <p:ph idx="1"/>
          </p:nvPr>
        </p:nvSpPr>
        <p:spPr/>
        <p:txBody>
          <a:bodyPr/>
          <a:lstStyle/>
          <a:p>
            <a:pPr marL="0" indent="0">
              <a:buNone/>
            </a:pPr>
            <a:r>
              <a:rPr lang="en-US" dirty="0" smtClean="0"/>
              <a:t>1- By </a:t>
            </a:r>
            <a:r>
              <a:rPr lang="en-US" dirty="0"/>
              <a:t>using crime data over last 10 years it has been found that crime is bit Increased in all the Type (Shooting, Stabbing and Others). </a:t>
            </a:r>
          </a:p>
          <a:p>
            <a:endParaRPr lang="en-US" dirty="0"/>
          </a:p>
        </p:txBody>
      </p:sp>
      <p:pic>
        <p:nvPicPr>
          <p:cNvPr id="4" name="Picture 3"/>
          <p:cNvPicPr/>
          <p:nvPr/>
        </p:nvPicPr>
        <p:blipFill>
          <a:blip r:embed="rId2"/>
          <a:stretch>
            <a:fillRect/>
          </a:stretch>
        </p:blipFill>
        <p:spPr>
          <a:xfrm>
            <a:off x="986246" y="2673532"/>
            <a:ext cx="9037320" cy="4184468"/>
          </a:xfrm>
          <a:prstGeom prst="rect">
            <a:avLst/>
          </a:prstGeom>
        </p:spPr>
      </p:pic>
    </p:spTree>
    <p:extLst>
      <p:ext uri="{BB962C8B-B14F-4D97-AF65-F5344CB8AC3E}">
        <p14:creationId xmlns:p14="http://schemas.microsoft.com/office/powerpoint/2010/main" val="79664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532" y="423545"/>
            <a:ext cx="10515600" cy="4351338"/>
          </a:xfrm>
        </p:spPr>
        <p:txBody>
          <a:bodyPr/>
          <a:lstStyle/>
          <a:p>
            <a:r>
              <a:rPr lang="sv-SE" dirty="0" smtClean="0"/>
              <a:t>2- </a:t>
            </a:r>
            <a:r>
              <a:rPr lang="en-US" dirty="0"/>
              <a:t>Crime and Rent on a same chart will be a good so that we can see the relation between rent and crime. To do this I normalized both Crime and Rent data and come up below </a:t>
            </a:r>
            <a:r>
              <a:rPr lang="en-US" dirty="0" smtClean="0"/>
              <a:t>graph.</a:t>
            </a:r>
          </a:p>
          <a:p>
            <a:endParaRPr lang="sv-SE" dirty="0"/>
          </a:p>
          <a:p>
            <a:endParaRPr lang="en-US" dirty="0" smtClean="0"/>
          </a:p>
          <a:p>
            <a:endParaRPr lang="en-US" dirty="0"/>
          </a:p>
        </p:txBody>
      </p:sp>
      <p:pic>
        <p:nvPicPr>
          <p:cNvPr id="4" name="Picture 3"/>
          <p:cNvPicPr/>
          <p:nvPr/>
        </p:nvPicPr>
        <p:blipFill>
          <a:blip r:embed="rId2"/>
          <a:stretch>
            <a:fillRect/>
          </a:stretch>
        </p:blipFill>
        <p:spPr>
          <a:xfrm>
            <a:off x="1262743" y="1968138"/>
            <a:ext cx="7829006" cy="4517934"/>
          </a:xfrm>
          <a:prstGeom prst="rect">
            <a:avLst/>
          </a:prstGeom>
        </p:spPr>
      </p:pic>
    </p:spTree>
    <p:extLst>
      <p:ext uri="{BB962C8B-B14F-4D97-AF65-F5344CB8AC3E}">
        <p14:creationId xmlns:p14="http://schemas.microsoft.com/office/powerpoint/2010/main" val="305271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777" y="471646"/>
            <a:ext cx="10515600" cy="4351338"/>
          </a:xfrm>
        </p:spPr>
        <p:txBody>
          <a:bodyPr/>
          <a:lstStyle/>
          <a:p>
            <a:r>
              <a:rPr lang="en-US" dirty="0"/>
              <a:t>Lets maps this postcode over map to see its distance from Toronto Main city.</a:t>
            </a:r>
          </a:p>
          <a:p>
            <a:endParaRPr lang="en-US" dirty="0"/>
          </a:p>
        </p:txBody>
      </p:sp>
      <p:pic>
        <p:nvPicPr>
          <p:cNvPr id="5" name="Picture 4"/>
          <p:cNvPicPr/>
          <p:nvPr/>
        </p:nvPicPr>
        <p:blipFill>
          <a:blip r:embed="rId2"/>
          <a:stretch>
            <a:fillRect/>
          </a:stretch>
        </p:blipFill>
        <p:spPr>
          <a:xfrm>
            <a:off x="2063931" y="1584961"/>
            <a:ext cx="6842761" cy="5273040"/>
          </a:xfrm>
          <a:prstGeom prst="rect">
            <a:avLst/>
          </a:prstGeom>
        </p:spPr>
      </p:pic>
    </p:spTree>
    <p:extLst>
      <p:ext uri="{BB962C8B-B14F-4D97-AF65-F5344CB8AC3E}">
        <p14:creationId xmlns:p14="http://schemas.microsoft.com/office/powerpoint/2010/main" val="3308876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672</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Capstone Project - The Battle of Neighborhoods       Capstone Project - The Battle of Neighborhoods </vt:lpstr>
      <vt:lpstr>Business Problem:</vt:lpstr>
      <vt:lpstr>Data Acquisition</vt:lpstr>
      <vt:lpstr>Data Cleaning</vt:lpstr>
      <vt:lpstr>Data processing over Rent data</vt:lpstr>
      <vt:lpstr>Data Processing Over Business Search:</vt:lpstr>
      <vt:lpstr>Findings</vt:lpstr>
      <vt:lpstr>PowerPoint Presentation</vt:lpstr>
      <vt:lpstr>PowerPoint Presentation</vt:lpstr>
      <vt:lpstr>PowerPoint Presentation</vt:lpstr>
      <vt:lpstr>PowerPoint Presentation</vt:lpstr>
      <vt:lpstr>Result and Discussion:</vt:lpstr>
      <vt:lpstr>Conclusion: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Capstone Project - The Battle of Neighborhoods</dc:title>
  <dc:creator>Akhtar, Naved (Cognizant)</dc:creator>
  <cp:lastModifiedBy>Akhtar, Naved (Cognizant)</cp:lastModifiedBy>
  <cp:revision>2</cp:revision>
  <dcterms:created xsi:type="dcterms:W3CDTF">2020-02-05T10:54:57Z</dcterms:created>
  <dcterms:modified xsi:type="dcterms:W3CDTF">2020-02-05T11:05:53Z</dcterms:modified>
</cp:coreProperties>
</file>