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3716000" cx="24377650"/>
  <p:notesSz cx="6858000" cy="9144000"/>
  <p:embeddedFontLst>
    <p:embeddedFont>
      <p:font typeface="Source Sans Pro Light"/>
      <p:regular r:id="rId24"/>
      <p:bold r:id="rId25"/>
      <p:italic r:id="rId26"/>
      <p:boldItalic r:id="rId27"/>
    </p:embeddedFont>
    <p:embeddedFont>
      <p:font typeface="Lato"/>
      <p:regular r:id="rId28"/>
      <p:bold r:id="rId29"/>
      <p:italic r:id="rId30"/>
      <p:boldItalic r:id="rId31"/>
    </p:embeddedFont>
    <p:embeddedFont>
      <p:font typeface="Montserrat"/>
      <p:regular r:id="rId32"/>
      <p:bold r:id="rId33"/>
      <p:italic r:id="rId34"/>
      <p:boldItalic r:id="rId35"/>
    </p:embeddedFont>
    <p:embeddedFont>
      <p:font typeface="Roboto Mono"/>
      <p:regular r:id="rId36"/>
      <p:bold r:id="rId37"/>
      <p:italic r:id="rId38"/>
      <p:boldItalic r:id="rId39"/>
    </p:embeddedFont>
    <p:embeddedFont>
      <p:font typeface="Source Sans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088">
          <p15:clr>
            <a:srgbClr val="A4A3A4"/>
          </p15:clr>
        </p15:guide>
        <p15:guide id="2" pos="14278">
          <p15:clr>
            <a:srgbClr val="A4A3A4"/>
          </p15:clr>
        </p15:guide>
        <p15:guide id="3" pos="1078">
          <p15:clr>
            <a:srgbClr val="A4A3A4"/>
          </p15:clr>
        </p15:guide>
        <p15:guide id="4" orient="horz" pos="1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088" orient="horz"/>
        <p:guide pos="14278"/>
        <p:guide pos="1078"/>
        <p:guide pos="14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regular.fntdata"/><Relationship Id="rId20" Type="http://schemas.openxmlformats.org/officeDocument/2006/relationships/slide" Target="slides/slide15.xml"/><Relationship Id="rId42" Type="http://schemas.openxmlformats.org/officeDocument/2006/relationships/font" Target="fonts/SourceSansPro-italic.fntdata"/><Relationship Id="rId41" Type="http://schemas.openxmlformats.org/officeDocument/2006/relationships/font" Target="fonts/SourceSansPr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SourceSansPro-boldItalic.fntdata"/><Relationship Id="rId24" Type="http://schemas.openxmlformats.org/officeDocument/2006/relationships/font" Target="fonts/SourceSansProLigh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Light-italic.fntdata"/><Relationship Id="rId25" Type="http://schemas.openxmlformats.org/officeDocument/2006/relationships/font" Target="fonts/SourceSansProLight-bold.fntdata"/><Relationship Id="rId28" Type="http://schemas.openxmlformats.org/officeDocument/2006/relationships/font" Target="fonts/Lato-regular.fntdata"/><Relationship Id="rId27" Type="http://schemas.openxmlformats.org/officeDocument/2006/relationships/font" Target="fonts/SourceSansProLigh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be42e3117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fbe42e3117_0_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fbe42e3117_0_1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be42e3117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fbe42e3117_0_1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fbe42e3117_0_1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be42e3117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fbe42e3117_0_1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fbe42e3117_0_1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be42e3117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fbe42e3117_0_1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fbe42e3117_0_1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38f60d60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1038f60d60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1038f60d602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38f60d602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1038f60d602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1038f60d602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38f60d602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1038f60d602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1038f60d602_0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38f60d602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1038f60d602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1038f60d602_0_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be42e3117_0_2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fbe42e3117_0_2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fbe42e3117_0_2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be42e3117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gfbe42e3117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gfbe42e3117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be42e3117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gfbe42e3117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fbe42e3117_0_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be42e3117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fbe42e3117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fbe42e3117_0_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be42e3117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fbe42e3117_0_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fbe42e3117_0_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be42e3117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fbe42e3117_0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fbe42e3117_0_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be42e3117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fbe42e3117_0_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fbe42e3117_0_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be42e3117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fbe42e3117_0_1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fbe42e3117_0_1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Big picture">
    <p:spTree>
      <p:nvGrpSpPr>
        <p:cNvPr id="10" name="Shape 10"/>
        <p:cNvGrpSpPr/>
        <p:nvPr/>
      </p:nvGrpSpPr>
      <p:grpSpPr>
        <a:xfrm>
          <a:off x="0" y="0"/>
          <a:ext cx="0" cy="0"/>
          <a:chOff x="0" y="0"/>
          <a:chExt cx="0" cy="0"/>
        </a:xfrm>
      </p:grpSpPr>
      <p:sp>
        <p:nvSpPr>
          <p:cNvPr id="11" name="Google Shape;11;p2"/>
          <p:cNvSpPr/>
          <p:nvPr/>
        </p:nvSpPr>
        <p:spPr>
          <a:xfrm>
            <a:off x="9077093" y="12489366"/>
            <a:ext cx="6579219" cy="78058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Source Sans Pro Light"/>
              <a:ea typeface="Source Sans Pro Light"/>
              <a:cs typeface="Source Sans Pro Light"/>
              <a:sym typeface="Source Sans Pro Light"/>
            </a:endParaRPr>
          </a:p>
        </p:txBody>
      </p:sp>
      <p:sp>
        <p:nvSpPr>
          <p:cNvPr id="12" name="Google Shape;12;p2"/>
          <p:cNvSpPr/>
          <p:nvPr>
            <p:ph idx="2" type="pic"/>
          </p:nvPr>
        </p:nvSpPr>
        <p:spPr>
          <a:xfrm>
            <a:off x="-9015" y="0"/>
            <a:ext cx="24386667" cy="137160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aceholder Slide">
  <p:cSld name="Placeholder Slide">
    <p:spTree>
      <p:nvGrpSpPr>
        <p:cNvPr id="13" name="Shape 13"/>
        <p:cNvGrpSpPr/>
        <p:nvPr/>
      </p:nvGrpSpPr>
      <p:grpSpPr>
        <a:xfrm>
          <a:off x="0" y="0"/>
          <a:ext cx="0" cy="0"/>
          <a:chOff x="0" y="0"/>
          <a:chExt cx="0" cy="0"/>
        </a:xfrm>
      </p:grpSpPr>
      <p:sp>
        <p:nvSpPr>
          <p:cNvPr id="14" name="Google Shape;14;p3"/>
          <p:cNvSpPr/>
          <p:nvPr>
            <p:ph idx="2" type="pic"/>
          </p:nvPr>
        </p:nvSpPr>
        <p:spPr>
          <a:xfrm>
            <a:off x="0" y="7518400"/>
            <a:ext cx="8006576" cy="6197600"/>
          </a:xfrm>
          <a:prstGeom prst="rect">
            <a:avLst/>
          </a:prstGeom>
          <a:solidFill>
            <a:srgbClr val="F2F2F2"/>
          </a:solidFill>
          <a:ln>
            <a:noFill/>
          </a:ln>
        </p:spPr>
      </p:sp>
      <p:sp>
        <p:nvSpPr>
          <p:cNvPr id="15" name="Google Shape;15;p3"/>
          <p:cNvSpPr/>
          <p:nvPr>
            <p:ph idx="3" type="pic"/>
          </p:nvPr>
        </p:nvSpPr>
        <p:spPr>
          <a:xfrm>
            <a:off x="8191662" y="7518400"/>
            <a:ext cx="7986294" cy="6197600"/>
          </a:xfrm>
          <a:prstGeom prst="rect">
            <a:avLst/>
          </a:prstGeom>
          <a:solidFill>
            <a:srgbClr val="F2F2F2"/>
          </a:solidFill>
          <a:ln>
            <a:noFill/>
          </a:ln>
        </p:spPr>
      </p:sp>
      <p:sp>
        <p:nvSpPr>
          <p:cNvPr id="16" name="Google Shape;16;p3"/>
          <p:cNvSpPr/>
          <p:nvPr>
            <p:ph idx="4" type="pic"/>
          </p:nvPr>
        </p:nvSpPr>
        <p:spPr>
          <a:xfrm>
            <a:off x="16363042" y="7518400"/>
            <a:ext cx="8014608" cy="6197600"/>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about my job">
  <p:cSld name="All about my job">
    <p:spTree>
      <p:nvGrpSpPr>
        <p:cNvPr id="17" name="Shape 17"/>
        <p:cNvGrpSpPr/>
        <p:nvPr/>
      </p:nvGrpSpPr>
      <p:grpSpPr>
        <a:xfrm>
          <a:off x="0" y="0"/>
          <a:ext cx="0" cy="0"/>
          <a:chOff x="0" y="0"/>
          <a:chExt cx="0" cy="0"/>
        </a:xfrm>
      </p:grpSpPr>
      <p:sp>
        <p:nvSpPr>
          <p:cNvPr id="18" name="Google Shape;18;p4"/>
          <p:cNvSpPr/>
          <p:nvPr>
            <p:ph idx="2" type="pic"/>
          </p:nvPr>
        </p:nvSpPr>
        <p:spPr>
          <a:xfrm>
            <a:off x="8876370" y="0"/>
            <a:ext cx="15501278" cy="13716000"/>
          </a:xfrm>
          <a:prstGeom prst="rect">
            <a:avLst/>
          </a:prstGeom>
          <a:noFill/>
          <a:ln>
            <a:noFill/>
          </a:ln>
        </p:spPr>
      </p:sp>
      <p:sp>
        <p:nvSpPr>
          <p:cNvPr id="19" name="Google Shape;19;p4"/>
          <p:cNvSpPr/>
          <p:nvPr>
            <p:ph idx="3" type="pic"/>
          </p:nvPr>
        </p:nvSpPr>
        <p:spPr>
          <a:xfrm>
            <a:off x="2899314" y="1674798"/>
            <a:ext cx="3058805" cy="3548216"/>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General Slide">
  <p:cSld name="7_General Slide">
    <p:spTree>
      <p:nvGrpSpPr>
        <p:cNvPr id="21" name="Shape 21"/>
        <p:cNvGrpSpPr/>
        <p:nvPr/>
      </p:nvGrpSpPr>
      <p:grpSpPr>
        <a:xfrm>
          <a:off x="0" y="0"/>
          <a:ext cx="0" cy="0"/>
          <a:chOff x="0" y="0"/>
          <a:chExt cx="0" cy="0"/>
        </a:xfrm>
      </p:grpSpPr>
      <p:sp>
        <p:nvSpPr>
          <p:cNvPr id="22" name="Google Shape;22;p6"/>
          <p:cNvSpPr/>
          <p:nvPr/>
        </p:nvSpPr>
        <p:spPr>
          <a:xfrm>
            <a:off x="12623180" y="12333249"/>
            <a:ext cx="2787805" cy="6913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a:solidFill>
                <a:schemeClr val="lt1"/>
              </a:solidFill>
              <a:latin typeface="Source Sans Pro Light"/>
              <a:ea typeface="Source Sans Pro Light"/>
              <a:cs typeface="Source Sans Pro Light"/>
              <a:sym typeface="Source Sans Pro Light"/>
            </a:endParaRPr>
          </a:p>
        </p:txBody>
      </p:sp>
      <p:sp>
        <p:nvSpPr>
          <p:cNvPr id="23" name="Google Shape;23;p6"/>
          <p:cNvSpPr/>
          <p:nvPr>
            <p:ph idx="2" type="pic"/>
          </p:nvPr>
        </p:nvSpPr>
        <p:spPr>
          <a:xfrm>
            <a:off x="18335206" y="0"/>
            <a:ext cx="6042444" cy="13716000"/>
          </a:xfrm>
          <a:prstGeom prst="rect">
            <a:avLst/>
          </a:prstGeom>
          <a:noFill/>
          <a:ln>
            <a:noFill/>
          </a:ln>
        </p:spPr>
      </p:sp>
      <p:sp>
        <p:nvSpPr>
          <p:cNvPr id="24" name="Google Shape;24;p6"/>
          <p:cNvSpPr/>
          <p:nvPr>
            <p:ph idx="3" type="pic"/>
          </p:nvPr>
        </p:nvSpPr>
        <p:spPr>
          <a:xfrm>
            <a:off x="12188825" y="0"/>
            <a:ext cx="5899899" cy="6713034"/>
          </a:xfrm>
          <a:prstGeom prst="rect">
            <a:avLst/>
          </a:prstGeom>
          <a:noFill/>
          <a:ln>
            <a:noFill/>
          </a:ln>
        </p:spPr>
      </p:sp>
      <p:sp>
        <p:nvSpPr>
          <p:cNvPr id="25" name="Google Shape;25;p6"/>
          <p:cNvSpPr/>
          <p:nvPr>
            <p:ph idx="4" type="pic"/>
          </p:nvPr>
        </p:nvSpPr>
        <p:spPr>
          <a:xfrm>
            <a:off x="12188825" y="7002966"/>
            <a:ext cx="5899899" cy="6713034"/>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General Slide">
  <p:cSld name="6_General Slide">
    <p:spTree>
      <p:nvGrpSpPr>
        <p:cNvPr id="26" name="Shape 26"/>
        <p:cNvGrpSpPr/>
        <p:nvPr/>
      </p:nvGrpSpPr>
      <p:grpSpPr>
        <a:xfrm>
          <a:off x="0" y="0"/>
          <a:ext cx="0" cy="0"/>
          <a:chOff x="0" y="0"/>
          <a:chExt cx="0" cy="0"/>
        </a:xfrm>
      </p:grpSpPr>
      <p:sp>
        <p:nvSpPr>
          <p:cNvPr id="27" name="Google Shape;27;p7"/>
          <p:cNvSpPr/>
          <p:nvPr>
            <p:ph idx="2" type="pic"/>
          </p:nvPr>
        </p:nvSpPr>
        <p:spPr>
          <a:xfrm>
            <a:off x="0" y="0"/>
            <a:ext cx="12154829" cy="13716000"/>
          </a:xfrm>
          <a:prstGeom prst="rect">
            <a:avLst/>
          </a:prstGeom>
          <a:noFill/>
          <a:ln>
            <a:noFill/>
          </a:ln>
        </p:spPr>
      </p:sp>
      <p:sp>
        <p:nvSpPr>
          <p:cNvPr id="28" name="Google Shape;28;p7"/>
          <p:cNvSpPr/>
          <p:nvPr/>
        </p:nvSpPr>
        <p:spPr>
          <a:xfrm>
            <a:off x="7850459" y="12578576"/>
            <a:ext cx="8207297" cy="6913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a:solidFill>
                <a:schemeClr val="lt1"/>
              </a:solidFill>
              <a:latin typeface="Source Sans Pro Light"/>
              <a:ea typeface="Source Sans Pro Light"/>
              <a:cs typeface="Source Sans Pro Light"/>
              <a:sym typeface="Source Sans Pro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About Us">
    <p:spTree>
      <p:nvGrpSpPr>
        <p:cNvPr id="29" name="Shape 29"/>
        <p:cNvGrpSpPr/>
        <p:nvPr/>
      </p:nvGrpSpPr>
      <p:grpSpPr>
        <a:xfrm>
          <a:off x="0" y="0"/>
          <a:ext cx="0" cy="0"/>
          <a:chOff x="0" y="0"/>
          <a:chExt cx="0" cy="0"/>
        </a:xfrm>
      </p:grpSpPr>
      <p:sp>
        <p:nvSpPr>
          <p:cNvPr id="30" name="Google Shape;30;p8"/>
          <p:cNvSpPr/>
          <p:nvPr>
            <p:ph idx="2" type="pic"/>
          </p:nvPr>
        </p:nvSpPr>
        <p:spPr>
          <a:xfrm>
            <a:off x="16059923" y="3033132"/>
            <a:ext cx="5341019" cy="7828156"/>
          </a:xfrm>
          <a:prstGeom prst="rect">
            <a:avLst/>
          </a:prstGeom>
          <a:noFill/>
          <a:ln>
            <a:noFill/>
          </a:ln>
        </p:spPr>
      </p:sp>
      <p:sp>
        <p:nvSpPr>
          <p:cNvPr id="31" name="Google Shape;31;p8"/>
          <p:cNvSpPr/>
          <p:nvPr>
            <p:ph idx="3" type="pic"/>
          </p:nvPr>
        </p:nvSpPr>
        <p:spPr>
          <a:xfrm>
            <a:off x="9643409" y="3033132"/>
            <a:ext cx="5341019" cy="7828156"/>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roject 1">
  <p:cSld name="1_Project 1">
    <p:spTree>
      <p:nvGrpSpPr>
        <p:cNvPr id="32" name="Shape 32"/>
        <p:cNvGrpSpPr/>
        <p:nvPr/>
      </p:nvGrpSpPr>
      <p:grpSpPr>
        <a:xfrm>
          <a:off x="0" y="0"/>
          <a:ext cx="0" cy="0"/>
          <a:chOff x="0" y="0"/>
          <a:chExt cx="0" cy="0"/>
        </a:xfrm>
      </p:grpSpPr>
      <p:sp>
        <p:nvSpPr>
          <p:cNvPr id="33" name="Google Shape;33;p9"/>
          <p:cNvSpPr/>
          <p:nvPr>
            <p:ph idx="2" type="pic"/>
          </p:nvPr>
        </p:nvSpPr>
        <p:spPr>
          <a:xfrm>
            <a:off x="18150080" y="4951141"/>
            <a:ext cx="3568390" cy="3590693"/>
          </a:xfrm>
          <a:prstGeom prst="rect">
            <a:avLst/>
          </a:prstGeom>
          <a:noFill/>
          <a:ln>
            <a:noFill/>
          </a:ln>
        </p:spPr>
      </p:sp>
      <p:sp>
        <p:nvSpPr>
          <p:cNvPr id="34" name="Google Shape;34;p9"/>
          <p:cNvSpPr/>
          <p:nvPr>
            <p:ph idx="3" type="pic"/>
          </p:nvPr>
        </p:nvSpPr>
        <p:spPr>
          <a:xfrm>
            <a:off x="18150080" y="8854069"/>
            <a:ext cx="3568390" cy="3590693"/>
          </a:xfrm>
          <a:prstGeom prst="rect">
            <a:avLst/>
          </a:prstGeom>
          <a:noFill/>
          <a:ln>
            <a:noFill/>
          </a:ln>
        </p:spPr>
      </p:sp>
      <p:sp>
        <p:nvSpPr>
          <p:cNvPr id="35" name="Google Shape;35;p9"/>
          <p:cNvSpPr/>
          <p:nvPr>
            <p:ph idx="4" type="pic"/>
          </p:nvPr>
        </p:nvSpPr>
        <p:spPr>
          <a:xfrm>
            <a:off x="14269455" y="8854069"/>
            <a:ext cx="3568390" cy="3590693"/>
          </a:xfrm>
          <a:prstGeom prst="rect">
            <a:avLst/>
          </a:prstGeom>
          <a:noFill/>
          <a:ln>
            <a:noFill/>
          </a:ln>
        </p:spPr>
      </p:sp>
      <p:sp>
        <p:nvSpPr>
          <p:cNvPr id="36" name="Google Shape;36;p9"/>
          <p:cNvSpPr/>
          <p:nvPr>
            <p:ph idx="5" type="pic"/>
          </p:nvPr>
        </p:nvSpPr>
        <p:spPr>
          <a:xfrm>
            <a:off x="10411134" y="8854069"/>
            <a:ext cx="3568390" cy="3590693"/>
          </a:xfrm>
          <a:prstGeom prst="rect">
            <a:avLst/>
          </a:prstGeom>
          <a:noFill/>
          <a:ln>
            <a:noFill/>
          </a:ln>
        </p:spPr>
      </p:sp>
      <p:sp>
        <p:nvSpPr>
          <p:cNvPr id="37" name="Google Shape;37;p9"/>
          <p:cNvSpPr/>
          <p:nvPr>
            <p:ph idx="6" type="pic"/>
          </p:nvPr>
        </p:nvSpPr>
        <p:spPr>
          <a:xfrm>
            <a:off x="2649882" y="8854069"/>
            <a:ext cx="3568390" cy="3590693"/>
          </a:xfrm>
          <a:prstGeom prst="rect">
            <a:avLst/>
          </a:prstGeom>
          <a:noFill/>
          <a:ln>
            <a:noFill/>
          </a:ln>
        </p:spPr>
      </p:sp>
      <p:sp>
        <p:nvSpPr>
          <p:cNvPr id="38" name="Google Shape;38;p9"/>
          <p:cNvSpPr/>
          <p:nvPr>
            <p:ph idx="7" type="pic"/>
          </p:nvPr>
        </p:nvSpPr>
        <p:spPr>
          <a:xfrm>
            <a:off x="18150080" y="1070517"/>
            <a:ext cx="3568390" cy="3590693"/>
          </a:xfrm>
          <a:prstGeom prst="rect">
            <a:avLst/>
          </a:prstGeom>
          <a:noFill/>
          <a:ln>
            <a:noFill/>
          </a:ln>
        </p:spPr>
      </p:sp>
      <p:sp>
        <p:nvSpPr>
          <p:cNvPr id="39" name="Google Shape;39;p9"/>
          <p:cNvSpPr/>
          <p:nvPr>
            <p:ph idx="8" type="pic"/>
          </p:nvPr>
        </p:nvSpPr>
        <p:spPr>
          <a:xfrm>
            <a:off x="14269455" y="1070517"/>
            <a:ext cx="3568390" cy="3590693"/>
          </a:xfrm>
          <a:prstGeom prst="rect">
            <a:avLst/>
          </a:prstGeom>
          <a:noFill/>
          <a:ln>
            <a:noFill/>
          </a:ln>
        </p:spPr>
      </p:sp>
      <p:sp>
        <p:nvSpPr>
          <p:cNvPr id="40" name="Google Shape;40;p9"/>
          <p:cNvSpPr/>
          <p:nvPr>
            <p:ph idx="9" type="pic"/>
          </p:nvPr>
        </p:nvSpPr>
        <p:spPr>
          <a:xfrm>
            <a:off x="10411134" y="1070517"/>
            <a:ext cx="3568390" cy="3590693"/>
          </a:xfrm>
          <a:prstGeom prst="rect">
            <a:avLst/>
          </a:prstGeom>
          <a:noFill/>
          <a:ln>
            <a:noFill/>
          </a:ln>
        </p:spPr>
      </p:sp>
      <p:sp>
        <p:nvSpPr>
          <p:cNvPr id="41" name="Google Shape;41;p9"/>
          <p:cNvSpPr/>
          <p:nvPr>
            <p:ph idx="13" type="pic"/>
          </p:nvPr>
        </p:nvSpPr>
        <p:spPr>
          <a:xfrm>
            <a:off x="2649882" y="1070517"/>
            <a:ext cx="3568390" cy="3590693"/>
          </a:xfrm>
          <a:prstGeom prst="rect">
            <a:avLst/>
          </a:prstGeom>
          <a:noFill/>
          <a:ln>
            <a:noFill/>
          </a:ln>
        </p:spPr>
      </p:sp>
      <p:sp>
        <p:nvSpPr>
          <p:cNvPr id="42" name="Google Shape;42;p9"/>
          <p:cNvSpPr/>
          <p:nvPr>
            <p:ph idx="14" type="pic"/>
          </p:nvPr>
        </p:nvSpPr>
        <p:spPr>
          <a:xfrm>
            <a:off x="2649882" y="4951141"/>
            <a:ext cx="3568390" cy="3590693"/>
          </a:xfrm>
          <a:prstGeom prst="rect">
            <a:avLst/>
          </a:prstGeom>
          <a:noFill/>
          <a:ln>
            <a:noFill/>
          </a:ln>
        </p:spPr>
      </p:sp>
      <p:sp>
        <p:nvSpPr>
          <p:cNvPr id="43" name="Google Shape;43;p9"/>
          <p:cNvSpPr/>
          <p:nvPr>
            <p:ph idx="15" type="pic"/>
          </p:nvPr>
        </p:nvSpPr>
        <p:spPr>
          <a:xfrm>
            <a:off x="6530508" y="8854069"/>
            <a:ext cx="3568390" cy="3590693"/>
          </a:xfrm>
          <a:prstGeom prst="rect">
            <a:avLst/>
          </a:prstGeom>
          <a:noFill/>
          <a:ln>
            <a:noFill/>
          </a:ln>
        </p:spPr>
      </p:sp>
      <p:sp>
        <p:nvSpPr>
          <p:cNvPr id="44" name="Google Shape;44;p9"/>
          <p:cNvSpPr/>
          <p:nvPr>
            <p:ph idx="16" type="pic"/>
          </p:nvPr>
        </p:nvSpPr>
        <p:spPr>
          <a:xfrm>
            <a:off x="6530508" y="1070517"/>
            <a:ext cx="3568390" cy="3590693"/>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mc:AlternateContent>
    <mc:Choice Requires="p14">
      <p:transition spd="slow" p14:dur="10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1.png"/><Relationship Id="rId9"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14.png"/><Relationship Id="rId7" Type="http://schemas.openxmlformats.org/officeDocument/2006/relationships/image" Target="../media/image17.png"/><Relationship Id="rId8"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26.png"/><Relationship Id="rId6"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3.png"/><Relationship Id="rId6"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0"/>
          <p:cNvSpPr/>
          <p:nvPr/>
        </p:nvSpPr>
        <p:spPr>
          <a:xfrm>
            <a:off x="10571100" y="0"/>
            <a:ext cx="13595100" cy="13716000"/>
          </a:xfrm>
          <a:prstGeom prst="rect">
            <a:avLst/>
          </a:prstGeom>
          <a:solidFill>
            <a:srgbClr val="2B2B2B"/>
          </a:solidFill>
          <a:ln>
            <a:noFill/>
          </a:ln>
          <a:effectLst>
            <a:outerShdw blurRad="50800" rotWithShape="0" algn="tl" dir="4140000" dist="38100">
              <a:srgbClr val="000000">
                <a:alpha val="6863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6F8F8"/>
              </a:solidFill>
              <a:latin typeface="Arial"/>
              <a:ea typeface="Arial"/>
              <a:cs typeface="Arial"/>
              <a:sym typeface="Arial"/>
            </a:endParaRPr>
          </a:p>
        </p:txBody>
      </p:sp>
      <p:sp>
        <p:nvSpPr>
          <p:cNvPr id="51" name="Google Shape;51;p10"/>
          <p:cNvSpPr txBox="1"/>
          <p:nvPr/>
        </p:nvSpPr>
        <p:spPr>
          <a:xfrm>
            <a:off x="7278288" y="5934456"/>
            <a:ext cx="9870300" cy="215400"/>
          </a:xfrm>
          <a:prstGeom prst="rect">
            <a:avLst/>
          </a:prstGeom>
          <a:noFill/>
          <a:ln>
            <a:noFill/>
          </a:ln>
        </p:spPr>
        <p:txBody>
          <a:bodyPr anchorCtr="0" anchor="t" bIns="0" lIns="365750" spcFirstLastPara="1" rIns="0" wrap="square" tIns="0">
            <a:spAutoFit/>
          </a:bodyPr>
          <a:lstStyle/>
          <a:p>
            <a:pPr indent="0" lvl="0" marL="0" marR="0" rtl="0" algn="ctr">
              <a:lnSpc>
                <a:spcPct val="104375"/>
              </a:lnSpc>
              <a:spcBef>
                <a:spcPts val="0"/>
              </a:spcBef>
              <a:spcAft>
                <a:spcPts val="0"/>
              </a:spcAft>
              <a:buNone/>
            </a:pPr>
            <a:r>
              <a:t/>
            </a:r>
            <a:endParaRPr/>
          </a:p>
        </p:txBody>
      </p:sp>
      <p:pic>
        <p:nvPicPr>
          <p:cNvPr id="52" name="Google Shape;52;p10"/>
          <p:cNvPicPr preferRelativeResize="0"/>
          <p:nvPr/>
        </p:nvPicPr>
        <p:blipFill>
          <a:blip r:embed="rId3">
            <a:alphaModFix/>
          </a:blip>
          <a:stretch>
            <a:fillRect/>
          </a:stretch>
        </p:blipFill>
        <p:spPr>
          <a:xfrm>
            <a:off x="4142000" y="3908076"/>
            <a:ext cx="5464525" cy="5464525"/>
          </a:xfrm>
          <a:prstGeom prst="rect">
            <a:avLst/>
          </a:prstGeom>
          <a:noFill/>
          <a:ln>
            <a:noFill/>
          </a:ln>
        </p:spPr>
      </p:pic>
      <p:sp>
        <p:nvSpPr>
          <p:cNvPr id="53" name="Google Shape;53;p10"/>
          <p:cNvSpPr txBox="1"/>
          <p:nvPr/>
        </p:nvSpPr>
        <p:spPr>
          <a:xfrm>
            <a:off x="5355675" y="7516575"/>
            <a:ext cx="3407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US" sz="3500">
                <a:solidFill>
                  <a:schemeClr val="lt1"/>
                </a:solidFill>
                <a:latin typeface="Roboto Mono"/>
                <a:ea typeface="Roboto Mono"/>
                <a:cs typeface="Roboto Mono"/>
                <a:sym typeface="Roboto Mono"/>
              </a:rPr>
              <a:t>VoteChain</a:t>
            </a:r>
            <a:endParaRPr sz="2800">
              <a:solidFill>
                <a:schemeClr val="lt1"/>
              </a:solidFill>
              <a:latin typeface="Lato"/>
              <a:ea typeface="Lato"/>
              <a:cs typeface="Lato"/>
              <a:sym typeface="Lato"/>
            </a:endParaRPr>
          </a:p>
        </p:txBody>
      </p:sp>
      <p:sp>
        <p:nvSpPr>
          <p:cNvPr id="54" name="Google Shape;54;p10"/>
          <p:cNvSpPr txBox="1"/>
          <p:nvPr/>
        </p:nvSpPr>
        <p:spPr>
          <a:xfrm>
            <a:off x="15755500" y="6193938"/>
            <a:ext cx="3837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5000">
                <a:solidFill>
                  <a:schemeClr val="lt1"/>
                </a:solidFill>
                <a:latin typeface="Roboto Mono"/>
                <a:ea typeface="Roboto Mono"/>
                <a:cs typeface="Roboto Mono"/>
                <a:sym typeface="Roboto Mono"/>
              </a:rPr>
              <a:t>VoteChain</a:t>
            </a:r>
            <a:endParaRPr b="1" sz="5000">
              <a:solidFill>
                <a:schemeClr val="lt1"/>
              </a:solidFill>
              <a:latin typeface="Roboto Mono"/>
              <a:ea typeface="Roboto Mono"/>
              <a:cs typeface="Roboto Mono"/>
              <a:sym typeface="Roboto Mono"/>
            </a:endParaRPr>
          </a:p>
        </p:txBody>
      </p:sp>
      <p:sp>
        <p:nvSpPr>
          <p:cNvPr id="55" name="Google Shape;55;p10"/>
          <p:cNvSpPr txBox="1"/>
          <p:nvPr/>
        </p:nvSpPr>
        <p:spPr>
          <a:xfrm>
            <a:off x="13552625" y="7375050"/>
            <a:ext cx="91137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500">
                <a:solidFill>
                  <a:schemeClr val="lt1"/>
                </a:solidFill>
              </a:rPr>
              <a:t>An e-voting system based on blockchain</a:t>
            </a:r>
            <a:endParaRPr sz="35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nvSpPr>
        <p:spPr>
          <a:xfrm>
            <a:off x="9405593" y="723273"/>
            <a:ext cx="55947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166" name="Google Shape;166;p19"/>
          <p:cNvSpPr txBox="1"/>
          <p:nvPr/>
        </p:nvSpPr>
        <p:spPr>
          <a:xfrm>
            <a:off x="19164570" y="7876243"/>
            <a:ext cx="22302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167" name="Google Shape;167;p19"/>
          <p:cNvSpPr txBox="1"/>
          <p:nvPr/>
        </p:nvSpPr>
        <p:spPr>
          <a:xfrm>
            <a:off x="8472800" y="3429675"/>
            <a:ext cx="11931000" cy="1323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8000">
                <a:solidFill>
                  <a:schemeClr val="dk2"/>
                </a:solidFill>
                <a:latin typeface="Roboto Mono"/>
                <a:ea typeface="Roboto Mono"/>
                <a:cs typeface="Roboto Mono"/>
                <a:sym typeface="Roboto Mono"/>
              </a:rPr>
              <a:t>VoteChain</a:t>
            </a:r>
            <a:endParaRPr b="1" sz="7400">
              <a:latin typeface="Roboto Mono"/>
              <a:ea typeface="Roboto Mono"/>
              <a:cs typeface="Roboto Mono"/>
              <a:sym typeface="Roboto Mono"/>
            </a:endParaRPr>
          </a:p>
        </p:txBody>
      </p:sp>
      <p:sp>
        <p:nvSpPr>
          <p:cNvPr id="168" name="Google Shape;168;p19"/>
          <p:cNvSpPr txBox="1"/>
          <p:nvPr/>
        </p:nvSpPr>
        <p:spPr>
          <a:xfrm>
            <a:off x="18005044" y="3102368"/>
            <a:ext cx="4503300" cy="4350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a:p>
        </p:txBody>
      </p:sp>
      <p:sp>
        <p:nvSpPr>
          <p:cNvPr id="169" name="Google Shape;169;p19"/>
          <p:cNvSpPr txBox="1"/>
          <p:nvPr/>
        </p:nvSpPr>
        <p:spPr>
          <a:xfrm>
            <a:off x="2041075" y="1143000"/>
            <a:ext cx="30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0"/>
          </a:p>
        </p:txBody>
      </p:sp>
      <p:pic>
        <p:nvPicPr>
          <p:cNvPr id="170" name="Google Shape;170;p19"/>
          <p:cNvPicPr preferRelativeResize="0"/>
          <p:nvPr/>
        </p:nvPicPr>
        <p:blipFill>
          <a:blip r:embed="rId3">
            <a:alphaModFix/>
          </a:blip>
          <a:stretch>
            <a:fillRect/>
          </a:stretch>
        </p:blipFill>
        <p:spPr>
          <a:xfrm>
            <a:off x="6435850" y="421476"/>
            <a:ext cx="5464525" cy="5464525"/>
          </a:xfrm>
          <a:prstGeom prst="rect">
            <a:avLst/>
          </a:prstGeom>
          <a:noFill/>
          <a:ln>
            <a:noFill/>
          </a:ln>
        </p:spPr>
      </p:pic>
      <p:sp>
        <p:nvSpPr>
          <p:cNvPr id="171" name="Google Shape;171;p19"/>
          <p:cNvSpPr txBox="1"/>
          <p:nvPr/>
        </p:nvSpPr>
        <p:spPr>
          <a:xfrm>
            <a:off x="7649525" y="4029975"/>
            <a:ext cx="3407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500">
                <a:solidFill>
                  <a:schemeClr val="lt1"/>
                </a:solidFill>
                <a:latin typeface="Roboto Mono"/>
                <a:ea typeface="Roboto Mono"/>
                <a:cs typeface="Roboto Mono"/>
                <a:sym typeface="Roboto Mono"/>
              </a:rPr>
              <a:t>VoteChain</a:t>
            </a:r>
            <a:endParaRPr sz="2800">
              <a:solidFill>
                <a:schemeClr val="lt1"/>
              </a:solidFill>
              <a:latin typeface="Lato"/>
              <a:ea typeface="Lato"/>
              <a:cs typeface="Lato"/>
              <a:sym typeface="Lato"/>
            </a:endParaRPr>
          </a:p>
        </p:txBody>
      </p:sp>
      <p:sp>
        <p:nvSpPr>
          <p:cNvPr id="172" name="Google Shape;172;p19"/>
          <p:cNvSpPr txBox="1"/>
          <p:nvPr/>
        </p:nvSpPr>
        <p:spPr>
          <a:xfrm>
            <a:off x="4589088" y="10525525"/>
            <a:ext cx="5192400" cy="1239900"/>
          </a:xfrm>
          <a:prstGeom prst="rect">
            <a:avLst/>
          </a:prstGeom>
          <a:noFill/>
          <a:ln>
            <a:noFill/>
          </a:ln>
        </p:spPr>
        <p:txBody>
          <a:bodyPr anchorCtr="0" anchor="t" bIns="91425" lIns="91425" spcFirstLastPara="1" rIns="91425" wrap="square" tIns="91425">
            <a:spAutoFit/>
          </a:bodyPr>
          <a:lstStyle/>
          <a:p>
            <a:pPr indent="0" lvl="0" marL="0" rtl="0" algn="ctr">
              <a:lnSpc>
                <a:spcPct val="155882"/>
              </a:lnSpc>
              <a:spcBef>
                <a:spcPts val="0"/>
              </a:spcBef>
              <a:spcAft>
                <a:spcPts val="0"/>
              </a:spcAft>
              <a:buClr>
                <a:schemeClr val="dk1"/>
              </a:buClr>
              <a:buSzPts val="1700"/>
              <a:buFont typeface="Arial"/>
              <a:buNone/>
            </a:pPr>
            <a:r>
              <a:rPr b="1" lang="en-US" sz="3500">
                <a:solidFill>
                  <a:schemeClr val="accent1"/>
                </a:solidFill>
                <a:latin typeface="Source Sans Pro"/>
                <a:ea typeface="Source Sans Pro"/>
                <a:cs typeface="Source Sans Pro"/>
                <a:sym typeface="Source Sans Pro"/>
              </a:rPr>
              <a:t>E-Voting System</a:t>
            </a:r>
            <a:endParaRPr b="1" sz="3500">
              <a:solidFill>
                <a:schemeClr val="accent1"/>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
        <p:nvSpPr>
          <p:cNvPr id="173" name="Google Shape;173;p19"/>
          <p:cNvSpPr txBox="1"/>
          <p:nvPr/>
        </p:nvSpPr>
        <p:spPr>
          <a:xfrm>
            <a:off x="16202375" y="10525525"/>
            <a:ext cx="5192400" cy="723300"/>
          </a:xfrm>
          <a:prstGeom prst="rect">
            <a:avLst/>
          </a:prstGeom>
          <a:noFill/>
          <a:ln>
            <a:noFill/>
          </a:ln>
        </p:spPr>
        <p:txBody>
          <a:bodyPr anchorCtr="0" anchor="t" bIns="91425" lIns="171450" spcFirstLastPara="1" rIns="91425" wrap="square" tIns="91425">
            <a:spAutoFit/>
          </a:bodyPr>
          <a:lstStyle/>
          <a:p>
            <a:pPr indent="0" lvl="0" marL="0" rtl="0" algn="l">
              <a:spcBef>
                <a:spcPts val="0"/>
              </a:spcBef>
              <a:spcAft>
                <a:spcPts val="0"/>
              </a:spcAft>
              <a:buNone/>
            </a:pPr>
            <a:r>
              <a:rPr b="1" lang="en-US" sz="3500">
                <a:solidFill>
                  <a:schemeClr val="accent1"/>
                </a:solidFill>
                <a:latin typeface="Source Sans Pro"/>
                <a:ea typeface="Source Sans Pro"/>
                <a:cs typeface="Source Sans Pro"/>
                <a:sym typeface="Source Sans Pro"/>
              </a:rPr>
              <a:t>Blockchain</a:t>
            </a:r>
            <a:endParaRPr/>
          </a:p>
        </p:txBody>
      </p:sp>
      <p:sp>
        <p:nvSpPr>
          <p:cNvPr id="174" name="Google Shape;174;p19"/>
          <p:cNvSpPr txBox="1"/>
          <p:nvPr/>
        </p:nvSpPr>
        <p:spPr>
          <a:xfrm>
            <a:off x="11742725" y="7465400"/>
            <a:ext cx="15435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0">
                <a:solidFill>
                  <a:schemeClr val="accent1"/>
                </a:solidFill>
                <a:latin typeface="Source Sans Pro"/>
                <a:ea typeface="Source Sans Pro"/>
                <a:cs typeface="Source Sans Pro"/>
                <a:sym typeface="Source Sans Pro"/>
              </a:rPr>
              <a:t>+</a:t>
            </a:r>
            <a:endParaRPr sz="20000"/>
          </a:p>
        </p:txBody>
      </p:sp>
      <p:pic>
        <p:nvPicPr>
          <p:cNvPr id="175" name="Google Shape;175;p19"/>
          <p:cNvPicPr preferRelativeResize="0"/>
          <p:nvPr/>
        </p:nvPicPr>
        <p:blipFill>
          <a:blip r:embed="rId4">
            <a:alphaModFix/>
          </a:blip>
          <a:stretch>
            <a:fillRect/>
          </a:stretch>
        </p:blipFill>
        <p:spPr>
          <a:xfrm>
            <a:off x="5817403" y="7729066"/>
            <a:ext cx="2735775" cy="2735775"/>
          </a:xfrm>
          <a:prstGeom prst="rect">
            <a:avLst/>
          </a:prstGeom>
          <a:noFill/>
          <a:ln>
            <a:noFill/>
          </a:ln>
        </p:spPr>
      </p:pic>
      <p:pic>
        <p:nvPicPr>
          <p:cNvPr id="176" name="Google Shape;176;p19"/>
          <p:cNvPicPr preferRelativeResize="0"/>
          <p:nvPr/>
        </p:nvPicPr>
        <p:blipFill>
          <a:blip r:embed="rId5">
            <a:alphaModFix/>
          </a:blip>
          <a:stretch>
            <a:fillRect/>
          </a:stretch>
        </p:blipFill>
        <p:spPr>
          <a:xfrm>
            <a:off x="15970175" y="7876250"/>
            <a:ext cx="2547450" cy="2547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nvSpPr>
        <p:spPr>
          <a:xfrm>
            <a:off x="9405593" y="723273"/>
            <a:ext cx="55947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183" name="Google Shape;183;p20"/>
          <p:cNvSpPr txBox="1"/>
          <p:nvPr/>
        </p:nvSpPr>
        <p:spPr>
          <a:xfrm>
            <a:off x="19164570" y="7876243"/>
            <a:ext cx="22302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184" name="Google Shape;184;p20"/>
          <p:cNvSpPr txBox="1"/>
          <p:nvPr/>
        </p:nvSpPr>
        <p:spPr>
          <a:xfrm>
            <a:off x="10577447" y="6433850"/>
            <a:ext cx="10304700" cy="1200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b="1" sz="7200"/>
          </a:p>
        </p:txBody>
      </p:sp>
      <p:sp>
        <p:nvSpPr>
          <p:cNvPr id="185" name="Google Shape;185;p20"/>
          <p:cNvSpPr txBox="1"/>
          <p:nvPr/>
        </p:nvSpPr>
        <p:spPr>
          <a:xfrm>
            <a:off x="18005044" y="3102368"/>
            <a:ext cx="4503300" cy="4350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a:p>
        </p:txBody>
      </p:sp>
      <p:sp>
        <p:nvSpPr>
          <p:cNvPr id="186" name="Google Shape;186;p20"/>
          <p:cNvSpPr txBox="1"/>
          <p:nvPr/>
        </p:nvSpPr>
        <p:spPr>
          <a:xfrm>
            <a:off x="2803102" y="1250575"/>
            <a:ext cx="18079200" cy="2881500"/>
          </a:xfrm>
          <a:prstGeom prst="rect">
            <a:avLst/>
          </a:prstGeom>
          <a:noFill/>
          <a:ln>
            <a:noFill/>
          </a:ln>
        </p:spPr>
        <p:txBody>
          <a:bodyPr anchorCtr="0" anchor="t" bIns="108725" lIns="217475" spcFirstLastPara="1" rIns="217475" wrap="square" tIns="108725">
            <a:spAutoFit/>
          </a:bodyPr>
          <a:lstStyle/>
          <a:p>
            <a:pPr indent="0" lvl="0" marL="0" rtl="0" algn="ctr">
              <a:lnSpc>
                <a:spcPct val="155882"/>
              </a:lnSpc>
              <a:spcBef>
                <a:spcPts val="0"/>
              </a:spcBef>
              <a:spcAft>
                <a:spcPts val="0"/>
              </a:spcAft>
              <a:buClr>
                <a:schemeClr val="dk1"/>
              </a:buClr>
              <a:buSzPts val="1700"/>
              <a:buFont typeface="Arial"/>
              <a:buNone/>
            </a:pPr>
            <a:r>
              <a:rPr b="1" lang="en-US" sz="4200">
                <a:solidFill>
                  <a:schemeClr val="accent1"/>
                </a:solidFill>
                <a:latin typeface="Source Sans Pro"/>
                <a:ea typeface="Source Sans Pro"/>
                <a:cs typeface="Source Sans Pro"/>
                <a:sym typeface="Source Sans Pro"/>
              </a:rPr>
              <a:t>The proposed system has the following advantages as compared to the existing system</a:t>
            </a:r>
            <a:endParaRPr b="1" sz="4200">
              <a:solidFill>
                <a:schemeClr val="accent1"/>
              </a:solidFill>
              <a:latin typeface="Source Sans Pro"/>
              <a:ea typeface="Source Sans Pro"/>
              <a:cs typeface="Source Sans Pro"/>
              <a:sym typeface="Source Sans Pro"/>
            </a:endParaRPr>
          </a:p>
          <a:p>
            <a:pPr indent="0" lvl="0" marL="0" marR="0" rtl="0" algn="ctr">
              <a:lnSpc>
                <a:spcPct val="155882"/>
              </a:lnSpc>
              <a:spcBef>
                <a:spcPts val="0"/>
              </a:spcBef>
              <a:spcAft>
                <a:spcPts val="0"/>
              </a:spcAft>
              <a:buClr>
                <a:schemeClr val="dk1"/>
              </a:buClr>
              <a:buSzPts val="1700"/>
              <a:buFont typeface="Arial"/>
              <a:buNone/>
            </a:pPr>
            <a:r>
              <a:t/>
            </a:r>
            <a:endParaRPr b="1" sz="4200">
              <a:solidFill>
                <a:schemeClr val="accent5"/>
              </a:solidFill>
              <a:latin typeface="Source Sans Pro"/>
              <a:ea typeface="Source Sans Pro"/>
              <a:cs typeface="Source Sans Pro"/>
              <a:sym typeface="Source Sans Pro"/>
            </a:endParaRPr>
          </a:p>
        </p:txBody>
      </p:sp>
      <p:sp>
        <p:nvSpPr>
          <p:cNvPr id="187" name="Google Shape;187;p20"/>
          <p:cNvSpPr txBox="1"/>
          <p:nvPr/>
        </p:nvSpPr>
        <p:spPr>
          <a:xfrm>
            <a:off x="3163350" y="5036250"/>
            <a:ext cx="19102200" cy="3365100"/>
          </a:xfrm>
          <a:prstGeom prst="rect">
            <a:avLst/>
          </a:prstGeom>
          <a:noFill/>
          <a:ln>
            <a:noFill/>
          </a:ln>
        </p:spPr>
        <p:txBody>
          <a:bodyPr anchorCtr="0" anchor="t" bIns="108725" lIns="217475" spcFirstLastPara="1" rIns="217475" wrap="square" tIns="108725">
            <a:spAutoFit/>
          </a:bodyPr>
          <a:lstStyle/>
          <a:p>
            <a:pPr indent="0" lvl="0" marL="0" marR="0" rtl="0" algn="l">
              <a:lnSpc>
                <a:spcPct val="155882"/>
              </a:lnSpc>
              <a:spcBef>
                <a:spcPts val="0"/>
              </a:spcBef>
              <a:spcAft>
                <a:spcPts val="0"/>
              </a:spcAft>
              <a:buClr>
                <a:schemeClr val="dk1"/>
              </a:buClr>
              <a:buSzPts val="1700"/>
              <a:buFont typeface="Arial"/>
              <a:buNone/>
            </a:pPr>
            <a:r>
              <a:rPr b="1" lang="en-US" sz="3600">
                <a:solidFill>
                  <a:schemeClr val="accent1"/>
                </a:solidFill>
                <a:latin typeface="Source Sans Pro"/>
                <a:ea typeface="Source Sans Pro"/>
                <a:cs typeface="Source Sans Pro"/>
                <a:sym typeface="Source Sans Pro"/>
              </a:rPr>
              <a:t>•  </a:t>
            </a:r>
            <a:r>
              <a:rPr b="1" lang="en-US" sz="3600">
                <a:solidFill>
                  <a:schemeClr val="accent1"/>
                </a:solidFill>
                <a:latin typeface="Source Sans Pro"/>
                <a:ea typeface="Source Sans Pro"/>
                <a:cs typeface="Source Sans Pro"/>
                <a:sym typeface="Source Sans Pro"/>
              </a:rPr>
              <a:t>Users’ can vote from anywhere in the world until he possess a citizenship of the country.</a:t>
            </a:r>
            <a:r>
              <a:rPr b="1" lang="en-US" sz="3600">
                <a:solidFill>
                  <a:schemeClr val="accent1"/>
                </a:solidFill>
                <a:latin typeface="Source Sans Pro"/>
                <a:ea typeface="Source Sans Pro"/>
                <a:cs typeface="Source Sans Pro"/>
                <a:sym typeface="Source Sans Pro"/>
              </a:rPr>
              <a:t> </a:t>
            </a:r>
            <a:endParaRPr b="1" sz="3600">
              <a:solidFill>
                <a:schemeClr val="accent1"/>
              </a:solidFill>
              <a:latin typeface="Source Sans Pro"/>
              <a:ea typeface="Source Sans Pro"/>
              <a:cs typeface="Source Sans Pro"/>
              <a:sym typeface="Source Sans Pro"/>
            </a:endParaRPr>
          </a:p>
          <a:p>
            <a:pPr indent="0" lvl="0" marL="0" marR="0" rtl="0" algn="l">
              <a:lnSpc>
                <a:spcPct val="155882"/>
              </a:lnSpc>
              <a:spcBef>
                <a:spcPts val="0"/>
              </a:spcBef>
              <a:spcAft>
                <a:spcPts val="0"/>
              </a:spcAft>
              <a:buClr>
                <a:schemeClr val="dk1"/>
              </a:buClr>
              <a:buSzPts val="1700"/>
              <a:buFont typeface="Arial"/>
              <a:buNone/>
            </a:pPr>
            <a:r>
              <a:rPr b="1" lang="en-US" sz="3600">
                <a:solidFill>
                  <a:schemeClr val="accent1"/>
                </a:solidFill>
                <a:latin typeface="Source Sans Pro"/>
                <a:ea typeface="Source Sans Pro"/>
                <a:cs typeface="Source Sans Pro"/>
                <a:sym typeface="Source Sans Pro"/>
              </a:rPr>
              <a:t>• </a:t>
            </a:r>
            <a:r>
              <a:rPr b="1" lang="en-US" sz="3600">
                <a:solidFill>
                  <a:schemeClr val="accent1"/>
                </a:solidFill>
                <a:latin typeface="Source Sans Pro"/>
                <a:ea typeface="Source Sans Pro"/>
                <a:cs typeface="Source Sans Pro"/>
                <a:sym typeface="Source Sans Pro"/>
              </a:rPr>
              <a:t>The voting is stored in the Blockchain which makes it tamper proof.</a:t>
            </a:r>
            <a:endParaRPr b="1" sz="3600">
              <a:solidFill>
                <a:schemeClr val="accent1"/>
              </a:solidFill>
              <a:latin typeface="Source Sans Pro"/>
              <a:ea typeface="Source Sans Pro"/>
              <a:cs typeface="Source Sans Pro"/>
              <a:sym typeface="Source Sans Pro"/>
            </a:endParaRPr>
          </a:p>
          <a:p>
            <a:pPr indent="0" lvl="0" marL="0" marR="0" rtl="0" algn="l">
              <a:lnSpc>
                <a:spcPct val="155882"/>
              </a:lnSpc>
              <a:spcBef>
                <a:spcPts val="0"/>
              </a:spcBef>
              <a:spcAft>
                <a:spcPts val="0"/>
              </a:spcAft>
              <a:buClr>
                <a:schemeClr val="dk1"/>
              </a:buClr>
              <a:buSzPts val="1700"/>
              <a:buFont typeface="Arial"/>
              <a:buNone/>
            </a:pPr>
            <a:r>
              <a:rPr b="1" lang="en-US" sz="3600">
                <a:solidFill>
                  <a:schemeClr val="accent1"/>
                </a:solidFill>
                <a:latin typeface="Source Sans Pro"/>
                <a:ea typeface="Source Sans Pro"/>
                <a:cs typeface="Source Sans Pro"/>
                <a:sym typeface="Source Sans Pro"/>
              </a:rPr>
              <a:t> • As there’s no standing in queue for casting vote it will save a lot of time and reduce the workload</a:t>
            </a:r>
            <a:endParaRPr b="1" sz="3600">
              <a:solidFill>
                <a:schemeClr val="accent5"/>
              </a:solidFill>
              <a:latin typeface="Source Sans Pro"/>
              <a:ea typeface="Source Sans Pro"/>
              <a:cs typeface="Source Sans Pro"/>
              <a:sym typeface="Source Sans Pro"/>
            </a:endParaRPr>
          </a:p>
        </p:txBody>
      </p:sp>
      <p:pic>
        <p:nvPicPr>
          <p:cNvPr id="188" name="Google Shape;188;p20"/>
          <p:cNvPicPr preferRelativeResize="0"/>
          <p:nvPr/>
        </p:nvPicPr>
        <p:blipFill rotWithShape="1">
          <a:blip r:embed="rId3">
            <a:alphaModFix/>
          </a:blip>
          <a:srcRect b="24245" l="15540" r="14802" t="28398"/>
          <a:stretch/>
        </p:blipFill>
        <p:spPr>
          <a:xfrm>
            <a:off x="6115900" y="7876250"/>
            <a:ext cx="11453599" cy="556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nvSpPr>
        <p:spPr>
          <a:xfrm>
            <a:off x="9405593" y="723273"/>
            <a:ext cx="55947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195" name="Google Shape;195;p21"/>
          <p:cNvSpPr txBox="1"/>
          <p:nvPr/>
        </p:nvSpPr>
        <p:spPr>
          <a:xfrm>
            <a:off x="19164570" y="7876243"/>
            <a:ext cx="22302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196" name="Google Shape;196;p21"/>
          <p:cNvSpPr txBox="1"/>
          <p:nvPr/>
        </p:nvSpPr>
        <p:spPr>
          <a:xfrm>
            <a:off x="10577447" y="6433850"/>
            <a:ext cx="10304700" cy="1323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8000">
                <a:solidFill>
                  <a:schemeClr val="dk2"/>
                </a:solidFill>
                <a:latin typeface="Montserrat"/>
                <a:ea typeface="Montserrat"/>
                <a:cs typeface="Montserrat"/>
                <a:sym typeface="Montserrat"/>
              </a:rPr>
              <a:t>Methodology</a:t>
            </a:r>
            <a:endParaRPr b="1" sz="7400"/>
          </a:p>
        </p:txBody>
      </p:sp>
      <p:sp>
        <p:nvSpPr>
          <p:cNvPr id="197" name="Google Shape;197;p21"/>
          <p:cNvSpPr txBox="1"/>
          <p:nvPr/>
        </p:nvSpPr>
        <p:spPr>
          <a:xfrm>
            <a:off x="18005044" y="3102368"/>
            <a:ext cx="4503300" cy="4350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a:p>
        </p:txBody>
      </p:sp>
      <p:sp>
        <p:nvSpPr>
          <p:cNvPr id="198" name="Google Shape;198;p21"/>
          <p:cNvSpPr txBox="1"/>
          <p:nvPr/>
        </p:nvSpPr>
        <p:spPr>
          <a:xfrm>
            <a:off x="2041075" y="1143000"/>
            <a:ext cx="30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0"/>
          </a:p>
        </p:txBody>
      </p:sp>
      <p:pic>
        <p:nvPicPr>
          <p:cNvPr id="199" name="Google Shape;199;p21"/>
          <p:cNvPicPr preferRelativeResize="0"/>
          <p:nvPr/>
        </p:nvPicPr>
        <p:blipFill rotWithShape="1">
          <a:blip r:embed="rId3">
            <a:alphaModFix/>
          </a:blip>
          <a:srcRect b="0" l="19123" r="19345" t="0"/>
          <a:stretch/>
        </p:blipFill>
        <p:spPr>
          <a:xfrm>
            <a:off x="3510750" y="4028688"/>
            <a:ext cx="7066701" cy="565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nvSpPr>
        <p:spPr>
          <a:xfrm>
            <a:off x="9405593" y="723273"/>
            <a:ext cx="55947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206" name="Google Shape;206;p22"/>
          <p:cNvSpPr txBox="1"/>
          <p:nvPr/>
        </p:nvSpPr>
        <p:spPr>
          <a:xfrm>
            <a:off x="19164570" y="7876243"/>
            <a:ext cx="22302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207" name="Google Shape;207;p22"/>
          <p:cNvSpPr txBox="1"/>
          <p:nvPr/>
        </p:nvSpPr>
        <p:spPr>
          <a:xfrm>
            <a:off x="18005044" y="3102368"/>
            <a:ext cx="4503300" cy="4350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a:p>
        </p:txBody>
      </p:sp>
      <p:sp>
        <p:nvSpPr>
          <p:cNvPr id="208" name="Google Shape;208;p22"/>
          <p:cNvSpPr txBox="1"/>
          <p:nvPr/>
        </p:nvSpPr>
        <p:spPr>
          <a:xfrm>
            <a:off x="2041075" y="1143000"/>
            <a:ext cx="30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0"/>
          </a:p>
        </p:txBody>
      </p:sp>
      <p:sp>
        <p:nvSpPr>
          <p:cNvPr id="209" name="Google Shape;209;p22"/>
          <p:cNvSpPr txBox="1"/>
          <p:nvPr/>
        </p:nvSpPr>
        <p:spPr>
          <a:xfrm>
            <a:off x="2422078" y="6020600"/>
            <a:ext cx="6390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500">
                <a:solidFill>
                  <a:schemeClr val="accent1"/>
                </a:solidFill>
                <a:latin typeface="Source Sans Pro"/>
                <a:ea typeface="Source Sans Pro"/>
                <a:cs typeface="Source Sans Pro"/>
                <a:sym typeface="Source Sans Pro"/>
              </a:rPr>
              <a:t>A country holds a election</a:t>
            </a:r>
            <a:endParaRPr/>
          </a:p>
        </p:txBody>
      </p:sp>
      <p:sp>
        <p:nvSpPr>
          <p:cNvPr id="210" name="Google Shape;210;p22"/>
          <p:cNvSpPr/>
          <p:nvPr/>
        </p:nvSpPr>
        <p:spPr>
          <a:xfrm>
            <a:off x="7811350" y="3168088"/>
            <a:ext cx="2230200" cy="123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22"/>
          <p:cNvPicPr preferRelativeResize="0"/>
          <p:nvPr/>
        </p:nvPicPr>
        <p:blipFill>
          <a:blip r:embed="rId3">
            <a:alphaModFix/>
          </a:blip>
          <a:stretch>
            <a:fillRect/>
          </a:stretch>
        </p:blipFill>
        <p:spPr>
          <a:xfrm>
            <a:off x="19164575" y="2092250"/>
            <a:ext cx="2857500" cy="2857500"/>
          </a:xfrm>
          <a:prstGeom prst="rect">
            <a:avLst/>
          </a:prstGeom>
          <a:noFill/>
          <a:ln>
            <a:noFill/>
          </a:ln>
        </p:spPr>
      </p:pic>
      <p:pic>
        <p:nvPicPr>
          <p:cNvPr id="212" name="Google Shape;212;p22"/>
          <p:cNvPicPr preferRelativeResize="0"/>
          <p:nvPr/>
        </p:nvPicPr>
        <p:blipFill rotWithShape="1">
          <a:blip r:embed="rId4">
            <a:alphaModFix/>
          </a:blip>
          <a:srcRect b="-18061" l="-8874" r="-27235" t="-18048"/>
          <a:stretch/>
        </p:blipFill>
        <p:spPr>
          <a:xfrm>
            <a:off x="2380575" y="723273"/>
            <a:ext cx="6129527" cy="6129527"/>
          </a:xfrm>
          <a:prstGeom prst="rect">
            <a:avLst/>
          </a:prstGeom>
          <a:noFill/>
          <a:ln>
            <a:noFill/>
          </a:ln>
        </p:spPr>
      </p:pic>
      <p:pic>
        <p:nvPicPr>
          <p:cNvPr id="213" name="Google Shape;213;p22"/>
          <p:cNvPicPr preferRelativeResize="0"/>
          <p:nvPr/>
        </p:nvPicPr>
        <p:blipFill>
          <a:blip r:embed="rId5">
            <a:alphaModFix/>
          </a:blip>
          <a:stretch>
            <a:fillRect/>
          </a:stretch>
        </p:blipFill>
        <p:spPr>
          <a:xfrm>
            <a:off x="3517075" y="7876244"/>
            <a:ext cx="2695575" cy="2695575"/>
          </a:xfrm>
          <a:prstGeom prst="rect">
            <a:avLst/>
          </a:prstGeom>
          <a:noFill/>
          <a:ln>
            <a:noFill/>
          </a:ln>
        </p:spPr>
      </p:pic>
      <p:pic>
        <p:nvPicPr>
          <p:cNvPr id="214" name="Google Shape;214;p22"/>
          <p:cNvPicPr preferRelativeResize="0"/>
          <p:nvPr/>
        </p:nvPicPr>
        <p:blipFill rotWithShape="1">
          <a:blip r:embed="rId6">
            <a:alphaModFix/>
          </a:blip>
          <a:srcRect b="0" l="0" r="-40193" t="-40193"/>
          <a:stretch/>
        </p:blipFill>
        <p:spPr>
          <a:xfrm>
            <a:off x="10628063" y="6058763"/>
            <a:ext cx="4876800" cy="4876800"/>
          </a:xfrm>
          <a:prstGeom prst="rect">
            <a:avLst/>
          </a:prstGeom>
          <a:noFill/>
          <a:ln>
            <a:noFill/>
          </a:ln>
        </p:spPr>
      </p:pic>
      <p:pic>
        <p:nvPicPr>
          <p:cNvPr id="215" name="Google Shape;215;p22"/>
          <p:cNvPicPr preferRelativeResize="0"/>
          <p:nvPr/>
        </p:nvPicPr>
        <p:blipFill rotWithShape="1">
          <a:blip r:embed="rId7">
            <a:alphaModFix/>
          </a:blip>
          <a:srcRect b="29429" l="-186630" r="186630" t="-29429"/>
          <a:stretch/>
        </p:blipFill>
        <p:spPr>
          <a:xfrm>
            <a:off x="152400" y="8356500"/>
            <a:ext cx="4284288" cy="4284288"/>
          </a:xfrm>
          <a:prstGeom prst="rect">
            <a:avLst/>
          </a:prstGeom>
          <a:noFill/>
          <a:ln>
            <a:noFill/>
          </a:ln>
        </p:spPr>
      </p:pic>
      <p:pic>
        <p:nvPicPr>
          <p:cNvPr id="216" name="Google Shape;216;p22"/>
          <p:cNvPicPr preferRelativeResize="0"/>
          <p:nvPr/>
        </p:nvPicPr>
        <p:blipFill>
          <a:blip r:embed="rId8">
            <a:alphaModFix/>
          </a:blip>
          <a:stretch>
            <a:fillRect/>
          </a:stretch>
        </p:blipFill>
        <p:spPr>
          <a:xfrm>
            <a:off x="11085275" y="2440250"/>
            <a:ext cx="2857500" cy="2695575"/>
          </a:xfrm>
          <a:prstGeom prst="rect">
            <a:avLst/>
          </a:prstGeom>
          <a:noFill/>
          <a:ln>
            <a:noFill/>
          </a:ln>
        </p:spPr>
      </p:pic>
      <p:sp>
        <p:nvSpPr>
          <p:cNvPr id="217" name="Google Shape;217;p22"/>
          <p:cNvSpPr txBox="1"/>
          <p:nvPr/>
        </p:nvSpPr>
        <p:spPr>
          <a:xfrm>
            <a:off x="9832028" y="6058775"/>
            <a:ext cx="6390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500">
                <a:solidFill>
                  <a:schemeClr val="accent1"/>
                </a:solidFill>
                <a:latin typeface="Source Sans Pro"/>
                <a:ea typeface="Source Sans Pro"/>
                <a:cs typeface="Source Sans Pro"/>
                <a:sym typeface="Source Sans Pro"/>
              </a:rPr>
              <a:t>A organisation  is </a:t>
            </a:r>
            <a:r>
              <a:rPr b="1" lang="en-US" sz="3500">
                <a:solidFill>
                  <a:schemeClr val="accent1"/>
                </a:solidFill>
                <a:latin typeface="Source Sans Pro"/>
                <a:ea typeface="Source Sans Pro"/>
                <a:cs typeface="Source Sans Pro"/>
                <a:sym typeface="Source Sans Pro"/>
              </a:rPr>
              <a:t>chosen</a:t>
            </a:r>
            <a:r>
              <a:rPr b="1" lang="en-US" sz="3500">
                <a:solidFill>
                  <a:schemeClr val="accent1"/>
                </a:solidFill>
                <a:latin typeface="Source Sans Pro"/>
                <a:ea typeface="Source Sans Pro"/>
                <a:cs typeface="Source Sans Pro"/>
                <a:sym typeface="Source Sans Pro"/>
              </a:rPr>
              <a:t> to conduct election</a:t>
            </a:r>
            <a:endParaRPr/>
          </a:p>
        </p:txBody>
      </p:sp>
      <p:sp>
        <p:nvSpPr>
          <p:cNvPr id="218" name="Google Shape;218;p22"/>
          <p:cNvSpPr/>
          <p:nvPr/>
        </p:nvSpPr>
        <p:spPr>
          <a:xfrm>
            <a:off x="15611075" y="3168075"/>
            <a:ext cx="2230200" cy="123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txBox="1"/>
          <p:nvPr/>
        </p:nvSpPr>
        <p:spPr>
          <a:xfrm>
            <a:off x="16918628" y="6058775"/>
            <a:ext cx="6390000" cy="180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500">
                <a:solidFill>
                  <a:schemeClr val="accent1"/>
                </a:solidFill>
                <a:latin typeface="Source Sans Pro"/>
                <a:ea typeface="Source Sans Pro"/>
                <a:cs typeface="Source Sans Pro"/>
                <a:sym typeface="Source Sans Pro"/>
              </a:rPr>
              <a:t>creates code to insure</a:t>
            </a:r>
            <a:endParaRPr b="1" sz="3500">
              <a:solidFill>
                <a:schemeClr val="accent1"/>
              </a:solidFill>
              <a:latin typeface="Source Sans Pro"/>
              <a:ea typeface="Source Sans Pro"/>
              <a:cs typeface="Source Sans Pro"/>
              <a:sym typeface="Source Sans Pro"/>
            </a:endParaRPr>
          </a:p>
          <a:p>
            <a:pPr indent="0" lvl="0" marL="0" rtl="0" algn="ctr">
              <a:spcBef>
                <a:spcPts val="0"/>
              </a:spcBef>
              <a:spcAft>
                <a:spcPts val="0"/>
              </a:spcAft>
              <a:buNone/>
            </a:pPr>
            <a:r>
              <a:rPr b="1" lang="en-US" sz="3500">
                <a:solidFill>
                  <a:schemeClr val="accent1"/>
                </a:solidFill>
                <a:latin typeface="Source Sans Pro"/>
                <a:ea typeface="Source Sans Pro"/>
                <a:cs typeface="Source Sans Pro"/>
                <a:sym typeface="Source Sans Pro"/>
              </a:rPr>
              <a:t>transparency</a:t>
            </a:r>
            <a:r>
              <a:rPr b="1" lang="en-US" sz="3500">
                <a:solidFill>
                  <a:schemeClr val="accent1"/>
                </a:solidFill>
                <a:latin typeface="Source Sans Pro"/>
                <a:ea typeface="Source Sans Pro"/>
                <a:cs typeface="Source Sans Pro"/>
                <a:sym typeface="Source Sans Pro"/>
              </a:rPr>
              <a:t> and eliminate</a:t>
            </a:r>
            <a:endParaRPr b="1" sz="3500">
              <a:solidFill>
                <a:schemeClr val="accent1"/>
              </a:solidFill>
              <a:latin typeface="Source Sans Pro"/>
              <a:ea typeface="Source Sans Pro"/>
              <a:cs typeface="Source Sans Pro"/>
              <a:sym typeface="Source Sans Pro"/>
            </a:endParaRPr>
          </a:p>
          <a:p>
            <a:pPr indent="0" lvl="0" marL="0" rtl="0" algn="ctr">
              <a:spcBef>
                <a:spcPts val="0"/>
              </a:spcBef>
              <a:spcAft>
                <a:spcPts val="0"/>
              </a:spcAft>
              <a:buNone/>
            </a:pPr>
            <a:r>
              <a:rPr b="1" lang="en-US" sz="3500">
                <a:solidFill>
                  <a:schemeClr val="accent1"/>
                </a:solidFill>
                <a:latin typeface="Source Sans Pro"/>
                <a:ea typeface="Source Sans Pro"/>
                <a:cs typeface="Source Sans Pro"/>
                <a:sym typeface="Source Sans Pro"/>
              </a:rPr>
              <a:t>vote fraud</a:t>
            </a:r>
            <a:endParaRPr b="1" sz="3500">
              <a:solidFill>
                <a:schemeClr val="accent1"/>
              </a:solidFill>
              <a:latin typeface="Source Sans Pro"/>
              <a:ea typeface="Source Sans Pro"/>
              <a:cs typeface="Source Sans Pro"/>
              <a:sym typeface="Source Sans Pro"/>
            </a:endParaRPr>
          </a:p>
        </p:txBody>
      </p:sp>
      <p:sp>
        <p:nvSpPr>
          <p:cNvPr id="220" name="Google Shape;220;p22"/>
          <p:cNvSpPr/>
          <p:nvPr/>
        </p:nvSpPr>
        <p:spPr>
          <a:xfrm>
            <a:off x="7887550" y="8654488"/>
            <a:ext cx="2230200" cy="123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15687275" y="8578275"/>
            <a:ext cx="2230200" cy="123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txBox="1"/>
          <p:nvPr/>
        </p:nvSpPr>
        <p:spPr>
          <a:xfrm>
            <a:off x="1812478" y="10973600"/>
            <a:ext cx="6390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500">
                <a:solidFill>
                  <a:schemeClr val="accent1"/>
                </a:solidFill>
                <a:latin typeface="Source Sans Pro"/>
                <a:ea typeface="Source Sans Pro"/>
                <a:cs typeface="Source Sans Pro"/>
                <a:sym typeface="Source Sans Pro"/>
              </a:rPr>
              <a:t>Voting Tokens are issued to eligibles</a:t>
            </a:r>
            <a:endParaRPr/>
          </a:p>
        </p:txBody>
      </p:sp>
      <p:sp>
        <p:nvSpPr>
          <p:cNvPr id="223" name="Google Shape;223;p22"/>
          <p:cNvSpPr txBox="1"/>
          <p:nvPr/>
        </p:nvSpPr>
        <p:spPr>
          <a:xfrm>
            <a:off x="9222428" y="10859375"/>
            <a:ext cx="63900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500">
                <a:solidFill>
                  <a:schemeClr val="accent1"/>
                </a:solidFill>
                <a:latin typeface="Source Sans Pro"/>
                <a:ea typeface="Source Sans Pro"/>
                <a:cs typeface="Source Sans Pro"/>
                <a:sym typeface="Source Sans Pro"/>
              </a:rPr>
              <a:t>People Start Voting</a:t>
            </a:r>
            <a:endParaRPr/>
          </a:p>
        </p:txBody>
      </p:sp>
      <p:pic>
        <p:nvPicPr>
          <p:cNvPr id="224" name="Google Shape;224;p22"/>
          <p:cNvPicPr preferRelativeResize="0"/>
          <p:nvPr/>
        </p:nvPicPr>
        <p:blipFill>
          <a:blip r:embed="rId9">
            <a:alphaModFix/>
          </a:blip>
          <a:stretch>
            <a:fillRect/>
          </a:stretch>
        </p:blipFill>
        <p:spPr>
          <a:xfrm>
            <a:off x="18930875" y="8184049"/>
            <a:ext cx="2463900" cy="2463900"/>
          </a:xfrm>
          <a:prstGeom prst="rect">
            <a:avLst/>
          </a:prstGeom>
          <a:noFill/>
          <a:ln>
            <a:noFill/>
          </a:ln>
        </p:spPr>
      </p:pic>
      <p:sp>
        <p:nvSpPr>
          <p:cNvPr id="225" name="Google Shape;225;p22"/>
          <p:cNvSpPr txBox="1"/>
          <p:nvPr/>
        </p:nvSpPr>
        <p:spPr>
          <a:xfrm>
            <a:off x="16994828" y="10859375"/>
            <a:ext cx="6390000" cy="180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500">
                <a:solidFill>
                  <a:schemeClr val="accent1"/>
                </a:solidFill>
                <a:latin typeface="Source Sans Pro"/>
                <a:ea typeface="Source Sans Pro"/>
                <a:cs typeface="Source Sans Pro"/>
                <a:sym typeface="Source Sans Pro"/>
              </a:rPr>
              <a:t>Every vote is recorded,</a:t>
            </a:r>
            <a:endParaRPr b="1" sz="3500">
              <a:solidFill>
                <a:schemeClr val="accent1"/>
              </a:solidFill>
              <a:latin typeface="Source Sans Pro"/>
              <a:ea typeface="Source Sans Pro"/>
              <a:cs typeface="Source Sans Pro"/>
              <a:sym typeface="Source Sans Pro"/>
            </a:endParaRPr>
          </a:p>
          <a:p>
            <a:pPr indent="0" lvl="0" marL="0" rtl="0" algn="ctr">
              <a:spcBef>
                <a:spcPts val="0"/>
              </a:spcBef>
              <a:spcAft>
                <a:spcPts val="0"/>
              </a:spcAft>
              <a:buNone/>
            </a:pPr>
            <a:r>
              <a:rPr b="1" lang="en-US" sz="3500">
                <a:solidFill>
                  <a:schemeClr val="accent1"/>
                </a:solidFill>
                <a:latin typeface="Source Sans Pro"/>
                <a:ea typeface="Source Sans Pro"/>
                <a:cs typeface="Source Sans Pro"/>
                <a:sym typeface="Source Sans Pro"/>
              </a:rPr>
              <a:t>processed on the blockchain</a:t>
            </a:r>
            <a:endParaRPr b="1" sz="3500">
              <a:solidFill>
                <a:schemeClr val="accent1"/>
              </a:solidFill>
              <a:latin typeface="Source Sans Pro"/>
              <a:ea typeface="Source Sans Pro"/>
              <a:cs typeface="Source Sans Pro"/>
              <a:sym typeface="Source Sans Pro"/>
            </a:endParaRPr>
          </a:p>
          <a:p>
            <a:pPr indent="0" lvl="0" marL="0" rtl="0" algn="ctr">
              <a:spcBef>
                <a:spcPts val="0"/>
              </a:spcBef>
              <a:spcAft>
                <a:spcPts val="0"/>
              </a:spcAft>
              <a:buNone/>
            </a:pPr>
            <a:r>
              <a:rPr b="1" lang="en-US" sz="3500">
                <a:solidFill>
                  <a:schemeClr val="accent1"/>
                </a:solidFill>
                <a:latin typeface="Source Sans Pro"/>
                <a:ea typeface="Source Sans Pro"/>
                <a:cs typeface="Source Sans Pro"/>
                <a:sym typeface="Source Sans Pro"/>
              </a:rPr>
              <a:t>with the results</a:t>
            </a:r>
            <a:endParaRPr b="1" sz="3500">
              <a:solidFill>
                <a:schemeClr val="accent1"/>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nvSpPr>
        <p:spPr>
          <a:xfrm>
            <a:off x="9405593" y="723273"/>
            <a:ext cx="55947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232" name="Google Shape;232;p23"/>
          <p:cNvSpPr txBox="1"/>
          <p:nvPr/>
        </p:nvSpPr>
        <p:spPr>
          <a:xfrm>
            <a:off x="19164570" y="7876243"/>
            <a:ext cx="22302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233" name="Google Shape;233;p23"/>
          <p:cNvSpPr txBox="1"/>
          <p:nvPr/>
        </p:nvSpPr>
        <p:spPr>
          <a:xfrm>
            <a:off x="10958447" y="6433850"/>
            <a:ext cx="10304700" cy="1323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8000">
                <a:solidFill>
                  <a:schemeClr val="dk2"/>
                </a:solidFill>
                <a:latin typeface="Montserrat"/>
                <a:ea typeface="Montserrat"/>
                <a:cs typeface="Montserrat"/>
                <a:sym typeface="Montserrat"/>
              </a:rPr>
              <a:t>Tech Stack</a:t>
            </a:r>
            <a:endParaRPr b="1" sz="7400"/>
          </a:p>
        </p:txBody>
      </p:sp>
      <p:sp>
        <p:nvSpPr>
          <p:cNvPr id="234" name="Google Shape;234;p23"/>
          <p:cNvSpPr txBox="1"/>
          <p:nvPr/>
        </p:nvSpPr>
        <p:spPr>
          <a:xfrm>
            <a:off x="18005044" y="3102368"/>
            <a:ext cx="4503300" cy="4350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a:p>
        </p:txBody>
      </p:sp>
      <p:sp>
        <p:nvSpPr>
          <p:cNvPr id="235" name="Google Shape;235;p23"/>
          <p:cNvSpPr txBox="1"/>
          <p:nvPr/>
        </p:nvSpPr>
        <p:spPr>
          <a:xfrm>
            <a:off x="2041075" y="1143000"/>
            <a:ext cx="30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0"/>
          </a:p>
        </p:txBody>
      </p:sp>
      <p:pic>
        <p:nvPicPr>
          <p:cNvPr id="236" name="Google Shape;236;p23"/>
          <p:cNvPicPr preferRelativeResize="0"/>
          <p:nvPr/>
        </p:nvPicPr>
        <p:blipFill rotWithShape="1">
          <a:blip r:embed="rId3">
            <a:alphaModFix/>
          </a:blip>
          <a:srcRect b="16509" l="3050" r="4800" t="5651"/>
          <a:stretch/>
        </p:blipFill>
        <p:spPr>
          <a:xfrm>
            <a:off x="2409575" y="4895275"/>
            <a:ext cx="9955299" cy="4400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nvSpPr>
        <p:spPr>
          <a:xfrm>
            <a:off x="9405593" y="723273"/>
            <a:ext cx="55947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243" name="Google Shape;243;p24"/>
          <p:cNvSpPr txBox="1"/>
          <p:nvPr/>
        </p:nvSpPr>
        <p:spPr>
          <a:xfrm>
            <a:off x="19164570" y="7876243"/>
            <a:ext cx="22302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244" name="Google Shape;244;p24"/>
          <p:cNvSpPr txBox="1"/>
          <p:nvPr/>
        </p:nvSpPr>
        <p:spPr>
          <a:xfrm>
            <a:off x="3966152" y="723275"/>
            <a:ext cx="16473600" cy="1323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8000">
                <a:solidFill>
                  <a:schemeClr val="dk2"/>
                </a:solidFill>
                <a:latin typeface="Montserrat"/>
                <a:ea typeface="Montserrat"/>
                <a:cs typeface="Montserrat"/>
                <a:sym typeface="Montserrat"/>
              </a:rPr>
              <a:t>Programming languages</a:t>
            </a:r>
            <a:endParaRPr b="1" sz="7400"/>
          </a:p>
        </p:txBody>
      </p:sp>
      <p:sp>
        <p:nvSpPr>
          <p:cNvPr id="245" name="Google Shape;245;p24"/>
          <p:cNvSpPr txBox="1"/>
          <p:nvPr/>
        </p:nvSpPr>
        <p:spPr>
          <a:xfrm>
            <a:off x="18005044" y="3102368"/>
            <a:ext cx="4503300" cy="4350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a:p>
        </p:txBody>
      </p:sp>
      <p:sp>
        <p:nvSpPr>
          <p:cNvPr id="246" name="Google Shape;246;p24"/>
          <p:cNvSpPr txBox="1"/>
          <p:nvPr/>
        </p:nvSpPr>
        <p:spPr>
          <a:xfrm>
            <a:off x="2041075" y="1143000"/>
            <a:ext cx="30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0"/>
          </a:p>
        </p:txBody>
      </p:sp>
      <p:pic>
        <p:nvPicPr>
          <p:cNvPr id="247" name="Google Shape;247;p24"/>
          <p:cNvPicPr preferRelativeResize="0"/>
          <p:nvPr/>
        </p:nvPicPr>
        <p:blipFill>
          <a:blip r:embed="rId3">
            <a:alphaModFix/>
          </a:blip>
          <a:stretch>
            <a:fillRect/>
          </a:stretch>
        </p:blipFill>
        <p:spPr>
          <a:xfrm>
            <a:off x="2636238" y="4965193"/>
            <a:ext cx="8696325" cy="4886325"/>
          </a:xfrm>
          <a:prstGeom prst="rect">
            <a:avLst/>
          </a:prstGeom>
          <a:noFill/>
          <a:ln>
            <a:noFill/>
          </a:ln>
        </p:spPr>
      </p:pic>
      <p:pic>
        <p:nvPicPr>
          <p:cNvPr id="248" name="Google Shape;248;p24"/>
          <p:cNvPicPr preferRelativeResize="0"/>
          <p:nvPr/>
        </p:nvPicPr>
        <p:blipFill>
          <a:blip r:embed="rId4">
            <a:alphaModFix/>
          </a:blip>
          <a:stretch>
            <a:fillRect/>
          </a:stretch>
        </p:blipFill>
        <p:spPr>
          <a:xfrm>
            <a:off x="15000300" y="6430518"/>
            <a:ext cx="7620000" cy="2609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5"/>
          <p:cNvSpPr txBox="1"/>
          <p:nvPr/>
        </p:nvSpPr>
        <p:spPr>
          <a:xfrm>
            <a:off x="9405593" y="723273"/>
            <a:ext cx="55947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255" name="Google Shape;255;p25"/>
          <p:cNvSpPr txBox="1"/>
          <p:nvPr/>
        </p:nvSpPr>
        <p:spPr>
          <a:xfrm>
            <a:off x="19164570" y="7876243"/>
            <a:ext cx="22302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256" name="Google Shape;256;p25"/>
          <p:cNvSpPr txBox="1"/>
          <p:nvPr/>
        </p:nvSpPr>
        <p:spPr>
          <a:xfrm>
            <a:off x="3966152" y="723275"/>
            <a:ext cx="16473600" cy="2555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8000">
                <a:solidFill>
                  <a:schemeClr val="dk2"/>
                </a:solidFill>
                <a:latin typeface="Montserrat"/>
                <a:ea typeface="Montserrat"/>
                <a:cs typeface="Montserrat"/>
                <a:sym typeface="Montserrat"/>
              </a:rPr>
              <a:t>Code editor, runtime and frameworks</a:t>
            </a:r>
            <a:endParaRPr b="1" sz="7400"/>
          </a:p>
        </p:txBody>
      </p:sp>
      <p:sp>
        <p:nvSpPr>
          <p:cNvPr id="257" name="Google Shape;257;p25"/>
          <p:cNvSpPr txBox="1"/>
          <p:nvPr/>
        </p:nvSpPr>
        <p:spPr>
          <a:xfrm>
            <a:off x="18005044" y="3102368"/>
            <a:ext cx="4503300" cy="4350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a:p>
        </p:txBody>
      </p:sp>
      <p:sp>
        <p:nvSpPr>
          <p:cNvPr id="258" name="Google Shape;258;p25"/>
          <p:cNvSpPr txBox="1"/>
          <p:nvPr/>
        </p:nvSpPr>
        <p:spPr>
          <a:xfrm>
            <a:off x="2041075" y="1143000"/>
            <a:ext cx="30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0"/>
          </a:p>
        </p:txBody>
      </p:sp>
      <p:pic>
        <p:nvPicPr>
          <p:cNvPr id="259" name="Google Shape;259;p25"/>
          <p:cNvPicPr preferRelativeResize="0"/>
          <p:nvPr/>
        </p:nvPicPr>
        <p:blipFill>
          <a:blip r:embed="rId3">
            <a:alphaModFix/>
          </a:blip>
          <a:stretch>
            <a:fillRect/>
          </a:stretch>
        </p:blipFill>
        <p:spPr>
          <a:xfrm>
            <a:off x="16235450" y="4938113"/>
            <a:ext cx="6272900" cy="3839775"/>
          </a:xfrm>
          <a:prstGeom prst="rect">
            <a:avLst/>
          </a:prstGeom>
          <a:noFill/>
          <a:ln>
            <a:noFill/>
          </a:ln>
        </p:spPr>
      </p:pic>
      <p:pic>
        <p:nvPicPr>
          <p:cNvPr id="260" name="Google Shape;260;p25"/>
          <p:cNvPicPr preferRelativeResize="0"/>
          <p:nvPr/>
        </p:nvPicPr>
        <p:blipFill>
          <a:blip r:embed="rId4">
            <a:alphaModFix/>
          </a:blip>
          <a:stretch>
            <a:fillRect/>
          </a:stretch>
        </p:blipFill>
        <p:spPr>
          <a:xfrm>
            <a:off x="794150" y="4655600"/>
            <a:ext cx="7787065" cy="4404800"/>
          </a:xfrm>
          <a:prstGeom prst="rect">
            <a:avLst/>
          </a:prstGeom>
          <a:noFill/>
          <a:ln>
            <a:noFill/>
          </a:ln>
        </p:spPr>
      </p:pic>
      <p:pic>
        <p:nvPicPr>
          <p:cNvPr id="261" name="Google Shape;261;p25"/>
          <p:cNvPicPr preferRelativeResize="0"/>
          <p:nvPr/>
        </p:nvPicPr>
        <p:blipFill>
          <a:blip r:embed="rId5">
            <a:alphaModFix/>
          </a:blip>
          <a:stretch>
            <a:fillRect/>
          </a:stretch>
        </p:blipFill>
        <p:spPr>
          <a:xfrm>
            <a:off x="10152000" y="4821175"/>
            <a:ext cx="4073625" cy="4073625"/>
          </a:xfrm>
          <a:prstGeom prst="rect">
            <a:avLst/>
          </a:prstGeom>
          <a:noFill/>
          <a:ln>
            <a:noFill/>
          </a:ln>
        </p:spPr>
      </p:pic>
      <p:pic>
        <p:nvPicPr>
          <p:cNvPr id="262" name="Google Shape;262;p25"/>
          <p:cNvPicPr preferRelativeResize="0"/>
          <p:nvPr/>
        </p:nvPicPr>
        <p:blipFill>
          <a:blip r:embed="rId6">
            <a:alphaModFix/>
          </a:blip>
          <a:stretch>
            <a:fillRect/>
          </a:stretch>
        </p:blipFill>
        <p:spPr>
          <a:xfrm>
            <a:off x="8415000" y="8894788"/>
            <a:ext cx="8066634" cy="440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6"/>
          <p:cNvSpPr txBox="1"/>
          <p:nvPr/>
        </p:nvSpPr>
        <p:spPr>
          <a:xfrm>
            <a:off x="9405593" y="723273"/>
            <a:ext cx="55947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269" name="Google Shape;269;p26"/>
          <p:cNvSpPr txBox="1"/>
          <p:nvPr/>
        </p:nvSpPr>
        <p:spPr>
          <a:xfrm>
            <a:off x="19164570" y="7876243"/>
            <a:ext cx="22302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270" name="Google Shape;270;p26"/>
          <p:cNvSpPr txBox="1"/>
          <p:nvPr/>
        </p:nvSpPr>
        <p:spPr>
          <a:xfrm>
            <a:off x="3966152" y="723275"/>
            <a:ext cx="16473600" cy="1323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8000">
                <a:solidFill>
                  <a:schemeClr val="dk2"/>
                </a:solidFill>
                <a:latin typeface="Montserrat"/>
                <a:ea typeface="Montserrat"/>
                <a:cs typeface="Montserrat"/>
                <a:sym typeface="Montserrat"/>
              </a:rPr>
              <a:t>Crypto Wallet</a:t>
            </a:r>
            <a:endParaRPr b="1" sz="7400"/>
          </a:p>
        </p:txBody>
      </p:sp>
      <p:sp>
        <p:nvSpPr>
          <p:cNvPr id="271" name="Google Shape;271;p26"/>
          <p:cNvSpPr txBox="1"/>
          <p:nvPr/>
        </p:nvSpPr>
        <p:spPr>
          <a:xfrm>
            <a:off x="18005044" y="3102368"/>
            <a:ext cx="4503300" cy="4350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a:p>
        </p:txBody>
      </p:sp>
      <p:sp>
        <p:nvSpPr>
          <p:cNvPr id="272" name="Google Shape;272;p26"/>
          <p:cNvSpPr txBox="1"/>
          <p:nvPr/>
        </p:nvSpPr>
        <p:spPr>
          <a:xfrm>
            <a:off x="2041075" y="1143000"/>
            <a:ext cx="30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0"/>
          </a:p>
        </p:txBody>
      </p:sp>
      <p:pic>
        <p:nvPicPr>
          <p:cNvPr id="273" name="Google Shape;273;p26"/>
          <p:cNvPicPr preferRelativeResize="0"/>
          <p:nvPr/>
        </p:nvPicPr>
        <p:blipFill>
          <a:blip r:embed="rId3">
            <a:alphaModFix/>
          </a:blip>
          <a:stretch>
            <a:fillRect/>
          </a:stretch>
        </p:blipFill>
        <p:spPr>
          <a:xfrm>
            <a:off x="5041079" y="3537375"/>
            <a:ext cx="6828721" cy="9882351"/>
          </a:xfrm>
          <a:prstGeom prst="rect">
            <a:avLst/>
          </a:prstGeom>
          <a:noFill/>
          <a:ln>
            <a:noFill/>
          </a:ln>
        </p:spPr>
      </p:pic>
      <p:pic>
        <p:nvPicPr>
          <p:cNvPr id="274" name="Google Shape;274;p26"/>
          <p:cNvPicPr preferRelativeResize="0"/>
          <p:nvPr/>
        </p:nvPicPr>
        <p:blipFill>
          <a:blip r:embed="rId4">
            <a:alphaModFix/>
          </a:blip>
          <a:stretch>
            <a:fillRect/>
          </a:stretch>
        </p:blipFill>
        <p:spPr>
          <a:xfrm>
            <a:off x="1327638" y="1341500"/>
            <a:ext cx="4888675" cy="4888675"/>
          </a:xfrm>
          <a:prstGeom prst="rect">
            <a:avLst/>
          </a:prstGeom>
          <a:noFill/>
          <a:ln>
            <a:noFill/>
          </a:ln>
        </p:spPr>
      </p:pic>
      <p:pic>
        <p:nvPicPr>
          <p:cNvPr id="275" name="Google Shape;275;p26"/>
          <p:cNvPicPr preferRelativeResize="0"/>
          <p:nvPr/>
        </p:nvPicPr>
        <p:blipFill>
          <a:blip r:embed="rId5">
            <a:alphaModFix/>
          </a:blip>
          <a:stretch>
            <a:fillRect/>
          </a:stretch>
        </p:blipFill>
        <p:spPr>
          <a:xfrm>
            <a:off x="16548001" y="6230168"/>
            <a:ext cx="6989970" cy="6112657"/>
          </a:xfrm>
          <a:prstGeom prst="rect">
            <a:avLst/>
          </a:prstGeom>
          <a:noFill/>
          <a:ln>
            <a:noFill/>
          </a:ln>
        </p:spPr>
      </p:pic>
      <p:pic>
        <p:nvPicPr>
          <p:cNvPr id="276" name="Google Shape;276;p26"/>
          <p:cNvPicPr preferRelativeResize="0"/>
          <p:nvPr/>
        </p:nvPicPr>
        <p:blipFill>
          <a:blip r:embed="rId6">
            <a:alphaModFix/>
          </a:blip>
          <a:stretch>
            <a:fillRect/>
          </a:stretch>
        </p:blipFill>
        <p:spPr>
          <a:xfrm>
            <a:off x="15000301" y="4512805"/>
            <a:ext cx="7779090" cy="238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7"/>
          <p:cNvSpPr txBox="1"/>
          <p:nvPr/>
        </p:nvSpPr>
        <p:spPr>
          <a:xfrm>
            <a:off x="9405593" y="723273"/>
            <a:ext cx="55947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283" name="Google Shape;283;p27"/>
          <p:cNvSpPr txBox="1"/>
          <p:nvPr/>
        </p:nvSpPr>
        <p:spPr>
          <a:xfrm>
            <a:off x="19164570" y="7876243"/>
            <a:ext cx="22302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284" name="Google Shape;284;p27"/>
          <p:cNvSpPr txBox="1"/>
          <p:nvPr/>
        </p:nvSpPr>
        <p:spPr>
          <a:xfrm>
            <a:off x="18005044" y="3102368"/>
            <a:ext cx="4503300" cy="4350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a:p>
        </p:txBody>
      </p:sp>
      <p:sp>
        <p:nvSpPr>
          <p:cNvPr id="285" name="Google Shape;285;p27"/>
          <p:cNvSpPr txBox="1"/>
          <p:nvPr/>
        </p:nvSpPr>
        <p:spPr>
          <a:xfrm>
            <a:off x="2041075" y="1143000"/>
            <a:ext cx="30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0"/>
          </a:p>
        </p:txBody>
      </p:sp>
      <p:pic>
        <p:nvPicPr>
          <p:cNvPr id="286" name="Google Shape;286;p27"/>
          <p:cNvPicPr preferRelativeResize="0"/>
          <p:nvPr/>
        </p:nvPicPr>
        <p:blipFill rotWithShape="1">
          <a:blip r:embed="rId3">
            <a:alphaModFix/>
          </a:blip>
          <a:srcRect b="0" l="0" r="-40193" t="-40193"/>
          <a:stretch/>
        </p:blipFill>
        <p:spPr>
          <a:xfrm>
            <a:off x="5748424" y="1031074"/>
            <a:ext cx="8090600" cy="8090600"/>
          </a:xfrm>
          <a:prstGeom prst="rect">
            <a:avLst/>
          </a:prstGeom>
          <a:noFill/>
          <a:ln>
            <a:noFill/>
          </a:ln>
        </p:spPr>
      </p:pic>
      <p:sp>
        <p:nvSpPr>
          <p:cNvPr id="287" name="Google Shape;287;p27"/>
          <p:cNvSpPr txBox="1"/>
          <p:nvPr/>
        </p:nvSpPr>
        <p:spPr>
          <a:xfrm>
            <a:off x="8184050" y="6552650"/>
            <a:ext cx="11931000" cy="1323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8000">
                <a:solidFill>
                  <a:schemeClr val="dk2"/>
                </a:solidFill>
                <a:latin typeface="Roboto Mono"/>
                <a:ea typeface="Roboto Mono"/>
                <a:cs typeface="Roboto Mono"/>
                <a:sym typeface="Roboto Mono"/>
              </a:rPr>
              <a:t>VoteChain</a:t>
            </a:r>
            <a:endParaRPr b="1" sz="7400">
              <a:latin typeface="Roboto Mono"/>
              <a:ea typeface="Roboto Mono"/>
              <a:cs typeface="Roboto Mono"/>
              <a:sym typeface="Roboto Mono"/>
            </a:endParaRPr>
          </a:p>
        </p:txBody>
      </p:sp>
      <p:sp>
        <p:nvSpPr>
          <p:cNvPr id="288" name="Google Shape;288;p27"/>
          <p:cNvSpPr txBox="1"/>
          <p:nvPr/>
        </p:nvSpPr>
        <p:spPr>
          <a:xfrm>
            <a:off x="4802402" y="9123425"/>
            <a:ext cx="18079200" cy="8661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b="1" sz="4200">
              <a:solidFill>
                <a:schemeClr val="accent5"/>
              </a:solidFill>
              <a:latin typeface="Source Sans Pro"/>
              <a:ea typeface="Source Sans Pro"/>
              <a:cs typeface="Source Sans Pro"/>
              <a:sym typeface="Source Sans Pro"/>
            </a:endParaRPr>
          </a:p>
        </p:txBody>
      </p:sp>
      <p:sp>
        <p:nvSpPr>
          <p:cNvPr id="289" name="Google Shape;289;p27"/>
          <p:cNvSpPr txBox="1"/>
          <p:nvPr/>
        </p:nvSpPr>
        <p:spPr>
          <a:xfrm>
            <a:off x="11842325" y="11236700"/>
            <a:ext cx="11931000" cy="1323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8000">
                <a:solidFill>
                  <a:schemeClr val="dk2"/>
                </a:solidFill>
                <a:latin typeface="Montserrat"/>
                <a:ea typeface="Montserrat"/>
                <a:cs typeface="Montserrat"/>
                <a:sym typeface="Montserrat"/>
              </a:rPr>
              <a:t>Thank you.</a:t>
            </a:r>
            <a:endParaRPr b="1" sz="7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1"/>
          <p:cNvSpPr txBox="1"/>
          <p:nvPr/>
        </p:nvSpPr>
        <p:spPr>
          <a:xfrm>
            <a:off x="10238394" y="1150575"/>
            <a:ext cx="3932400" cy="1015800"/>
          </a:xfrm>
          <a:prstGeom prst="rect">
            <a:avLst/>
          </a:prstGeom>
          <a:noFill/>
          <a:ln>
            <a:noFill/>
          </a:ln>
        </p:spPr>
        <p:txBody>
          <a:bodyPr anchorCtr="0" anchor="ctr" bIns="45700" lIns="91425" spcFirstLastPara="1" rIns="91425" wrap="square" tIns="45700">
            <a:spAutoFit/>
          </a:bodyPr>
          <a:lstStyle/>
          <a:p>
            <a:pPr indent="0" lvl="0" marL="0" marR="0" rtl="0" algn="ctr">
              <a:lnSpc>
                <a:spcPct val="117666"/>
              </a:lnSpc>
              <a:spcBef>
                <a:spcPts val="0"/>
              </a:spcBef>
              <a:spcAft>
                <a:spcPts val="0"/>
              </a:spcAft>
              <a:buNone/>
            </a:pPr>
            <a:r>
              <a:rPr b="1" lang="en-US" sz="6000">
                <a:solidFill>
                  <a:schemeClr val="dk2"/>
                </a:solidFill>
                <a:latin typeface="Montserrat"/>
                <a:ea typeface="Montserrat"/>
                <a:cs typeface="Montserrat"/>
                <a:sym typeface="Montserrat"/>
              </a:rPr>
              <a:t>Contents</a:t>
            </a:r>
            <a:endParaRPr/>
          </a:p>
        </p:txBody>
      </p:sp>
      <p:cxnSp>
        <p:nvCxnSpPr>
          <p:cNvPr id="62" name="Google Shape;62;p11"/>
          <p:cNvCxnSpPr/>
          <p:nvPr/>
        </p:nvCxnSpPr>
        <p:spPr>
          <a:xfrm>
            <a:off x="11048135" y="2446904"/>
            <a:ext cx="2281380" cy="0"/>
          </a:xfrm>
          <a:prstGeom prst="straightConnector1">
            <a:avLst/>
          </a:prstGeom>
          <a:noFill/>
          <a:ln cap="flat" cmpd="sng" w="38100">
            <a:solidFill>
              <a:schemeClr val="accent2"/>
            </a:solidFill>
            <a:prstDash val="solid"/>
            <a:miter lim="800000"/>
            <a:headEnd len="sm" w="sm" type="none"/>
            <a:tailEnd len="sm" w="sm" type="none"/>
          </a:ln>
        </p:spPr>
      </p:cxnSp>
      <p:sp>
        <p:nvSpPr>
          <p:cNvPr id="63" name="Google Shape;63;p11"/>
          <p:cNvSpPr txBox="1"/>
          <p:nvPr/>
        </p:nvSpPr>
        <p:spPr>
          <a:xfrm>
            <a:off x="9405593" y="723273"/>
            <a:ext cx="55947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64" name="Google Shape;64;p11"/>
          <p:cNvSpPr txBox="1"/>
          <p:nvPr/>
        </p:nvSpPr>
        <p:spPr>
          <a:xfrm>
            <a:off x="19164570" y="7876243"/>
            <a:ext cx="22302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65" name="Google Shape;65;p11"/>
          <p:cNvSpPr txBox="1"/>
          <p:nvPr/>
        </p:nvSpPr>
        <p:spPr>
          <a:xfrm>
            <a:off x="18005044" y="3102368"/>
            <a:ext cx="4503300" cy="4350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a:p>
        </p:txBody>
      </p:sp>
      <p:sp>
        <p:nvSpPr>
          <p:cNvPr id="66" name="Google Shape;66;p11"/>
          <p:cNvSpPr txBox="1"/>
          <p:nvPr/>
        </p:nvSpPr>
        <p:spPr>
          <a:xfrm>
            <a:off x="3594251" y="9085750"/>
            <a:ext cx="3224100" cy="5694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100">
                <a:solidFill>
                  <a:srgbClr val="000000"/>
                </a:solidFill>
                <a:latin typeface="Montserrat"/>
                <a:ea typeface="Montserrat"/>
                <a:cs typeface="Montserrat"/>
                <a:sym typeface="Montserrat"/>
              </a:rPr>
              <a:t>Introduction</a:t>
            </a:r>
            <a:endParaRPr b="1" sz="2500"/>
          </a:p>
        </p:txBody>
      </p:sp>
      <p:sp>
        <p:nvSpPr>
          <p:cNvPr id="67" name="Google Shape;67;p11"/>
          <p:cNvSpPr txBox="1"/>
          <p:nvPr/>
        </p:nvSpPr>
        <p:spPr>
          <a:xfrm>
            <a:off x="8099648" y="9063500"/>
            <a:ext cx="3224100" cy="5694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100">
                <a:solidFill>
                  <a:srgbClr val="000000"/>
                </a:solidFill>
                <a:latin typeface="Montserrat"/>
                <a:ea typeface="Montserrat"/>
                <a:cs typeface="Montserrat"/>
                <a:sym typeface="Montserrat"/>
              </a:rPr>
              <a:t>Blockchain</a:t>
            </a:r>
            <a:endParaRPr b="1" sz="2500"/>
          </a:p>
        </p:txBody>
      </p:sp>
      <p:sp>
        <p:nvSpPr>
          <p:cNvPr id="68" name="Google Shape;68;p11"/>
          <p:cNvSpPr txBox="1"/>
          <p:nvPr/>
        </p:nvSpPr>
        <p:spPr>
          <a:xfrm>
            <a:off x="12412050" y="9063500"/>
            <a:ext cx="4170600" cy="5694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100">
                <a:solidFill>
                  <a:srgbClr val="000000"/>
                </a:solidFill>
                <a:latin typeface="Montserrat"/>
                <a:ea typeface="Montserrat"/>
                <a:cs typeface="Montserrat"/>
                <a:sym typeface="Montserrat"/>
              </a:rPr>
              <a:t>VoteChain</a:t>
            </a:r>
            <a:endParaRPr b="1" sz="2500"/>
          </a:p>
        </p:txBody>
      </p:sp>
      <p:pic>
        <p:nvPicPr>
          <p:cNvPr id="69" name="Google Shape;69;p11"/>
          <p:cNvPicPr preferRelativeResize="0"/>
          <p:nvPr/>
        </p:nvPicPr>
        <p:blipFill rotWithShape="1">
          <a:blip r:embed="rId3">
            <a:alphaModFix/>
          </a:blip>
          <a:srcRect b="31946" l="6368" r="72744" t="30438"/>
          <a:stretch/>
        </p:blipFill>
        <p:spPr>
          <a:xfrm>
            <a:off x="3629650" y="5193675"/>
            <a:ext cx="3224023" cy="3869826"/>
          </a:xfrm>
          <a:prstGeom prst="rect">
            <a:avLst/>
          </a:prstGeom>
          <a:noFill/>
          <a:ln>
            <a:noFill/>
          </a:ln>
        </p:spPr>
      </p:pic>
      <p:pic>
        <p:nvPicPr>
          <p:cNvPr id="70" name="Google Shape;70;p11"/>
          <p:cNvPicPr preferRelativeResize="0"/>
          <p:nvPr/>
        </p:nvPicPr>
        <p:blipFill rotWithShape="1">
          <a:blip r:embed="rId4">
            <a:alphaModFix/>
          </a:blip>
          <a:srcRect b="23541" l="41375" r="14110" t="25404"/>
          <a:stretch/>
        </p:blipFill>
        <p:spPr>
          <a:xfrm>
            <a:off x="16582650" y="5193675"/>
            <a:ext cx="6184008" cy="4727725"/>
          </a:xfrm>
          <a:prstGeom prst="rect">
            <a:avLst/>
          </a:prstGeom>
          <a:noFill/>
          <a:ln>
            <a:noFill/>
          </a:ln>
        </p:spPr>
      </p:pic>
      <p:sp>
        <p:nvSpPr>
          <p:cNvPr id="71" name="Google Shape;71;p11"/>
          <p:cNvSpPr txBox="1"/>
          <p:nvPr/>
        </p:nvSpPr>
        <p:spPr>
          <a:xfrm>
            <a:off x="16984050" y="9063500"/>
            <a:ext cx="4170600" cy="5694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100">
                <a:solidFill>
                  <a:srgbClr val="000000"/>
                </a:solidFill>
                <a:latin typeface="Montserrat"/>
                <a:ea typeface="Montserrat"/>
                <a:cs typeface="Montserrat"/>
                <a:sym typeface="Montserrat"/>
              </a:rPr>
              <a:t>Methodology</a:t>
            </a:r>
            <a:endParaRPr b="1" sz="2500"/>
          </a:p>
        </p:txBody>
      </p:sp>
      <p:pic>
        <p:nvPicPr>
          <p:cNvPr id="72" name="Google Shape;72;p11"/>
          <p:cNvPicPr preferRelativeResize="0"/>
          <p:nvPr/>
        </p:nvPicPr>
        <p:blipFill>
          <a:blip r:embed="rId5">
            <a:alphaModFix/>
          </a:blip>
          <a:stretch>
            <a:fillRect/>
          </a:stretch>
        </p:blipFill>
        <p:spPr>
          <a:xfrm>
            <a:off x="8328250" y="5936125"/>
            <a:ext cx="2560650" cy="2560650"/>
          </a:xfrm>
          <a:prstGeom prst="rect">
            <a:avLst/>
          </a:prstGeom>
          <a:noFill/>
          <a:ln>
            <a:noFill/>
          </a:ln>
        </p:spPr>
      </p:pic>
      <p:pic>
        <p:nvPicPr>
          <p:cNvPr id="73" name="Google Shape;73;p11"/>
          <p:cNvPicPr preferRelativeResize="0"/>
          <p:nvPr/>
        </p:nvPicPr>
        <p:blipFill rotWithShape="1">
          <a:blip r:embed="rId6">
            <a:alphaModFix/>
          </a:blip>
          <a:srcRect b="0" l="0" r="-40193" t="-40193"/>
          <a:stretch/>
        </p:blipFill>
        <p:spPr>
          <a:xfrm>
            <a:off x="12780225" y="4235675"/>
            <a:ext cx="4727725" cy="4727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2"/>
          <p:cNvSpPr txBox="1"/>
          <p:nvPr/>
        </p:nvSpPr>
        <p:spPr>
          <a:xfrm>
            <a:off x="9405593" y="723273"/>
            <a:ext cx="55947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80" name="Google Shape;80;p12"/>
          <p:cNvSpPr txBox="1"/>
          <p:nvPr/>
        </p:nvSpPr>
        <p:spPr>
          <a:xfrm>
            <a:off x="19164570" y="7876243"/>
            <a:ext cx="22302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81" name="Google Shape;81;p12"/>
          <p:cNvSpPr txBox="1"/>
          <p:nvPr/>
        </p:nvSpPr>
        <p:spPr>
          <a:xfrm>
            <a:off x="10577447" y="6433850"/>
            <a:ext cx="10304700" cy="12930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7800">
                <a:solidFill>
                  <a:schemeClr val="dk2"/>
                </a:solidFill>
                <a:latin typeface="Montserrat"/>
                <a:ea typeface="Montserrat"/>
                <a:cs typeface="Montserrat"/>
                <a:sym typeface="Montserrat"/>
              </a:rPr>
              <a:t>Introduction</a:t>
            </a:r>
            <a:endParaRPr b="1" sz="7200"/>
          </a:p>
        </p:txBody>
      </p:sp>
      <p:sp>
        <p:nvSpPr>
          <p:cNvPr id="82" name="Google Shape;82;p12"/>
          <p:cNvSpPr txBox="1"/>
          <p:nvPr/>
        </p:nvSpPr>
        <p:spPr>
          <a:xfrm>
            <a:off x="18005044" y="3102368"/>
            <a:ext cx="4503300" cy="4350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a:p>
        </p:txBody>
      </p:sp>
      <p:sp>
        <p:nvSpPr>
          <p:cNvPr id="83" name="Google Shape;83;p12"/>
          <p:cNvSpPr txBox="1"/>
          <p:nvPr/>
        </p:nvSpPr>
        <p:spPr>
          <a:xfrm>
            <a:off x="10749648" y="7711250"/>
            <a:ext cx="9960300" cy="7584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b="1" sz="3500">
              <a:solidFill>
                <a:schemeClr val="dk1"/>
              </a:solidFill>
              <a:latin typeface="Source Sans Pro"/>
              <a:ea typeface="Source Sans Pro"/>
              <a:cs typeface="Source Sans Pro"/>
              <a:sym typeface="Source Sans Pro"/>
            </a:endParaRPr>
          </a:p>
        </p:txBody>
      </p:sp>
      <p:pic>
        <p:nvPicPr>
          <p:cNvPr id="84" name="Google Shape;84;p12"/>
          <p:cNvPicPr preferRelativeResize="0"/>
          <p:nvPr/>
        </p:nvPicPr>
        <p:blipFill rotWithShape="1">
          <a:blip r:embed="rId3">
            <a:alphaModFix/>
          </a:blip>
          <a:srcRect b="31946" l="6368" r="72744" t="30438"/>
          <a:stretch/>
        </p:blipFill>
        <p:spPr>
          <a:xfrm>
            <a:off x="6819900" y="3715575"/>
            <a:ext cx="5236024" cy="6284849"/>
          </a:xfrm>
          <a:prstGeom prst="rect">
            <a:avLst/>
          </a:prstGeom>
          <a:noFill/>
          <a:ln>
            <a:noFill/>
          </a:ln>
        </p:spPr>
      </p:pic>
      <p:sp>
        <p:nvSpPr>
          <p:cNvPr id="85" name="Google Shape;85;p12"/>
          <p:cNvSpPr txBox="1"/>
          <p:nvPr/>
        </p:nvSpPr>
        <p:spPr>
          <a:xfrm>
            <a:off x="2041075" y="1143000"/>
            <a:ext cx="30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nvSpPr>
        <p:spPr>
          <a:xfrm>
            <a:off x="9405593" y="723273"/>
            <a:ext cx="55947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92" name="Google Shape;92;p13"/>
          <p:cNvSpPr txBox="1"/>
          <p:nvPr/>
        </p:nvSpPr>
        <p:spPr>
          <a:xfrm>
            <a:off x="19164570" y="7876243"/>
            <a:ext cx="22302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93" name="Google Shape;93;p13"/>
          <p:cNvSpPr txBox="1"/>
          <p:nvPr/>
        </p:nvSpPr>
        <p:spPr>
          <a:xfrm>
            <a:off x="10577447" y="6433850"/>
            <a:ext cx="10304700" cy="1200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b="1" sz="7200"/>
          </a:p>
        </p:txBody>
      </p:sp>
      <p:sp>
        <p:nvSpPr>
          <p:cNvPr id="94" name="Google Shape;94;p13"/>
          <p:cNvSpPr txBox="1"/>
          <p:nvPr/>
        </p:nvSpPr>
        <p:spPr>
          <a:xfrm>
            <a:off x="18005044" y="3102368"/>
            <a:ext cx="4503300" cy="4350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a:p>
        </p:txBody>
      </p:sp>
      <p:sp>
        <p:nvSpPr>
          <p:cNvPr id="95" name="Google Shape;95;p13"/>
          <p:cNvSpPr txBox="1"/>
          <p:nvPr/>
        </p:nvSpPr>
        <p:spPr>
          <a:xfrm>
            <a:off x="2803098" y="1860175"/>
            <a:ext cx="9960300" cy="41175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rPr b="1" lang="en-US" sz="3500">
                <a:solidFill>
                  <a:schemeClr val="accent5"/>
                </a:solidFill>
                <a:latin typeface="Source Sans Pro"/>
                <a:ea typeface="Source Sans Pro"/>
                <a:cs typeface="Source Sans Pro"/>
                <a:sym typeface="Source Sans Pro"/>
              </a:rPr>
              <a:t>Modern democracies are built upon traditional ballot or electronic voting (evoting). In these recent years, devices which is known as EVMs are hugely criticized due to irregular reports of the election results.</a:t>
            </a:r>
            <a:endParaRPr b="1" sz="3500">
              <a:solidFill>
                <a:schemeClr val="accent5"/>
              </a:solidFill>
              <a:latin typeface="Source Sans Pro"/>
              <a:ea typeface="Source Sans Pro"/>
              <a:cs typeface="Source Sans Pro"/>
              <a:sym typeface="Source Sans Pro"/>
            </a:endParaRPr>
          </a:p>
        </p:txBody>
      </p:sp>
      <p:sp>
        <p:nvSpPr>
          <p:cNvPr id="96" name="Google Shape;96;p13"/>
          <p:cNvSpPr txBox="1"/>
          <p:nvPr/>
        </p:nvSpPr>
        <p:spPr>
          <a:xfrm>
            <a:off x="3047900" y="7581900"/>
            <a:ext cx="9470700" cy="3242700"/>
          </a:xfrm>
          <a:prstGeom prst="rect">
            <a:avLst/>
          </a:prstGeom>
          <a:noFill/>
          <a:ln>
            <a:noFill/>
          </a:ln>
        </p:spPr>
        <p:txBody>
          <a:bodyPr anchorCtr="0" anchor="t" bIns="91425" lIns="91425" spcFirstLastPara="1" rIns="91425" wrap="square" tIns="91425">
            <a:spAutoFit/>
          </a:bodyPr>
          <a:lstStyle/>
          <a:p>
            <a:pPr indent="0" lvl="0" marL="0" rtl="0" algn="ctr">
              <a:lnSpc>
                <a:spcPct val="155882"/>
              </a:lnSpc>
              <a:spcBef>
                <a:spcPts val="0"/>
              </a:spcBef>
              <a:spcAft>
                <a:spcPts val="0"/>
              </a:spcAft>
              <a:buNone/>
            </a:pPr>
            <a:r>
              <a:rPr b="1" lang="en-US" sz="3500">
                <a:solidFill>
                  <a:schemeClr val="accent5"/>
                </a:solidFill>
                <a:latin typeface="Source Sans Pro"/>
                <a:ea typeface="Source Sans Pro"/>
                <a:cs typeface="Source Sans Pro"/>
                <a:sym typeface="Source Sans Pro"/>
              </a:rPr>
              <a:t>There have been many questions regarding the design and internal architecture of these devices and how it might be susceptible to attacks.</a:t>
            </a:r>
            <a:endParaRPr b="1" sz="3500">
              <a:solidFill>
                <a:schemeClr val="accent5"/>
              </a:solidFill>
              <a:latin typeface="Source Sans Pro"/>
              <a:ea typeface="Source Sans Pro"/>
              <a:cs typeface="Source Sans Pro"/>
              <a:sym typeface="Source Sans Pro"/>
            </a:endParaRPr>
          </a:p>
        </p:txBody>
      </p:sp>
      <p:pic>
        <p:nvPicPr>
          <p:cNvPr id="97" name="Google Shape;97;p13"/>
          <p:cNvPicPr preferRelativeResize="0"/>
          <p:nvPr/>
        </p:nvPicPr>
        <p:blipFill>
          <a:blip r:embed="rId3">
            <a:alphaModFix/>
          </a:blip>
          <a:stretch>
            <a:fillRect/>
          </a:stretch>
        </p:blipFill>
        <p:spPr>
          <a:xfrm>
            <a:off x="12763400" y="4371968"/>
            <a:ext cx="9525000" cy="4972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nvSpPr>
        <p:spPr>
          <a:xfrm>
            <a:off x="9405593" y="723273"/>
            <a:ext cx="55947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104" name="Google Shape;104;p14"/>
          <p:cNvSpPr txBox="1"/>
          <p:nvPr/>
        </p:nvSpPr>
        <p:spPr>
          <a:xfrm>
            <a:off x="19164570" y="7876243"/>
            <a:ext cx="22302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105" name="Google Shape;105;p14"/>
          <p:cNvSpPr txBox="1"/>
          <p:nvPr/>
        </p:nvSpPr>
        <p:spPr>
          <a:xfrm>
            <a:off x="10577447" y="6433850"/>
            <a:ext cx="10304700" cy="1200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b="1" sz="7200"/>
          </a:p>
        </p:txBody>
      </p:sp>
      <p:sp>
        <p:nvSpPr>
          <p:cNvPr id="106" name="Google Shape;106;p14"/>
          <p:cNvSpPr txBox="1"/>
          <p:nvPr/>
        </p:nvSpPr>
        <p:spPr>
          <a:xfrm>
            <a:off x="18005044" y="3102368"/>
            <a:ext cx="4503300" cy="4350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a:p>
        </p:txBody>
      </p:sp>
      <p:sp>
        <p:nvSpPr>
          <p:cNvPr id="107" name="Google Shape;107;p14"/>
          <p:cNvSpPr txBox="1"/>
          <p:nvPr/>
        </p:nvSpPr>
        <p:spPr>
          <a:xfrm>
            <a:off x="2803102" y="2926975"/>
            <a:ext cx="18591600" cy="32778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rPr b="1" lang="en-US" sz="3500">
                <a:solidFill>
                  <a:schemeClr val="accent5"/>
                </a:solidFill>
                <a:latin typeface="Source Sans Pro"/>
                <a:ea typeface="Source Sans Pro"/>
                <a:cs typeface="Source Sans Pro"/>
                <a:sym typeface="Source Sans Pro"/>
              </a:rPr>
              <a:t>Online-voting is pushed as a potential solution to attract the young citizens and the nonresident of the country. For a robust online election scheme, a number of functional and security requirements are to be met such as transparency, accuracy, auditability, data privacy, etc.</a:t>
            </a:r>
            <a:endParaRPr b="1" sz="3500">
              <a:solidFill>
                <a:schemeClr val="accent5"/>
              </a:solidFill>
              <a:latin typeface="Source Sans Pro"/>
              <a:ea typeface="Source Sans Pro"/>
              <a:cs typeface="Source Sans Pro"/>
              <a:sym typeface="Source Sans Pro"/>
            </a:endParaRPr>
          </a:p>
        </p:txBody>
      </p:sp>
      <p:pic>
        <p:nvPicPr>
          <p:cNvPr id="108" name="Google Shape;108;p14"/>
          <p:cNvPicPr preferRelativeResize="0"/>
          <p:nvPr/>
        </p:nvPicPr>
        <p:blipFill>
          <a:blip r:embed="rId3">
            <a:alphaModFix/>
          </a:blip>
          <a:stretch>
            <a:fillRect/>
          </a:stretch>
        </p:blipFill>
        <p:spPr>
          <a:xfrm>
            <a:off x="10009125" y="6790800"/>
            <a:ext cx="4704500" cy="470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nvSpPr>
        <p:spPr>
          <a:xfrm>
            <a:off x="9405593" y="723273"/>
            <a:ext cx="55947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115" name="Google Shape;115;p15"/>
          <p:cNvSpPr txBox="1"/>
          <p:nvPr/>
        </p:nvSpPr>
        <p:spPr>
          <a:xfrm>
            <a:off x="19164570" y="7876243"/>
            <a:ext cx="22302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116" name="Google Shape;116;p15"/>
          <p:cNvSpPr txBox="1"/>
          <p:nvPr/>
        </p:nvSpPr>
        <p:spPr>
          <a:xfrm>
            <a:off x="10577447" y="6433850"/>
            <a:ext cx="10304700" cy="1200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b="1" sz="7200"/>
          </a:p>
        </p:txBody>
      </p:sp>
      <p:sp>
        <p:nvSpPr>
          <p:cNvPr id="117" name="Google Shape;117;p15"/>
          <p:cNvSpPr txBox="1"/>
          <p:nvPr/>
        </p:nvSpPr>
        <p:spPr>
          <a:xfrm>
            <a:off x="18005044" y="3102368"/>
            <a:ext cx="4503300" cy="4350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a:p>
        </p:txBody>
      </p:sp>
      <p:sp>
        <p:nvSpPr>
          <p:cNvPr id="118" name="Google Shape;118;p15"/>
          <p:cNvSpPr txBox="1"/>
          <p:nvPr/>
        </p:nvSpPr>
        <p:spPr>
          <a:xfrm>
            <a:off x="2803102" y="1555375"/>
            <a:ext cx="18591600" cy="12972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rPr b="1" lang="en-US" sz="7000">
                <a:solidFill>
                  <a:schemeClr val="accent5"/>
                </a:solidFill>
                <a:latin typeface="Source Sans Pro"/>
                <a:ea typeface="Source Sans Pro"/>
                <a:cs typeface="Source Sans Pro"/>
                <a:sym typeface="Source Sans Pro"/>
              </a:rPr>
              <a:t>But if it is in Traditional Way</a:t>
            </a:r>
            <a:endParaRPr b="1" sz="7000">
              <a:solidFill>
                <a:schemeClr val="accent5"/>
              </a:solidFill>
              <a:latin typeface="Source Sans Pro"/>
              <a:ea typeface="Source Sans Pro"/>
              <a:cs typeface="Source Sans Pro"/>
              <a:sym typeface="Source Sans Pro"/>
            </a:endParaRPr>
          </a:p>
        </p:txBody>
      </p:sp>
      <p:sp>
        <p:nvSpPr>
          <p:cNvPr id="119" name="Google Shape;119;p15"/>
          <p:cNvSpPr txBox="1"/>
          <p:nvPr/>
        </p:nvSpPr>
        <p:spPr>
          <a:xfrm>
            <a:off x="7990450" y="5327613"/>
            <a:ext cx="12120900" cy="7584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rPr b="1" lang="en-US" sz="3500">
                <a:solidFill>
                  <a:schemeClr val="accent5"/>
                </a:solidFill>
                <a:latin typeface="Source Sans Pro"/>
                <a:ea typeface="Source Sans Pro"/>
                <a:cs typeface="Source Sans Pro"/>
                <a:sym typeface="Source Sans Pro"/>
              </a:rPr>
              <a:t>Lack  of Transparency</a:t>
            </a:r>
            <a:endParaRPr b="1" sz="3500">
              <a:solidFill>
                <a:schemeClr val="accent5"/>
              </a:solidFill>
              <a:latin typeface="Source Sans Pro"/>
              <a:ea typeface="Source Sans Pro"/>
              <a:cs typeface="Source Sans Pro"/>
              <a:sym typeface="Source Sans Pro"/>
            </a:endParaRPr>
          </a:p>
        </p:txBody>
      </p:sp>
      <p:sp>
        <p:nvSpPr>
          <p:cNvPr id="120" name="Google Shape;120;p15"/>
          <p:cNvSpPr txBox="1"/>
          <p:nvPr/>
        </p:nvSpPr>
        <p:spPr>
          <a:xfrm>
            <a:off x="8450150" y="7000963"/>
            <a:ext cx="12120900" cy="7584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rPr b="1" lang="en-US" sz="3500">
                <a:solidFill>
                  <a:schemeClr val="accent5"/>
                </a:solidFill>
                <a:latin typeface="Source Sans Pro"/>
                <a:ea typeface="Source Sans Pro"/>
                <a:cs typeface="Source Sans Pro"/>
                <a:sym typeface="Source Sans Pro"/>
              </a:rPr>
              <a:t>Threat of Data Manipulation</a:t>
            </a:r>
            <a:endParaRPr b="1" sz="3500">
              <a:solidFill>
                <a:schemeClr val="accent5"/>
              </a:solidFill>
              <a:latin typeface="Source Sans Pro"/>
              <a:ea typeface="Source Sans Pro"/>
              <a:cs typeface="Source Sans Pro"/>
              <a:sym typeface="Source Sans Pro"/>
            </a:endParaRPr>
          </a:p>
        </p:txBody>
      </p:sp>
      <p:sp>
        <p:nvSpPr>
          <p:cNvPr id="121" name="Google Shape;121;p15"/>
          <p:cNvSpPr txBox="1"/>
          <p:nvPr/>
        </p:nvSpPr>
        <p:spPr>
          <a:xfrm>
            <a:off x="8145350" y="8881475"/>
            <a:ext cx="12120900" cy="7584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rPr b="1" lang="en-US" sz="3500">
                <a:solidFill>
                  <a:schemeClr val="accent5"/>
                </a:solidFill>
                <a:latin typeface="Source Sans Pro"/>
                <a:ea typeface="Source Sans Pro"/>
                <a:cs typeface="Source Sans Pro"/>
                <a:sym typeface="Source Sans Pro"/>
              </a:rPr>
              <a:t>Centralised Data Server</a:t>
            </a:r>
            <a:endParaRPr b="1" sz="3500">
              <a:solidFill>
                <a:schemeClr val="accent5"/>
              </a:solidFill>
              <a:latin typeface="Source Sans Pro"/>
              <a:ea typeface="Source Sans Pro"/>
              <a:cs typeface="Source Sans Pro"/>
              <a:sym typeface="Source Sans Pro"/>
            </a:endParaRPr>
          </a:p>
        </p:txBody>
      </p:sp>
      <p:pic>
        <p:nvPicPr>
          <p:cNvPr id="122" name="Google Shape;122;p15"/>
          <p:cNvPicPr preferRelativeResize="0"/>
          <p:nvPr/>
        </p:nvPicPr>
        <p:blipFill>
          <a:blip r:embed="rId3">
            <a:alphaModFix/>
          </a:blip>
          <a:stretch>
            <a:fillRect/>
          </a:stretch>
        </p:blipFill>
        <p:spPr>
          <a:xfrm>
            <a:off x="2397400" y="5224438"/>
            <a:ext cx="7685651" cy="43114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nvSpPr>
        <p:spPr>
          <a:xfrm>
            <a:off x="9405593" y="723273"/>
            <a:ext cx="55947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129" name="Google Shape;129;p16"/>
          <p:cNvSpPr txBox="1"/>
          <p:nvPr/>
        </p:nvSpPr>
        <p:spPr>
          <a:xfrm>
            <a:off x="19164570" y="7876243"/>
            <a:ext cx="22302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130" name="Google Shape;130;p16"/>
          <p:cNvSpPr txBox="1"/>
          <p:nvPr/>
        </p:nvSpPr>
        <p:spPr>
          <a:xfrm>
            <a:off x="10577447" y="6433850"/>
            <a:ext cx="10304700" cy="1323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8000">
                <a:solidFill>
                  <a:schemeClr val="dk2"/>
                </a:solidFill>
                <a:latin typeface="Montserrat"/>
                <a:ea typeface="Montserrat"/>
                <a:cs typeface="Montserrat"/>
                <a:sym typeface="Montserrat"/>
              </a:rPr>
              <a:t>Blockchain</a:t>
            </a:r>
            <a:endParaRPr b="1" sz="7400"/>
          </a:p>
        </p:txBody>
      </p:sp>
      <p:sp>
        <p:nvSpPr>
          <p:cNvPr id="131" name="Google Shape;131;p16"/>
          <p:cNvSpPr txBox="1"/>
          <p:nvPr/>
        </p:nvSpPr>
        <p:spPr>
          <a:xfrm>
            <a:off x="18005044" y="3102368"/>
            <a:ext cx="4503300" cy="4350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a:p>
        </p:txBody>
      </p:sp>
      <p:sp>
        <p:nvSpPr>
          <p:cNvPr id="132" name="Google Shape;132;p16"/>
          <p:cNvSpPr txBox="1"/>
          <p:nvPr/>
        </p:nvSpPr>
        <p:spPr>
          <a:xfrm>
            <a:off x="10749648" y="7711250"/>
            <a:ext cx="9960300" cy="8199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rPr b="1" lang="en-US" sz="3900">
                <a:solidFill>
                  <a:schemeClr val="dk1"/>
                </a:solidFill>
                <a:latin typeface="Source Sans Pro"/>
                <a:ea typeface="Source Sans Pro"/>
                <a:cs typeface="Source Sans Pro"/>
                <a:sym typeface="Source Sans Pro"/>
              </a:rPr>
              <a:t>decentralized public ledger</a:t>
            </a:r>
            <a:endParaRPr b="1" sz="3900">
              <a:solidFill>
                <a:schemeClr val="dk1"/>
              </a:solidFill>
              <a:latin typeface="Source Sans Pro"/>
              <a:ea typeface="Source Sans Pro"/>
              <a:cs typeface="Source Sans Pro"/>
              <a:sym typeface="Source Sans Pro"/>
            </a:endParaRPr>
          </a:p>
        </p:txBody>
      </p:sp>
      <p:sp>
        <p:nvSpPr>
          <p:cNvPr id="133" name="Google Shape;133;p16"/>
          <p:cNvSpPr txBox="1"/>
          <p:nvPr/>
        </p:nvSpPr>
        <p:spPr>
          <a:xfrm>
            <a:off x="2041075" y="1143000"/>
            <a:ext cx="30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0"/>
          </a:p>
        </p:txBody>
      </p:sp>
      <p:pic>
        <p:nvPicPr>
          <p:cNvPr id="134" name="Google Shape;134;p16"/>
          <p:cNvPicPr preferRelativeResize="0"/>
          <p:nvPr/>
        </p:nvPicPr>
        <p:blipFill>
          <a:blip r:embed="rId3">
            <a:alphaModFix/>
          </a:blip>
          <a:stretch>
            <a:fillRect/>
          </a:stretch>
        </p:blipFill>
        <p:spPr>
          <a:xfrm>
            <a:off x="3310800" y="3537375"/>
            <a:ext cx="8277251" cy="6611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nvSpPr>
        <p:spPr>
          <a:xfrm>
            <a:off x="9405593" y="723273"/>
            <a:ext cx="55947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141" name="Google Shape;141;p17"/>
          <p:cNvSpPr txBox="1"/>
          <p:nvPr/>
        </p:nvSpPr>
        <p:spPr>
          <a:xfrm>
            <a:off x="19164570" y="7876243"/>
            <a:ext cx="22302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142" name="Google Shape;142;p17"/>
          <p:cNvSpPr txBox="1"/>
          <p:nvPr/>
        </p:nvSpPr>
        <p:spPr>
          <a:xfrm>
            <a:off x="10577447" y="6433850"/>
            <a:ext cx="10304700" cy="1200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b="1" sz="7200"/>
          </a:p>
        </p:txBody>
      </p:sp>
      <p:sp>
        <p:nvSpPr>
          <p:cNvPr id="143" name="Google Shape;143;p17"/>
          <p:cNvSpPr txBox="1"/>
          <p:nvPr/>
        </p:nvSpPr>
        <p:spPr>
          <a:xfrm>
            <a:off x="18005044" y="3102368"/>
            <a:ext cx="4503300" cy="4350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a:p>
        </p:txBody>
      </p:sp>
      <p:sp>
        <p:nvSpPr>
          <p:cNvPr id="144" name="Google Shape;144;p17"/>
          <p:cNvSpPr txBox="1"/>
          <p:nvPr/>
        </p:nvSpPr>
        <p:spPr>
          <a:xfrm>
            <a:off x="2803102" y="1707775"/>
            <a:ext cx="18591600" cy="1989900"/>
          </a:xfrm>
          <a:prstGeom prst="rect">
            <a:avLst/>
          </a:prstGeom>
          <a:noFill/>
          <a:ln>
            <a:noFill/>
          </a:ln>
        </p:spPr>
        <p:txBody>
          <a:bodyPr anchorCtr="0" anchor="t" bIns="108725" lIns="217475" spcFirstLastPara="1" rIns="217475" wrap="square" tIns="108725">
            <a:spAutoFit/>
          </a:bodyPr>
          <a:lstStyle/>
          <a:p>
            <a:pPr indent="0" lvl="0" marL="0" rtl="0" algn="ctr">
              <a:spcBef>
                <a:spcPts val="0"/>
              </a:spcBef>
              <a:spcAft>
                <a:spcPts val="0"/>
              </a:spcAft>
              <a:buClr>
                <a:srgbClr val="000000"/>
              </a:buClr>
              <a:buFont typeface="Arial"/>
              <a:buNone/>
            </a:pPr>
            <a:r>
              <a:rPr b="1" lang="en-US" sz="8000">
                <a:solidFill>
                  <a:schemeClr val="dk2"/>
                </a:solidFill>
                <a:latin typeface="Montserrat"/>
                <a:ea typeface="Montserrat"/>
                <a:cs typeface="Montserrat"/>
                <a:sym typeface="Montserrat"/>
              </a:rPr>
              <a:t>About the Blockchain</a:t>
            </a:r>
            <a:endParaRPr b="1" sz="7400"/>
          </a:p>
          <a:p>
            <a:pPr indent="0" lvl="0" marL="0" marR="0" rtl="0" algn="ctr">
              <a:lnSpc>
                <a:spcPct val="155882"/>
              </a:lnSpc>
              <a:spcBef>
                <a:spcPts val="0"/>
              </a:spcBef>
              <a:spcAft>
                <a:spcPts val="0"/>
              </a:spcAft>
              <a:buClr>
                <a:schemeClr val="dk1"/>
              </a:buClr>
              <a:buSzPts val="1700"/>
              <a:buFont typeface="Arial"/>
              <a:buNone/>
            </a:pPr>
            <a:r>
              <a:t/>
            </a:r>
            <a:endParaRPr b="1" sz="3500">
              <a:solidFill>
                <a:schemeClr val="accent5"/>
              </a:solidFill>
              <a:latin typeface="Source Sans Pro"/>
              <a:ea typeface="Source Sans Pro"/>
              <a:cs typeface="Source Sans Pro"/>
              <a:sym typeface="Source Sans Pro"/>
            </a:endParaRPr>
          </a:p>
        </p:txBody>
      </p:sp>
      <p:sp>
        <p:nvSpPr>
          <p:cNvPr id="145" name="Google Shape;145;p17"/>
          <p:cNvSpPr txBox="1"/>
          <p:nvPr/>
        </p:nvSpPr>
        <p:spPr>
          <a:xfrm>
            <a:off x="6923650" y="5327613"/>
            <a:ext cx="12120900" cy="7584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rPr b="1" lang="en-US" sz="3500">
                <a:solidFill>
                  <a:schemeClr val="accent5"/>
                </a:solidFill>
                <a:latin typeface="Source Sans Pro"/>
                <a:ea typeface="Source Sans Pro"/>
                <a:cs typeface="Source Sans Pro"/>
                <a:sym typeface="Source Sans Pro"/>
              </a:rPr>
              <a:t>Availability</a:t>
            </a:r>
            <a:endParaRPr b="1" sz="3500">
              <a:solidFill>
                <a:schemeClr val="accent5"/>
              </a:solidFill>
              <a:latin typeface="Source Sans Pro"/>
              <a:ea typeface="Source Sans Pro"/>
              <a:cs typeface="Source Sans Pro"/>
              <a:sym typeface="Source Sans Pro"/>
            </a:endParaRPr>
          </a:p>
        </p:txBody>
      </p:sp>
      <p:sp>
        <p:nvSpPr>
          <p:cNvPr id="146" name="Google Shape;146;p17"/>
          <p:cNvSpPr txBox="1"/>
          <p:nvPr/>
        </p:nvSpPr>
        <p:spPr>
          <a:xfrm>
            <a:off x="7383350" y="7000963"/>
            <a:ext cx="12120900" cy="7584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rPr b="1" lang="en-US" sz="3500">
                <a:solidFill>
                  <a:schemeClr val="accent5"/>
                </a:solidFill>
                <a:latin typeface="Source Sans Pro"/>
                <a:ea typeface="Source Sans Pro"/>
                <a:cs typeface="Source Sans Pro"/>
                <a:sym typeface="Source Sans Pro"/>
              </a:rPr>
              <a:t>Hard to Tamper</a:t>
            </a:r>
            <a:endParaRPr b="1" sz="3500">
              <a:solidFill>
                <a:schemeClr val="accent5"/>
              </a:solidFill>
              <a:latin typeface="Source Sans Pro"/>
              <a:ea typeface="Source Sans Pro"/>
              <a:cs typeface="Source Sans Pro"/>
              <a:sym typeface="Source Sans Pro"/>
            </a:endParaRPr>
          </a:p>
        </p:txBody>
      </p:sp>
      <p:sp>
        <p:nvSpPr>
          <p:cNvPr id="147" name="Google Shape;147;p17"/>
          <p:cNvSpPr txBox="1"/>
          <p:nvPr/>
        </p:nvSpPr>
        <p:spPr>
          <a:xfrm>
            <a:off x="7154750" y="8881475"/>
            <a:ext cx="12120900" cy="7584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rPr b="1" lang="en-US" sz="3500">
                <a:solidFill>
                  <a:schemeClr val="accent5"/>
                </a:solidFill>
                <a:latin typeface="Source Sans Pro"/>
                <a:ea typeface="Source Sans Pro"/>
                <a:cs typeface="Source Sans Pro"/>
                <a:sym typeface="Source Sans Pro"/>
              </a:rPr>
              <a:t>Transparency</a:t>
            </a:r>
            <a:endParaRPr b="1" sz="3500">
              <a:solidFill>
                <a:schemeClr val="accent5"/>
              </a:solidFill>
              <a:latin typeface="Source Sans Pro"/>
              <a:ea typeface="Source Sans Pro"/>
              <a:cs typeface="Source Sans Pro"/>
              <a:sym typeface="Source Sans Pro"/>
            </a:endParaRPr>
          </a:p>
        </p:txBody>
      </p:sp>
      <p:pic>
        <p:nvPicPr>
          <p:cNvPr id="148" name="Google Shape;148;p17"/>
          <p:cNvPicPr preferRelativeResize="0"/>
          <p:nvPr/>
        </p:nvPicPr>
        <p:blipFill>
          <a:blip r:embed="rId3">
            <a:alphaModFix/>
          </a:blip>
          <a:stretch>
            <a:fillRect/>
          </a:stretch>
        </p:blipFill>
        <p:spPr>
          <a:xfrm>
            <a:off x="4428450" y="6086025"/>
            <a:ext cx="4762500" cy="4762500"/>
          </a:xfrm>
          <a:prstGeom prst="rect">
            <a:avLst/>
          </a:prstGeom>
          <a:noFill/>
          <a:ln>
            <a:noFill/>
          </a:ln>
        </p:spPr>
      </p:pic>
      <p:sp>
        <p:nvSpPr>
          <p:cNvPr id="149" name="Google Shape;149;p17"/>
          <p:cNvSpPr txBox="1"/>
          <p:nvPr/>
        </p:nvSpPr>
        <p:spPr>
          <a:xfrm>
            <a:off x="8069150" y="10761975"/>
            <a:ext cx="12120900" cy="7584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rPr b="1" lang="en-US" sz="3500">
                <a:solidFill>
                  <a:schemeClr val="accent5"/>
                </a:solidFill>
                <a:latin typeface="Source Sans Pro"/>
                <a:ea typeface="Source Sans Pro"/>
                <a:cs typeface="Source Sans Pro"/>
                <a:sym typeface="Source Sans Pro"/>
              </a:rPr>
              <a:t>Transition Traceability</a:t>
            </a:r>
            <a:endParaRPr b="1" sz="3500">
              <a:solidFill>
                <a:schemeClr val="accent5"/>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nvSpPr>
        <p:spPr>
          <a:xfrm>
            <a:off x="9405593" y="723273"/>
            <a:ext cx="55947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156" name="Google Shape;156;p18"/>
          <p:cNvSpPr txBox="1"/>
          <p:nvPr/>
        </p:nvSpPr>
        <p:spPr>
          <a:xfrm>
            <a:off x="19164570" y="7876243"/>
            <a:ext cx="2230200" cy="307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a:p>
        </p:txBody>
      </p:sp>
      <p:sp>
        <p:nvSpPr>
          <p:cNvPr id="157" name="Google Shape;157;p18"/>
          <p:cNvSpPr txBox="1"/>
          <p:nvPr/>
        </p:nvSpPr>
        <p:spPr>
          <a:xfrm>
            <a:off x="10577447" y="6433850"/>
            <a:ext cx="10304700" cy="12006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b="1" sz="7200"/>
          </a:p>
        </p:txBody>
      </p:sp>
      <p:sp>
        <p:nvSpPr>
          <p:cNvPr id="158" name="Google Shape;158;p18"/>
          <p:cNvSpPr txBox="1"/>
          <p:nvPr/>
        </p:nvSpPr>
        <p:spPr>
          <a:xfrm>
            <a:off x="18005044" y="3102368"/>
            <a:ext cx="4503300" cy="4350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t/>
            </a:r>
            <a:endParaRPr/>
          </a:p>
        </p:txBody>
      </p:sp>
      <p:sp>
        <p:nvSpPr>
          <p:cNvPr id="159" name="Google Shape;159;p18"/>
          <p:cNvSpPr txBox="1"/>
          <p:nvPr/>
        </p:nvSpPr>
        <p:spPr>
          <a:xfrm>
            <a:off x="2803102" y="3536575"/>
            <a:ext cx="18079200" cy="4117500"/>
          </a:xfrm>
          <a:prstGeom prst="rect">
            <a:avLst/>
          </a:prstGeom>
          <a:noFill/>
          <a:ln>
            <a:noFill/>
          </a:ln>
        </p:spPr>
        <p:txBody>
          <a:bodyPr anchorCtr="0" anchor="t" bIns="108725" lIns="217475" spcFirstLastPara="1" rIns="217475" wrap="square" tIns="108725">
            <a:spAutoFit/>
          </a:bodyPr>
          <a:lstStyle/>
          <a:p>
            <a:pPr indent="0" lvl="0" marL="0" marR="0" rtl="0" algn="ctr">
              <a:lnSpc>
                <a:spcPct val="155882"/>
              </a:lnSpc>
              <a:spcBef>
                <a:spcPts val="0"/>
              </a:spcBef>
              <a:spcAft>
                <a:spcPts val="0"/>
              </a:spcAft>
              <a:buClr>
                <a:schemeClr val="dk1"/>
              </a:buClr>
              <a:buSzPts val="1700"/>
              <a:buFont typeface="Arial"/>
              <a:buNone/>
            </a:pPr>
            <a:r>
              <a:rPr b="1" lang="en-US" sz="3500">
                <a:solidFill>
                  <a:schemeClr val="accent5"/>
                </a:solidFill>
                <a:latin typeface="Source Sans Pro"/>
                <a:ea typeface="Source Sans Pro"/>
                <a:cs typeface="Source Sans Pro"/>
                <a:sym typeface="Source Sans Pro"/>
              </a:rPr>
              <a:t>Several studies have been done on using computer technologies to improve elections. These studies tell about the risks of adopting electronic voting system, because of the software challenges, insider threats, network vulnerabilities, and the challenges of auditing. We’ve proposed to design the existing online voting system which is integrated with the Blockchain technology. </a:t>
            </a:r>
            <a:endParaRPr b="1" sz="3500">
              <a:solidFill>
                <a:schemeClr val="accent5"/>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Custom 1">
      <a:dk1>
        <a:srgbClr val="7F7F7F"/>
      </a:dk1>
      <a:lt1>
        <a:srgbClr val="FFFFFF"/>
      </a:lt1>
      <a:dk2>
        <a:srgbClr val="000000"/>
      </a:dk2>
      <a:lt2>
        <a:srgbClr val="FFFFFF"/>
      </a:lt2>
      <a:accent1>
        <a:srgbClr val="2E2E35"/>
      </a:accent1>
      <a:accent2>
        <a:srgbClr val="FFCCB7"/>
      </a:accent2>
      <a:accent3>
        <a:srgbClr val="9F9EA2"/>
      </a:accent3>
      <a:accent4>
        <a:srgbClr val="D7D5D4"/>
      </a:accent4>
      <a:accent5>
        <a:srgbClr val="2E2E35"/>
      </a:accent5>
      <a:accent6>
        <a:srgbClr val="9F9EA2"/>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