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9" r:id="rId2"/>
    <p:sldId id="286" r:id="rId3"/>
    <p:sldId id="258" r:id="rId4"/>
    <p:sldId id="1723" r:id="rId5"/>
    <p:sldId id="1724" r:id="rId6"/>
    <p:sldId id="1735" r:id="rId7"/>
    <p:sldId id="1736" r:id="rId8"/>
    <p:sldId id="1737" r:id="rId9"/>
    <p:sldId id="1738" r:id="rId10"/>
    <p:sldId id="1766" r:id="rId11"/>
    <p:sldId id="1747" r:id="rId12"/>
    <p:sldId id="1748" r:id="rId13"/>
    <p:sldId id="1749" r:id="rId14"/>
    <p:sldId id="1750" r:id="rId15"/>
    <p:sldId id="1751" r:id="rId16"/>
    <p:sldId id="1752" r:id="rId17"/>
    <p:sldId id="1753" r:id="rId18"/>
    <p:sldId id="1754" r:id="rId19"/>
    <p:sldId id="1755" r:id="rId20"/>
    <p:sldId id="1757" r:id="rId21"/>
    <p:sldId id="1758" r:id="rId22"/>
    <p:sldId id="1759" r:id="rId23"/>
    <p:sldId id="1768" r:id="rId24"/>
    <p:sldId id="1720" r:id="rId25"/>
    <p:sldId id="1744" r:id="rId26"/>
    <p:sldId id="1769" r:id="rId27"/>
    <p:sldId id="1725" r:id="rId28"/>
    <p:sldId id="1739" r:id="rId29"/>
    <p:sldId id="1726" r:id="rId30"/>
    <p:sldId id="1741" r:id="rId31"/>
    <p:sldId id="1742" r:id="rId32"/>
    <p:sldId id="1761" r:id="rId33"/>
    <p:sldId id="1762" r:id="rId34"/>
    <p:sldId id="1767" r:id="rId35"/>
    <p:sldId id="1771" r:id="rId36"/>
    <p:sldId id="1763" r:id="rId37"/>
    <p:sldId id="17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08" autoAdjust="0"/>
  </p:normalViewPr>
  <p:slideViewPr>
    <p:cSldViewPr snapToGrid="0">
      <p:cViewPr varScale="1">
        <p:scale>
          <a:sx n="62" d="100"/>
          <a:sy n="62" d="100"/>
        </p:scale>
        <p:origin x="14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2D32-7688-447B-971C-0812B0469AF3}" type="datetimeFigureOut">
              <a:rPr lang="en-GB" smtClean="0"/>
              <a:t>26/12/2020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56606-9C8C-4473-8AFD-D320CB875985}" type="slidenum">
              <a:rPr lang="en-GB" smtClean="0"/>
              <a:t>‹#›</a:t>
            </a:fld>
            <a:endParaRPr lang="en-GB"/>
          </a:p>
        </p:txBody>
      </p:sp>
    </p:spTree>
    <p:extLst>
      <p:ext uri="{BB962C8B-B14F-4D97-AF65-F5344CB8AC3E}">
        <p14:creationId xmlns:p14="http://schemas.microsoft.com/office/powerpoint/2010/main" val="192541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microsoft-365/admin/create-groups/create-groups?view=o365-worldwid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panose="020B0502040504020203" pitchFamily="34" charset="0"/>
                <a:cs typeface="Arial" panose="020B0604020202020204" pitchFamily="34" charset="0"/>
              </a:rPr>
              <a:t>Welcome Everyone to the course</a:t>
            </a:r>
            <a:endParaRPr lang="en-GB" dirty="0"/>
          </a:p>
        </p:txBody>
      </p:sp>
      <p:sp>
        <p:nvSpPr>
          <p:cNvPr id="4" name="Slide Number Placeholder 3"/>
          <p:cNvSpPr>
            <a:spLocks noGrp="1"/>
          </p:cNvSpPr>
          <p:nvPr>
            <p:ph type="sldNum" sz="quarter" idx="5"/>
          </p:nvPr>
        </p:nvSpPr>
        <p:spPr/>
        <p:txBody>
          <a:bodyPr/>
          <a:lstStyle/>
          <a:p>
            <a:fld id="{B634A407-23FD-4204-83F7-7C93442C7350}" type="slidenum">
              <a:rPr lang="en-GB" smtClean="0"/>
              <a:t>1</a:t>
            </a:fld>
            <a:endParaRPr lang="en-GB"/>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05364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4267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9325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62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6397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C05FC6-45CD-407B-9538-F397EFA5C0C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911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355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amp;quot"/>
              </a:rPr>
              <a:t>Let's take a look at some frequently asked questions related to security groups: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How is a security group different from security groups I create in SharePoint?</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Security groups can be used with SharePoint, Exchange, MDM, Windows, and more. A security group you create in SharePoint is only recognized by that SharePoint site collection.</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Do I have to use security groups for my organization to be secure??</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No. This is just one more way you can manage security for your organization. You can always grant user permissions and access to sites individually. But with security groups, you can easily manage larger groups of users.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Can I send email to a security group?</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Yes. But if you want to use groups for email and collaboration, it is recommended that you </a:t>
            </a:r>
            <a:r>
              <a:rPr lang="en-US" b="0" i="0" u="none" strike="noStrike" dirty="0">
                <a:effectLst/>
                <a:latin typeface="&amp;quot"/>
                <a:hlinkClick r:id="rId3"/>
              </a:rPr>
              <a:t>create an Office 365 group</a:t>
            </a:r>
            <a:r>
              <a:rPr lang="en-US" b="0" i="0" u="none" strike="noStrike" dirty="0">
                <a:effectLst/>
                <a:latin typeface="&amp;quot"/>
              </a:rPr>
              <a:t> instead.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12594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427987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the diagram </a:t>
            </a:r>
            <a:r>
              <a:rPr lang="en-US" b="0" i="0" u="none" strike="noStrike" dirty="0">
                <a:effectLst/>
                <a:latin typeface="Segoe UI VSS (Regular)"/>
              </a:rPr>
              <a:t>illustrates the relationship between the service admin roles and the Global admin role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49355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18440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282711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9626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1103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81643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07737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010825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44522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447127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0236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5890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1860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2894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2459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9:04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9384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1407-4AD1-4C3D-A275-867C603FC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90E5FA5-CC6F-45B3-A26B-F327A7404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247757-0071-4CB7-885A-5421A6C43EB8}"/>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41C769EA-0084-4789-9EBD-ED2FD9829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22461F-9B60-4A98-AAA1-E663881F59A3}"/>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54194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B0FA-0B0C-4AB5-9B37-BAAA47B51D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3C98E1-451D-4415-B3FB-1323BCEDC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76319-4200-4322-94F0-5CFAA2647AB6}"/>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13011BF2-7837-41E7-94FB-00BD1C6F2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2CAAAE-6ACB-4954-8320-581D4B2FCDB0}"/>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253696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E7DFC-9A7C-441D-B761-CBC9F3E7E5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648017-A545-4C60-9246-10D160533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F10DAC-F5E0-4CEC-BAEA-23C552ABDCE8}"/>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01DFAA30-4556-4671-80F1-E2E0DC00E2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4D5A62-C7E8-477C-BC9C-93BFF2AFEC9D}"/>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81764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143218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5280557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98937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5507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706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99792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2294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12561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0623-F171-4CC4-BFAB-9BA5D783E7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95C4FB-1941-4DC7-8C07-D5F175A86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C0F67-1D62-4BC3-B32F-D9462E54863A}"/>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5F99AFB6-008F-472B-BAEF-522EC6B965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A59AF-9CDC-458E-853D-EE5C64F9A2DF}"/>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461124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2115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4492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23881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273505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1794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5010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3740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93419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991634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9577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DE32-DFB8-43E2-9485-39E937AA9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EC696A-0593-493D-AA6C-DE1D2A6A7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294BD-0AD2-4BD1-945E-C636E55BD99D}"/>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5B2F3A1D-E47B-4B93-B7DD-8B605CF2F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BDE83-1ED2-4996-8135-CC308D6F4B29}"/>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2555964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080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63377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4782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73570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89998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60887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566431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627409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86617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76929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E4FE-BB9C-4C60-8FA0-B58BD0F57C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B6EFB2-29D1-4B42-B930-B6D4433B0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4E571F-7E78-44E1-B30E-9CF9D091C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06313B-3231-44CA-AA44-68A5D0BE2604}"/>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6" name="Footer Placeholder 5">
            <a:extLst>
              <a:ext uri="{FF2B5EF4-FFF2-40B4-BE49-F238E27FC236}">
                <a16:creationId xmlns:a16="http://schemas.microsoft.com/office/drawing/2014/main" id="{AEB04A29-D753-410F-AC93-AE379EEE27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D685D0-0E05-4F06-852D-E67BB9F62F7D}"/>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5230790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9844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56470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70161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6712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125784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61A-50CE-4538-9BE7-B79B1C7E37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53A9AC-B5BA-4071-AD86-55973FCF5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D5F96-927E-4AF2-A947-075E9CF34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11E2AAA-9A2A-4F10-8F3C-53DAF9D50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16525-1105-4846-A06D-B49ECAF46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8BE84A5-2014-454D-9604-C1E950EC0BFC}"/>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8" name="Footer Placeholder 7">
            <a:extLst>
              <a:ext uri="{FF2B5EF4-FFF2-40B4-BE49-F238E27FC236}">
                <a16:creationId xmlns:a16="http://schemas.microsoft.com/office/drawing/2014/main" id="{E2B6F4D3-6D40-4937-8F36-5F786AD02A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E3458A-DA05-463F-AFCC-98D179FD1C9A}"/>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14205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1DA0-5BC1-4C60-900B-02EE74F003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8AD725B-574B-4B5F-B078-5E3107F3F76B}"/>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4" name="Footer Placeholder 3">
            <a:extLst>
              <a:ext uri="{FF2B5EF4-FFF2-40B4-BE49-F238E27FC236}">
                <a16:creationId xmlns:a16="http://schemas.microsoft.com/office/drawing/2014/main" id="{B865DE63-126D-4828-AB35-3A52EFEEED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0097C8-F56F-4AC5-9543-8287A0864E1B}"/>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79510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ED709-E6B2-4B3A-9256-AEA2D8D06D2E}"/>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3" name="Footer Placeholder 2">
            <a:extLst>
              <a:ext uri="{FF2B5EF4-FFF2-40B4-BE49-F238E27FC236}">
                <a16:creationId xmlns:a16="http://schemas.microsoft.com/office/drawing/2014/main" id="{6143A355-EF83-4759-B80F-AAB276348A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4A6A2-0E3F-4AA3-A280-5F4879B628D7}"/>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59309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752B-538E-4721-830F-095773AE1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B6B67F-6496-41CE-8EBF-B72C65F6D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8DF005-7389-4891-BA66-6C25C0038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6B1F4-445D-49F6-8770-C27AC031C147}"/>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6" name="Footer Placeholder 5">
            <a:extLst>
              <a:ext uri="{FF2B5EF4-FFF2-40B4-BE49-F238E27FC236}">
                <a16:creationId xmlns:a16="http://schemas.microsoft.com/office/drawing/2014/main" id="{EDA4CB57-36A9-4428-8D63-15625DF2CC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CCB863-9747-4C84-8CA6-8B24FF3A17F4}"/>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405990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5737-6CC6-4FA3-ACB9-9B6242027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C3A2BD1-7B7D-46DD-ABC1-4D35634FA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9740F8-91EC-4EE9-97DE-6DEDF373A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BAC9F-A1A5-4BA7-B761-731CE37992F4}"/>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6" name="Footer Placeholder 5">
            <a:extLst>
              <a:ext uri="{FF2B5EF4-FFF2-40B4-BE49-F238E27FC236}">
                <a16:creationId xmlns:a16="http://schemas.microsoft.com/office/drawing/2014/main" id="{CE773E6E-D120-4846-A2DF-4EDB961591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3326D0-07CC-4537-BD13-32114FA47894}"/>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263253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1C381-2C71-4EB5-9AD7-7A9A2C8E0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D7F18A-3EAC-4980-807E-55F7FE8BE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74FA32-4D37-471B-907C-02E03F27D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B7A2FD1B-8D61-4C63-AAE3-5E6D4D5A6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F9DA1C8-F669-4493-B704-E9537BD8C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262CE-CFC5-4B93-BA0D-EB4171487E37}" type="slidenum">
              <a:rPr lang="en-GB" smtClean="0"/>
              <a:t>‹#›</a:t>
            </a:fld>
            <a:endParaRPr lang="en-GB"/>
          </a:p>
        </p:txBody>
      </p:sp>
    </p:spTree>
    <p:extLst>
      <p:ext uri="{BB962C8B-B14F-4D97-AF65-F5344CB8AC3E}">
        <p14:creationId xmlns:p14="http://schemas.microsoft.com/office/powerpoint/2010/main" val="286413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7" r:id="rId32"/>
    <p:sldLayoutId id="2147483688" r:id="rId33"/>
    <p:sldLayoutId id="2147483689" r:id="rId34"/>
    <p:sldLayoutId id="2147483690" r:id="rId35"/>
    <p:sldLayoutId id="2147483691" r:id="rId36"/>
    <p:sldLayoutId id="2147483692" r:id="rId37"/>
    <p:sldLayoutId id="2147483693" r:id="rId38"/>
    <p:sldLayoutId id="2147483694" r:id="rId39"/>
    <p:sldLayoutId id="2147483695" r:id="rId40"/>
    <p:sldLayoutId id="2147483696" r:id="rId41"/>
    <p:sldLayoutId id="2147483697" r:id="rId42"/>
    <p:sldLayoutId id="2147483698" r:id="rId43"/>
    <p:sldLayoutId id="2147483699" r:id="rId4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18" Type="http://schemas.openxmlformats.org/officeDocument/2006/relationships/hyperlink" Target="https://github.com/jenkinsns" TargetMode="External"/><Relationship Id="rId3" Type="http://schemas.openxmlformats.org/officeDocument/2006/relationships/image" Target="../media/image6.png"/><Relationship Id="rId21" Type="http://schemas.openxmlformats.org/officeDocument/2006/relationships/image" Target="../media/image18.jpg"/><Relationship Id="rId7" Type="http://schemas.openxmlformats.org/officeDocument/2006/relationships/image" Target="../media/image10.png"/><Relationship Id="rId12" Type="http://schemas.openxmlformats.org/officeDocument/2006/relationships/hyperlink" Target="https://www.linkedin.com/in/jenkinsns/" TargetMode="External"/><Relationship Id="rId17" Type="http://schemas.openxmlformats.org/officeDocument/2006/relationships/image" Target="../media/image16.png"/><Relationship Id="rId2" Type="http://schemas.openxmlformats.org/officeDocument/2006/relationships/image" Target="../media/image5.jpg"/><Relationship Id="rId16" Type="http://schemas.openxmlformats.org/officeDocument/2006/relationships/hyperlink" Target="http://www.jenkinsblogs.com/" TargetMode="External"/><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jpg"/><Relationship Id="rId24" Type="http://schemas.openxmlformats.org/officeDocument/2006/relationships/image" Target="../media/image19.tif"/><Relationship Id="rId5" Type="http://schemas.openxmlformats.org/officeDocument/2006/relationships/image" Target="../media/image8.png"/><Relationship Id="rId15" Type="http://schemas.openxmlformats.org/officeDocument/2006/relationships/image" Target="../media/image15.png"/><Relationship Id="rId23" Type="http://schemas.openxmlformats.org/officeDocument/2006/relationships/image" Target="../media/image3.png"/><Relationship Id="rId10" Type="http://schemas.openxmlformats.org/officeDocument/2006/relationships/image" Target="../media/image12.png"/><Relationship Id="rId19" Type="http://schemas.openxmlformats.org/officeDocument/2006/relationships/hyperlink" Target="https://www.facebook.com/spfxinfo/" TargetMode="External"/><Relationship Id="rId4" Type="http://schemas.openxmlformats.org/officeDocument/2006/relationships/image" Target="../media/image7.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 Id="rId22" Type="http://schemas.openxmlformats.org/officeDocument/2006/relationships/hyperlink" Target="https://www.youtube.com/user/jenkinsn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5.xml"/><Relationship Id="rId1" Type="http://schemas.openxmlformats.org/officeDocument/2006/relationships/slideLayout" Target="../slideLayouts/slideLayout43.xml"/><Relationship Id="rId4" Type="http://schemas.openxmlformats.org/officeDocument/2006/relationships/hyperlink" Target="http://jshinn.wordpress.com/2009/07/26/digital-security-report-social-networking-sites-expand-risks-for-employer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66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124548"/>
                </a:solidFill>
              </a:rPr>
              <a:t>Office 365</a:t>
            </a:r>
            <a:endParaRPr lang="en-US" sz="3200" b="1" dirty="0">
              <a:solidFill>
                <a:srgbClr val="124548"/>
              </a:solidFill>
            </a:endParaRP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normAutofit fontScale="90000"/>
          </a:bodyPr>
          <a:lstStyle/>
          <a:p>
            <a:r>
              <a:rPr lang="en-US" dirty="0"/>
              <a:t>Lab Exercises</a:t>
            </a:r>
          </a:p>
        </p:txBody>
      </p:sp>
      <p:sp>
        <p:nvSpPr>
          <p:cNvPr id="6" name="Text Placeholder 5"/>
          <p:cNvSpPr>
            <a:spLocks noGrp="1"/>
          </p:cNvSpPr>
          <p:nvPr>
            <p:ph type="body" sz="quarter" idx="10"/>
          </p:nvPr>
        </p:nvSpPr>
        <p:spPr>
          <a:xfrm>
            <a:off x="2859110" y="1195720"/>
            <a:ext cx="8752402" cy="4444294"/>
          </a:xfrm>
        </p:spPr>
        <p:txBody>
          <a:bodyPr/>
          <a:lstStyle/>
          <a:p>
            <a:pPr marL="0" lvl="0" indent="0" fontAlgn="base">
              <a:buNone/>
            </a:pPr>
            <a:br>
              <a:rPr lang="en-US" dirty="0"/>
            </a:br>
            <a:endParaRPr lang="en-US" dirty="0"/>
          </a:p>
          <a:p>
            <a:pPr lvl="0" fontAlgn="base"/>
            <a:r>
              <a:rPr lang="en-US" dirty="0"/>
              <a:t>Exercise 1: Initialize your Lab Environment</a:t>
            </a:r>
          </a:p>
          <a:p>
            <a:pPr lvl="0" fontAlgn="base"/>
            <a:endParaRPr lang="en-US" sz="800" dirty="0"/>
          </a:p>
          <a:p>
            <a:pPr lvl="1" fontAlgn="base"/>
            <a:r>
              <a:rPr lang="en-US" dirty="0"/>
              <a:t>Task 1 - Obtain Your Office 365 Credentials</a:t>
            </a:r>
          </a:p>
          <a:p>
            <a:pPr lvl="1" fontAlgn="base"/>
            <a:r>
              <a:rPr lang="en-US" dirty="0"/>
              <a:t>Task 2 - Set up the Organization Profile</a:t>
            </a:r>
          </a:p>
          <a:p>
            <a:pPr lvl="1" fontAlgn="base"/>
            <a:r>
              <a:rPr lang="en-US" dirty="0"/>
              <a:t>Task 3 – Prepare for Microsoft Azure Active Directory</a:t>
            </a:r>
          </a:p>
          <a:p>
            <a:pPr lvl="1" fontAlgn="base"/>
            <a:r>
              <a:rPr lang="en-US" dirty="0"/>
              <a:t>Task 4 – Prepare for External Access using Microsoft Teams</a:t>
            </a:r>
          </a:p>
          <a:p>
            <a:pPr lvl="1" fontAlgn="base"/>
            <a:endParaRPr lang="en-US" dirty="0"/>
          </a:p>
          <a:p>
            <a:pPr marL="0" lvl="0" indent="0" fontAlgn="base">
              <a:buNone/>
            </a:pPr>
            <a:endParaRPr lang="en-US" dirty="0"/>
          </a:p>
        </p:txBody>
      </p:sp>
      <p:pic>
        <p:nvPicPr>
          <p:cNvPr id="3" name="Picture 2" descr="A picture containing drawing&#10;&#10;Description automatically generated">
            <a:extLst>
              <a:ext uri="{FF2B5EF4-FFF2-40B4-BE49-F238E27FC236}">
                <a16:creationId xmlns:a16="http://schemas.microsoft.com/office/drawing/2014/main" id="{0366FFA9-1F87-4872-B751-2BD44BCF284C}"/>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10649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t>Managing User Accounts and Licenses in Microsoft 365</a:t>
            </a:r>
          </a:p>
        </p:txBody>
      </p:sp>
    </p:spTree>
    <p:extLst>
      <p:ext uri="{BB962C8B-B14F-4D97-AF65-F5344CB8AC3E}">
        <p14:creationId xmlns:p14="http://schemas.microsoft.com/office/powerpoint/2010/main" val="77790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5349157"/>
          </a:xfrm>
        </p:spPr>
        <p:txBody>
          <a:bodyPr/>
          <a:lstStyle/>
          <a:p>
            <a:pPr marL="0" indent="0">
              <a:buNone/>
            </a:pPr>
            <a:r>
              <a:rPr lang="en-US" dirty="0"/>
              <a:t>As the Administrator of your organization’s Microsoft 365 environment, you will be responsible for creating and managing user accounts for all your users.</a:t>
            </a:r>
            <a:br>
              <a:rPr lang="en-US" dirty="0"/>
            </a:br>
            <a:endParaRPr lang="bs-Latn-BA" dirty="0"/>
          </a:p>
          <a:p>
            <a:pPr marL="0" indent="0">
              <a:buNone/>
            </a:pPr>
            <a:r>
              <a:rPr lang="bs-Latn-BA" dirty="0"/>
              <a:t>This includes:</a:t>
            </a:r>
            <a:br>
              <a:rPr lang="en-US" dirty="0"/>
            </a:br>
            <a:endParaRPr lang="bs-Latn-BA" sz="1000" dirty="0"/>
          </a:p>
          <a:p>
            <a:r>
              <a:rPr lang="bs-Latn-BA" sz="2400" dirty="0"/>
              <a:t>Understanding user identities</a:t>
            </a:r>
          </a:p>
          <a:p>
            <a:r>
              <a:rPr lang="bs-Latn-BA" sz="2400" dirty="0"/>
              <a:t>Creating user accounts</a:t>
            </a:r>
          </a:p>
          <a:p>
            <a:r>
              <a:rPr lang="bs-Latn-BA" sz="2400" dirty="0"/>
              <a:t>Managing user accounts</a:t>
            </a:r>
          </a:p>
          <a:p>
            <a:r>
              <a:rPr lang="bs-Latn-BA" sz="2400" dirty="0"/>
              <a:t>Managing user licenses</a:t>
            </a:r>
          </a:p>
          <a:p>
            <a:r>
              <a:rPr lang="bs-Latn-BA" sz="2400" dirty="0"/>
              <a:t>Recovering deleted user accounts</a:t>
            </a:r>
          </a:p>
          <a:p>
            <a:pPr lvl="1"/>
            <a:endParaRPr lang="bs-Latn-BA" dirty="0"/>
          </a:p>
          <a:p>
            <a:pPr lvl="1"/>
            <a:endParaRPr lang="en-US" dirty="0"/>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Overview of User Identities</a:t>
            </a:r>
            <a:endParaRPr lang="en-US" dirty="0"/>
          </a:p>
        </p:txBody>
      </p:sp>
      <p:sp>
        <p:nvSpPr>
          <p:cNvPr id="6" name="Text Placeholder 5"/>
          <p:cNvSpPr>
            <a:spLocks noGrp="1"/>
          </p:cNvSpPr>
          <p:nvPr>
            <p:ph type="body" sz="quarter" idx="10"/>
          </p:nvPr>
        </p:nvSpPr>
        <p:spPr>
          <a:xfrm>
            <a:off x="328475" y="1672882"/>
            <a:ext cx="3400146" cy="4499693"/>
          </a:xfrm>
        </p:spPr>
        <p:txBody>
          <a:bodyPr/>
          <a:lstStyle/>
          <a:p>
            <a:pPr marL="0" indent="0">
              <a:buNone/>
            </a:pPr>
            <a:r>
              <a:rPr lang="en-US" dirty="0"/>
              <a:t>To plan user identities, you must first understand the different user identities in the Microsoft 365 Identity Model:</a:t>
            </a:r>
            <a:br>
              <a:rPr lang="en-US" dirty="0"/>
            </a:br>
            <a:endParaRPr lang="en-US" sz="1000" dirty="0"/>
          </a:p>
          <a:p>
            <a:r>
              <a:rPr lang="en-US" sz="2400" dirty="0"/>
              <a:t>Cloud identities</a:t>
            </a:r>
          </a:p>
          <a:p>
            <a:r>
              <a:rPr lang="en-US" sz="2400" dirty="0"/>
              <a:t>Synchronized identities</a:t>
            </a:r>
          </a:p>
          <a:p>
            <a:r>
              <a:rPr lang="en-US" sz="2400" dirty="0"/>
              <a:t>Federated identities</a:t>
            </a:r>
          </a:p>
        </p:txBody>
      </p:sp>
      <p:pic>
        <p:nvPicPr>
          <p:cNvPr id="3" name="Picture 2" descr="A screenshot of a cell phone&#10;&#10;Description automatically generated">
            <a:extLst>
              <a:ext uri="{FF2B5EF4-FFF2-40B4-BE49-F238E27FC236}">
                <a16:creationId xmlns:a16="http://schemas.microsoft.com/office/drawing/2014/main" id="{4F4D26A4-7F73-471B-B1E8-E1639CD2E2D1}"/>
              </a:ext>
            </a:extLst>
          </p:cNvPr>
          <p:cNvPicPr>
            <a:picLocks noChangeAspect="1"/>
          </p:cNvPicPr>
          <p:nvPr/>
        </p:nvPicPr>
        <p:blipFill>
          <a:blip r:embed="rId3"/>
          <a:stretch>
            <a:fillRect/>
          </a:stretch>
        </p:blipFill>
        <p:spPr>
          <a:xfrm>
            <a:off x="3790871" y="1397941"/>
            <a:ext cx="8356821" cy="4899827"/>
          </a:xfrm>
          <a:prstGeom prst="rect">
            <a:avLst/>
          </a:prstGeom>
        </p:spPr>
      </p:pic>
    </p:spTree>
    <p:extLst>
      <p:ext uri="{BB962C8B-B14F-4D97-AF65-F5344CB8AC3E}">
        <p14:creationId xmlns:p14="http://schemas.microsoft.com/office/powerpoint/2010/main" val="257630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Creating User Accounts</a:t>
            </a:r>
            <a:endParaRPr lang="en-US" dirty="0"/>
          </a:p>
        </p:txBody>
      </p:sp>
      <p:sp>
        <p:nvSpPr>
          <p:cNvPr id="6" name="Text Placeholder 5"/>
          <p:cNvSpPr>
            <a:spLocks noGrp="1"/>
          </p:cNvSpPr>
          <p:nvPr>
            <p:ph type="body" sz="quarter" idx="10"/>
          </p:nvPr>
        </p:nvSpPr>
        <p:spPr>
          <a:xfrm>
            <a:off x="592992" y="1444289"/>
            <a:ext cx="11018520" cy="2788456"/>
          </a:xfrm>
        </p:spPr>
        <p:txBody>
          <a:bodyPr>
            <a:normAutofit lnSpcReduction="10000"/>
          </a:bodyPr>
          <a:lstStyle/>
          <a:p>
            <a:pPr marL="0" indent="0">
              <a:buNone/>
            </a:pPr>
            <a:r>
              <a:rPr lang="en-US" dirty="0"/>
              <a:t>Depending on your needs, you can use the following methods to provision user accounts:</a:t>
            </a:r>
            <a:br>
              <a:rPr lang="en-US" dirty="0"/>
            </a:br>
            <a:endParaRPr lang="en-US" sz="1000" dirty="0"/>
          </a:p>
          <a:p>
            <a:r>
              <a:rPr lang="en-US" sz="2400" dirty="0"/>
              <a:t>Microsoft 365 admin center</a:t>
            </a:r>
          </a:p>
          <a:p>
            <a:r>
              <a:rPr lang="en-US" sz="2400" dirty="0"/>
              <a:t>Import multiple users</a:t>
            </a:r>
          </a:p>
          <a:p>
            <a:r>
              <a:rPr lang="en-US" sz="2400" dirty="0"/>
              <a:t>Windows PowerShell</a:t>
            </a:r>
          </a:p>
          <a:p>
            <a:r>
              <a:rPr lang="en-US" sz="2400" dirty="0"/>
              <a:t>Directory synchronization</a:t>
            </a:r>
          </a:p>
        </p:txBody>
      </p:sp>
    </p:spTree>
    <p:extLst>
      <p:ext uri="{BB962C8B-B14F-4D97-AF65-F5344CB8AC3E}">
        <p14:creationId xmlns:p14="http://schemas.microsoft.com/office/powerpoint/2010/main" val="172783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Managing User Accounts</a:t>
            </a:r>
            <a:endParaRPr lang="en-US" dirty="0"/>
          </a:p>
        </p:txBody>
      </p:sp>
      <p:sp>
        <p:nvSpPr>
          <p:cNvPr id="6" name="Text Placeholder 5"/>
          <p:cNvSpPr>
            <a:spLocks noGrp="1"/>
          </p:cNvSpPr>
          <p:nvPr>
            <p:ph type="body" sz="quarter" idx="10"/>
          </p:nvPr>
        </p:nvSpPr>
        <p:spPr>
          <a:xfrm>
            <a:off x="592992" y="1444289"/>
            <a:ext cx="11018520" cy="3748719"/>
          </a:xfrm>
        </p:spPr>
        <p:txBody>
          <a:bodyPr>
            <a:normAutofit lnSpcReduction="10000"/>
          </a:bodyPr>
          <a:lstStyle/>
          <a:p>
            <a:r>
              <a:rPr lang="en-US" dirty="0"/>
              <a:t>Managing user accounts involves managing several account settings, such as</a:t>
            </a:r>
            <a:r>
              <a:rPr lang="bs-Latn-BA" dirty="0"/>
              <a:t>:</a:t>
            </a:r>
            <a:br>
              <a:rPr lang="en-US" dirty="0"/>
            </a:br>
            <a:endParaRPr lang="bs-Latn-BA" sz="1000" dirty="0"/>
          </a:p>
          <a:p>
            <a:pPr lvl="1"/>
            <a:r>
              <a:rPr lang="en-US" dirty="0"/>
              <a:t>Assigning administrator roles</a:t>
            </a:r>
            <a:endParaRPr lang="bs-Latn-BA" dirty="0"/>
          </a:p>
          <a:p>
            <a:pPr lvl="1"/>
            <a:r>
              <a:rPr lang="en-US" dirty="0"/>
              <a:t>Setting users’ sign-in status</a:t>
            </a:r>
            <a:endParaRPr lang="bs-Latn-BA" dirty="0"/>
          </a:p>
          <a:p>
            <a:pPr lvl="1"/>
            <a:r>
              <a:rPr lang="en-US" dirty="0"/>
              <a:t>Specifying user location settings</a:t>
            </a:r>
            <a:endParaRPr lang="bs-Latn-BA" dirty="0"/>
          </a:p>
          <a:p>
            <a:pPr lvl="1"/>
            <a:r>
              <a:rPr lang="en-US" dirty="0"/>
              <a:t>Assigning licenses</a:t>
            </a:r>
            <a:br>
              <a:rPr lang="en-US" dirty="0"/>
            </a:br>
            <a:endParaRPr lang="en-US" dirty="0"/>
          </a:p>
          <a:p>
            <a:r>
              <a:rPr lang="en-US" dirty="0"/>
              <a:t>You can use the Microsoft 365 admin center to edit single or multiple users</a:t>
            </a:r>
          </a:p>
        </p:txBody>
      </p:sp>
    </p:spTree>
    <p:extLst>
      <p:ext uri="{BB962C8B-B14F-4D97-AF65-F5344CB8AC3E}">
        <p14:creationId xmlns:p14="http://schemas.microsoft.com/office/powerpoint/2010/main" val="41548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Managing User Licenses</a:t>
            </a:r>
            <a:endParaRPr lang="en-US" dirty="0"/>
          </a:p>
        </p:txBody>
      </p:sp>
      <p:sp>
        <p:nvSpPr>
          <p:cNvPr id="6" name="Text Placeholder 5"/>
          <p:cNvSpPr>
            <a:spLocks noGrp="1"/>
          </p:cNvSpPr>
          <p:nvPr>
            <p:ph type="body" sz="quarter" idx="10"/>
          </p:nvPr>
        </p:nvSpPr>
        <p:spPr>
          <a:xfrm>
            <a:off x="592992" y="1444289"/>
            <a:ext cx="11338596" cy="5269135"/>
          </a:xfrm>
        </p:spPr>
        <p:txBody>
          <a:bodyPr/>
          <a:lstStyle/>
          <a:p>
            <a:r>
              <a:rPr lang="en-US" dirty="0"/>
              <a:t>One of the most basic tasks for Microsoft 365 Administrators is to manage users </a:t>
            </a:r>
            <a:r>
              <a:rPr lang="bs-Latn-BA" dirty="0"/>
              <a:t>and </a:t>
            </a:r>
            <a:r>
              <a:rPr lang="en-US" dirty="0"/>
              <a:t>manage their licenses</a:t>
            </a:r>
            <a:br>
              <a:rPr lang="en-US" dirty="0"/>
            </a:br>
            <a:endParaRPr lang="en-US" sz="1000" dirty="0"/>
          </a:p>
          <a:p>
            <a:r>
              <a:rPr lang="en-US" dirty="0"/>
              <a:t>Your organization’s users need licenses to use Microsoft 365 services such as Outlook, SharePoint Online, and Skype for Business Online</a:t>
            </a:r>
            <a:br>
              <a:rPr lang="en-US" dirty="0"/>
            </a:br>
            <a:endParaRPr lang="bs-Latn-BA" sz="1000" dirty="0"/>
          </a:p>
          <a:p>
            <a:r>
              <a:rPr lang="en-US" dirty="0"/>
              <a:t>When you assign a license to a user, the service is automatically set up for that user</a:t>
            </a:r>
            <a:br>
              <a:rPr lang="en-US" dirty="0"/>
            </a:br>
            <a:endParaRPr lang="en-US" sz="1000" dirty="0"/>
          </a:p>
          <a:p>
            <a:r>
              <a:rPr lang="en-US" dirty="0"/>
              <a:t>Only members of the Microsoft 365 Global admin and User Management admin roles can assign or remove licenses</a:t>
            </a:r>
            <a:br>
              <a:rPr lang="en-US" dirty="0"/>
            </a:br>
            <a:endParaRPr lang="en-US" sz="1000" dirty="0"/>
          </a:p>
          <a:p>
            <a:r>
              <a:rPr lang="en-US" dirty="0"/>
              <a:t>To assign a license, you can use the Microsoft 365 admin center or Windows PowerShell</a:t>
            </a:r>
          </a:p>
        </p:txBody>
      </p:sp>
    </p:spTree>
    <p:extLst>
      <p:ext uri="{BB962C8B-B14F-4D97-AF65-F5344CB8AC3E}">
        <p14:creationId xmlns:p14="http://schemas.microsoft.com/office/powerpoint/2010/main" val="86500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Recovering Deleted User Accounts</a:t>
            </a:r>
            <a:endParaRPr lang="en-US" dirty="0"/>
          </a:p>
        </p:txBody>
      </p:sp>
      <p:sp>
        <p:nvSpPr>
          <p:cNvPr id="6" name="Text Placeholder 5"/>
          <p:cNvSpPr>
            <a:spLocks noGrp="1"/>
          </p:cNvSpPr>
          <p:nvPr>
            <p:ph type="body" sz="quarter" idx="10"/>
          </p:nvPr>
        </p:nvSpPr>
        <p:spPr>
          <a:xfrm>
            <a:off x="443696" y="1419527"/>
            <a:ext cx="11107596" cy="1163395"/>
          </a:xfrm>
        </p:spPr>
        <p:txBody>
          <a:bodyPr>
            <a:normAutofit lnSpcReduction="10000"/>
          </a:bodyPr>
          <a:lstStyle/>
          <a:p>
            <a:pPr>
              <a:buFont typeface="Arial" panose="020B0604020202020204" pitchFamily="34" charset="0"/>
              <a:buChar char="•"/>
            </a:pPr>
            <a:r>
              <a:rPr lang="en-US" sz="1800" dirty="0"/>
              <a:t>When users leave your organization, they</a:t>
            </a:r>
            <a:r>
              <a:rPr lang="bs-Latn-BA" sz="1800" dirty="0"/>
              <a:t> usually </a:t>
            </a:r>
            <a:r>
              <a:rPr lang="en-US" sz="1800" dirty="0"/>
              <a:t>no longer require a user account in Microsoft 365</a:t>
            </a:r>
            <a:br>
              <a:rPr lang="en-US" sz="1800" dirty="0"/>
            </a:br>
            <a:endParaRPr lang="en-US" sz="1800" dirty="0"/>
          </a:p>
          <a:p>
            <a:pPr>
              <a:buFont typeface="Arial" panose="020B0604020202020204" pitchFamily="34" charset="0"/>
              <a:buChar char="•"/>
            </a:pPr>
            <a:r>
              <a:rPr lang="en-US" sz="1800" dirty="0"/>
              <a:t>When you delete a user account, the assigned Microsoft 365 license for that user becomes available, which you can assign to another user</a:t>
            </a:r>
          </a:p>
        </p:txBody>
      </p:sp>
      <p:pic>
        <p:nvPicPr>
          <p:cNvPr id="3" name="Picture 2">
            <a:extLst>
              <a:ext uri="{FF2B5EF4-FFF2-40B4-BE49-F238E27FC236}">
                <a16:creationId xmlns:a16="http://schemas.microsoft.com/office/drawing/2014/main" id="{4F0F396D-18D2-44A2-A91D-20266A802692}"/>
              </a:ext>
            </a:extLst>
          </p:cNvPr>
          <p:cNvPicPr>
            <a:picLocks noChangeAspect="1"/>
          </p:cNvPicPr>
          <p:nvPr/>
        </p:nvPicPr>
        <p:blipFill>
          <a:blip r:embed="rId3"/>
          <a:stretch>
            <a:fillRect/>
          </a:stretch>
        </p:blipFill>
        <p:spPr>
          <a:xfrm>
            <a:off x="5494389" y="2360643"/>
            <a:ext cx="6603000" cy="4134525"/>
          </a:xfrm>
          <a:prstGeom prst="rect">
            <a:avLst/>
          </a:prstGeom>
        </p:spPr>
      </p:pic>
      <p:sp>
        <p:nvSpPr>
          <p:cNvPr id="5" name="TextBox 4">
            <a:extLst>
              <a:ext uri="{FF2B5EF4-FFF2-40B4-BE49-F238E27FC236}">
                <a16:creationId xmlns:a16="http://schemas.microsoft.com/office/drawing/2014/main" id="{0A46F6C5-2427-4ED2-BA5D-8A2C2B3CB346}"/>
              </a:ext>
            </a:extLst>
          </p:cNvPr>
          <p:cNvSpPr txBox="1"/>
          <p:nvPr/>
        </p:nvSpPr>
        <p:spPr>
          <a:xfrm>
            <a:off x="444757" y="2897946"/>
            <a:ext cx="5228253" cy="39087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When you delete a user account, the account becomes inactive and the user cannot sign in to access Microsoft 365 services</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Microsoft 365 retains the account as a “soft deleted” inactive account for 30 days after deletion; this enables you to restore the account if necessary</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You can restore deleted user accounts using the </a:t>
            </a:r>
            <a:r>
              <a:rPr lang="bs-Latn-BA" sz="1800" dirty="0">
                <a:latin typeface="Segoe UI Semilight" panose="020B0402040204020203" pitchFamily="34" charset="0"/>
                <a:cs typeface="Segoe UI Semilight" panose="020B0402040204020203" pitchFamily="34" charset="0"/>
              </a:rPr>
              <a:t>Microsoft 365 admin center or </a:t>
            </a:r>
            <a:r>
              <a:rPr lang="en-US" sz="1800" dirty="0">
                <a:latin typeface="Segoe UI Semilight" panose="020B0402040204020203" pitchFamily="34" charset="0"/>
                <a:cs typeface="Segoe UI Semilight" panose="020B0402040204020203" pitchFamily="34" charset="0"/>
              </a:rPr>
              <a:t>Windows PowerShell (by using the </a:t>
            </a:r>
            <a:r>
              <a:rPr lang="en-US" sz="1800" b="1" dirty="0">
                <a:latin typeface="Segoe UI Semilight" panose="020B0402040204020203" pitchFamily="34" charset="0"/>
                <a:cs typeface="Segoe UI Semilight" panose="020B0402040204020203" pitchFamily="34" charset="0"/>
              </a:rPr>
              <a:t>Restore-</a:t>
            </a:r>
            <a:r>
              <a:rPr lang="en-US" sz="1800" b="1" dirty="0" err="1">
                <a:latin typeface="Segoe UI Semilight" panose="020B0402040204020203" pitchFamily="34" charset="0"/>
                <a:cs typeface="Segoe UI Semilight" panose="020B0402040204020203" pitchFamily="34" charset="0"/>
              </a:rPr>
              <a:t>MsolUser</a:t>
            </a:r>
            <a:r>
              <a:rPr lang="en-US" sz="1800" dirty="0">
                <a:latin typeface="Segoe UI Semilight" panose="020B0402040204020203" pitchFamily="34" charset="0"/>
                <a:cs typeface="Segoe UI Semilight" panose="020B0402040204020203" pitchFamily="34" charset="0"/>
              </a:rPr>
              <a:t> cmdlet)</a:t>
            </a:r>
          </a:p>
          <a:p>
            <a:pPr algn="l"/>
            <a:endParaRPr lang="en-US" sz="20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FBC05598-E44E-446F-AC1C-3AD551FD87C1}"/>
              </a:ext>
            </a:extLst>
          </p:cNvPr>
          <p:cNvSpPr txBox="1"/>
          <p:nvPr/>
        </p:nvSpPr>
        <p:spPr>
          <a:xfrm flipH="1">
            <a:off x="5766381" y="6260844"/>
            <a:ext cx="6167470" cy="492443"/>
          </a:xfrm>
          <a:prstGeom prst="rect">
            <a:avLst/>
          </a:prstGeom>
          <a:noFill/>
        </p:spPr>
        <p:txBody>
          <a:bodyPr wrap="square" lIns="0" tIns="0" rIns="0" bIns="0" rtlCol="0">
            <a:spAutoFit/>
          </a:bodyPr>
          <a:lstStyle/>
          <a:p>
            <a:pPr algn="ctr"/>
            <a:r>
              <a:rPr lang="en-US" sz="1600" dirty="0">
                <a:latin typeface="Segoe UI Semilight" panose="020B0402040204020203" pitchFamily="34" charset="0"/>
                <a:cs typeface="Segoe UI Semilight" panose="020B0402040204020203" pitchFamily="34" charset="0"/>
              </a:rPr>
              <a:t>D</a:t>
            </a:r>
            <a:r>
              <a:rPr lang="en-US" sz="1600" b="0" i="0" u="none" strike="noStrike" dirty="0">
                <a:effectLst/>
                <a:latin typeface="Segoe UI Semilight" panose="020B0402040204020203" pitchFamily="34" charset="0"/>
                <a:cs typeface="Segoe UI Semilight" panose="020B0402040204020203" pitchFamily="34" charset="0"/>
              </a:rPr>
              <a:t>eleted users are still a part of their managed tenant. </a:t>
            </a:r>
          </a:p>
          <a:p>
            <a:pPr algn="ctr"/>
            <a:r>
              <a:rPr lang="en-US" sz="1600" b="0" i="0" u="none" strike="noStrike" dirty="0">
                <a:effectLst/>
                <a:latin typeface="Segoe UI Semilight" panose="020B0402040204020203" pitchFamily="34" charset="0"/>
                <a:cs typeface="Segoe UI Semilight" panose="020B0402040204020203" pitchFamily="34" charset="0"/>
              </a:rPr>
              <a:t>A recovery operation simply re-activates the Azure AD user.</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580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Managing Security Groups in Microsoft 365</a:t>
            </a:r>
          </a:p>
        </p:txBody>
      </p:sp>
    </p:spTree>
    <p:extLst>
      <p:ext uri="{BB962C8B-B14F-4D97-AF65-F5344CB8AC3E}">
        <p14:creationId xmlns:p14="http://schemas.microsoft.com/office/powerpoint/2010/main" val="65800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84200" y="1435497"/>
            <a:ext cx="11018520" cy="3871829"/>
          </a:xfrm>
        </p:spPr>
        <p:txBody>
          <a:bodyPr/>
          <a:lstStyle/>
          <a:p>
            <a:r>
              <a:rPr lang="en-US" dirty="0"/>
              <a:t>After you create your users for the Microsoft 365 tenant, you can optionally create groups for distributing email to multiple users with Exchange Online. </a:t>
            </a:r>
            <a:br>
              <a:rPr lang="en-US" dirty="0"/>
            </a:br>
            <a:endParaRPr lang="bs-Latn-BA" dirty="0"/>
          </a:p>
          <a:p>
            <a:r>
              <a:rPr lang="bs-Latn-BA" dirty="0"/>
              <a:t>To do this you need to:</a:t>
            </a:r>
            <a:br>
              <a:rPr lang="en-US" dirty="0"/>
            </a:br>
            <a:endParaRPr lang="bs-Latn-BA" sz="1000" dirty="0"/>
          </a:p>
          <a:p>
            <a:pPr lvl="1"/>
            <a:r>
              <a:rPr lang="bs-Latn-BA" dirty="0"/>
              <a:t>Understand groups in Microsoft 365</a:t>
            </a:r>
          </a:p>
          <a:p>
            <a:pPr lvl="1"/>
            <a:r>
              <a:rPr lang="bs-Latn-BA" dirty="0"/>
              <a:t>Understand how to create and manage groups</a:t>
            </a:r>
          </a:p>
          <a:p>
            <a:pPr lvl="1"/>
            <a:r>
              <a:rPr lang="bs-Latn-BA" dirty="0"/>
              <a:t>Understand how to use Azure AD Privileged Identity Management</a:t>
            </a:r>
          </a:p>
          <a:p>
            <a:pPr lvl="1"/>
            <a:endParaRPr lang="en-US" dirty="0"/>
          </a:p>
        </p:txBody>
      </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8005665"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tx1">
              <a:lumMod val="50000"/>
              <a:lumOff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0" y="1234994"/>
            <a:ext cx="8817446" cy="458202"/>
          </a:xfrm>
          <a:prstGeom prst="rect">
            <a:avLst/>
          </a:prstGeom>
        </p:spPr>
        <p:txBody>
          <a:bodyPr wrap="square">
            <a:spAutoFit/>
          </a:bodyPr>
          <a:lstStyle/>
          <a:p>
            <a:pPr lvl="0">
              <a:lnSpc>
                <a:spcPts val="3200"/>
              </a:lnSpc>
              <a:defRPr/>
            </a:pPr>
            <a:r>
              <a:rPr lang="en-US" b="1" dirty="0">
                <a:solidFill>
                  <a:schemeClr val="accent5">
                    <a:lumMod val="75000"/>
                  </a:schemeClr>
                </a:solidFill>
              </a:rPr>
              <a:t>Office Development MVP | MCT | Solution Architect | International Speaker | Author </a:t>
            </a:r>
            <a:endParaRPr kumimoji="0" lang="en-US" b="1" i="0" u="none" strike="noStrike" kern="1200" cap="none" spc="0" normalizeH="0" baseline="0" noProof="0" dirty="0">
              <a:ln>
                <a:noFill/>
              </a:ln>
              <a:solidFill>
                <a:schemeClr val="accent5">
                  <a:lumMod val="75000"/>
                </a:scheme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5407681" cy="2055707"/>
          </a:xfrm>
        </p:spPr>
        <p:txBody>
          <a:bodyPr>
            <a:normAutofit/>
          </a:bodyPr>
          <a:lstStyle/>
          <a:p>
            <a:pPr>
              <a:buFont typeface="Wingdings" panose="05000000000000000000" pitchFamily="2" charset="2"/>
              <a:buChar char="ü"/>
            </a:pPr>
            <a:r>
              <a:rPr lang="en-US" sz="1800" dirty="0">
                <a:solidFill>
                  <a:schemeClr val="tx1">
                    <a:lumMod val="65000"/>
                    <a:lumOff val="35000"/>
                  </a:schemeClr>
                </a:solidFill>
              </a:rPr>
              <a:t>16+ Years of experience</a:t>
            </a:r>
          </a:p>
          <a:p>
            <a:pPr>
              <a:buFont typeface="Wingdings" panose="05000000000000000000" pitchFamily="2" charset="2"/>
              <a:buChar char="ü"/>
            </a:pPr>
            <a:r>
              <a:rPr lang="en-US" sz="1800" dirty="0">
                <a:solidFill>
                  <a:schemeClr val="tx1">
                    <a:lumMod val="65000"/>
                    <a:lumOff val="35000"/>
                  </a:schemeClr>
                </a:solidFill>
              </a:rPr>
              <a:t>Microsoft Teams, Power Platform and SPFx Specialist</a:t>
            </a:r>
          </a:p>
          <a:p>
            <a:pPr>
              <a:buFont typeface="Wingdings" panose="05000000000000000000" pitchFamily="2" charset="2"/>
              <a:buChar char="ü"/>
            </a:pPr>
            <a:r>
              <a:rPr lang="en-US" sz="1800" dirty="0">
                <a:solidFill>
                  <a:schemeClr val="tx1">
                    <a:lumMod val="65000"/>
                    <a:lumOff val="35000"/>
                  </a:schemeClr>
                </a:solidFill>
              </a:rPr>
              <a:t>International Speaker | Author | Blogger | Trainer</a:t>
            </a:r>
          </a:p>
          <a:p>
            <a:pPr>
              <a:buFont typeface="Wingdings" panose="05000000000000000000" pitchFamily="2" charset="2"/>
              <a:buChar char="ü"/>
            </a:pPr>
            <a:r>
              <a:rPr lang="en-US" sz="1800" dirty="0">
                <a:solidFill>
                  <a:schemeClr val="tx1">
                    <a:lumMod val="65000"/>
                    <a:lumOff val="35000"/>
                  </a:schemeClr>
                </a:solidFill>
              </a:rPr>
              <a:t>SPS Bangalore Organizer </a:t>
            </a:r>
          </a:p>
          <a:p>
            <a:pPr>
              <a:buFont typeface="Wingdings" panose="05000000000000000000" pitchFamily="2" charset="2"/>
              <a:buChar char="ü"/>
            </a:pPr>
            <a:r>
              <a:rPr lang="en-US" sz="1800" dirty="0">
                <a:solidFill>
                  <a:schemeClr val="tx1">
                    <a:lumMod val="65000"/>
                    <a:lumOff val="35000"/>
                  </a:schemeClr>
                </a:solidFill>
              </a:rPr>
              <a:t>aOS Ambassador</a:t>
            </a:r>
          </a:p>
          <a:p>
            <a:pPr marL="0" indent="0">
              <a:buNone/>
            </a:pPr>
            <a:endParaRPr lang="en-US" sz="2000" dirty="0">
              <a:solidFill>
                <a:schemeClr val="tx1">
                  <a:lumMod val="65000"/>
                  <a:lumOff val="3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958336"/>
            <a:ext cx="1844532" cy="751706"/>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2">
                  <a:extLst>
                    <a:ext uri="{A12FA001-AC4F-418D-AE19-62706E023703}">
                      <ahyp:hlinkClr xmlns:ahyp="http://schemas.microsoft.com/office/drawing/2018/hyperlinkcolor" val="tx"/>
                    </a:ext>
                  </a:extLst>
                </a:hlinkClick>
              </a:rPr>
              <a:t>in/jenkinsns </a:t>
            </a:r>
            <a:endPar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hlinkClick r:id="rId14">
                  <a:extLst>
                    <a:ext uri="{A12FA001-AC4F-418D-AE19-62706E023703}">
                      <ahyp:hlinkClr xmlns:ahyp="http://schemas.microsoft.com/office/drawing/2018/hyperlinkcolor" val="tx"/>
                    </a:ext>
                  </a:extLst>
                </a:hlinkClick>
              </a:rPr>
              <a:t>jenkinsns@gmail.com</a:t>
            </a: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8">
                  <a:extLst>
                    <a:ext uri="{A12FA001-AC4F-418D-AE19-62706E023703}">
                      <ahyp:hlinkClr xmlns:ahyp="http://schemas.microsoft.com/office/drawing/2018/hyperlinkcolor" val="tx"/>
                    </a:ext>
                  </a:extLst>
                </a:hlinkClick>
              </a:rPr>
              <a:t>jenkinsns</a:t>
            </a: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36B3C721-8356-47FE-B929-BD700112C71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779725" y="1983923"/>
            <a:ext cx="751706" cy="751706"/>
          </a:xfrm>
          <a:prstGeom prst="rect">
            <a:avLst/>
          </a:prstGeom>
        </p:spPr>
      </p:pic>
      <p:pic>
        <p:nvPicPr>
          <p:cNvPr id="14" name="Picture 13">
            <a:extLst>
              <a:ext uri="{FF2B5EF4-FFF2-40B4-BE49-F238E27FC236}">
                <a16:creationId xmlns:a16="http://schemas.microsoft.com/office/drawing/2014/main" id="{0348ABF7-C10A-4AF2-A2CB-B42AA03DFE7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76985" y="6176793"/>
            <a:ext cx="323850" cy="276225"/>
          </a:xfrm>
          <a:prstGeom prst="rect">
            <a:avLst/>
          </a:prstGeom>
        </p:spPr>
      </p:pic>
      <p:sp>
        <p:nvSpPr>
          <p:cNvPr id="41" name="Rectangle 40">
            <a:extLst>
              <a:ext uri="{FF2B5EF4-FFF2-40B4-BE49-F238E27FC236}">
                <a16:creationId xmlns:a16="http://schemas.microsoft.com/office/drawing/2014/main" id="{CFC06FAA-C024-4931-A102-8ABCFF4DEC29}"/>
              </a:ext>
            </a:extLst>
          </p:cNvPr>
          <p:cNvSpPr/>
          <p:nvPr/>
        </p:nvSpPr>
        <p:spPr>
          <a:xfrm>
            <a:off x="8207738" y="6137492"/>
            <a:ext cx="4014809" cy="307777"/>
          </a:xfrm>
          <a:prstGeom prst="rect">
            <a:avLst/>
          </a:prstGeom>
        </p:spPr>
        <p:txBody>
          <a:bodyPr wrap="square">
            <a:spAutoFit/>
          </a:bodyPr>
          <a:lstStyle/>
          <a:p>
            <a:pPr lvl="0">
              <a:defRPr/>
            </a:pPr>
            <a:r>
              <a:rPr lang="en-GB" sz="1400" dirty="0">
                <a:hlinkClick r:id="rId22"/>
              </a:rPr>
              <a:t>https://www.youtube.com/user/jenkinsns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16" name="Picture 15">
            <a:extLst>
              <a:ext uri="{FF2B5EF4-FFF2-40B4-BE49-F238E27FC236}">
                <a16:creationId xmlns:a16="http://schemas.microsoft.com/office/drawing/2014/main" id="{6E2B5844-1C83-4A05-BF05-0EC18D4487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45188" y="2328964"/>
            <a:ext cx="1733550" cy="266700"/>
          </a:xfrm>
          <a:prstGeom prst="rect">
            <a:avLst/>
          </a:prstGeom>
        </p:spPr>
      </p:pic>
      <p:pic>
        <p:nvPicPr>
          <p:cNvPr id="32" name="Picture 31">
            <a:extLst>
              <a:ext uri="{FF2B5EF4-FFF2-40B4-BE49-F238E27FC236}">
                <a16:creationId xmlns:a16="http://schemas.microsoft.com/office/drawing/2014/main" id="{9AA06413-A82A-436B-9DB1-A0A8FD8B0B5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732697" y="1891818"/>
            <a:ext cx="2030426" cy="289955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Groups in Microsoft 365</a:t>
            </a:r>
          </a:p>
        </p:txBody>
      </p:sp>
      <p:pic>
        <p:nvPicPr>
          <p:cNvPr id="2" name="Picture 1" descr="A close up of a map&#10;&#10;Description automatically generated">
            <a:extLst>
              <a:ext uri="{FF2B5EF4-FFF2-40B4-BE49-F238E27FC236}">
                <a16:creationId xmlns:a16="http://schemas.microsoft.com/office/drawing/2014/main" id="{5898CF99-7DFE-4CDE-9BA5-C418D553D45A}"/>
              </a:ext>
            </a:extLst>
          </p:cNvPr>
          <p:cNvPicPr>
            <a:picLocks noChangeAspect="1"/>
          </p:cNvPicPr>
          <p:nvPr/>
        </p:nvPicPr>
        <p:blipFill>
          <a:blip r:embed="rId3"/>
          <a:stretch>
            <a:fillRect/>
          </a:stretch>
        </p:blipFill>
        <p:spPr>
          <a:xfrm>
            <a:off x="6782126" y="1894115"/>
            <a:ext cx="5084572" cy="4963886"/>
          </a:xfrm>
          <a:prstGeom prst="rect">
            <a:avLst/>
          </a:prstGeom>
        </p:spPr>
      </p:pic>
      <p:sp>
        <p:nvSpPr>
          <p:cNvPr id="6" name="Text Placeholder 5"/>
          <p:cNvSpPr>
            <a:spLocks noGrp="1"/>
          </p:cNvSpPr>
          <p:nvPr>
            <p:ph type="body" sz="quarter" idx="10"/>
          </p:nvPr>
        </p:nvSpPr>
        <p:spPr>
          <a:xfrm>
            <a:off x="584200" y="1435497"/>
            <a:ext cx="11018520" cy="3010055"/>
          </a:xfrm>
        </p:spPr>
        <p:txBody>
          <a:bodyPr>
            <a:normAutofit lnSpcReduction="10000"/>
          </a:bodyPr>
          <a:lstStyle/>
          <a:p>
            <a:r>
              <a:rPr lang="en-US" sz="2400" dirty="0"/>
              <a:t>You can use groups to manage sets of users at the same time</a:t>
            </a:r>
            <a:r>
              <a:rPr lang="bs-Latn-BA" sz="2400" dirty="0"/>
              <a:t> in Microsoft 365</a:t>
            </a:r>
            <a:br>
              <a:rPr lang="en-US" sz="2400" dirty="0"/>
            </a:br>
            <a:endParaRPr lang="bs-Latn-BA" sz="700" dirty="0"/>
          </a:p>
          <a:p>
            <a:r>
              <a:rPr lang="bs-Latn-BA" sz="2400" dirty="0"/>
              <a:t>Supported types of groups in Microsoft 365 </a:t>
            </a:r>
            <a:r>
              <a:rPr lang="en-US" sz="2400" dirty="0"/>
              <a:t>include</a:t>
            </a:r>
            <a:r>
              <a:rPr lang="bs-Latn-BA" sz="2400" dirty="0"/>
              <a:t>:</a:t>
            </a:r>
            <a:br>
              <a:rPr lang="en-US" dirty="0"/>
            </a:br>
            <a:endParaRPr lang="en-US" sz="1000" dirty="0"/>
          </a:p>
          <a:p>
            <a:pPr lvl="1"/>
            <a:r>
              <a:rPr lang="en-US" dirty="0">
                <a:latin typeface="Segoe UI Semilight" panose="020B0402040204020203" pitchFamily="34" charset="0"/>
                <a:cs typeface="Segoe UI Semilight" panose="020B0402040204020203" pitchFamily="34" charset="0"/>
              </a:rPr>
              <a:t>Office 365 group</a:t>
            </a:r>
          </a:p>
          <a:p>
            <a:pPr lvl="1"/>
            <a:r>
              <a:rPr lang="en-US" dirty="0">
                <a:latin typeface="Segoe UI Semilight" panose="020B0402040204020203" pitchFamily="34" charset="0"/>
                <a:cs typeface="Segoe UI Semilight" panose="020B0402040204020203" pitchFamily="34" charset="0"/>
              </a:rPr>
              <a:t>Distribution list</a:t>
            </a:r>
          </a:p>
          <a:p>
            <a:pPr lvl="1"/>
            <a:r>
              <a:rPr lang="en-US" dirty="0">
                <a:latin typeface="Segoe UI Semilight" panose="020B0402040204020203" pitchFamily="34" charset="0"/>
                <a:cs typeface="Segoe UI Semilight" panose="020B0402040204020203" pitchFamily="34" charset="0"/>
              </a:rPr>
              <a:t>Mail-enabled security group</a:t>
            </a:r>
          </a:p>
          <a:p>
            <a:pPr lvl="1"/>
            <a:r>
              <a:rPr lang="en-US" dirty="0">
                <a:latin typeface="Segoe UI Semilight" panose="020B0402040204020203" pitchFamily="34" charset="0"/>
                <a:cs typeface="Segoe UI Semilight" panose="020B0402040204020203" pitchFamily="34" charset="0"/>
              </a:rPr>
              <a:t>Security group</a:t>
            </a:r>
          </a:p>
          <a:p>
            <a:pPr lvl="1"/>
            <a:r>
              <a:rPr lang="en-US" dirty="0">
                <a:latin typeface="Segoe UI Semilight" panose="020B0402040204020203" pitchFamily="34" charset="0"/>
                <a:cs typeface="Segoe UI Semilight" panose="020B0402040204020203" pitchFamily="34" charset="0"/>
              </a:rPr>
              <a:t>Dynamic distribution group</a:t>
            </a:r>
            <a:r>
              <a:rPr lang="bs-Latn-BA"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(Exchange only)</a:t>
            </a:r>
          </a:p>
        </p:txBody>
      </p:sp>
    </p:spTree>
    <p:extLst>
      <p:ext uri="{BB962C8B-B14F-4D97-AF65-F5344CB8AC3E}">
        <p14:creationId xmlns:p14="http://schemas.microsoft.com/office/powerpoint/2010/main" val="196828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Creating and Managing Groups</a:t>
            </a:r>
            <a:endParaRPr lang="en-US" dirty="0"/>
          </a:p>
        </p:txBody>
      </p:sp>
      <p:sp>
        <p:nvSpPr>
          <p:cNvPr id="6" name="Text Placeholder 5"/>
          <p:cNvSpPr>
            <a:spLocks noGrp="1"/>
          </p:cNvSpPr>
          <p:nvPr>
            <p:ph type="body" sz="quarter" idx="10"/>
          </p:nvPr>
        </p:nvSpPr>
        <p:spPr>
          <a:xfrm>
            <a:off x="584200" y="1435497"/>
            <a:ext cx="11018520" cy="4844403"/>
          </a:xfrm>
        </p:spPr>
        <p:txBody>
          <a:bodyPr>
            <a:normAutofit lnSpcReduction="10000"/>
          </a:bodyPr>
          <a:lstStyle/>
          <a:p>
            <a:r>
              <a:rPr lang="en-US" sz="2400" dirty="0"/>
              <a:t>Y</a:t>
            </a:r>
            <a:r>
              <a:rPr lang="bs-Latn-BA" sz="2400" dirty="0"/>
              <a:t>ou can use </a:t>
            </a:r>
            <a:r>
              <a:rPr lang="en-US" sz="2400" dirty="0"/>
              <a:t>the Microsoft 365 admin center</a:t>
            </a:r>
            <a:r>
              <a:rPr lang="bs-Latn-BA" sz="2400" dirty="0"/>
              <a:t> or Windows PowerShell </a:t>
            </a:r>
            <a:r>
              <a:rPr lang="en-US" sz="2400" dirty="0"/>
              <a:t>to create a security group in the Microsoft 365 </a:t>
            </a:r>
            <a:br>
              <a:rPr lang="en-US" sz="2400" dirty="0"/>
            </a:br>
            <a:endParaRPr lang="bs-Latn-BA" sz="2400" dirty="0"/>
          </a:p>
          <a:p>
            <a:r>
              <a:rPr lang="en-US" sz="2400" dirty="0"/>
              <a:t>To ensure that you create and manage your groups correctly, you should consider the following best practices:</a:t>
            </a:r>
            <a:br>
              <a:rPr lang="en-US" sz="2400" dirty="0"/>
            </a:br>
            <a:endParaRPr lang="en-US" sz="900" dirty="0"/>
          </a:p>
          <a:p>
            <a:pPr lvl="1"/>
            <a:r>
              <a:rPr lang="en-US" dirty="0"/>
              <a:t>Keep your group naming convention simple but clear</a:t>
            </a:r>
            <a:br>
              <a:rPr lang="en-US" dirty="0"/>
            </a:br>
            <a:endParaRPr lang="en-US" dirty="0"/>
          </a:p>
          <a:p>
            <a:pPr lvl="1"/>
            <a:r>
              <a:rPr lang="en-US" dirty="0"/>
              <a:t>Create policies and procedures for ongoing group maintenance</a:t>
            </a:r>
            <a:br>
              <a:rPr lang="en-US" dirty="0"/>
            </a:br>
            <a:endParaRPr lang="en-US" dirty="0"/>
          </a:p>
          <a:p>
            <a:pPr lvl="1"/>
            <a:r>
              <a:rPr lang="en-US" dirty="0"/>
              <a:t>Add users to security groups and then add those security groups to the default groups rather than adding individual users to the default groups</a:t>
            </a:r>
            <a:br>
              <a:rPr lang="en-US" dirty="0"/>
            </a:br>
            <a:endParaRPr lang="en-US" dirty="0"/>
          </a:p>
          <a:p>
            <a:pPr lvl="1"/>
            <a:r>
              <a:rPr lang="en-US" dirty="0"/>
              <a:t>Maintain a consistent and well-defined account provisioning process</a:t>
            </a:r>
          </a:p>
        </p:txBody>
      </p:sp>
    </p:spTree>
    <p:extLst>
      <p:ext uri="{BB962C8B-B14F-4D97-AF65-F5344CB8AC3E}">
        <p14:creationId xmlns:p14="http://schemas.microsoft.com/office/powerpoint/2010/main" val="6376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Groups in Exchange Online and SharePoint Online</a:t>
            </a:r>
          </a:p>
        </p:txBody>
      </p:sp>
      <p:sp>
        <p:nvSpPr>
          <p:cNvPr id="6" name="Text Placeholder 5"/>
          <p:cNvSpPr>
            <a:spLocks noGrp="1"/>
          </p:cNvSpPr>
          <p:nvPr>
            <p:ph type="body" sz="quarter" idx="10"/>
          </p:nvPr>
        </p:nvSpPr>
        <p:spPr>
          <a:xfrm>
            <a:off x="584200" y="1435497"/>
            <a:ext cx="11018520" cy="5059847"/>
          </a:xfrm>
        </p:spPr>
        <p:txBody>
          <a:bodyPr>
            <a:normAutofit lnSpcReduction="10000"/>
          </a:bodyPr>
          <a:lstStyle/>
          <a:p>
            <a:r>
              <a:rPr lang="en-US" sz="2000" b="0" i="0" u="none" strike="noStrike" dirty="0">
                <a:effectLst/>
              </a:rPr>
              <a:t>If you want to create groups of users so you can send email to them all at the same time, you can do that in the Exchange admin center:</a:t>
            </a:r>
          </a:p>
          <a:p>
            <a:endParaRPr lang="en-US" dirty="0">
              <a:latin typeface="Segoe UI VSS (Regular)"/>
            </a:endParaRPr>
          </a:p>
          <a:p>
            <a:pPr lvl="1"/>
            <a:r>
              <a:rPr lang="en-US" dirty="0">
                <a:latin typeface="Segoe UI Semilight" panose="020B0402040204020203" pitchFamily="34" charset="0"/>
                <a:cs typeface="Segoe UI Semilight" panose="020B0402040204020203" pitchFamily="34" charset="0"/>
              </a:rPr>
              <a:t>Distribution group</a:t>
            </a:r>
          </a:p>
          <a:p>
            <a:pPr lvl="1"/>
            <a:r>
              <a:rPr lang="en-US" dirty="0">
                <a:latin typeface="Segoe UI Semilight" panose="020B0402040204020203" pitchFamily="34" charset="0"/>
                <a:cs typeface="Segoe UI Semilight" panose="020B0402040204020203" pitchFamily="34" charset="0"/>
              </a:rPr>
              <a:t>Security group</a:t>
            </a:r>
          </a:p>
          <a:p>
            <a:pPr lvl="1"/>
            <a:r>
              <a:rPr lang="en-US" dirty="0">
                <a:latin typeface="Segoe UI Semilight" panose="020B0402040204020203" pitchFamily="34" charset="0"/>
                <a:cs typeface="Segoe UI Semilight" panose="020B0402040204020203" pitchFamily="34" charset="0"/>
              </a:rPr>
              <a:t>Dynamic distribution group</a:t>
            </a:r>
          </a:p>
          <a:p>
            <a:pPr lvl="1"/>
            <a:endParaRPr lang="en-US" dirty="0">
              <a:latin typeface="Segoe UI VSS (Regular)"/>
            </a:endParaRPr>
          </a:p>
          <a:p>
            <a:r>
              <a:rPr lang="en-US" sz="2000" b="0" i="0" u="none" strike="noStrike" dirty="0">
                <a:effectLst/>
              </a:rPr>
              <a:t>SharePoint groups are created automatically when you make a site collection. A security group you create in SharePoint is only recognized by that SharePoint site collection.</a:t>
            </a:r>
          </a:p>
          <a:p>
            <a:endParaRPr lang="en-US" sz="2000" dirty="0"/>
          </a:p>
          <a:p>
            <a:r>
              <a:rPr lang="en-US" sz="2000" dirty="0"/>
              <a:t>You do not need security groups to be secure. </a:t>
            </a:r>
          </a:p>
          <a:p>
            <a:endParaRPr lang="en-US" sz="800" b="0" i="0" u="none" strike="noStrike" dirty="0">
              <a:effectLst/>
            </a:endParaRPr>
          </a:p>
          <a:p>
            <a:pPr lvl="1"/>
            <a:r>
              <a:rPr lang="en-US" b="0" i="0" u="none" strike="noStrike" dirty="0">
                <a:effectLst/>
                <a:latin typeface="Segoe UI Semilight" panose="020B0402040204020203" pitchFamily="34" charset="0"/>
                <a:cs typeface="Segoe UI Semilight" panose="020B0402040204020203" pitchFamily="34" charset="0"/>
              </a:rPr>
              <a:t>You can always grant user permissions and access to sites individually. </a:t>
            </a:r>
          </a:p>
          <a:p>
            <a:pPr lvl="1"/>
            <a:endParaRPr lang="en-US" sz="800" dirty="0">
              <a:latin typeface="Segoe UI Semilight" panose="020B0402040204020203" pitchFamily="34" charset="0"/>
              <a:cs typeface="Segoe UI Semilight" panose="020B0402040204020203" pitchFamily="34" charset="0"/>
            </a:endParaRPr>
          </a:p>
          <a:p>
            <a:pPr lvl="1"/>
            <a:r>
              <a:rPr lang="en-US" b="0" i="0" u="none" strike="noStrike" dirty="0">
                <a:effectLst/>
                <a:latin typeface="Segoe UI Semilight" panose="020B0402040204020203" pitchFamily="34" charset="0"/>
                <a:cs typeface="Segoe UI Semilight" panose="020B0402040204020203" pitchFamily="34" charset="0"/>
              </a:rPr>
              <a:t>But with security groups, you can easily manage larger groups of users.</a:t>
            </a: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8935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normAutofit fontScale="90000"/>
          </a:bodyPr>
          <a:lstStyle/>
          <a:p>
            <a:r>
              <a:rPr lang="en-US" dirty="0"/>
              <a:t>Lab Exercises (continued)</a:t>
            </a:r>
          </a:p>
        </p:txBody>
      </p:sp>
      <p:sp>
        <p:nvSpPr>
          <p:cNvPr id="6" name="Text Placeholder 5"/>
          <p:cNvSpPr>
            <a:spLocks noGrp="1"/>
          </p:cNvSpPr>
          <p:nvPr>
            <p:ph type="body" sz="quarter" idx="10"/>
          </p:nvPr>
        </p:nvSpPr>
        <p:spPr>
          <a:xfrm>
            <a:off x="2897746" y="1195720"/>
            <a:ext cx="8713766" cy="2573012"/>
          </a:xfrm>
        </p:spPr>
        <p:txBody>
          <a:bodyPr/>
          <a:lstStyle/>
          <a:p>
            <a:pPr lvl="0" fontAlgn="base"/>
            <a:r>
              <a:rPr lang="en-US" dirty="0"/>
              <a:t>Exercise 2: Manage Users and Groups</a:t>
            </a:r>
          </a:p>
          <a:p>
            <a:pPr lvl="0" fontAlgn="base"/>
            <a:endParaRPr lang="en-US" sz="800" dirty="0"/>
          </a:p>
          <a:p>
            <a:pPr lvl="1" fontAlgn="base"/>
            <a:r>
              <a:rPr lang="en-US" dirty="0"/>
              <a:t>Task 1 - Create a User Account for </a:t>
            </a:r>
            <a:r>
              <a:rPr lang="en-US" dirty="0" err="1"/>
              <a:t>Adatum’s</a:t>
            </a:r>
            <a:r>
              <a:rPr lang="en-US" dirty="0"/>
              <a:t> Enterprise Administrator</a:t>
            </a:r>
          </a:p>
          <a:p>
            <a:pPr lvl="1" fontAlgn="base"/>
            <a:r>
              <a:rPr lang="en-US" dirty="0"/>
              <a:t>Task 2 - Create and Manage Groups </a:t>
            </a:r>
          </a:p>
          <a:p>
            <a:pPr lvl="1" fontAlgn="base"/>
            <a:r>
              <a:rPr lang="en-US" dirty="0"/>
              <a:t>Task 3 - Recover Groups using PowerShell </a:t>
            </a:r>
          </a:p>
          <a:p>
            <a:pPr lvl="1" fontAlgn="base"/>
            <a:endParaRPr lang="en-US" dirty="0"/>
          </a:p>
          <a:p>
            <a:pPr marL="0" lvl="0" indent="0" fontAlgn="base">
              <a:buNone/>
            </a:pPr>
            <a:endParaRPr lang="en-US" dirty="0"/>
          </a:p>
        </p:txBody>
      </p:sp>
      <p:pic>
        <p:nvPicPr>
          <p:cNvPr id="4" name="Picture 3" descr="A picture containing drawing&#10;&#10;Description automatically generated">
            <a:extLst>
              <a:ext uri="{FF2B5EF4-FFF2-40B4-BE49-F238E27FC236}">
                <a16:creationId xmlns:a16="http://schemas.microsoft.com/office/drawing/2014/main" id="{571AF563-20CC-4D78-8DA2-79B770C110DA}"/>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280042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Microsoft 365 Permission Model Overview</a:t>
            </a:r>
            <a:endParaRPr lang="en-US" dirty="0"/>
          </a:p>
        </p:txBody>
      </p:sp>
      <p:sp>
        <p:nvSpPr>
          <p:cNvPr id="6" name="Text Placeholder 5"/>
          <p:cNvSpPr>
            <a:spLocks noGrp="1"/>
          </p:cNvSpPr>
          <p:nvPr>
            <p:ph type="body" sz="quarter" idx="10"/>
          </p:nvPr>
        </p:nvSpPr>
        <p:spPr>
          <a:xfrm>
            <a:off x="592992" y="1444289"/>
            <a:ext cx="11285330" cy="4598182"/>
          </a:xfrm>
        </p:spPr>
        <p:txBody>
          <a:bodyPr/>
          <a:lstStyle/>
          <a:p>
            <a:r>
              <a:rPr lang="en-US" dirty="0"/>
              <a:t>Microsoft 365 provides several predefined administrator roles that you can assign to users in your organization to ease administrative burdens</a:t>
            </a:r>
            <a:br>
              <a:rPr lang="en-US" dirty="0"/>
            </a:br>
            <a:endParaRPr lang="en-US" sz="1000" dirty="0"/>
          </a:p>
          <a:p>
            <a:r>
              <a:rPr lang="en-US" dirty="0"/>
              <a:t>The permission model in Microsoft 365 on which administrator roles are based is referred to as Role-Based Access Control (RBAC )</a:t>
            </a:r>
            <a:br>
              <a:rPr lang="en-US" dirty="0"/>
            </a:br>
            <a:endParaRPr lang="en-US" sz="1000" dirty="0"/>
          </a:p>
          <a:p>
            <a:r>
              <a:rPr lang="bs-Latn-BA" dirty="0"/>
              <a:t>O</a:t>
            </a:r>
            <a:r>
              <a:rPr lang="en-US" dirty="0"/>
              <a:t>nline services</a:t>
            </a:r>
            <a:r>
              <a:rPr lang="bs-Latn-BA" dirty="0"/>
              <a:t>, such as Exchange </a:t>
            </a:r>
            <a:r>
              <a:rPr lang="en-US" dirty="0"/>
              <a:t>Online and</a:t>
            </a:r>
            <a:r>
              <a:rPr lang="bs-Latn-BA" dirty="0"/>
              <a:t> Share</a:t>
            </a:r>
            <a:r>
              <a:rPr lang="en-US" dirty="0"/>
              <a:t>P</a:t>
            </a:r>
            <a:r>
              <a:rPr lang="bs-Latn-BA" dirty="0"/>
              <a:t>oint</a:t>
            </a:r>
            <a:r>
              <a:rPr lang="en-US" dirty="0"/>
              <a:t> Online, have their own permission models</a:t>
            </a:r>
            <a:br>
              <a:rPr lang="en-US" dirty="0"/>
            </a:br>
            <a:endParaRPr lang="en-US" sz="1000" dirty="0"/>
          </a:p>
          <a:p>
            <a:r>
              <a:rPr lang="en-US" dirty="0"/>
              <a:t>There are other administrator roles available in the RBAC model (such as Global Administrator, Billing Administrator, and Password Administrator, among others)</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Using Admin Roles In Microsoft 365</a:t>
            </a:r>
          </a:p>
        </p:txBody>
      </p:sp>
      <p:pic>
        <p:nvPicPr>
          <p:cNvPr id="3" name="Picture 2" descr="A picture containing screenshot&#10;&#10;Description automatically generated">
            <a:extLst>
              <a:ext uri="{FF2B5EF4-FFF2-40B4-BE49-F238E27FC236}">
                <a16:creationId xmlns:a16="http://schemas.microsoft.com/office/drawing/2014/main" id="{0775B28B-E002-4B04-95F4-748E58533DB7}"/>
              </a:ext>
            </a:extLst>
          </p:cNvPr>
          <p:cNvPicPr>
            <a:picLocks noChangeAspect="1"/>
          </p:cNvPicPr>
          <p:nvPr/>
        </p:nvPicPr>
        <p:blipFill>
          <a:blip r:embed="rId3"/>
          <a:stretch>
            <a:fillRect/>
          </a:stretch>
        </p:blipFill>
        <p:spPr>
          <a:xfrm>
            <a:off x="4422710" y="2572587"/>
            <a:ext cx="7769290" cy="4366341"/>
          </a:xfrm>
          <a:prstGeom prst="rect">
            <a:avLst/>
          </a:prstGeom>
        </p:spPr>
      </p:pic>
      <p:sp>
        <p:nvSpPr>
          <p:cNvPr id="6" name="Text Placeholder 5"/>
          <p:cNvSpPr>
            <a:spLocks noGrp="1"/>
          </p:cNvSpPr>
          <p:nvPr>
            <p:ph type="body" sz="quarter" idx="10"/>
          </p:nvPr>
        </p:nvSpPr>
        <p:spPr>
          <a:xfrm>
            <a:off x="360263" y="1220892"/>
            <a:ext cx="11018520" cy="5601533"/>
          </a:xfrm>
        </p:spPr>
        <p:txBody>
          <a:bodyPr/>
          <a:lstStyle/>
          <a:p>
            <a:r>
              <a:rPr lang="en-US" sz="2000" dirty="0"/>
              <a:t>In Microsoft 365 you use administrator roles to assign specific administrative functions to users</a:t>
            </a:r>
            <a:br>
              <a:rPr lang="en-US" sz="2000" dirty="0"/>
            </a:br>
            <a:endParaRPr lang="en-US" sz="1000" dirty="0"/>
          </a:p>
          <a:p>
            <a:r>
              <a:rPr lang="en-US" sz="2000" dirty="0"/>
              <a:t>Each admin role maps to common business functions and gives permissions to do specific tasks in the Microsoft 365 admin center</a:t>
            </a:r>
            <a:br>
              <a:rPr lang="en-US" sz="2000" dirty="0"/>
            </a:br>
            <a:endParaRPr lang="en-US" sz="1000" dirty="0"/>
          </a:p>
          <a:p>
            <a:r>
              <a:rPr lang="en-US" sz="2000" dirty="0"/>
              <a:t>You can manage admin roles in Microsoft 365 using the Microsoft 365 admin center or Windows PowerShell.</a:t>
            </a:r>
            <a:r>
              <a:rPr lang="bs-Latn-BA" sz="2000" dirty="0"/>
              <a:t> </a:t>
            </a:r>
            <a:r>
              <a:rPr lang="en-US" sz="2000" dirty="0"/>
              <a:t>Key r</a:t>
            </a:r>
            <a:r>
              <a:rPr lang="bs-Latn-BA" sz="2000" dirty="0"/>
              <a:t>oles include: </a:t>
            </a:r>
            <a:br>
              <a:rPr lang="en-US" sz="2000" dirty="0"/>
            </a:br>
            <a:endParaRPr lang="en-US" sz="800" dirty="0"/>
          </a:p>
          <a:p>
            <a:pPr lvl="1"/>
            <a:r>
              <a:rPr lang="en-US" sz="1800" dirty="0">
                <a:latin typeface="Segoe UI Semilight" panose="020B0402040204020203" pitchFamily="34" charset="0"/>
                <a:cs typeface="Segoe UI Semilight" panose="020B0402040204020203" pitchFamily="34" charset="0"/>
              </a:rPr>
              <a:t>Global administrator</a:t>
            </a:r>
          </a:p>
          <a:p>
            <a:pPr lvl="1"/>
            <a:r>
              <a:rPr lang="en-US" sz="1800" dirty="0">
                <a:latin typeface="Segoe UI Semilight" panose="020B0402040204020203" pitchFamily="34" charset="0"/>
                <a:cs typeface="Segoe UI Semilight" panose="020B0402040204020203" pitchFamily="34" charset="0"/>
              </a:rPr>
              <a:t>Billing administrator</a:t>
            </a:r>
          </a:p>
          <a:p>
            <a:pPr lvl="1"/>
            <a:r>
              <a:rPr lang="en-US" sz="1800" dirty="0">
                <a:latin typeface="Segoe UI Semilight" panose="020B0402040204020203" pitchFamily="34" charset="0"/>
                <a:cs typeface="Segoe UI Semilight" panose="020B0402040204020203" pitchFamily="34" charset="0"/>
              </a:rPr>
              <a:t>Dynamics 365 Service administrator</a:t>
            </a:r>
          </a:p>
          <a:p>
            <a:pPr lvl="1"/>
            <a:r>
              <a:rPr lang="en-US" sz="1800" dirty="0">
                <a:latin typeface="Segoe UI Semilight" panose="020B0402040204020203" pitchFamily="34" charset="0"/>
                <a:cs typeface="Segoe UI Semilight" panose="020B0402040204020203" pitchFamily="34" charset="0"/>
              </a:rPr>
              <a:t>Exchange administrator</a:t>
            </a:r>
          </a:p>
          <a:p>
            <a:pPr lvl="1"/>
            <a:r>
              <a:rPr lang="en-US" sz="1800" dirty="0">
                <a:latin typeface="Segoe UI Semilight" panose="020B0402040204020203" pitchFamily="34" charset="0"/>
                <a:cs typeface="Segoe UI Semilight" panose="020B0402040204020203" pitchFamily="34" charset="0"/>
              </a:rPr>
              <a:t>Password administrator</a:t>
            </a:r>
          </a:p>
          <a:p>
            <a:pPr lvl="1"/>
            <a:r>
              <a:rPr lang="en-US" sz="1800" dirty="0">
                <a:latin typeface="Segoe UI Semilight" panose="020B0402040204020203" pitchFamily="34" charset="0"/>
                <a:cs typeface="Segoe UI Semilight" panose="020B0402040204020203" pitchFamily="34" charset="0"/>
              </a:rPr>
              <a:t>Skype for Business administrator</a:t>
            </a:r>
          </a:p>
          <a:p>
            <a:pPr lvl="1"/>
            <a:r>
              <a:rPr lang="en-US" sz="1800" dirty="0">
                <a:latin typeface="Segoe UI Semilight" panose="020B0402040204020203" pitchFamily="34" charset="0"/>
                <a:cs typeface="Segoe UI Semilight" panose="020B0402040204020203" pitchFamily="34" charset="0"/>
              </a:rPr>
              <a:t>Power BI administrator</a:t>
            </a:r>
          </a:p>
          <a:p>
            <a:pPr lvl="1"/>
            <a:r>
              <a:rPr lang="en-US" sz="1800" dirty="0">
                <a:latin typeface="Segoe UI Semilight" panose="020B0402040204020203" pitchFamily="34" charset="0"/>
                <a:cs typeface="Segoe UI Semilight" panose="020B0402040204020203" pitchFamily="34" charset="0"/>
              </a:rPr>
              <a:t>Service administrator</a:t>
            </a:r>
          </a:p>
          <a:p>
            <a:pPr lvl="1"/>
            <a:r>
              <a:rPr lang="en-US" sz="1800" dirty="0">
                <a:latin typeface="Segoe UI Semilight" panose="020B0402040204020203" pitchFamily="34" charset="0"/>
                <a:cs typeface="Segoe UI Semilight" panose="020B0402040204020203" pitchFamily="34" charset="0"/>
              </a:rPr>
              <a:t>SharePoint administrator</a:t>
            </a:r>
          </a:p>
          <a:p>
            <a:pPr lvl="1"/>
            <a:r>
              <a:rPr lang="en-US" sz="1800" dirty="0">
                <a:latin typeface="Segoe UI Semilight" panose="020B0402040204020203" pitchFamily="34" charset="0"/>
                <a:cs typeface="Segoe UI Semilight" panose="020B0402040204020203" pitchFamily="34" charset="0"/>
              </a:rPr>
              <a:t>User Management administrator</a:t>
            </a: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14060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SharePoint Administrator</a:t>
            </a:r>
            <a:endParaRPr lang="en-US" dirty="0"/>
          </a:p>
        </p:txBody>
      </p:sp>
      <p:sp>
        <p:nvSpPr>
          <p:cNvPr id="6" name="Text Placeholder 5"/>
          <p:cNvSpPr>
            <a:spLocks noGrp="1"/>
          </p:cNvSpPr>
          <p:nvPr>
            <p:ph type="body" sz="quarter" idx="10"/>
          </p:nvPr>
        </p:nvSpPr>
        <p:spPr>
          <a:xfrm>
            <a:off x="592992" y="1444289"/>
            <a:ext cx="11018520" cy="4610493"/>
          </a:xfrm>
        </p:spPr>
        <p:txBody>
          <a:bodyPr>
            <a:normAutofit lnSpcReduction="10000"/>
          </a:bodyPr>
          <a:lstStyle/>
          <a:p>
            <a:r>
              <a:rPr lang="en-US" dirty="0"/>
              <a:t>The Microsoft 365 SharePoint Administrator role contains permissions for managing all aspects of the SharePoint Online product</a:t>
            </a:r>
            <a:br>
              <a:rPr lang="en-US" dirty="0"/>
            </a:br>
            <a:endParaRPr lang="en-US" dirty="0"/>
          </a:p>
          <a:p>
            <a:r>
              <a:rPr lang="en-US" dirty="0"/>
              <a:t>Some of the key responsibilities assigned to the Microsoft 365 SharePoint Administrator role are</a:t>
            </a:r>
            <a:r>
              <a:rPr lang="bs-Latn-BA" dirty="0"/>
              <a:t>:</a:t>
            </a:r>
            <a:r>
              <a:rPr lang="en-US" dirty="0"/>
              <a:t> </a:t>
            </a:r>
            <a:br>
              <a:rPr lang="en-US" dirty="0"/>
            </a:br>
            <a:endParaRPr lang="en-US" sz="1000" dirty="0"/>
          </a:p>
          <a:p>
            <a:pPr lvl="1"/>
            <a:r>
              <a:rPr lang="en-US" dirty="0"/>
              <a:t>Site collections</a:t>
            </a:r>
          </a:p>
          <a:p>
            <a:pPr lvl="1"/>
            <a:r>
              <a:rPr lang="en-US" dirty="0"/>
              <a:t>InfoPath</a:t>
            </a:r>
          </a:p>
          <a:p>
            <a:pPr lvl="1"/>
            <a:r>
              <a:rPr lang="en-US" dirty="0"/>
              <a:t>User profiles</a:t>
            </a:r>
          </a:p>
          <a:p>
            <a:pPr lvl="1"/>
            <a:r>
              <a:rPr lang="en-US" dirty="0"/>
              <a:t>BCS</a:t>
            </a:r>
          </a:p>
          <a:p>
            <a:pPr lvl="1"/>
            <a:r>
              <a:rPr lang="en-US" dirty="0"/>
              <a:t>Term store</a:t>
            </a:r>
          </a:p>
          <a:p>
            <a:pPr lvl="1"/>
            <a:r>
              <a:rPr lang="en-US" dirty="0"/>
              <a:t>Records management</a:t>
            </a:r>
          </a:p>
        </p:txBody>
      </p:sp>
      <p:sp>
        <p:nvSpPr>
          <p:cNvPr id="4" name="Text Placeholder 5">
            <a:extLst>
              <a:ext uri="{FF2B5EF4-FFF2-40B4-BE49-F238E27FC236}">
                <a16:creationId xmlns:a16="http://schemas.microsoft.com/office/drawing/2014/main" id="{A5A63EBF-A60A-48C3-AD80-636124126EEF}"/>
              </a:ext>
            </a:extLst>
          </p:cNvPr>
          <p:cNvSpPr txBox="1">
            <a:spLocks/>
          </p:cNvSpPr>
          <p:nvPr/>
        </p:nvSpPr>
        <p:spPr>
          <a:xfrm>
            <a:off x="4413318" y="3888410"/>
            <a:ext cx="3105636" cy="17851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Search</a:t>
            </a:r>
          </a:p>
          <a:p>
            <a:pPr lvl="1"/>
            <a:r>
              <a:rPr lang="en-US" dirty="0"/>
              <a:t>Secure store</a:t>
            </a:r>
          </a:p>
          <a:p>
            <a:pPr lvl="1"/>
            <a:r>
              <a:rPr lang="en-US" dirty="0"/>
              <a:t>Apps</a:t>
            </a:r>
          </a:p>
          <a:p>
            <a:pPr lvl="1"/>
            <a:r>
              <a:rPr lang="en-US" dirty="0"/>
              <a:t>Settings</a:t>
            </a:r>
          </a:p>
          <a:p>
            <a:pPr lvl="1"/>
            <a:r>
              <a:rPr lang="en-US" dirty="0"/>
              <a:t>Configure hybrid</a:t>
            </a:r>
          </a:p>
        </p:txBody>
      </p:sp>
    </p:spTree>
    <p:extLst>
      <p:ext uri="{BB962C8B-B14F-4D97-AF65-F5344CB8AC3E}">
        <p14:creationId xmlns:p14="http://schemas.microsoft.com/office/powerpoint/2010/main" val="18381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Leveraging FastTrack and Partner Services</a:t>
            </a:r>
          </a:p>
        </p:txBody>
      </p:sp>
    </p:spTree>
    <p:extLst>
      <p:ext uri="{BB962C8B-B14F-4D97-AF65-F5344CB8AC3E}">
        <p14:creationId xmlns:p14="http://schemas.microsoft.com/office/powerpoint/2010/main" val="380918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933723" cy="861774"/>
          </a:xfrm>
        </p:spPr>
        <p:txBody>
          <a:bodyPr/>
          <a:lstStyle/>
          <a:p>
            <a:r>
              <a:rPr lang="bs-Latn-BA" dirty="0"/>
              <a:t>Before using FastTrack, you should have </a:t>
            </a:r>
            <a:r>
              <a:rPr lang="en-US" dirty="0"/>
              <a:t>a good</a:t>
            </a:r>
            <a:r>
              <a:rPr lang="bs-Latn-BA" dirty="0"/>
              <a:t> understanding of </a:t>
            </a:r>
            <a:r>
              <a:rPr lang="en-US" dirty="0"/>
              <a:t>what is required for leveraging FastTrack and partner services</a:t>
            </a:r>
          </a:p>
        </p:txBody>
      </p:sp>
    </p:spTree>
    <p:extLst>
      <p:ext uri="{BB962C8B-B14F-4D97-AF65-F5344CB8AC3E}">
        <p14:creationId xmlns:p14="http://schemas.microsoft.com/office/powerpoint/2010/main" val="387672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Introduction to FastTrack</a:t>
            </a:r>
            <a:endParaRPr lang="en-US" dirty="0"/>
          </a:p>
        </p:txBody>
      </p:sp>
      <p:sp>
        <p:nvSpPr>
          <p:cNvPr id="6" name="Text Placeholder 5"/>
          <p:cNvSpPr>
            <a:spLocks noGrp="1"/>
          </p:cNvSpPr>
          <p:nvPr>
            <p:ph type="body" sz="quarter" idx="10"/>
          </p:nvPr>
        </p:nvSpPr>
        <p:spPr>
          <a:xfrm>
            <a:off x="592991" y="1444288"/>
            <a:ext cx="6599117" cy="4425827"/>
          </a:xfrm>
        </p:spPr>
        <p:txBody>
          <a:bodyPr>
            <a:normAutofit lnSpcReduction="10000"/>
          </a:bodyPr>
          <a:lstStyle/>
          <a:p>
            <a:r>
              <a:rPr lang="en-US" dirty="0"/>
              <a:t>FastTrack provides an organization with personalized assistance at any time, as long as its subscription is active</a:t>
            </a:r>
            <a:br>
              <a:rPr lang="en-US" dirty="0"/>
            </a:br>
            <a:endParaRPr lang="en-US" dirty="0"/>
          </a:p>
          <a:p>
            <a:r>
              <a:rPr lang="en-US" dirty="0"/>
              <a:t>FastTrack for Microsoft 365 offers:</a:t>
            </a:r>
            <a:br>
              <a:rPr lang="en-US" dirty="0"/>
            </a:br>
            <a:endParaRPr lang="en-US" sz="1000" dirty="0"/>
          </a:p>
          <a:p>
            <a:pPr lvl="1"/>
            <a:r>
              <a:rPr lang="en-US" dirty="0"/>
              <a:t>An ongoing, repeatable benefit included in an organization’s subscription</a:t>
            </a:r>
          </a:p>
          <a:p>
            <a:pPr lvl="1"/>
            <a:r>
              <a:rPr lang="en-US" dirty="0"/>
              <a:t>End-to-end guidance from Microsoft engineering or approved partners</a:t>
            </a:r>
          </a:p>
          <a:p>
            <a:pPr lvl="1"/>
            <a:r>
              <a:rPr lang="en-US" dirty="0"/>
              <a:t>Online resources and tools for all customers using Microsoft 365, Azure, or Dynamics 365</a:t>
            </a:r>
          </a:p>
        </p:txBody>
      </p:sp>
      <p:pic>
        <p:nvPicPr>
          <p:cNvPr id="4" name="Picture 3">
            <a:extLst>
              <a:ext uri="{FF2B5EF4-FFF2-40B4-BE49-F238E27FC236}">
                <a16:creationId xmlns:a16="http://schemas.microsoft.com/office/drawing/2014/main" id="{4C60EA62-0662-4072-A025-4F020D268EA6}"/>
              </a:ext>
            </a:extLst>
          </p:cNvPr>
          <p:cNvPicPr/>
          <p:nvPr/>
        </p:nvPicPr>
        <p:blipFill>
          <a:blip r:embed="rId3">
            <a:extLst>
              <a:ext uri="{28A0092B-C50C-407E-A947-70E740481C1C}">
                <a14:useLocalDpi xmlns:a14="http://schemas.microsoft.com/office/drawing/2010/main" val="0"/>
              </a:ext>
            </a:extLst>
          </a:blip>
          <a:stretch>
            <a:fillRect/>
          </a:stretch>
        </p:blipFill>
        <p:spPr>
          <a:xfrm>
            <a:off x="7377343" y="653143"/>
            <a:ext cx="4743121" cy="5738865"/>
          </a:xfrm>
          <a:prstGeom prst="rect">
            <a:avLst/>
          </a:prstGeom>
        </p:spPr>
      </p:pic>
    </p:spTree>
    <p:extLst>
      <p:ext uri="{BB962C8B-B14F-4D97-AF65-F5344CB8AC3E}">
        <p14:creationId xmlns:p14="http://schemas.microsoft.com/office/powerpoint/2010/main" val="16427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Introduce yourself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982" y="5867400"/>
            <a:ext cx="2193219" cy="806762"/>
          </a:xfrm>
          <a:prstGeom prst="rect">
            <a:avLst/>
          </a:prstGeom>
        </p:spPr>
      </p:pic>
      <p:sp>
        <p:nvSpPr>
          <p:cNvPr id="3" name="Text Placeholder 2"/>
          <p:cNvSpPr>
            <a:spLocks noGrp="1"/>
          </p:cNvSpPr>
          <p:nvPr>
            <p:ph type="body" sz="quarter" idx="13"/>
          </p:nvPr>
        </p:nvSpPr>
        <p:spPr>
          <a:xfrm>
            <a:off x="609600" y="1066800"/>
            <a:ext cx="10972800" cy="3250121"/>
          </a:xfrm>
        </p:spPr>
        <p:txBody>
          <a:bodyPr/>
          <a:lstStyle/>
          <a:p>
            <a:pPr marL="0" indent="0">
              <a:buNone/>
            </a:pPr>
            <a:r>
              <a:rPr lang="en-US" sz="2400" dirty="0"/>
              <a:t>Let’s get acquainted:</a:t>
            </a:r>
          </a:p>
          <a:p>
            <a:endParaRPr lang="en-US" sz="1200" dirty="0"/>
          </a:p>
          <a:p>
            <a:r>
              <a:rPr lang="en-US" sz="2400" dirty="0"/>
              <a:t>Your name</a:t>
            </a:r>
          </a:p>
          <a:p>
            <a:r>
              <a:rPr lang="en-US" sz="2400" dirty="0"/>
              <a:t>Title/function</a:t>
            </a:r>
          </a:p>
          <a:p>
            <a:r>
              <a:rPr lang="en-US" sz="2400" dirty="0"/>
              <a:t>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234511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FastTrack Requirements</a:t>
            </a:r>
            <a:endParaRPr lang="en-US" dirty="0"/>
          </a:p>
        </p:txBody>
      </p:sp>
      <p:pic>
        <p:nvPicPr>
          <p:cNvPr id="3" name="Picture 2" descr="A screenshot of a social media post&#10;&#10;Description automatically generated">
            <a:extLst>
              <a:ext uri="{FF2B5EF4-FFF2-40B4-BE49-F238E27FC236}">
                <a16:creationId xmlns:a16="http://schemas.microsoft.com/office/drawing/2014/main" id="{B677DA2B-905D-4E09-8101-11CA92EEE724}"/>
              </a:ext>
            </a:extLst>
          </p:cNvPr>
          <p:cNvPicPr>
            <a:picLocks noChangeAspect="1"/>
          </p:cNvPicPr>
          <p:nvPr/>
        </p:nvPicPr>
        <p:blipFill>
          <a:blip r:embed="rId3"/>
          <a:stretch>
            <a:fillRect/>
          </a:stretch>
        </p:blipFill>
        <p:spPr>
          <a:xfrm>
            <a:off x="3366337" y="1306282"/>
            <a:ext cx="9264206" cy="5206484"/>
          </a:xfrm>
          <a:prstGeom prst="rect">
            <a:avLst/>
          </a:prstGeom>
        </p:spPr>
      </p:pic>
      <p:sp>
        <p:nvSpPr>
          <p:cNvPr id="6" name="Text Placeholder 5"/>
          <p:cNvSpPr>
            <a:spLocks noGrp="1"/>
          </p:cNvSpPr>
          <p:nvPr>
            <p:ph type="body" sz="quarter" idx="10"/>
          </p:nvPr>
        </p:nvSpPr>
        <p:spPr>
          <a:xfrm>
            <a:off x="592993" y="1294822"/>
            <a:ext cx="3251219" cy="5447645"/>
          </a:xfrm>
        </p:spPr>
        <p:txBody>
          <a:bodyPr/>
          <a:lstStyle/>
          <a:p>
            <a:r>
              <a:rPr lang="en-US" sz="2000" dirty="0"/>
              <a:t>The FastTrack Center provides assistance for the following Microsoft 365 services:</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Exchange Online</a:t>
            </a:r>
          </a:p>
          <a:p>
            <a:pPr lvl="1"/>
            <a:r>
              <a:rPr lang="en-US" sz="1800" dirty="0">
                <a:latin typeface="Segoe UI Semilight" panose="020B0402040204020203" pitchFamily="34" charset="0"/>
                <a:cs typeface="Segoe UI Semilight" panose="020B0402040204020203" pitchFamily="34" charset="0"/>
              </a:rPr>
              <a:t>SharePoint Online</a:t>
            </a:r>
          </a:p>
          <a:p>
            <a:pPr lvl="1"/>
            <a:r>
              <a:rPr lang="en-US" sz="1800" dirty="0">
                <a:latin typeface="Segoe UI Semilight" panose="020B0402040204020203" pitchFamily="34" charset="0"/>
                <a:cs typeface="Segoe UI Semilight" panose="020B0402040204020203" pitchFamily="34" charset="0"/>
              </a:rPr>
              <a:t>OneDrive for Business</a:t>
            </a:r>
          </a:p>
          <a:p>
            <a:pPr lvl="1"/>
            <a:r>
              <a:rPr lang="en-US" sz="1800" dirty="0">
                <a:latin typeface="Segoe UI Semilight" panose="020B0402040204020203" pitchFamily="34" charset="0"/>
                <a:cs typeface="Segoe UI Semilight" panose="020B0402040204020203" pitchFamily="34" charset="0"/>
              </a:rPr>
              <a:t>Skype for Business Online</a:t>
            </a:r>
          </a:p>
          <a:p>
            <a:pPr lvl="1"/>
            <a:r>
              <a:rPr lang="en-US" sz="1800" dirty="0">
                <a:latin typeface="Segoe UI Semilight" panose="020B0402040204020203" pitchFamily="34" charset="0"/>
                <a:cs typeface="Segoe UI Semilight" panose="020B0402040204020203" pitchFamily="34" charset="0"/>
              </a:rPr>
              <a:t>Microsoft Teams</a:t>
            </a:r>
          </a:p>
          <a:p>
            <a:pPr lvl="1"/>
            <a:r>
              <a:rPr lang="en-US" sz="1800" dirty="0">
                <a:latin typeface="Segoe UI Semilight" panose="020B0402040204020203" pitchFamily="34" charset="0"/>
                <a:cs typeface="Segoe UI Semilight" panose="020B0402040204020203" pitchFamily="34" charset="0"/>
              </a:rPr>
              <a:t>Power BI</a:t>
            </a:r>
          </a:p>
          <a:p>
            <a:pPr lvl="1"/>
            <a:r>
              <a:rPr lang="en-US" sz="1800" dirty="0">
                <a:latin typeface="Segoe UI Semilight" panose="020B0402040204020203" pitchFamily="34" charset="0"/>
                <a:cs typeface="Segoe UI Semilight" panose="020B0402040204020203" pitchFamily="34" charset="0"/>
              </a:rPr>
              <a:t>Project Online</a:t>
            </a:r>
          </a:p>
          <a:p>
            <a:pPr lvl="1"/>
            <a:r>
              <a:rPr lang="en-US" sz="1800" dirty="0">
                <a:latin typeface="Segoe UI Semilight" panose="020B0402040204020203" pitchFamily="34" charset="0"/>
                <a:cs typeface="Segoe UI Semilight" panose="020B0402040204020203" pitchFamily="34" charset="0"/>
              </a:rPr>
              <a:t>Yammer Enterprise </a:t>
            </a:r>
          </a:p>
          <a:p>
            <a:pPr lvl="1"/>
            <a:r>
              <a:rPr lang="en-US" sz="1800" dirty="0">
                <a:latin typeface="Segoe UI Semilight" panose="020B0402040204020203" pitchFamily="34" charset="0"/>
                <a:cs typeface="Segoe UI Semilight" panose="020B0402040204020203" pitchFamily="34" charset="0"/>
              </a:rPr>
              <a:t>Microsoft 365 Apps for enterprise</a:t>
            </a:r>
          </a:p>
          <a:p>
            <a:pPr lvl="1"/>
            <a:r>
              <a:rPr lang="en-US" sz="1800" dirty="0">
                <a:latin typeface="Segoe UI Semilight" panose="020B0402040204020203" pitchFamily="34" charset="0"/>
                <a:cs typeface="Segoe UI Semilight" panose="020B0402040204020203" pitchFamily="34" charset="0"/>
              </a:rPr>
              <a:t>Microsoft StaffHub</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6170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Requesting a Partner</a:t>
            </a:r>
            <a:endParaRPr lang="en-US" dirty="0"/>
          </a:p>
        </p:txBody>
      </p:sp>
      <p:sp>
        <p:nvSpPr>
          <p:cNvPr id="6" name="Text Placeholder 5"/>
          <p:cNvSpPr>
            <a:spLocks noGrp="1"/>
          </p:cNvSpPr>
          <p:nvPr>
            <p:ph type="body" sz="quarter" idx="10"/>
          </p:nvPr>
        </p:nvSpPr>
        <p:spPr>
          <a:xfrm>
            <a:off x="592992" y="1444289"/>
            <a:ext cx="11013791" cy="4050340"/>
          </a:xfrm>
        </p:spPr>
        <p:txBody>
          <a:bodyPr/>
          <a:lstStyle/>
          <a:p>
            <a:r>
              <a:rPr lang="en-US" dirty="0"/>
              <a:t>When looking for a partner to assist you with the FastTrack process, you should begin by accessing the </a:t>
            </a:r>
            <a:r>
              <a:rPr lang="en-US" i="1" dirty="0"/>
              <a:t>I’m looking for a solution provider </a:t>
            </a:r>
            <a:r>
              <a:rPr lang="en-US" dirty="0"/>
              <a:t>website</a:t>
            </a:r>
            <a:br>
              <a:rPr lang="en-US" dirty="0"/>
            </a:br>
            <a:endParaRPr lang="en-US" dirty="0"/>
          </a:p>
          <a:p>
            <a:r>
              <a:rPr lang="en-US" dirty="0"/>
              <a:t>The website displays a list of partner candidates that you can choose from</a:t>
            </a:r>
            <a:br>
              <a:rPr lang="en-US" dirty="0"/>
            </a:br>
            <a:endParaRPr lang="en-US" dirty="0"/>
          </a:p>
          <a:p>
            <a:r>
              <a:rPr lang="en-US" dirty="0"/>
              <a:t>Once the onboarding process is complete, you can see your partner’s information in the </a:t>
            </a:r>
            <a:r>
              <a:rPr lang="en-US" b="1" dirty="0"/>
              <a:t>Partner Services </a:t>
            </a:r>
            <a:r>
              <a:rPr lang="bs-Latn-BA" dirty="0"/>
              <a:t>tab</a:t>
            </a:r>
            <a:endParaRPr lang="en-US" dirty="0"/>
          </a:p>
        </p:txBody>
      </p:sp>
    </p:spTree>
    <p:extLst>
      <p:ext uri="{BB962C8B-B14F-4D97-AF65-F5344CB8AC3E}">
        <p14:creationId xmlns:p14="http://schemas.microsoft.com/office/powerpoint/2010/main" val="353613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274300" cy="2862322"/>
          </a:xfrm>
        </p:spPr>
        <p:txBody>
          <a:bodyPr/>
          <a:lstStyle/>
          <a:p>
            <a:pPr marL="0" indent="0">
              <a:buNone/>
            </a:pPr>
            <a:r>
              <a:rPr lang="en-US" dirty="0"/>
              <a:t>This lesson examines </a:t>
            </a:r>
            <a:r>
              <a:rPr lang="bs-Latn-BA" dirty="0"/>
              <a:t>key components and tasks related to Microsoft 365, such as:</a:t>
            </a:r>
            <a:br>
              <a:rPr lang="en-US" dirty="0"/>
            </a:br>
            <a:endParaRPr lang="bs-Latn-BA" sz="1000" dirty="0"/>
          </a:p>
          <a:p>
            <a:r>
              <a:rPr lang="en-US" sz="2400" dirty="0"/>
              <a:t>Microsoft 365 Components </a:t>
            </a:r>
          </a:p>
          <a:p>
            <a:r>
              <a:rPr lang="en-US" sz="2400" dirty="0"/>
              <a:t>Microsoft 365 Subscription Options</a:t>
            </a:r>
          </a:p>
          <a:p>
            <a:endParaRPr lang="en-US" dirty="0"/>
          </a:p>
        </p:txBody>
      </p:sp>
    </p:spTree>
    <p:extLst>
      <p:ext uri="{BB962C8B-B14F-4D97-AF65-F5344CB8AC3E}">
        <p14:creationId xmlns:p14="http://schemas.microsoft.com/office/powerpoint/2010/main" val="41055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Microsoft 365 Subscription Options</a:t>
            </a:r>
            <a:endParaRPr lang="en-US" dirty="0"/>
          </a:p>
        </p:txBody>
      </p:sp>
      <p:sp>
        <p:nvSpPr>
          <p:cNvPr id="6" name="Text Placeholder 5"/>
          <p:cNvSpPr>
            <a:spLocks noGrp="1"/>
          </p:cNvSpPr>
          <p:nvPr>
            <p:ph type="body" sz="quarter" idx="10"/>
          </p:nvPr>
        </p:nvSpPr>
        <p:spPr>
          <a:xfrm>
            <a:off x="341359" y="1444290"/>
            <a:ext cx="11703495" cy="5256824"/>
          </a:xfrm>
        </p:spPr>
        <p:txBody>
          <a:bodyPr/>
          <a:lstStyle/>
          <a:p>
            <a:r>
              <a:rPr lang="en-US" dirty="0"/>
              <a:t>Microsoft 365 Business</a:t>
            </a:r>
            <a:br>
              <a:rPr lang="en-US" dirty="0"/>
            </a:br>
            <a:endParaRPr lang="en-US" sz="2000" dirty="0"/>
          </a:p>
          <a:p>
            <a:pPr lvl="1"/>
            <a:r>
              <a:rPr lang="en-US" dirty="0"/>
              <a:t>Targets small to medium-sized organizations that require cloud collaboration and have up to 300 users. </a:t>
            </a:r>
            <a:r>
              <a:rPr lang="en-US" dirty="0">
                <a:solidFill>
                  <a:schemeClr val="tx1"/>
                </a:solidFill>
              </a:rPr>
              <a:t>Includes the following subscriptions:</a:t>
            </a:r>
            <a:endParaRPr lang="bs-Latn-BA" dirty="0">
              <a:solidFill>
                <a:schemeClr val="tx1"/>
              </a:solidFill>
            </a:endParaRPr>
          </a:p>
          <a:p>
            <a:pPr lvl="1"/>
            <a:endParaRPr lang="en-US" dirty="0"/>
          </a:p>
          <a:p>
            <a:pPr lvl="2"/>
            <a:r>
              <a:rPr lang="en-US" sz="1800" b="1" dirty="0"/>
              <a:t>Microsoft 365 Apps for Business </a:t>
            </a:r>
            <a:r>
              <a:rPr lang="en-US" sz="1800" dirty="0"/>
              <a:t>- Includes fully installed Office apps, but it does not include email, instant messaging, and HD video conferencing.</a:t>
            </a:r>
          </a:p>
          <a:p>
            <a:pPr lvl="1"/>
            <a:endParaRPr lang="en-US" dirty="0"/>
          </a:p>
          <a:p>
            <a:pPr lvl="2"/>
            <a:r>
              <a:rPr lang="en-US" sz="1800" b="1" dirty="0"/>
              <a:t>Microsoft 365 Business Basic </a:t>
            </a:r>
            <a:r>
              <a:rPr lang="en-US" sz="1800" dirty="0"/>
              <a:t>- Does not include full versions of the Office apps, but it does include email with a 50-GB mailbox per user, instant messaging, and HD video conferencing for up to 250 users.</a:t>
            </a:r>
          </a:p>
          <a:p>
            <a:pPr lvl="2"/>
            <a:endParaRPr lang="en-US" sz="1800" dirty="0"/>
          </a:p>
          <a:p>
            <a:pPr lvl="2"/>
            <a:r>
              <a:rPr lang="en-US" sz="1800" b="1" dirty="0"/>
              <a:t>Microsoft 365 Business Standard </a:t>
            </a:r>
            <a:r>
              <a:rPr lang="en-US" sz="1800" dirty="0"/>
              <a:t>- Includes fully installed Office applications, email, Azure AD, Azure information protection, Exchange Online advanced threat protection, Intune, MDM, and Windows 10.</a:t>
            </a:r>
          </a:p>
          <a:p>
            <a:pPr lvl="2"/>
            <a:endParaRPr lang="en-US" sz="1800" dirty="0"/>
          </a:p>
          <a:p>
            <a:pPr lvl="2"/>
            <a:r>
              <a:rPr lang="en-US" sz="1800" b="1" dirty="0"/>
              <a:t>Microsoft 365 Business Premium</a:t>
            </a:r>
            <a:r>
              <a:rPr lang="en-US" sz="1800" dirty="0"/>
              <a:t>- Includes both fully installed Office applications and email with a 50-GB mailbox per user, instant messaging, and HD video conferencing.</a:t>
            </a:r>
            <a:endParaRPr lang="en-US" sz="1400" dirty="0"/>
          </a:p>
        </p:txBody>
      </p:sp>
    </p:spTree>
    <p:extLst>
      <p:ext uri="{BB962C8B-B14F-4D97-AF65-F5344CB8AC3E}">
        <p14:creationId xmlns:p14="http://schemas.microsoft.com/office/powerpoint/2010/main" val="28093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59" y="1123393"/>
            <a:ext cx="11598091" cy="5539978"/>
          </a:xfrm>
        </p:spPr>
        <p:txBody>
          <a:bodyPr/>
          <a:lstStyle/>
          <a:p>
            <a:endParaRPr lang="en-US" sz="1000" dirty="0"/>
          </a:p>
          <a:p>
            <a:r>
              <a:rPr lang="en-US" dirty="0"/>
              <a:t>Microsoft 365 Enterprise</a:t>
            </a:r>
          </a:p>
          <a:p>
            <a:pPr lvl="1"/>
            <a:endParaRPr lang="bs-Latn-BA" sz="800" dirty="0"/>
          </a:p>
          <a:p>
            <a:pPr lvl="1">
              <a:buFont typeface="Arial" panose="020B0604020202020204" pitchFamily="34" charset="0"/>
              <a:buChar char="•"/>
            </a:pPr>
            <a:r>
              <a:rPr lang="en-US" sz="1800" dirty="0"/>
              <a:t>Targets medium-sized and enterprise organizations that need a cloud collaboration solution, compliance tools, a corporate social network, an intranet site and web conferencing, and the ability to include an unlimited number of users. </a:t>
            </a:r>
            <a:r>
              <a:rPr lang="en-US" sz="1800" dirty="0">
                <a:solidFill>
                  <a:schemeClr val="tx1"/>
                </a:solidFill>
              </a:rPr>
              <a:t>Includes the following subscriptions:</a:t>
            </a:r>
            <a:br>
              <a:rPr lang="en-US" sz="1800" dirty="0">
                <a:solidFill>
                  <a:schemeClr val="tx1"/>
                </a:solidFill>
              </a:rPr>
            </a:br>
            <a:endParaRPr lang="en-US" sz="800" dirty="0">
              <a:solidFill>
                <a:schemeClr val="tx1"/>
              </a:solidFill>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E3 </a:t>
            </a:r>
            <a:r>
              <a:rPr lang="en-US" sz="1800" dirty="0">
                <a:solidFill>
                  <a:schemeClr val="tx1"/>
                </a:solidFill>
                <a:latin typeface="+mn-lt"/>
                <a:cs typeface="Segoe UI" panose="020B0502040204020203" pitchFamily="34" charset="0"/>
              </a:rPr>
              <a:t>- </a:t>
            </a:r>
            <a:r>
              <a:rPr lang="en-US" sz="1800" dirty="0">
                <a:solidFill>
                  <a:schemeClr val="tx1"/>
                </a:solidFill>
                <a:cs typeface="Segoe UI" panose="020B0502040204020203" pitchFamily="34" charset="0"/>
              </a:rPr>
              <a:t>Includes business services </a:t>
            </a:r>
            <a:r>
              <a:rPr lang="en-US" sz="1800" b="0" i="0" dirty="0">
                <a:effectLst/>
              </a:rPr>
              <a:t>such as email, file storage and sharing, Office for the web, and meetings and IM, </a:t>
            </a:r>
            <a:r>
              <a:rPr lang="en-US" sz="1800" dirty="0">
                <a:solidFill>
                  <a:schemeClr val="tx1"/>
                </a:solidFill>
                <a:cs typeface="Segoe UI" panose="020B0502040204020203" pitchFamily="34" charset="0"/>
              </a:rPr>
              <a:t>plus the ability to install Office applications locally, as well as application enterprise management, self-service business intelligence, and compliance tools.</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E5 </a:t>
            </a:r>
            <a:r>
              <a:rPr lang="en-US" sz="1800" dirty="0">
                <a:solidFill>
                  <a:schemeClr val="tx1"/>
                </a:solidFill>
                <a:latin typeface="+mn-lt"/>
                <a:cs typeface="Segoe UI" panose="020B0502040204020203" pitchFamily="34" charset="0"/>
              </a:rPr>
              <a:t>- Includes all E3 features, plus advanced security, analytic tools, public switched telephone network (PSTN) conferencing and cloud PBX (private branch exchange) for cloud-based call management.</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F3 </a:t>
            </a:r>
            <a:r>
              <a:rPr lang="en-US" sz="1800" dirty="0">
                <a:solidFill>
                  <a:schemeClr val="tx1"/>
                </a:solidFill>
                <a:latin typeface="+mn-lt"/>
                <a:cs typeface="Segoe UI" panose="020B0502040204020203" pitchFamily="34" charset="0"/>
              </a:rPr>
              <a:t>- D</a:t>
            </a:r>
            <a:r>
              <a:rPr lang="en-US" sz="1800" b="0" i="0" dirty="0">
                <a:effectLst/>
              </a:rPr>
              <a:t>esigned for Firstline Workers. It does not include a license to install Office applications locally; this is a cloud-based subscription that only provides access to online versions of Office.</a:t>
            </a:r>
          </a:p>
          <a:p>
            <a:pPr marL="661988" lvl="2" indent="-233363">
              <a:buFont typeface="Arial" panose="020B0604020202020204" pitchFamily="34" charset="0"/>
              <a:buChar char="•"/>
            </a:pPr>
            <a:endParaRPr lang="en-US" sz="800" dirty="0">
              <a:solidFill>
                <a:schemeClr val="tx1"/>
              </a:solidFill>
              <a:cs typeface="Segoe UI" panose="020B0502040204020203" pitchFamily="34" charset="0"/>
            </a:endParaRPr>
          </a:p>
          <a:p>
            <a:pPr marL="661988" lvl="2" indent="-233363">
              <a:buFont typeface="Arial" panose="020B0604020202020204" pitchFamily="34" charset="0"/>
              <a:buChar char="•"/>
            </a:pPr>
            <a:r>
              <a:rPr lang="en-US" sz="1800" b="1" dirty="0"/>
              <a:t>Microsoft</a:t>
            </a:r>
            <a:r>
              <a:rPr lang="en-US" sz="1800" b="1" dirty="0">
                <a:solidFill>
                  <a:schemeClr val="tx1"/>
                </a:solidFill>
                <a:latin typeface="+mn-lt"/>
                <a:cs typeface="Segoe UI" panose="020B0502040204020203" pitchFamily="34" charset="0"/>
              </a:rPr>
              <a:t> 365 Apps for enterprise </a:t>
            </a:r>
            <a:r>
              <a:rPr lang="en-US" sz="1800" dirty="0">
                <a:solidFill>
                  <a:schemeClr val="tx1"/>
                </a:solidFill>
                <a:latin typeface="+mn-lt"/>
                <a:cs typeface="Segoe UI" panose="020B0502040204020203" pitchFamily="34" charset="0"/>
              </a:rPr>
              <a:t>– (formerly Office 365 ProPlus) Includes online versions of Office, cloud file storage, and sharing capabilities with 1 TB storage per user. Also includes the option to fully install Office applications locally. </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73569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60" y="1444289"/>
            <a:ext cx="11018520" cy="5543056"/>
          </a:xfrm>
        </p:spPr>
        <p:txBody>
          <a:bodyPr/>
          <a:lstStyle/>
          <a:p>
            <a:r>
              <a:rPr lang="en-US" dirty="0"/>
              <a:t>Microsoft 365 Education</a:t>
            </a:r>
            <a:br>
              <a:rPr lang="en-US" dirty="0"/>
            </a:br>
            <a:endParaRPr lang="en-US" sz="1000" dirty="0"/>
          </a:p>
          <a:p>
            <a:pPr lvl="1"/>
            <a:r>
              <a:rPr lang="en-US" sz="1800" dirty="0"/>
              <a:t>Provides cloud productivity and collaboration solutions for students and teachers. </a:t>
            </a:r>
          </a:p>
          <a:p>
            <a:pPr lvl="1"/>
            <a:endParaRPr lang="en-US" sz="1000" dirty="0"/>
          </a:p>
          <a:p>
            <a:pPr lvl="1"/>
            <a:r>
              <a:rPr lang="en-US" sz="1800" dirty="0"/>
              <a:t>Includes online versions of Office, cloud file storage, and sharing capabilities with 1 TB storage per user.</a:t>
            </a:r>
          </a:p>
          <a:p>
            <a:pPr lvl="1"/>
            <a:endParaRPr lang="en-US" sz="1000" dirty="0"/>
          </a:p>
          <a:p>
            <a:pPr lvl="1"/>
            <a:r>
              <a:rPr lang="en-US" sz="1800" dirty="0"/>
              <a:t>Includes email with a 50-GB mailbox per user, instant messaging and Skype connectivity, team sites, school video portals, online classes with audio and HD video conferencing, Yammer for school social network, and compliance tools. </a:t>
            </a:r>
            <a:br>
              <a:rPr lang="en-US" sz="1800" dirty="0"/>
            </a:br>
            <a:br>
              <a:rPr lang="en-US" dirty="0"/>
            </a:br>
            <a:endParaRPr lang="bs-Latn-BA" sz="100" dirty="0"/>
          </a:p>
          <a:p>
            <a:r>
              <a:rPr lang="bs-Latn-BA" dirty="0"/>
              <a:t>Enterprise Mobility + Security</a:t>
            </a:r>
            <a:endParaRPr lang="en-US" dirty="0"/>
          </a:p>
          <a:p>
            <a:endParaRPr lang="en-US" sz="1000" dirty="0"/>
          </a:p>
          <a:p>
            <a:pPr lvl="1"/>
            <a:r>
              <a:rPr lang="en-US" sz="1800" dirty="0"/>
              <a:t>Add-on service that can be added to the Office 365 E3 and E5 subscriptions. </a:t>
            </a:r>
          </a:p>
          <a:p>
            <a:pPr lvl="1"/>
            <a:endParaRPr lang="en-US" sz="1000" dirty="0"/>
          </a:p>
          <a:p>
            <a:pPr lvl="1"/>
            <a:r>
              <a:rPr lang="en-US" sz="1800" dirty="0"/>
              <a:t>Provides options to protect against unknown device intrusions, malware threats, and additional identity protection. </a:t>
            </a:r>
            <a:br>
              <a:rPr lang="en-US" sz="1800" dirty="0"/>
            </a:br>
            <a:endParaRPr lang="en-US" sz="1000" dirty="0"/>
          </a:p>
          <a:p>
            <a:pPr lvl="1"/>
            <a:r>
              <a:rPr lang="en-US" sz="1800" dirty="0"/>
              <a:t>When added to a Office 365 E5 subscription, Cloud App Security and Azure Advanced Threat Protection (ATP) are also included.</a:t>
            </a:r>
          </a:p>
        </p:txBody>
      </p:sp>
    </p:spTree>
    <p:extLst>
      <p:ext uri="{BB962C8B-B14F-4D97-AF65-F5344CB8AC3E}">
        <p14:creationId xmlns:p14="http://schemas.microsoft.com/office/powerpoint/2010/main" val="165689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en-US" dirty="0"/>
              <a:t>Enterprise Mobility and Security Components</a:t>
            </a:r>
          </a:p>
        </p:txBody>
      </p:sp>
      <p:sp>
        <p:nvSpPr>
          <p:cNvPr id="6" name="Text Placeholder 5"/>
          <p:cNvSpPr>
            <a:spLocks noGrp="1"/>
          </p:cNvSpPr>
          <p:nvPr>
            <p:ph type="body" sz="quarter" idx="10"/>
          </p:nvPr>
        </p:nvSpPr>
        <p:spPr>
          <a:xfrm>
            <a:off x="592992" y="1444289"/>
            <a:ext cx="11018520" cy="5459956"/>
          </a:xfrm>
        </p:spPr>
        <p:txBody>
          <a:bodyPr/>
          <a:lstStyle/>
          <a:p>
            <a:r>
              <a:rPr lang="en-US" sz="2000" dirty="0"/>
              <a:t>EMS </a:t>
            </a:r>
            <a:r>
              <a:rPr lang="bs-Latn-BA" sz="2000" dirty="0"/>
              <a:t>contains </a:t>
            </a:r>
            <a:r>
              <a:rPr lang="en-US" sz="2000" dirty="0"/>
              <a:t>the following </a:t>
            </a:r>
            <a:r>
              <a:rPr lang="bs-Latn-BA" sz="2000" dirty="0"/>
              <a:t>services </a:t>
            </a:r>
            <a:r>
              <a:rPr lang="en-US" sz="2000" dirty="0"/>
              <a:t>that </a:t>
            </a:r>
            <a:r>
              <a:rPr lang="bs-Latn-BA" sz="2000" dirty="0"/>
              <a:t>focus on data and identity protection</a:t>
            </a:r>
            <a:r>
              <a:rPr lang="en-US" sz="2000" dirty="0"/>
              <a:t>, as well as protection again unknown device intrusion and malware threats:</a:t>
            </a:r>
            <a:br>
              <a:rPr lang="en-US" sz="2000" dirty="0"/>
            </a:br>
            <a:endParaRPr lang="bs-Latn-BA" sz="2000" dirty="0"/>
          </a:p>
          <a:p>
            <a:pPr marL="801688" indent="-342900">
              <a:buFont typeface="Courier New" panose="02070309020205020404" pitchFamily="49" charset="0"/>
              <a:buChar char="o"/>
            </a:pPr>
            <a:r>
              <a:rPr lang="en-US" sz="2000" dirty="0"/>
              <a:t>Microsoft Azure Active Directory</a:t>
            </a:r>
            <a:br>
              <a:rPr lang="en-US" sz="2000" dirty="0"/>
            </a:br>
            <a:endParaRPr lang="en-US" sz="800" dirty="0"/>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P1 edition</a:t>
            </a:r>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P2 edition</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801688" indent="-342900">
              <a:buFont typeface="Courier New" panose="02070309020205020404" pitchFamily="49" charset="0"/>
              <a:buChar char="o"/>
            </a:pPr>
            <a:r>
              <a:rPr lang="en-US" sz="2000" dirty="0"/>
              <a:t>Azure AD Identity Protection</a:t>
            </a:r>
            <a:br>
              <a:rPr lang="en-US" sz="2000" dirty="0"/>
            </a:br>
            <a:endParaRPr lang="en-US" sz="2000" dirty="0"/>
          </a:p>
          <a:p>
            <a:pPr marL="801688" indent="-342900">
              <a:buFont typeface="Courier New" panose="02070309020205020404" pitchFamily="49" charset="0"/>
              <a:buChar char="o"/>
            </a:pPr>
            <a:r>
              <a:rPr lang="en-US" sz="2000" dirty="0"/>
              <a:t>Azure AD Privileged Identity Management</a:t>
            </a:r>
            <a:br>
              <a:rPr lang="en-US" sz="2000" dirty="0"/>
            </a:br>
            <a:endParaRPr lang="en-US" sz="2000" dirty="0"/>
          </a:p>
          <a:p>
            <a:pPr marL="801688" indent="-342900">
              <a:buFont typeface="Courier New" panose="02070309020205020404" pitchFamily="49" charset="0"/>
              <a:buChar char="o"/>
            </a:pPr>
            <a:r>
              <a:rPr lang="en-US" sz="2000" dirty="0"/>
              <a:t>Azure Information Protection</a:t>
            </a:r>
            <a:br>
              <a:rPr lang="en-US" sz="2000" dirty="0"/>
            </a:br>
            <a:endParaRPr lang="en-US" sz="2000" dirty="0"/>
          </a:p>
          <a:p>
            <a:pPr marL="801688" indent="-342900">
              <a:buFont typeface="Courier New" panose="02070309020205020404" pitchFamily="49" charset="0"/>
              <a:buChar char="o"/>
            </a:pPr>
            <a:r>
              <a:rPr lang="en-US" sz="2000" dirty="0"/>
              <a:t>Microsoft Intune</a:t>
            </a:r>
          </a:p>
          <a:p>
            <a:endParaRPr lang="en-US" dirty="0"/>
          </a:p>
        </p:txBody>
      </p:sp>
      <p:pic>
        <p:nvPicPr>
          <p:cNvPr id="3" name="Picture 2" descr="A circuit board&#10;&#10;Description automatically generated">
            <a:extLst>
              <a:ext uri="{FF2B5EF4-FFF2-40B4-BE49-F238E27FC236}">
                <a16:creationId xmlns:a16="http://schemas.microsoft.com/office/drawing/2014/main" id="{8AB089BB-658E-43BE-A6FF-B222B21F8A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09109" y="2370749"/>
            <a:ext cx="5637889" cy="3926145"/>
          </a:xfrm>
          <a:prstGeom prst="rect">
            <a:avLst/>
          </a:prstGeom>
        </p:spPr>
      </p:pic>
    </p:spTree>
    <p:extLst>
      <p:ext uri="{BB962C8B-B14F-4D97-AF65-F5344CB8AC3E}">
        <p14:creationId xmlns:p14="http://schemas.microsoft.com/office/powerpoint/2010/main" val="28799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Planning Your Microsoft 365 Subscription</a:t>
            </a:r>
            <a:endParaRPr lang="en-US" dirty="0"/>
          </a:p>
        </p:txBody>
      </p:sp>
      <p:sp>
        <p:nvSpPr>
          <p:cNvPr id="6" name="Text Placeholder 5"/>
          <p:cNvSpPr>
            <a:spLocks noGrp="1"/>
          </p:cNvSpPr>
          <p:nvPr>
            <p:ph type="body" sz="quarter" idx="10"/>
          </p:nvPr>
        </p:nvSpPr>
        <p:spPr>
          <a:xfrm>
            <a:off x="592992" y="1444289"/>
            <a:ext cx="11018520" cy="4265783"/>
          </a:xfrm>
        </p:spPr>
        <p:txBody>
          <a:bodyPr/>
          <a:lstStyle/>
          <a:p>
            <a:pPr marL="0" indent="0">
              <a:buNone/>
            </a:pPr>
            <a:r>
              <a:rPr lang="en-US" dirty="0"/>
              <a:t>An organization should consider the following questions when it plans to purchase a Microsoft 365 subscription</a:t>
            </a:r>
            <a:r>
              <a:rPr lang="bs-Latn-BA" dirty="0"/>
              <a:t>:</a:t>
            </a:r>
            <a:br>
              <a:rPr lang="en-US" dirty="0"/>
            </a:br>
            <a:endParaRPr lang="en-US" sz="1000" dirty="0"/>
          </a:p>
          <a:p>
            <a:r>
              <a:rPr lang="en-US" sz="2400" dirty="0"/>
              <a:t>Which business needs will drive the organization to move to Microsoft 365? </a:t>
            </a:r>
            <a:br>
              <a:rPr lang="en-US" sz="2400" dirty="0"/>
            </a:br>
            <a:endParaRPr lang="en-US" sz="2400" dirty="0"/>
          </a:p>
          <a:p>
            <a:r>
              <a:rPr lang="en-US" sz="2400" dirty="0"/>
              <a:t>What is the organization’s current IT infrastructure? </a:t>
            </a:r>
            <a:br>
              <a:rPr lang="en-US" sz="2400" dirty="0"/>
            </a:br>
            <a:endParaRPr lang="en-US" sz="2400" dirty="0"/>
          </a:p>
          <a:p>
            <a:r>
              <a:rPr lang="en-US" sz="2400" dirty="0"/>
              <a:t>What is the organization’s change-management process? </a:t>
            </a:r>
            <a:br>
              <a:rPr lang="en-US" sz="2400" dirty="0"/>
            </a:br>
            <a:endParaRPr lang="en-US" sz="2400" dirty="0"/>
          </a:p>
          <a:p>
            <a:r>
              <a:rPr lang="en-US" sz="2400" dirty="0"/>
              <a:t>How many employees will use Microsoft 365 and what are the organization’s plans for growth?</a:t>
            </a:r>
          </a:p>
        </p:txBody>
      </p:sp>
    </p:spTree>
    <p:extLst>
      <p:ext uri="{BB962C8B-B14F-4D97-AF65-F5344CB8AC3E}">
        <p14:creationId xmlns:p14="http://schemas.microsoft.com/office/powerpoint/2010/main" val="368651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Microsoft </a:t>
            </a:r>
            <a:r>
              <a:rPr lang="en-US" dirty="0"/>
              <a:t>365 Experience</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Lesson Introduction</a:t>
            </a:r>
            <a:endParaRPr lang="en-US" dirty="0"/>
          </a:p>
        </p:txBody>
      </p:sp>
      <p:sp>
        <p:nvSpPr>
          <p:cNvPr id="6" name="Text Placeholder 5"/>
          <p:cNvSpPr>
            <a:spLocks noGrp="1"/>
          </p:cNvSpPr>
          <p:nvPr>
            <p:ph type="body" sz="quarter" idx="10"/>
          </p:nvPr>
        </p:nvSpPr>
        <p:spPr>
          <a:xfrm>
            <a:off x="592991" y="1444289"/>
            <a:ext cx="10435793" cy="2462213"/>
          </a:xfrm>
        </p:spPr>
        <p:txBody>
          <a:bodyPr>
            <a:normAutofit lnSpcReduction="10000"/>
          </a:bodyPr>
          <a:lstStyle/>
          <a:p>
            <a:r>
              <a:rPr lang="en-US" dirty="0"/>
              <a:t>When </a:t>
            </a:r>
            <a:r>
              <a:rPr lang="bs-Latn-BA" dirty="0"/>
              <a:t>configur</a:t>
            </a:r>
            <a:r>
              <a:rPr lang="en-US" dirty="0" err="1"/>
              <a:t>ing</a:t>
            </a:r>
            <a:r>
              <a:rPr lang="bs-Latn-BA" dirty="0"/>
              <a:t> your Microsoft 365 tenant</a:t>
            </a:r>
            <a:r>
              <a:rPr lang="en-US" dirty="0"/>
              <a:t>,</a:t>
            </a:r>
            <a:r>
              <a:rPr lang="bs-Latn-BA" dirty="0"/>
              <a:t> you should </a:t>
            </a:r>
            <a:r>
              <a:rPr lang="en-US" dirty="0"/>
              <a:t>know </a:t>
            </a:r>
            <a:r>
              <a:rPr lang="bs-Latn-BA" dirty="0"/>
              <a:t>how to:</a:t>
            </a:r>
            <a:endParaRPr lang="en-US" dirty="0"/>
          </a:p>
          <a:p>
            <a:endParaRPr lang="bs-Latn-BA" sz="1000" dirty="0"/>
          </a:p>
          <a:p>
            <a:pPr lvl="1"/>
            <a:r>
              <a:rPr lang="en-US" dirty="0"/>
              <a:t>Set up your organizational profile</a:t>
            </a:r>
          </a:p>
          <a:p>
            <a:pPr lvl="1"/>
            <a:r>
              <a:rPr lang="en-US" dirty="0"/>
              <a:t>Manag</a:t>
            </a:r>
            <a:r>
              <a:rPr lang="bs-Latn-BA" dirty="0"/>
              <a:t>e</a:t>
            </a:r>
            <a:r>
              <a:rPr lang="en-US" dirty="0"/>
              <a:t> your tenant’s subscriptions</a:t>
            </a:r>
          </a:p>
          <a:p>
            <a:pPr lvl="1"/>
            <a:r>
              <a:rPr lang="en-US" dirty="0"/>
              <a:t>Manag</a:t>
            </a:r>
            <a:r>
              <a:rPr lang="bs-Latn-BA" dirty="0"/>
              <a:t>e</a:t>
            </a:r>
            <a:r>
              <a:rPr lang="en-US" dirty="0"/>
              <a:t> your services and add-ins</a:t>
            </a:r>
          </a:p>
          <a:p>
            <a:pPr lvl="1"/>
            <a:r>
              <a:rPr lang="en-US" dirty="0"/>
              <a:t>Finaliz</a:t>
            </a:r>
            <a:r>
              <a:rPr lang="bs-Latn-BA" dirty="0"/>
              <a:t>e</a:t>
            </a:r>
            <a:r>
              <a:rPr lang="en-US" dirty="0"/>
              <a:t> your tenant</a:t>
            </a:r>
          </a:p>
          <a:p>
            <a:pPr lvl="1"/>
            <a:endParaRPr lang="en-US"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Setting up Your Organization Profile</a:t>
            </a:r>
            <a:endParaRPr lang="en-US" dirty="0"/>
          </a:p>
        </p:txBody>
      </p:sp>
      <p:sp>
        <p:nvSpPr>
          <p:cNvPr id="6" name="Text Placeholder 5"/>
          <p:cNvSpPr>
            <a:spLocks noGrp="1"/>
          </p:cNvSpPr>
          <p:nvPr>
            <p:ph type="body" sz="quarter" idx="10"/>
          </p:nvPr>
        </p:nvSpPr>
        <p:spPr>
          <a:xfrm>
            <a:off x="592992" y="1444289"/>
            <a:ext cx="11018520" cy="4782848"/>
          </a:xfrm>
        </p:spPr>
        <p:txBody>
          <a:bodyPr/>
          <a:lstStyle/>
          <a:p>
            <a:r>
              <a:rPr lang="en-US" sz="2400" dirty="0"/>
              <a:t>Completing your company’s Organization profile is essential for setting up your company’s tenant</a:t>
            </a:r>
            <a:br>
              <a:rPr lang="en-US" sz="2400" dirty="0"/>
            </a:br>
            <a:endParaRPr lang="bs-Latn-BA" sz="900" dirty="0"/>
          </a:p>
          <a:p>
            <a:r>
              <a:rPr lang="bs-Latn-BA" sz="2400" dirty="0"/>
              <a:t>You should use </a:t>
            </a:r>
            <a:r>
              <a:rPr lang="en-US" sz="2400" dirty="0"/>
              <a:t>the </a:t>
            </a:r>
            <a:r>
              <a:rPr lang="bs-Latn-BA" sz="2400" dirty="0"/>
              <a:t>Microsoft 365 Admin Center to edit your organization profile</a:t>
            </a:r>
            <a:br>
              <a:rPr lang="en-US" sz="2400" dirty="0"/>
            </a:br>
            <a:endParaRPr lang="en-US" sz="900" dirty="0"/>
          </a:p>
          <a:p>
            <a:r>
              <a:rPr lang="en-US" sz="2400" dirty="0"/>
              <a:t>You must be a Global Admin to edit the Organization profile</a:t>
            </a:r>
          </a:p>
          <a:p>
            <a:endParaRPr lang="en-US" sz="900" dirty="0"/>
          </a:p>
          <a:p>
            <a:r>
              <a:rPr lang="en-US" sz="2400" dirty="0"/>
              <a:t>You can't change the country or region for </a:t>
            </a:r>
            <a:r>
              <a:rPr lang="en-US" sz="2400"/>
              <a:t>your subscription</a:t>
            </a:r>
            <a:br>
              <a:rPr lang="en-US" sz="2400" dirty="0"/>
            </a:br>
            <a:endParaRPr lang="en-US" sz="1000" dirty="0"/>
          </a:p>
          <a:p>
            <a:pPr lvl="1"/>
            <a:r>
              <a:rPr lang="en-US" dirty="0"/>
              <a:t>The country or region where your organization is headquartered determines which services are available to you, the taxes and billing currency, and the location of the data center. </a:t>
            </a:r>
            <a:br>
              <a:rPr lang="en-US" sz="1600" dirty="0"/>
            </a:br>
            <a:endParaRPr lang="en-US" sz="1600" dirty="0"/>
          </a:p>
          <a:p>
            <a:pPr lvl="1"/>
            <a:r>
              <a:rPr lang="en-US" dirty="0"/>
              <a:t>To change your organization's country or region, sign up for a new account, choose the desired country or region, and purchase a new subscription.</a:t>
            </a:r>
          </a:p>
          <a:p>
            <a:endParaRPr lang="en-US" dirty="0"/>
          </a:p>
        </p:txBody>
      </p:sp>
    </p:spTree>
    <p:extLst>
      <p:ext uri="{BB962C8B-B14F-4D97-AF65-F5344CB8AC3E}">
        <p14:creationId xmlns:p14="http://schemas.microsoft.com/office/powerpoint/2010/main" val="201993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Managing Your Tenant Subscriptions</a:t>
            </a:r>
            <a:endParaRPr lang="en-US" dirty="0"/>
          </a:p>
        </p:txBody>
      </p:sp>
      <p:sp>
        <p:nvSpPr>
          <p:cNvPr id="6" name="Text Placeholder 5"/>
          <p:cNvSpPr>
            <a:spLocks noGrp="1"/>
          </p:cNvSpPr>
          <p:nvPr>
            <p:ph type="body" sz="quarter" idx="10"/>
          </p:nvPr>
        </p:nvSpPr>
        <p:spPr>
          <a:xfrm>
            <a:off x="592992" y="1444289"/>
            <a:ext cx="11256886" cy="5029069"/>
          </a:xfrm>
        </p:spPr>
        <p:txBody>
          <a:bodyPr/>
          <a:lstStyle/>
          <a:p>
            <a:r>
              <a:rPr lang="en-US" sz="2000" dirty="0"/>
              <a:t>Maintaining minimum subscription requirements for your company is essential to remaining functional</a:t>
            </a:r>
            <a:br>
              <a:rPr lang="en-US" sz="2000" dirty="0"/>
            </a:br>
            <a:endParaRPr lang="en-US" sz="2000" dirty="0"/>
          </a:p>
          <a:p>
            <a:r>
              <a:rPr lang="bs-Latn-BA" sz="2000" dirty="0"/>
              <a:t>You </a:t>
            </a:r>
            <a:r>
              <a:rPr lang="en-US" sz="2000" dirty="0"/>
              <a:t>can review all active and deprovisioned licenses from the </a:t>
            </a:r>
            <a:r>
              <a:rPr lang="en-US" sz="2000" b="1" dirty="0"/>
              <a:t>Subscriptions</a:t>
            </a:r>
            <a:r>
              <a:rPr lang="en-US" sz="2000" dirty="0"/>
              <a:t> page located under the </a:t>
            </a:r>
            <a:r>
              <a:rPr lang="en-US" sz="2000" b="1" dirty="0"/>
              <a:t>Billing</a:t>
            </a:r>
            <a:r>
              <a:rPr lang="en-US" sz="2000" dirty="0"/>
              <a:t> tab in the </a:t>
            </a:r>
            <a:r>
              <a:rPr lang="bs-Latn-BA" sz="2000" dirty="0"/>
              <a:t>Admin</a:t>
            </a:r>
            <a:r>
              <a:rPr lang="en-US" sz="2000" dirty="0"/>
              <a:t> Center</a:t>
            </a:r>
            <a:br>
              <a:rPr lang="en-US" sz="2000" dirty="0"/>
            </a:br>
            <a:endParaRPr lang="en-US" sz="2000" dirty="0"/>
          </a:p>
          <a:p>
            <a:r>
              <a:rPr lang="en-US" sz="2000" dirty="0"/>
              <a:t>Purchasing additional licenses changes the monthly billing date</a:t>
            </a:r>
            <a:br>
              <a:rPr lang="en-US" sz="2000" dirty="0"/>
            </a:br>
            <a:endParaRPr lang="en-US" sz="2000" dirty="0"/>
          </a:p>
          <a:p>
            <a:r>
              <a:rPr lang="en-US" sz="2000" dirty="0"/>
              <a:t>Additional actions that </a:t>
            </a:r>
            <a:br>
              <a:rPr lang="en-US" sz="2000" dirty="0"/>
            </a:br>
            <a:r>
              <a:rPr lang="en-US" sz="2000" dirty="0"/>
              <a:t>can be performed from </a:t>
            </a:r>
            <a:br>
              <a:rPr lang="en-US" sz="2000" dirty="0"/>
            </a:br>
            <a:r>
              <a:rPr lang="en-US" sz="2000" dirty="0"/>
              <a:t>the Subscriptions page </a:t>
            </a:r>
            <a:br>
              <a:rPr lang="en-US" sz="2000" dirty="0"/>
            </a:br>
            <a:r>
              <a:rPr lang="en-US" sz="2000" dirty="0"/>
              <a:t>include:</a:t>
            </a:r>
            <a:br>
              <a:rPr lang="en-US" dirty="0"/>
            </a:br>
            <a:endParaRPr lang="en-US" sz="1000" dirty="0"/>
          </a:p>
          <a:p>
            <a:pPr lvl="1"/>
            <a:r>
              <a:rPr lang="en-US" sz="1800" dirty="0">
                <a:latin typeface="Segoe UI Semilight" panose="020B0402040204020203" pitchFamily="34" charset="0"/>
                <a:cs typeface="Segoe UI Semilight" panose="020B0402040204020203" pitchFamily="34" charset="0"/>
              </a:rPr>
              <a:t>Add a partner of record</a:t>
            </a:r>
          </a:p>
          <a:p>
            <a:pPr lvl="1"/>
            <a:r>
              <a:rPr lang="en-US" sz="1800" dirty="0">
                <a:latin typeface="Segoe UI Semilight" panose="020B0402040204020203" pitchFamily="34" charset="0"/>
                <a:cs typeface="Segoe UI Semilight" panose="020B0402040204020203" pitchFamily="34" charset="0"/>
              </a:rPr>
              <a:t>Add a subscription</a:t>
            </a:r>
          </a:p>
          <a:p>
            <a:pPr lvl="1"/>
            <a:r>
              <a:rPr lang="en-US" sz="1800" dirty="0">
                <a:latin typeface="Segoe UI Semilight" panose="020B0402040204020203" pitchFamily="34" charset="0"/>
                <a:cs typeface="Segoe UI Semilight" panose="020B0402040204020203" pitchFamily="34" charset="0"/>
              </a:rPr>
              <a:t>Convert a subscription </a:t>
            </a:r>
          </a:p>
        </p:txBody>
      </p:sp>
      <p:pic>
        <p:nvPicPr>
          <p:cNvPr id="3" name="Picture 2" descr="A screenshot of a cell phone screen with text&#10;&#10;Description automatically generated">
            <a:extLst>
              <a:ext uri="{FF2B5EF4-FFF2-40B4-BE49-F238E27FC236}">
                <a16:creationId xmlns:a16="http://schemas.microsoft.com/office/drawing/2014/main" id="{BCD7221E-14AC-44AC-B87D-BD612869D5D5}"/>
              </a:ext>
            </a:extLst>
          </p:cNvPr>
          <p:cNvPicPr>
            <a:picLocks noChangeAspect="1"/>
          </p:cNvPicPr>
          <p:nvPr/>
        </p:nvPicPr>
        <p:blipFill>
          <a:blip r:embed="rId3"/>
          <a:stretch>
            <a:fillRect/>
          </a:stretch>
        </p:blipFill>
        <p:spPr>
          <a:xfrm>
            <a:off x="3908069" y="3834342"/>
            <a:ext cx="8220075" cy="2566988"/>
          </a:xfrm>
          <a:prstGeom prst="rect">
            <a:avLst/>
          </a:prstGeom>
        </p:spPr>
      </p:pic>
      <p:sp>
        <p:nvSpPr>
          <p:cNvPr id="4" name="TextBox 3">
            <a:extLst>
              <a:ext uri="{FF2B5EF4-FFF2-40B4-BE49-F238E27FC236}">
                <a16:creationId xmlns:a16="http://schemas.microsoft.com/office/drawing/2014/main" id="{A28C997C-EA46-44BC-AAF2-676543DC379F}"/>
              </a:ext>
            </a:extLst>
          </p:cNvPr>
          <p:cNvSpPr txBox="1"/>
          <p:nvPr/>
        </p:nvSpPr>
        <p:spPr>
          <a:xfrm>
            <a:off x="3984171" y="6531424"/>
            <a:ext cx="8033658" cy="276999"/>
          </a:xfrm>
          <a:prstGeom prst="rect">
            <a:avLst/>
          </a:prstGeom>
          <a:noFill/>
        </p:spPr>
        <p:txBody>
          <a:bodyPr wrap="square" lIns="0" tIns="0" rIns="0" bIns="0" rtlCol="0">
            <a:spAutoFit/>
          </a:bodyPr>
          <a:lstStyle/>
          <a:p>
            <a:pPr algn="l"/>
            <a:r>
              <a:rPr lang="en-US" sz="1800" b="0" i="0" u="none" strike="noStrike" dirty="0">
                <a:effectLst/>
                <a:latin typeface="Segoe UI Semilight" panose="020B0402040204020203" pitchFamily="34" charset="0"/>
                <a:cs typeface="Segoe UI Semilight" panose="020B0402040204020203" pitchFamily="34" charset="0"/>
              </a:rPr>
              <a:t>Purchasing an insufficient number of licenses can result in implementation delays</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8608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normAutofit fontScale="90000"/>
          </a:bodyPr>
          <a:lstStyle/>
          <a:p>
            <a:r>
              <a:rPr lang="bs-Latn-BA" dirty="0"/>
              <a:t>Managing Your Services and Add-ins</a:t>
            </a:r>
            <a:endParaRPr lang="en-US" dirty="0"/>
          </a:p>
        </p:txBody>
      </p:sp>
      <p:sp>
        <p:nvSpPr>
          <p:cNvPr id="6" name="Text Placeholder 5"/>
          <p:cNvSpPr>
            <a:spLocks noGrp="1"/>
          </p:cNvSpPr>
          <p:nvPr>
            <p:ph type="body" sz="quarter" idx="10"/>
          </p:nvPr>
        </p:nvSpPr>
        <p:spPr>
          <a:xfrm>
            <a:off x="592992" y="1444289"/>
            <a:ext cx="11018520" cy="4050340"/>
          </a:xfrm>
        </p:spPr>
        <p:txBody>
          <a:bodyPr/>
          <a:lstStyle/>
          <a:p>
            <a:r>
              <a:rPr lang="bs-Latn-BA" dirty="0"/>
              <a:t>You </a:t>
            </a:r>
            <a:r>
              <a:rPr lang="en-US" dirty="0"/>
              <a:t>may need to assign additional licenses, such as Project Online, Visio, or SharePoint Design</a:t>
            </a:r>
            <a:br>
              <a:rPr lang="en-US" dirty="0"/>
            </a:br>
            <a:endParaRPr lang="en-US" dirty="0"/>
          </a:p>
          <a:p>
            <a:r>
              <a:rPr lang="en-US" dirty="0"/>
              <a:t>These add-on services can be found in the </a:t>
            </a:r>
            <a:r>
              <a:rPr lang="en-US" b="1" dirty="0"/>
              <a:t>Purchase Services </a:t>
            </a:r>
            <a:r>
              <a:rPr lang="en-US" dirty="0"/>
              <a:t>tab, which is located under the </a:t>
            </a:r>
            <a:r>
              <a:rPr lang="en-US" b="1" dirty="0"/>
              <a:t>Billing</a:t>
            </a:r>
            <a:r>
              <a:rPr lang="en-US" dirty="0"/>
              <a:t> section of the Microsoft 365 Admin </a:t>
            </a:r>
            <a:r>
              <a:rPr lang="en-US" dirty="0" err="1"/>
              <a:t>Cente</a:t>
            </a:r>
            <a:r>
              <a:rPr lang="bs-Latn-BA" dirty="0"/>
              <a:t>r</a:t>
            </a:r>
            <a:br>
              <a:rPr lang="en-US" dirty="0"/>
            </a:br>
            <a:endParaRPr lang="en-US" dirty="0"/>
          </a:p>
          <a:p>
            <a:r>
              <a:rPr lang="en-US" dirty="0"/>
              <a:t>Some of the subscriptions provide a standard 30-day trial before the service add-on becomes degraded and must be paid for</a:t>
            </a:r>
          </a:p>
        </p:txBody>
      </p:sp>
    </p:spTree>
    <p:extLst>
      <p:ext uri="{BB962C8B-B14F-4D97-AF65-F5344CB8AC3E}">
        <p14:creationId xmlns:p14="http://schemas.microsoft.com/office/powerpoint/2010/main" val="249937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0"/>
            <a:ext cx="11018520" cy="553998"/>
          </a:xfrm>
        </p:spPr>
        <p:txBody>
          <a:bodyPr>
            <a:normAutofit fontScale="90000"/>
          </a:bodyPr>
          <a:lstStyle/>
          <a:p>
            <a:r>
              <a:rPr lang="bs-Latn-BA" dirty="0"/>
              <a:t>Finalizing Your Tenant</a:t>
            </a:r>
            <a:r>
              <a:rPr lang="en-US" dirty="0"/>
              <a:t> Configuration</a:t>
            </a:r>
          </a:p>
        </p:txBody>
      </p:sp>
      <p:sp>
        <p:nvSpPr>
          <p:cNvPr id="6" name="Text Placeholder 5"/>
          <p:cNvSpPr>
            <a:spLocks noGrp="1"/>
          </p:cNvSpPr>
          <p:nvPr>
            <p:ph type="body" sz="quarter" idx="10"/>
          </p:nvPr>
        </p:nvSpPr>
        <p:spPr>
          <a:xfrm>
            <a:off x="588262" y="1445307"/>
            <a:ext cx="11352203" cy="5567678"/>
          </a:xfrm>
        </p:spPr>
        <p:txBody>
          <a:bodyPr/>
          <a:lstStyle/>
          <a:p>
            <a:r>
              <a:rPr lang="bs-Latn-BA" sz="2400" dirty="0"/>
              <a:t>You should use </a:t>
            </a:r>
            <a:r>
              <a:rPr lang="en-US" sz="2400" dirty="0"/>
              <a:t>the </a:t>
            </a:r>
            <a:r>
              <a:rPr lang="bs-Latn-BA" sz="2400" dirty="0"/>
              <a:t>following checklist when finalizing </a:t>
            </a:r>
            <a:r>
              <a:rPr lang="en-US" sz="2400" dirty="0"/>
              <a:t>the </a:t>
            </a:r>
            <a:r>
              <a:rPr lang="bs-Latn-BA" sz="2400" dirty="0"/>
              <a:t>configuration of your Microsoft 365 tenant:</a:t>
            </a:r>
            <a:br>
              <a:rPr lang="en-US" sz="2400" dirty="0"/>
            </a:br>
            <a:endParaRPr lang="bs-Latn-BA" sz="900" dirty="0"/>
          </a:p>
          <a:p>
            <a:pPr lvl="1"/>
            <a:r>
              <a:rPr lang="en-US" sz="1800" dirty="0"/>
              <a:t>Have all the users been moved over to Microsoft 365? </a:t>
            </a:r>
          </a:p>
          <a:p>
            <a:pPr lvl="1"/>
            <a:r>
              <a:rPr lang="en-US" sz="1800" dirty="0"/>
              <a:t>Do the users have a functional mailbox and has their data been migrated to their account?</a:t>
            </a:r>
          </a:p>
          <a:p>
            <a:pPr lvl="1"/>
            <a:r>
              <a:rPr lang="en-US" sz="1800" dirty="0"/>
              <a:t>Have all the resources been created?</a:t>
            </a:r>
          </a:p>
          <a:p>
            <a:pPr lvl="1"/>
            <a:r>
              <a:rPr lang="en-US" sz="1800" dirty="0"/>
              <a:t>Have all permissions been established?</a:t>
            </a:r>
          </a:p>
          <a:p>
            <a:pPr lvl="1"/>
            <a:r>
              <a:rPr lang="en-US" sz="1800" dirty="0"/>
              <a:t>Has the vanity domain(s) been moved successfully?</a:t>
            </a:r>
          </a:p>
          <a:p>
            <a:pPr lvl="1"/>
            <a:r>
              <a:rPr lang="en-US" sz="1800" dirty="0"/>
              <a:t>Have all Windows 10 devices been enrolled to Intune?</a:t>
            </a:r>
          </a:p>
          <a:p>
            <a:pPr lvl="1"/>
            <a:r>
              <a:rPr lang="en-US" sz="1800" dirty="0"/>
              <a:t>If the company has SCCM, has co-management been established with Intune?</a:t>
            </a:r>
          </a:p>
          <a:p>
            <a:pPr lvl="1"/>
            <a:r>
              <a:rPr lang="en-US" sz="1800" dirty="0"/>
              <a:t>Has your company established proper governance policies for mobile devices?</a:t>
            </a:r>
          </a:p>
          <a:p>
            <a:pPr lvl="1"/>
            <a:r>
              <a:rPr lang="en-US" sz="1800" dirty="0"/>
              <a:t>Have the DNS records been updated and published globally?</a:t>
            </a:r>
          </a:p>
          <a:p>
            <a:pPr lvl="1"/>
            <a:r>
              <a:rPr lang="en-US" sz="1800" dirty="0"/>
              <a:t>If Azure Active Directory Connect is in place, is the connector properly configured?</a:t>
            </a:r>
          </a:p>
          <a:p>
            <a:pPr lvl="1"/>
            <a:r>
              <a:rPr lang="en-US" sz="1800" dirty="0"/>
              <a:t>If Multi-Factor Authentication is employed, has it been properly configured?</a:t>
            </a:r>
          </a:p>
          <a:p>
            <a:pPr lvl="1"/>
            <a:r>
              <a:rPr lang="en-US" sz="1800" dirty="0"/>
              <a:t>Are the mailing policies in place to protect inbound and outbound mail flow?</a:t>
            </a:r>
          </a:p>
          <a:p>
            <a:pPr lvl="1"/>
            <a:r>
              <a:rPr lang="en-US" sz="1800" dirty="0"/>
              <a:t>Is the Organizational profile set up with the correct information?</a:t>
            </a:r>
          </a:p>
          <a:p>
            <a:pPr lvl="1"/>
            <a:endParaRPr lang="en-US" dirty="0"/>
          </a:p>
        </p:txBody>
      </p:sp>
    </p:spTree>
    <p:extLst>
      <p:ext uri="{BB962C8B-B14F-4D97-AF65-F5344CB8AC3E}">
        <p14:creationId xmlns:p14="http://schemas.microsoft.com/office/powerpoint/2010/main" val="218777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3798</Words>
  <Application>Microsoft Office PowerPoint</Application>
  <PresentationFormat>Widescreen</PresentationFormat>
  <Paragraphs>390</Paragraphs>
  <Slides>37</Slides>
  <Notes>36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&amp;quot</vt:lpstr>
      <vt:lpstr>Arial</vt:lpstr>
      <vt:lpstr>Calibri</vt:lpstr>
      <vt:lpstr>Calibri Light</vt:lpstr>
      <vt:lpstr>Courier New</vt:lpstr>
      <vt:lpstr>Proxima Nova</vt:lpstr>
      <vt:lpstr>Segoe</vt:lpstr>
      <vt:lpstr>Segoe UI</vt:lpstr>
      <vt:lpstr>Segoe UI Light</vt:lpstr>
      <vt:lpstr>Segoe UI Semibold</vt:lpstr>
      <vt:lpstr>Segoe UI Semilight</vt:lpstr>
      <vt:lpstr>Segoe UI VSS (Regular)</vt:lpstr>
      <vt:lpstr>Wingdings</vt:lpstr>
      <vt:lpstr>Office Theme</vt:lpstr>
      <vt:lpstr>PowerPoint Presentation</vt:lpstr>
      <vt:lpstr>Jenkins NS</vt:lpstr>
      <vt:lpstr>Hello! Introduce yourself </vt:lpstr>
      <vt:lpstr>Microsoft 365 Experience</vt:lpstr>
      <vt:lpstr>Lesson Introduction</vt:lpstr>
      <vt:lpstr>Setting up Your Organization Profile</vt:lpstr>
      <vt:lpstr>Managing Your Tenant Subscriptions</vt:lpstr>
      <vt:lpstr>Managing Your Services and Add-ins</vt:lpstr>
      <vt:lpstr>Finalizing Your Tenant Configuration</vt:lpstr>
      <vt:lpstr>Lab Exercises</vt:lpstr>
      <vt:lpstr>Managing User Accounts and Licenses in Microsoft 365</vt:lpstr>
      <vt:lpstr>Lesson Introduction</vt:lpstr>
      <vt:lpstr>Overview of User Identities</vt:lpstr>
      <vt:lpstr>Creating User Accounts</vt:lpstr>
      <vt:lpstr>Managing User Accounts</vt:lpstr>
      <vt:lpstr>Managing User Licenses</vt:lpstr>
      <vt:lpstr>Recovering Deleted User Accounts</vt:lpstr>
      <vt:lpstr>Managing Security Groups in Microsoft 365</vt:lpstr>
      <vt:lpstr>Lesson Introduction</vt:lpstr>
      <vt:lpstr>Overview of Groups in Microsoft 365</vt:lpstr>
      <vt:lpstr>Creating and Managing Groups</vt:lpstr>
      <vt:lpstr>Groups in Exchange Online and SharePoint Online</vt:lpstr>
      <vt:lpstr>Lab Exercises (continued)</vt:lpstr>
      <vt:lpstr>Microsoft 365 Permission Model Overview</vt:lpstr>
      <vt:lpstr>Using Admin Roles In Microsoft 365</vt:lpstr>
      <vt:lpstr>SharePoint Administrator</vt:lpstr>
      <vt:lpstr>Leveraging FastTrack and Partner Services</vt:lpstr>
      <vt:lpstr>Lesson Introduction</vt:lpstr>
      <vt:lpstr>Introduction to FastTrack</vt:lpstr>
      <vt:lpstr>FastTrack Requirements</vt:lpstr>
      <vt:lpstr>Requesting a Partner</vt:lpstr>
      <vt:lpstr>Lesson Introduction</vt:lpstr>
      <vt:lpstr>Microsoft 365 Subscription Options</vt:lpstr>
      <vt:lpstr>Microsoft 365 Subscription Options (continued)</vt:lpstr>
      <vt:lpstr>Microsoft 365 Subscription Options (continued)</vt:lpstr>
      <vt:lpstr>Enterprise Mobility and Security Components</vt:lpstr>
      <vt:lpstr>Planning Your Microsoft 365 Subscription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5</cp:revision>
  <dcterms:created xsi:type="dcterms:W3CDTF">2020-12-26T02:14:11Z</dcterms:created>
  <dcterms:modified xsi:type="dcterms:W3CDTF">2020-12-26T03:44:20Z</dcterms:modified>
</cp:coreProperties>
</file>