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1731" r:id="rId3"/>
    <p:sldId id="1737" r:id="rId4"/>
    <p:sldId id="1738" r:id="rId5"/>
    <p:sldId id="1739" r:id="rId6"/>
    <p:sldId id="1785" r:id="rId7"/>
    <p:sldId id="1740" r:id="rId8"/>
    <p:sldId id="1741" r:id="rId9"/>
    <p:sldId id="1742" r:id="rId10"/>
    <p:sldId id="1763" r:id="rId11"/>
    <p:sldId id="1743" r:id="rId12"/>
    <p:sldId id="1765" r:id="rId13"/>
    <p:sldId id="1764" r:id="rId14"/>
    <p:sldId id="1732" r:id="rId15"/>
    <p:sldId id="1744" r:id="rId16"/>
    <p:sldId id="1766" r:id="rId17"/>
    <p:sldId id="1767" r:id="rId18"/>
    <p:sldId id="1768" r:id="rId19"/>
    <p:sldId id="1745" r:id="rId20"/>
    <p:sldId id="1769" r:id="rId21"/>
    <p:sldId id="1770" r:id="rId22"/>
    <p:sldId id="1771" r:id="rId23"/>
    <p:sldId id="1746" r:id="rId24"/>
    <p:sldId id="1776" r:id="rId25"/>
    <p:sldId id="1775" r:id="rId26"/>
    <p:sldId id="1747" r:id="rId27"/>
    <p:sldId id="1780" r:id="rId28"/>
    <p:sldId id="1779" r:id="rId29"/>
    <p:sldId id="1786" r:id="rId30"/>
    <p:sldId id="1787" r:id="rId31"/>
    <p:sldId id="17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508" autoAdjust="0"/>
  </p:normalViewPr>
  <p:slideViewPr>
    <p:cSldViewPr snapToGrid="0">
      <p:cViewPr varScale="1">
        <p:scale>
          <a:sx n="62" d="100"/>
          <a:sy n="62"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2D32-7688-447B-971C-0812B0469AF3}" type="datetimeFigureOut">
              <a:rPr lang="en-GB" smtClean="0"/>
              <a:t>26/12/2020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56606-9C8C-4473-8AFD-D320CB875985}" type="slidenum">
              <a:rPr lang="en-GB" smtClean="0"/>
              <a:t>‹#›</a:t>
            </a:fld>
            <a:endParaRPr lang="en-GB"/>
          </a:p>
        </p:txBody>
      </p:sp>
    </p:spTree>
    <p:extLst>
      <p:ext uri="{BB962C8B-B14F-4D97-AF65-F5344CB8AC3E}">
        <p14:creationId xmlns:p14="http://schemas.microsoft.com/office/powerpoint/2010/main" val="192541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panose="020B0502040504020203" pitchFamily="34" charset="0"/>
                <a:cs typeface="Arial" panose="020B0604020202020204" pitchFamily="34" charset="0"/>
              </a:rPr>
              <a:t>Welcome Everyone to the course</a:t>
            </a:r>
            <a:endParaRPr lang="en-GB" dirty="0"/>
          </a:p>
        </p:txBody>
      </p:sp>
      <p:sp>
        <p:nvSpPr>
          <p:cNvPr id="4" name="Slide Number Placeholder 3"/>
          <p:cNvSpPr>
            <a:spLocks noGrp="1"/>
          </p:cNvSpPr>
          <p:nvPr>
            <p:ph type="sldNum" sz="quarter" idx="5"/>
          </p:nvPr>
        </p:nvSpPr>
        <p:spPr/>
        <p:txBody>
          <a:bodyPr/>
          <a:lstStyle/>
          <a:p>
            <a:fld id="{B634A407-23FD-4204-83F7-7C93442C7350}" type="slidenum">
              <a:rPr lang="en-GB" smtClean="0"/>
              <a:t>1</a:t>
            </a:fld>
            <a:endParaRPr lang="en-GB"/>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1248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843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58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4254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3876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61094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78496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0964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10550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25075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18892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7394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5268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247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34563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31127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4334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9936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6438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601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2055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4382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9500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703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12/26/2020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6172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1407-4AD1-4C3D-A275-867C603FC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90E5FA5-CC6F-45B3-A26B-F327A7404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247757-0071-4CB7-885A-5421A6C43EB8}"/>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41C769EA-0084-4789-9EBD-ED2FD9829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22461F-9B60-4A98-AAA1-E663881F59A3}"/>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54194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B0FA-0B0C-4AB5-9B37-BAAA47B51D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3C98E1-451D-4415-B3FB-1323BCEDC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76319-4200-4322-94F0-5CFAA2647AB6}"/>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13011BF2-7837-41E7-94FB-00BD1C6F2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2CAAAE-6ACB-4954-8320-581D4B2FCDB0}"/>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253696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E7DFC-9A7C-441D-B761-CBC9F3E7E5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648017-A545-4C60-9246-10D160533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F10DAC-F5E0-4CEC-BAEA-23C552ABDCE8}"/>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01DFAA30-4556-4671-80F1-E2E0DC00E2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4D5A62-C7E8-477C-BC9C-93BFF2AFEC9D}"/>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817649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143218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79362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09345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3921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65358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42526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1747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44029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0623-F171-4CC4-BFAB-9BA5D783E7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95C4FB-1941-4DC7-8C07-D5F175A86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C0F67-1D62-4BC3-B32F-D9462E54863A}"/>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5F99AFB6-008F-472B-BAEF-522EC6B965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2A59AF-9CDC-458E-853D-EE5C64F9A2DF}"/>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461124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13352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99837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107204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01937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46876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9272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46972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10320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261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7866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DE32-DFB8-43E2-9485-39E937AA9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EC696A-0593-493D-AA6C-DE1D2A6A7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294BD-0AD2-4BD1-945E-C636E55BD99D}"/>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5B2F3A1D-E47B-4B93-B7DD-8B605CF2F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BDE83-1ED2-4996-8135-CC308D6F4B29}"/>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2555964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08528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3988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65305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6052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15958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55259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03260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052271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03993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19505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E4FE-BB9C-4C60-8FA0-B58BD0F57C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B6EFB2-29D1-4B42-B930-B6D4433B0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84E571F-7E78-44E1-B30E-9CF9D091C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06313B-3231-44CA-AA44-68A5D0BE2604}"/>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6" name="Footer Placeholder 5">
            <a:extLst>
              <a:ext uri="{FF2B5EF4-FFF2-40B4-BE49-F238E27FC236}">
                <a16:creationId xmlns:a16="http://schemas.microsoft.com/office/drawing/2014/main" id="{AEB04A29-D753-410F-AC93-AE379EEE27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D685D0-0E05-4F06-852D-E67BB9F62F7D}"/>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52307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61A-50CE-4538-9BE7-B79B1C7E37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53A9AC-B5BA-4071-AD86-55973FCF5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D5F96-927E-4AF2-A947-075E9CF34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11E2AAA-9A2A-4F10-8F3C-53DAF9D50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16525-1105-4846-A06D-B49ECAF46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8BE84A5-2014-454D-9604-C1E950EC0BFC}"/>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8" name="Footer Placeholder 7">
            <a:extLst>
              <a:ext uri="{FF2B5EF4-FFF2-40B4-BE49-F238E27FC236}">
                <a16:creationId xmlns:a16="http://schemas.microsoft.com/office/drawing/2014/main" id="{E2B6F4D3-6D40-4937-8F36-5F786AD02A0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E3458A-DA05-463F-AFCC-98D179FD1C9A}"/>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14205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1DA0-5BC1-4C60-900B-02EE74F003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8AD725B-574B-4B5F-B078-5E3107F3F76B}"/>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4" name="Footer Placeholder 3">
            <a:extLst>
              <a:ext uri="{FF2B5EF4-FFF2-40B4-BE49-F238E27FC236}">
                <a16:creationId xmlns:a16="http://schemas.microsoft.com/office/drawing/2014/main" id="{B865DE63-126D-4828-AB35-3A52EFEEED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0097C8-F56F-4AC5-9543-8287A0864E1B}"/>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79510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ED709-E6B2-4B3A-9256-AEA2D8D06D2E}"/>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3" name="Footer Placeholder 2">
            <a:extLst>
              <a:ext uri="{FF2B5EF4-FFF2-40B4-BE49-F238E27FC236}">
                <a16:creationId xmlns:a16="http://schemas.microsoft.com/office/drawing/2014/main" id="{6143A355-EF83-4759-B80F-AAB276348A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4A6A2-0E3F-4AA3-A280-5F4879B628D7}"/>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359309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752B-538E-4721-830F-095773AE1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B6B67F-6496-41CE-8EBF-B72C65F6D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8DF005-7389-4891-BA66-6C25C0038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6B1F4-445D-49F6-8770-C27AC031C147}"/>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6" name="Footer Placeholder 5">
            <a:extLst>
              <a:ext uri="{FF2B5EF4-FFF2-40B4-BE49-F238E27FC236}">
                <a16:creationId xmlns:a16="http://schemas.microsoft.com/office/drawing/2014/main" id="{EDA4CB57-36A9-4428-8D63-15625DF2CC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CCB863-9747-4C84-8CA6-8B24FF3A17F4}"/>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405990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5737-6CC6-4FA3-ACB9-9B6242027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C3A2BD1-7B7D-46DD-ABC1-4D35634FA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9740F8-91EC-4EE9-97DE-6DEDF373A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BAC9F-A1A5-4BA7-B761-731CE37992F4}"/>
              </a:ext>
            </a:extLst>
          </p:cNvPr>
          <p:cNvSpPr>
            <a:spLocks noGrp="1"/>
          </p:cNvSpPr>
          <p:nvPr>
            <p:ph type="dt" sz="half" idx="10"/>
          </p:nvPr>
        </p:nvSpPr>
        <p:spPr/>
        <p:txBody>
          <a:bodyPr/>
          <a:lstStyle/>
          <a:p>
            <a:fld id="{7A2012EF-A1DA-40E2-8CA7-A9E724D29AB5}" type="datetimeFigureOut">
              <a:rPr lang="en-GB" smtClean="0"/>
              <a:t>26/12/2020</a:t>
            </a:fld>
            <a:endParaRPr lang="en-GB"/>
          </a:p>
        </p:txBody>
      </p:sp>
      <p:sp>
        <p:nvSpPr>
          <p:cNvPr id="6" name="Footer Placeholder 5">
            <a:extLst>
              <a:ext uri="{FF2B5EF4-FFF2-40B4-BE49-F238E27FC236}">
                <a16:creationId xmlns:a16="http://schemas.microsoft.com/office/drawing/2014/main" id="{CE773E6E-D120-4846-A2DF-4EDB961591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3326D0-07CC-4537-BD13-32114FA47894}"/>
              </a:ext>
            </a:extLst>
          </p:cNvPr>
          <p:cNvSpPr>
            <a:spLocks noGrp="1"/>
          </p:cNvSpPr>
          <p:nvPr>
            <p:ph type="sldNum" sz="quarter" idx="12"/>
          </p:nvPr>
        </p:nvSpPr>
        <p:spPr/>
        <p:txBody>
          <a:bodyPr/>
          <a:lstStyle/>
          <a:p>
            <a:fld id="{4A8262CE-CFC5-4B93-BA0D-EB4171487E37}" type="slidenum">
              <a:rPr lang="en-GB" smtClean="0"/>
              <a:t>‹#›</a:t>
            </a:fld>
            <a:endParaRPr lang="en-GB"/>
          </a:p>
        </p:txBody>
      </p:sp>
    </p:spTree>
    <p:extLst>
      <p:ext uri="{BB962C8B-B14F-4D97-AF65-F5344CB8AC3E}">
        <p14:creationId xmlns:p14="http://schemas.microsoft.com/office/powerpoint/2010/main" val="263253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1C381-2C71-4EB5-9AD7-7A9A2C8E0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D7F18A-3EAC-4980-807E-55F7FE8BE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74FA32-4D37-471B-907C-02E03F27D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012EF-A1DA-40E2-8CA7-A9E724D29AB5}" type="datetimeFigureOut">
              <a:rPr lang="en-GB" smtClean="0"/>
              <a:t>26/12/2020</a:t>
            </a:fld>
            <a:endParaRPr lang="en-GB"/>
          </a:p>
        </p:txBody>
      </p:sp>
      <p:sp>
        <p:nvSpPr>
          <p:cNvPr id="5" name="Footer Placeholder 4">
            <a:extLst>
              <a:ext uri="{FF2B5EF4-FFF2-40B4-BE49-F238E27FC236}">
                <a16:creationId xmlns:a16="http://schemas.microsoft.com/office/drawing/2014/main" id="{B7A2FD1B-8D61-4C63-AAE3-5E6D4D5A6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F9DA1C8-F669-4493-B704-E9537BD8C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262CE-CFC5-4B93-BA0D-EB4171487E37}" type="slidenum">
              <a:rPr lang="en-GB" smtClean="0"/>
              <a:t>‹#›</a:t>
            </a:fld>
            <a:endParaRPr lang="en-GB"/>
          </a:p>
        </p:txBody>
      </p:sp>
    </p:spTree>
    <p:extLst>
      <p:ext uri="{BB962C8B-B14F-4D97-AF65-F5344CB8AC3E}">
        <p14:creationId xmlns:p14="http://schemas.microsoft.com/office/powerpoint/2010/main" val="286413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6.xml"/><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powershell/module/sharepoint-online/revoke-spohubsiterights?view=sharepoint-ps" TargetMode="External"/><Relationship Id="rId3" Type="http://schemas.openxmlformats.org/officeDocument/2006/relationships/hyperlink" Target="https://docs.microsoft.com/powershell/module/sharepoint-online/add-spohubsiteassociation?view=sharepoint-ps" TargetMode="External"/><Relationship Id="rId7" Type="http://schemas.openxmlformats.org/officeDocument/2006/relationships/hyperlink" Target="https://docs.microsoft.com/powershell/module/sharepoint-online/register-spohubsite?view=sharepoint-ps" TargetMode="External"/><Relationship Id="rId2" Type="http://schemas.openxmlformats.org/officeDocument/2006/relationships/notesSlide" Target="../notesSlides/notesSlide28.xml"/><Relationship Id="rId1" Type="http://schemas.openxmlformats.org/officeDocument/2006/relationships/slideLayout" Target="../slideLayouts/slideLayout38.xml"/><Relationship Id="rId6" Type="http://schemas.openxmlformats.org/officeDocument/2006/relationships/hyperlink" Target="https://docs.microsoft.com/powershell/module/sharepoint-online/grant-spohubsiterights?view=sharepoint-ps" TargetMode="External"/><Relationship Id="rId5" Type="http://schemas.openxmlformats.org/officeDocument/2006/relationships/hyperlink" Target="https://docs.microsoft.com/powershell/module/sharepoint-online/get-spohubsite?view=sharepoint-ps" TargetMode="External"/><Relationship Id="rId10" Type="http://schemas.openxmlformats.org/officeDocument/2006/relationships/hyperlink" Target="https://docs.microsoft.com/powershell/module/sharepoint-online/unregister-spohubsite?view=sharepoint-ps" TargetMode="External"/><Relationship Id="rId4" Type="http://schemas.openxmlformats.org/officeDocument/2006/relationships/hyperlink" Target="https://docs.microsoft.com/powershell/module/sharepoint-online/remove-spohubsiteassociation?view=sharepoint-ps" TargetMode="External"/><Relationship Id="rId9" Type="http://schemas.openxmlformats.org/officeDocument/2006/relationships/hyperlink" Target="https://docs.microsoft.com/powershell/module/sharepoint-online/set-spohubsite?view=sharepoint-p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66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124548"/>
                </a:solidFill>
              </a:rPr>
              <a:t>SharePoint Online</a:t>
            </a:r>
            <a:endParaRPr lang="en-US" sz="3200" b="1" dirty="0">
              <a:solidFill>
                <a:srgbClr val="124548"/>
              </a:solidFill>
            </a:endParaRP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SharePoint Admin Center </a:t>
            </a:r>
            <a:r>
              <a:rPr lang="en-US" sz="2400" dirty="0">
                <a:latin typeface="+mn-lt"/>
              </a:rPr>
              <a:t>(2/2)</a:t>
            </a:r>
            <a:endParaRPr lang="en-US" dirty="0"/>
          </a:p>
        </p:txBody>
      </p:sp>
      <p:sp>
        <p:nvSpPr>
          <p:cNvPr id="6" name="TextBox 5">
            <a:extLst>
              <a:ext uri="{FF2B5EF4-FFF2-40B4-BE49-F238E27FC236}">
                <a16:creationId xmlns:a16="http://schemas.microsoft.com/office/drawing/2014/main" id="{5548A840-A70E-4D4B-BB48-AE75C595B830}"/>
              </a:ext>
            </a:extLst>
          </p:cNvPr>
          <p:cNvSpPr txBox="1"/>
          <p:nvPr/>
        </p:nvSpPr>
        <p:spPr>
          <a:xfrm>
            <a:off x="175375" y="1195144"/>
            <a:ext cx="11841250" cy="5205656"/>
          </a:xfrm>
          <a:prstGeom prst="rect">
            <a:avLst/>
          </a:prstGeom>
          <a:noFill/>
        </p:spPr>
        <p:txBody>
          <a:bodyPr wrap="square">
            <a:spAutoFit/>
          </a:bodyPr>
          <a:lstStyle/>
          <a:p>
            <a:pPr algn="l">
              <a:lnSpc>
                <a:spcPct val="150000"/>
              </a:lnSpc>
            </a:pPr>
            <a:r>
              <a:rPr lang="en-US" sz="2400" b="1" i="0" dirty="0">
                <a:effectLst/>
                <a:latin typeface="Segoe UI Semilight" panose="020B0402040204020203" pitchFamily="34" charset="0"/>
                <a:cs typeface="Segoe UI Semilight" panose="020B0402040204020203" pitchFamily="34" charset="0"/>
              </a:rPr>
              <a:t>You can use the new SharePoint admin center to:</a:t>
            </a:r>
          </a:p>
          <a:p>
            <a:pPr marL="342900" indent="-342900" algn="l">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Monitor the environment at Home page and left pane, including</a:t>
            </a:r>
          </a:p>
          <a:p>
            <a:pPr marL="342900" indent="-342900" algn="l">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Create, delete, restore, and manage sites that belong to Microsoft 365 Groups and communication sites.</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Link to the OneDrive admin center, SharePoint Migration Tool, and classic SharePoint admin center</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A geo location selector for organizations that have set up Multi-Geo in OneDrive and SharePoint</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Control Access by creating policies that restrict access from unmanaged devices, sign out users from inactive browser sessions, allow access from only specific IP addresses, and block access from apps that don't use modern authentication.</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settings for list and library experience, sync, notifications, site storage limits, default admin experience, and site creation.</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Review pending and approved web API permissions and approve or reject access requests.</a:t>
            </a:r>
            <a:endParaRPr lang="en-US" sz="2000" i="0" dirty="0">
              <a:solidFill>
                <a:srgbClr val="000000"/>
              </a:solidFill>
              <a:effectLst/>
              <a:latin typeface="Segoe UI Semilight" panose="020B0402040204020203" pitchFamily="34" charset="0"/>
              <a:cs typeface="Segoe UI Semilight" panose="020B0402040204020203" pitchFamily="34" charset="0"/>
            </a:endParaRPr>
          </a:p>
        </p:txBody>
      </p:sp>
      <p:pic>
        <p:nvPicPr>
          <p:cNvPr id="3" name="Graphic 2">
            <a:extLst>
              <a:ext uri="{FF2B5EF4-FFF2-40B4-BE49-F238E27FC236}">
                <a16:creationId xmlns:a16="http://schemas.microsoft.com/office/drawing/2014/main" id="{CEE477F0-E75E-4831-AC0F-B3F83718558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448674" y="2998678"/>
            <a:ext cx="3640837" cy="3640837"/>
          </a:xfrm>
          <a:prstGeom prst="rect">
            <a:avLst/>
          </a:prstGeom>
        </p:spPr>
      </p:pic>
    </p:spTree>
    <p:extLst>
      <p:ext uri="{BB962C8B-B14F-4D97-AF65-F5344CB8AC3E}">
        <p14:creationId xmlns:p14="http://schemas.microsoft.com/office/powerpoint/2010/main" val="11904888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Classic SharePoint Admin Center </a:t>
            </a:r>
            <a:r>
              <a:rPr lang="en-US" sz="2400" dirty="0">
                <a:latin typeface="+mn-lt"/>
              </a:rPr>
              <a:t>(1/2)</a:t>
            </a:r>
            <a:endParaRPr lang="en-US" dirty="0"/>
          </a:p>
        </p:txBody>
      </p:sp>
      <p:pic>
        <p:nvPicPr>
          <p:cNvPr id="51" name="Picture 50" descr="Classic SharePoint admin center">
            <a:extLst>
              <a:ext uri="{FF2B5EF4-FFF2-40B4-BE49-F238E27FC236}">
                <a16:creationId xmlns:a16="http://schemas.microsoft.com/office/drawing/2014/main" id="{5CFE2588-F1D0-4180-BDF2-47B15FFBD87B}"/>
              </a:ext>
            </a:extLst>
          </p:cNvPr>
          <p:cNvPicPr>
            <a:picLocks noChangeAspect="1"/>
          </p:cNvPicPr>
          <p:nvPr/>
        </p:nvPicPr>
        <p:blipFill>
          <a:blip r:embed="rId3"/>
          <a:stretch>
            <a:fillRect/>
          </a:stretch>
        </p:blipFill>
        <p:spPr>
          <a:xfrm>
            <a:off x="2903932" y="2346950"/>
            <a:ext cx="6384135" cy="4217363"/>
          </a:xfrm>
          <a:prstGeom prst="rect">
            <a:avLst/>
          </a:prstGeom>
          <a:effectLst>
            <a:outerShdw blurRad="50800" dist="38100" dir="2700000" algn="tl" rotWithShape="0">
              <a:prstClr val="black">
                <a:alpha val="40000"/>
              </a:prstClr>
            </a:outerShdw>
          </a:effectLst>
        </p:spPr>
      </p:pic>
      <p:sp>
        <p:nvSpPr>
          <p:cNvPr id="53" name="TextBox 52">
            <a:extLst>
              <a:ext uri="{FF2B5EF4-FFF2-40B4-BE49-F238E27FC236}">
                <a16:creationId xmlns:a16="http://schemas.microsoft.com/office/drawing/2014/main" id="{88B62FD7-56FC-4EF7-BC20-F1F8961D392E}"/>
              </a:ext>
            </a:extLst>
          </p:cNvPr>
          <p:cNvSpPr txBox="1"/>
          <p:nvPr/>
        </p:nvSpPr>
        <p:spPr>
          <a:xfrm>
            <a:off x="588263" y="1260915"/>
            <a:ext cx="11310050" cy="830997"/>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While you can perform most SharePoint admin tasks from the new SharePoint admin center, you can still access the classic SharePoint admin center.</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1984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Classic SharePoint Admin Center </a:t>
            </a:r>
            <a:r>
              <a:rPr lang="en-US" sz="2400" dirty="0">
                <a:latin typeface="+mn-lt"/>
              </a:rPr>
              <a:t>(2/2)</a:t>
            </a:r>
            <a:endParaRPr lang="en-US" dirty="0"/>
          </a:p>
        </p:txBody>
      </p:sp>
      <p:sp>
        <p:nvSpPr>
          <p:cNvPr id="53" name="TextBox 52">
            <a:extLst>
              <a:ext uri="{FF2B5EF4-FFF2-40B4-BE49-F238E27FC236}">
                <a16:creationId xmlns:a16="http://schemas.microsoft.com/office/drawing/2014/main" id="{88B62FD7-56FC-4EF7-BC20-F1F8961D392E}"/>
              </a:ext>
            </a:extLst>
          </p:cNvPr>
          <p:cNvSpPr txBox="1"/>
          <p:nvPr/>
        </p:nvSpPr>
        <p:spPr>
          <a:xfrm>
            <a:off x="588263" y="1260915"/>
            <a:ext cx="11310050" cy="4154984"/>
          </a:xfrm>
          <a:prstGeom prst="rect">
            <a:avLst/>
          </a:prstGeom>
          <a:noFill/>
        </p:spPr>
        <p:txBody>
          <a:bodyPr wrap="square">
            <a:spAutoFit/>
          </a:bodyPr>
          <a:lstStyle/>
          <a:p>
            <a:r>
              <a:rPr lang="en-US" sz="2400" b="1" i="0" dirty="0">
                <a:solidFill>
                  <a:srgbClr val="000000"/>
                </a:solidFill>
                <a:effectLst/>
                <a:latin typeface="Segoe UI Semilight" panose="020B0402040204020203" pitchFamily="34" charset="0"/>
                <a:cs typeface="Segoe UI Semilight" panose="020B0402040204020203" pitchFamily="34" charset="0"/>
              </a:rPr>
              <a:t>You can use the classic SharePoint admin center to:</a:t>
            </a:r>
          </a:p>
          <a:p>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Create and manage classic site collections including allocating and monitoring site collection storage</a:t>
            </a:r>
          </a:p>
          <a:p>
            <a:pPr marL="342900" indent="-342900">
              <a:buFont typeface="Arial" panose="020B0604020202020204" pitchFamily="34" charset="0"/>
              <a:buChar char="•"/>
            </a:pPr>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Manage permissions and users and help secure content on sites</a:t>
            </a:r>
          </a:p>
          <a:p>
            <a:pPr marL="342900" indent="-342900">
              <a:buFont typeface="Arial" panose="020B0604020202020204" pitchFamily="34" charset="0"/>
              <a:buChar char="•"/>
            </a:pPr>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Manage user profiles and configure OneDrive settings (called “My Sites” settings in the admin center)</a:t>
            </a:r>
          </a:p>
          <a:p>
            <a:pPr marL="342900" indent="-342900">
              <a:buFont typeface="Arial" panose="020B0604020202020204" pitchFamily="34" charset="0"/>
              <a:buChar char="•"/>
            </a:pPr>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Enable and configure specific SharePoint Online features or global settings</a:t>
            </a:r>
            <a:endParaRPr lang="en-US" sz="2400" dirty="0">
              <a:latin typeface="Segoe UI Semilight" panose="020B0402040204020203" pitchFamily="34" charset="0"/>
              <a:cs typeface="Segoe UI Semilight" panose="020B0402040204020203" pitchFamily="34" charset="0"/>
            </a:endParaRPr>
          </a:p>
        </p:txBody>
      </p:sp>
      <p:pic>
        <p:nvPicPr>
          <p:cNvPr id="3" name="Graphic 2">
            <a:extLst>
              <a:ext uri="{FF2B5EF4-FFF2-40B4-BE49-F238E27FC236}">
                <a16:creationId xmlns:a16="http://schemas.microsoft.com/office/drawing/2014/main" id="{1DFE3658-69D9-4EBC-8C42-87E8EC89BDA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7975" y="1390651"/>
            <a:ext cx="5467349" cy="5467349"/>
          </a:xfrm>
          <a:prstGeom prst="rect">
            <a:avLst/>
          </a:prstGeom>
        </p:spPr>
      </p:pic>
    </p:spTree>
    <p:extLst>
      <p:ext uri="{BB962C8B-B14F-4D97-AF65-F5344CB8AC3E}">
        <p14:creationId xmlns:p14="http://schemas.microsoft.com/office/powerpoint/2010/main" val="367504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normAutofit fontScale="90000"/>
          </a:bodyPr>
          <a:lstStyle/>
          <a:p>
            <a:r>
              <a:rPr lang="en-US" dirty="0"/>
              <a:t>SharePoint Online Management Shell</a:t>
            </a:r>
          </a:p>
        </p:txBody>
      </p:sp>
      <p:sp>
        <p:nvSpPr>
          <p:cNvPr id="6" name="Text Placeholder 5"/>
          <p:cNvSpPr>
            <a:spLocks noGrp="1"/>
          </p:cNvSpPr>
          <p:nvPr>
            <p:ph type="body" sz="quarter" idx="10"/>
          </p:nvPr>
        </p:nvSpPr>
        <p:spPr>
          <a:xfrm>
            <a:off x="418143" y="1257200"/>
            <a:ext cx="11480170" cy="4901791"/>
          </a:xfrm>
        </p:spPr>
        <p:txBody>
          <a:bodyPr/>
          <a:lstStyle/>
          <a:p>
            <a:pPr marL="0" indent="0">
              <a:lnSpc>
                <a:spcPct val="150000"/>
              </a:lnSpc>
              <a:spcBef>
                <a:spcPts val="600"/>
              </a:spcBef>
              <a:spcAft>
                <a:spcPts val="600"/>
              </a:spcAft>
              <a:buNone/>
            </a:pPr>
            <a:r>
              <a:rPr lang="en-US" sz="2400" dirty="0"/>
              <a:t>The SharePoint Management Shell is a Windows PowerShell module that lets you run command-line operations. SharePoint Admin can use it to manage SharePoint Online users, sites, and site collections. </a:t>
            </a:r>
          </a:p>
          <a:p>
            <a:pPr marL="457200" indent="-457200">
              <a:lnSpc>
                <a:spcPct val="150000"/>
              </a:lnSpc>
              <a:spcBef>
                <a:spcPts val="600"/>
              </a:spcBef>
              <a:spcAft>
                <a:spcPts val="600"/>
              </a:spcAft>
              <a:buFont typeface="+mj-lt"/>
              <a:buAutoNum type="arabicPeriod"/>
            </a:pPr>
            <a:r>
              <a:rPr lang="en-US" sz="2400" dirty="0"/>
              <a:t>SharePoint Admin role</a:t>
            </a:r>
          </a:p>
          <a:p>
            <a:pPr marL="457200" indent="-457200">
              <a:lnSpc>
                <a:spcPct val="150000"/>
              </a:lnSpc>
              <a:spcBef>
                <a:spcPts val="600"/>
              </a:spcBef>
              <a:spcAft>
                <a:spcPts val="600"/>
              </a:spcAft>
              <a:buFont typeface="+mj-lt"/>
              <a:buAutoNum type="arabicPeriod"/>
            </a:pPr>
            <a:r>
              <a:rPr lang="en-US" sz="2400" dirty="0"/>
              <a:t>Install SharePoint Online Management Shell</a:t>
            </a:r>
          </a:p>
          <a:p>
            <a:pPr marL="457200" indent="-457200">
              <a:lnSpc>
                <a:spcPct val="150000"/>
              </a:lnSpc>
              <a:spcBef>
                <a:spcPts val="600"/>
              </a:spcBef>
              <a:spcAft>
                <a:spcPts val="600"/>
              </a:spcAft>
              <a:buFont typeface="+mj-lt"/>
              <a:buAutoNum type="arabicPeriod"/>
            </a:pPr>
            <a:endParaRPr lang="en-US" sz="800" dirty="0"/>
          </a:p>
          <a:p>
            <a:pPr marL="457200" indent="-457200">
              <a:lnSpc>
                <a:spcPct val="150000"/>
              </a:lnSpc>
              <a:spcBef>
                <a:spcPts val="600"/>
              </a:spcBef>
              <a:spcAft>
                <a:spcPts val="600"/>
              </a:spcAft>
              <a:buFont typeface="+mj-lt"/>
              <a:buAutoNum type="arabicPeriod"/>
            </a:pPr>
            <a:r>
              <a:rPr lang="en-US" sz="2400" dirty="0"/>
              <a:t>Connect SharePoint Online service</a:t>
            </a:r>
          </a:p>
          <a:p>
            <a:pPr marL="0" indent="0">
              <a:lnSpc>
                <a:spcPct val="150000"/>
              </a:lnSpc>
              <a:spcBef>
                <a:spcPts val="600"/>
              </a:spcBef>
              <a:spcAft>
                <a:spcPts val="600"/>
              </a:spcAft>
              <a:buNone/>
            </a:pPr>
            <a:endParaRPr lang="en-US" sz="2400" dirty="0">
              <a:latin typeface="Segoe UI Semilight" panose="020B0402040204020203" pitchFamily="34" charset="0"/>
              <a:cs typeface="Segoe UI Semilight" panose="020B0402040204020203" pitchFamily="34" charset="0"/>
            </a:endParaRPr>
          </a:p>
        </p:txBody>
      </p:sp>
      <p:grpSp>
        <p:nvGrpSpPr>
          <p:cNvPr id="2" name="Group 1">
            <a:extLst>
              <a:ext uri="{FF2B5EF4-FFF2-40B4-BE49-F238E27FC236}">
                <a16:creationId xmlns:a16="http://schemas.microsoft.com/office/drawing/2014/main" id="{D827D47F-A8D8-45DE-8E60-A8193BB0CE20}"/>
              </a:ext>
              <a:ext uri="{C183D7F6-B498-43B3-948B-1728B52AA6E4}">
                <adec:decorative xmlns:adec="http://schemas.microsoft.com/office/drawing/2017/decorative" val="1"/>
              </a:ext>
            </a:extLst>
          </p:cNvPr>
          <p:cNvGrpSpPr/>
          <p:nvPr/>
        </p:nvGrpSpPr>
        <p:grpSpPr>
          <a:xfrm>
            <a:off x="8881630" y="2786930"/>
            <a:ext cx="3016683" cy="3482108"/>
            <a:chOff x="5629276" y="2436019"/>
            <a:chExt cx="277813" cy="320675"/>
          </a:xfrm>
        </p:grpSpPr>
        <p:sp>
          <p:nvSpPr>
            <p:cNvPr id="5" name="Freeform 1208">
              <a:extLst>
                <a:ext uri="{FF2B5EF4-FFF2-40B4-BE49-F238E27FC236}">
                  <a16:creationId xmlns:a16="http://schemas.microsoft.com/office/drawing/2014/main" id="{56B3B383-49E8-484D-A59D-7E212FD6C4E4}"/>
                </a:ext>
              </a:extLst>
            </p:cNvPr>
            <p:cNvSpPr>
              <a:spLocks/>
            </p:cNvSpPr>
            <p:nvPr/>
          </p:nvSpPr>
          <p:spPr bwMode="auto">
            <a:xfrm>
              <a:off x="5629276" y="2743993"/>
              <a:ext cx="277813" cy="12700"/>
            </a:xfrm>
            <a:custGeom>
              <a:avLst/>
              <a:gdLst>
                <a:gd name="T0" fmla="*/ 426 w 436"/>
                <a:gd name="T1" fmla="*/ 20 h 20"/>
                <a:gd name="T2" fmla="*/ 10 w 436"/>
                <a:gd name="T3" fmla="*/ 20 h 20"/>
                <a:gd name="T4" fmla="*/ 0 w 436"/>
                <a:gd name="T5" fmla="*/ 10 h 20"/>
                <a:gd name="T6" fmla="*/ 10 w 436"/>
                <a:gd name="T7" fmla="*/ 0 h 20"/>
                <a:gd name="T8" fmla="*/ 426 w 436"/>
                <a:gd name="T9" fmla="*/ 0 h 20"/>
                <a:gd name="T10" fmla="*/ 436 w 436"/>
                <a:gd name="T11" fmla="*/ 10 h 20"/>
                <a:gd name="T12" fmla="*/ 426 w 436"/>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436" h="20">
                  <a:moveTo>
                    <a:pt x="426" y="20"/>
                  </a:moveTo>
                  <a:lnTo>
                    <a:pt x="10" y="20"/>
                  </a:lnTo>
                  <a:cubicBezTo>
                    <a:pt x="5" y="20"/>
                    <a:pt x="0" y="16"/>
                    <a:pt x="0" y="10"/>
                  </a:cubicBezTo>
                  <a:cubicBezTo>
                    <a:pt x="0" y="5"/>
                    <a:pt x="5" y="0"/>
                    <a:pt x="10" y="0"/>
                  </a:cubicBezTo>
                  <a:lnTo>
                    <a:pt x="426" y="0"/>
                  </a:lnTo>
                  <a:cubicBezTo>
                    <a:pt x="432" y="0"/>
                    <a:pt x="436" y="5"/>
                    <a:pt x="436" y="10"/>
                  </a:cubicBezTo>
                  <a:cubicBezTo>
                    <a:pt x="436" y="16"/>
                    <a:pt x="432" y="20"/>
                    <a:pt x="426" y="2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09">
              <a:extLst>
                <a:ext uri="{FF2B5EF4-FFF2-40B4-BE49-F238E27FC236}">
                  <a16:creationId xmlns:a16="http://schemas.microsoft.com/office/drawing/2014/main" id="{6E7118B7-09E7-4DEF-9F4F-46AE4B2386AD}"/>
                </a:ext>
              </a:extLst>
            </p:cNvPr>
            <p:cNvSpPr>
              <a:spLocks/>
            </p:cNvSpPr>
            <p:nvPr/>
          </p:nvSpPr>
          <p:spPr bwMode="auto">
            <a:xfrm>
              <a:off x="5795963" y="2648743"/>
              <a:ext cx="38100" cy="90488"/>
            </a:xfrm>
            <a:custGeom>
              <a:avLst/>
              <a:gdLst>
                <a:gd name="T0" fmla="*/ 53 w 59"/>
                <a:gd name="T1" fmla="*/ 52 h 142"/>
                <a:gd name="T2" fmla="*/ 53 w 59"/>
                <a:gd name="T3" fmla="*/ 48 h 142"/>
                <a:gd name="T4" fmla="*/ 37 w 59"/>
                <a:gd name="T5" fmla="*/ 32 h 142"/>
                <a:gd name="T6" fmla="*/ 24 w 59"/>
                <a:gd name="T7" fmla="*/ 32 h 142"/>
                <a:gd name="T8" fmla="*/ 24 w 59"/>
                <a:gd name="T9" fmla="*/ 0 h 142"/>
                <a:gd name="T10" fmla="*/ 7 w 59"/>
                <a:gd name="T11" fmla="*/ 0 h 142"/>
                <a:gd name="T12" fmla="*/ 7 w 59"/>
                <a:gd name="T13" fmla="*/ 60 h 142"/>
                <a:gd name="T14" fmla="*/ 5 w 59"/>
                <a:gd name="T15" fmla="*/ 60 h 142"/>
                <a:gd name="T16" fmla="*/ 5 w 59"/>
                <a:gd name="T17" fmla="*/ 69 h 142"/>
                <a:gd name="T18" fmla="*/ 3 w 59"/>
                <a:gd name="T19" fmla="*/ 69 h 142"/>
                <a:gd name="T20" fmla="*/ 0 w 59"/>
                <a:gd name="T21" fmla="*/ 116 h 142"/>
                <a:gd name="T22" fmla="*/ 5 w 59"/>
                <a:gd name="T23" fmla="*/ 116 h 142"/>
                <a:gd name="T24" fmla="*/ 5 w 59"/>
                <a:gd name="T25" fmla="*/ 142 h 142"/>
                <a:gd name="T26" fmla="*/ 26 w 59"/>
                <a:gd name="T27" fmla="*/ 142 h 142"/>
                <a:gd name="T28" fmla="*/ 26 w 59"/>
                <a:gd name="T29" fmla="*/ 116 h 142"/>
                <a:gd name="T30" fmla="*/ 31 w 59"/>
                <a:gd name="T31" fmla="*/ 116 h 142"/>
                <a:gd name="T32" fmla="*/ 29 w 59"/>
                <a:gd name="T33" fmla="*/ 69 h 142"/>
                <a:gd name="T34" fmla="*/ 26 w 59"/>
                <a:gd name="T35" fmla="*/ 69 h 142"/>
                <a:gd name="T36" fmla="*/ 26 w 59"/>
                <a:gd name="T37" fmla="*/ 60 h 142"/>
                <a:gd name="T38" fmla="*/ 24 w 59"/>
                <a:gd name="T39" fmla="*/ 60 h 142"/>
                <a:gd name="T40" fmla="*/ 24 w 59"/>
                <a:gd name="T41" fmla="*/ 37 h 142"/>
                <a:gd name="T42" fmla="*/ 37 w 59"/>
                <a:gd name="T43" fmla="*/ 37 h 142"/>
                <a:gd name="T44" fmla="*/ 48 w 59"/>
                <a:gd name="T45" fmla="*/ 48 h 142"/>
                <a:gd name="T46" fmla="*/ 48 w 59"/>
                <a:gd name="T47" fmla="*/ 52 h 142"/>
                <a:gd name="T48" fmla="*/ 42 w 59"/>
                <a:gd name="T49" fmla="*/ 68 h 142"/>
                <a:gd name="T50" fmla="*/ 43 w 59"/>
                <a:gd name="T51" fmla="*/ 70 h 142"/>
                <a:gd name="T52" fmla="*/ 57 w 59"/>
                <a:gd name="T53" fmla="*/ 70 h 142"/>
                <a:gd name="T54" fmla="*/ 59 w 59"/>
                <a:gd name="T55" fmla="*/ 68 h 142"/>
                <a:gd name="T56" fmla="*/ 53 w 59"/>
                <a:gd name="T57" fmla="*/ 5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42">
                  <a:moveTo>
                    <a:pt x="53" y="52"/>
                  </a:moveTo>
                  <a:lnTo>
                    <a:pt x="53" y="48"/>
                  </a:lnTo>
                  <a:cubicBezTo>
                    <a:pt x="53" y="39"/>
                    <a:pt x="46" y="32"/>
                    <a:pt x="37" y="32"/>
                  </a:cubicBezTo>
                  <a:lnTo>
                    <a:pt x="24" y="32"/>
                  </a:lnTo>
                  <a:lnTo>
                    <a:pt x="24" y="0"/>
                  </a:lnTo>
                  <a:lnTo>
                    <a:pt x="7" y="0"/>
                  </a:lnTo>
                  <a:lnTo>
                    <a:pt x="7" y="60"/>
                  </a:lnTo>
                  <a:lnTo>
                    <a:pt x="5" y="60"/>
                  </a:lnTo>
                  <a:lnTo>
                    <a:pt x="5" y="69"/>
                  </a:lnTo>
                  <a:lnTo>
                    <a:pt x="3" y="69"/>
                  </a:lnTo>
                  <a:lnTo>
                    <a:pt x="0" y="116"/>
                  </a:lnTo>
                  <a:lnTo>
                    <a:pt x="5" y="116"/>
                  </a:lnTo>
                  <a:lnTo>
                    <a:pt x="5" y="142"/>
                  </a:lnTo>
                  <a:lnTo>
                    <a:pt x="26" y="142"/>
                  </a:lnTo>
                  <a:lnTo>
                    <a:pt x="26" y="116"/>
                  </a:lnTo>
                  <a:lnTo>
                    <a:pt x="31" y="116"/>
                  </a:lnTo>
                  <a:lnTo>
                    <a:pt x="29" y="69"/>
                  </a:lnTo>
                  <a:lnTo>
                    <a:pt x="26" y="69"/>
                  </a:lnTo>
                  <a:lnTo>
                    <a:pt x="26" y="60"/>
                  </a:lnTo>
                  <a:lnTo>
                    <a:pt x="24" y="60"/>
                  </a:lnTo>
                  <a:lnTo>
                    <a:pt x="24" y="37"/>
                  </a:lnTo>
                  <a:lnTo>
                    <a:pt x="37" y="37"/>
                  </a:lnTo>
                  <a:cubicBezTo>
                    <a:pt x="43" y="37"/>
                    <a:pt x="48" y="42"/>
                    <a:pt x="48" y="48"/>
                  </a:cubicBezTo>
                  <a:lnTo>
                    <a:pt x="48" y="52"/>
                  </a:lnTo>
                  <a:cubicBezTo>
                    <a:pt x="45" y="57"/>
                    <a:pt x="42" y="62"/>
                    <a:pt x="42" y="68"/>
                  </a:cubicBezTo>
                  <a:cubicBezTo>
                    <a:pt x="41" y="69"/>
                    <a:pt x="42" y="70"/>
                    <a:pt x="43" y="70"/>
                  </a:cubicBezTo>
                  <a:lnTo>
                    <a:pt x="57" y="70"/>
                  </a:lnTo>
                  <a:cubicBezTo>
                    <a:pt x="58" y="70"/>
                    <a:pt x="59" y="69"/>
                    <a:pt x="59" y="68"/>
                  </a:cubicBezTo>
                  <a:cubicBezTo>
                    <a:pt x="58" y="62"/>
                    <a:pt x="56" y="57"/>
                    <a:pt x="53" y="52"/>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211">
              <a:extLst>
                <a:ext uri="{FF2B5EF4-FFF2-40B4-BE49-F238E27FC236}">
                  <a16:creationId xmlns:a16="http://schemas.microsoft.com/office/drawing/2014/main" id="{552DCE7B-688D-4A78-A7FD-92BC3947A74F}"/>
                </a:ext>
              </a:extLst>
            </p:cNvPr>
            <p:cNvSpPr>
              <a:spLocks/>
            </p:cNvSpPr>
            <p:nvPr/>
          </p:nvSpPr>
          <p:spPr bwMode="auto">
            <a:xfrm>
              <a:off x="5675314" y="2718594"/>
              <a:ext cx="22225" cy="26988"/>
            </a:xfrm>
            <a:custGeom>
              <a:avLst/>
              <a:gdLst>
                <a:gd name="T0" fmla="*/ 33 w 35"/>
                <a:gd name="T1" fmla="*/ 30 h 42"/>
                <a:gd name="T2" fmla="*/ 35 w 35"/>
                <a:gd name="T3" fmla="*/ 3 h 42"/>
                <a:gd name="T4" fmla="*/ 2 w 35"/>
                <a:gd name="T5" fmla="*/ 0 h 42"/>
                <a:gd name="T6" fmla="*/ 0 w 35"/>
                <a:gd name="T7" fmla="*/ 38 h 42"/>
                <a:gd name="T8" fmla="*/ 28 w 35"/>
                <a:gd name="T9" fmla="*/ 42 h 42"/>
                <a:gd name="T10" fmla="*/ 33 w 35"/>
                <a:gd name="T11" fmla="*/ 30 h 42"/>
              </a:gdLst>
              <a:ahLst/>
              <a:cxnLst>
                <a:cxn ang="0">
                  <a:pos x="T0" y="T1"/>
                </a:cxn>
                <a:cxn ang="0">
                  <a:pos x="T2" y="T3"/>
                </a:cxn>
                <a:cxn ang="0">
                  <a:pos x="T4" y="T5"/>
                </a:cxn>
                <a:cxn ang="0">
                  <a:pos x="T6" y="T7"/>
                </a:cxn>
                <a:cxn ang="0">
                  <a:pos x="T8" y="T9"/>
                </a:cxn>
                <a:cxn ang="0">
                  <a:pos x="T10" y="T11"/>
                </a:cxn>
              </a:cxnLst>
              <a:rect l="0" t="0" r="r" b="b"/>
              <a:pathLst>
                <a:path w="35" h="42">
                  <a:moveTo>
                    <a:pt x="33" y="30"/>
                  </a:moveTo>
                  <a:lnTo>
                    <a:pt x="35" y="3"/>
                  </a:lnTo>
                  <a:lnTo>
                    <a:pt x="2" y="0"/>
                  </a:lnTo>
                  <a:lnTo>
                    <a:pt x="0" y="38"/>
                  </a:lnTo>
                  <a:lnTo>
                    <a:pt x="28" y="42"/>
                  </a:lnTo>
                  <a:lnTo>
                    <a:pt x="33" y="3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212">
              <a:extLst>
                <a:ext uri="{FF2B5EF4-FFF2-40B4-BE49-F238E27FC236}">
                  <a16:creationId xmlns:a16="http://schemas.microsoft.com/office/drawing/2014/main" id="{C1BEF4DB-C31E-4D9C-A39C-960BE8F64572}"/>
                </a:ext>
              </a:extLst>
            </p:cNvPr>
            <p:cNvSpPr>
              <a:spLocks/>
            </p:cNvSpPr>
            <p:nvPr/>
          </p:nvSpPr>
          <p:spPr bwMode="auto">
            <a:xfrm>
              <a:off x="5722939" y="2542381"/>
              <a:ext cx="44450" cy="76200"/>
            </a:xfrm>
            <a:custGeom>
              <a:avLst/>
              <a:gdLst>
                <a:gd name="T0" fmla="*/ 61 w 69"/>
                <a:gd name="T1" fmla="*/ 0 h 120"/>
                <a:gd name="T2" fmla="*/ 41 w 69"/>
                <a:gd name="T3" fmla="*/ 76 h 120"/>
                <a:gd name="T4" fmla="*/ 0 w 69"/>
                <a:gd name="T5" fmla="*/ 104 h 120"/>
                <a:gd name="T6" fmla="*/ 8 w 69"/>
                <a:gd name="T7" fmla="*/ 120 h 120"/>
                <a:gd name="T8" fmla="*/ 66 w 69"/>
                <a:gd name="T9" fmla="*/ 96 h 120"/>
                <a:gd name="T10" fmla="*/ 69 w 69"/>
                <a:gd name="T11" fmla="*/ 8 h 120"/>
                <a:gd name="T12" fmla="*/ 61 w 69"/>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69" h="120">
                  <a:moveTo>
                    <a:pt x="61" y="0"/>
                  </a:moveTo>
                  <a:lnTo>
                    <a:pt x="41" y="76"/>
                  </a:lnTo>
                  <a:lnTo>
                    <a:pt x="0" y="104"/>
                  </a:lnTo>
                  <a:lnTo>
                    <a:pt x="8" y="120"/>
                  </a:lnTo>
                  <a:lnTo>
                    <a:pt x="66" y="96"/>
                  </a:lnTo>
                  <a:lnTo>
                    <a:pt x="69" y="8"/>
                  </a:lnTo>
                  <a:lnTo>
                    <a:pt x="61" y="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213">
              <a:extLst>
                <a:ext uri="{FF2B5EF4-FFF2-40B4-BE49-F238E27FC236}">
                  <a16:creationId xmlns:a16="http://schemas.microsoft.com/office/drawing/2014/main" id="{0F5360DC-D09F-47CB-B52D-C106B09ECCD1}"/>
                </a:ext>
              </a:extLst>
            </p:cNvPr>
            <p:cNvSpPr>
              <a:spLocks/>
            </p:cNvSpPr>
            <p:nvPr/>
          </p:nvSpPr>
          <p:spPr bwMode="auto">
            <a:xfrm>
              <a:off x="5805489" y="2721769"/>
              <a:ext cx="69850" cy="17463"/>
            </a:xfrm>
            <a:custGeom>
              <a:avLst/>
              <a:gdLst>
                <a:gd name="T0" fmla="*/ 0 w 108"/>
                <a:gd name="T1" fmla="*/ 0 h 29"/>
                <a:gd name="T2" fmla="*/ 104 w 108"/>
                <a:gd name="T3" fmla="*/ 16 h 29"/>
                <a:gd name="T4" fmla="*/ 107 w 108"/>
                <a:gd name="T5" fmla="*/ 23 h 29"/>
                <a:gd name="T6" fmla="*/ 105 w 108"/>
                <a:gd name="T7" fmla="*/ 29 h 29"/>
                <a:gd name="T8" fmla="*/ 0 w 108"/>
                <a:gd name="T9" fmla="*/ 18 h 29"/>
                <a:gd name="T10" fmla="*/ 0 w 108"/>
                <a:gd name="T11" fmla="*/ 0 h 29"/>
              </a:gdLst>
              <a:ahLst/>
              <a:cxnLst>
                <a:cxn ang="0">
                  <a:pos x="T0" y="T1"/>
                </a:cxn>
                <a:cxn ang="0">
                  <a:pos x="T2" y="T3"/>
                </a:cxn>
                <a:cxn ang="0">
                  <a:pos x="T4" y="T5"/>
                </a:cxn>
                <a:cxn ang="0">
                  <a:pos x="T6" y="T7"/>
                </a:cxn>
                <a:cxn ang="0">
                  <a:pos x="T8" y="T9"/>
                </a:cxn>
                <a:cxn ang="0">
                  <a:pos x="T10" y="T11"/>
                </a:cxn>
              </a:cxnLst>
              <a:rect l="0" t="0" r="r" b="b"/>
              <a:pathLst>
                <a:path w="108" h="29">
                  <a:moveTo>
                    <a:pt x="0" y="0"/>
                  </a:moveTo>
                  <a:cubicBezTo>
                    <a:pt x="0" y="0"/>
                    <a:pt x="65" y="2"/>
                    <a:pt x="104" y="16"/>
                  </a:cubicBezTo>
                  <a:cubicBezTo>
                    <a:pt x="106" y="17"/>
                    <a:pt x="108" y="20"/>
                    <a:pt x="107" y="23"/>
                  </a:cubicBezTo>
                  <a:lnTo>
                    <a:pt x="105" y="29"/>
                  </a:lnTo>
                  <a:cubicBezTo>
                    <a:pt x="105" y="29"/>
                    <a:pt x="60" y="18"/>
                    <a:pt x="0" y="18"/>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14">
              <a:extLst>
                <a:ext uri="{FF2B5EF4-FFF2-40B4-BE49-F238E27FC236}">
                  <a16:creationId xmlns:a16="http://schemas.microsoft.com/office/drawing/2014/main" id="{F93911C4-6978-4696-862B-27EF52FF91BE}"/>
                </a:ext>
              </a:extLst>
            </p:cNvPr>
            <p:cNvSpPr>
              <a:spLocks/>
            </p:cNvSpPr>
            <p:nvPr/>
          </p:nvSpPr>
          <p:spPr bwMode="auto">
            <a:xfrm>
              <a:off x="5862639" y="2732881"/>
              <a:ext cx="9525" cy="6350"/>
            </a:xfrm>
            <a:custGeom>
              <a:avLst/>
              <a:gdLst>
                <a:gd name="T0" fmla="*/ 17 w 17"/>
                <a:gd name="T1" fmla="*/ 11 h 11"/>
                <a:gd name="T2" fmla="*/ 0 w 17"/>
                <a:gd name="T3" fmla="*/ 11 h 11"/>
                <a:gd name="T4" fmla="*/ 0 w 17"/>
                <a:gd name="T5" fmla="*/ 0 h 11"/>
                <a:gd name="T6" fmla="*/ 15 w 17"/>
                <a:gd name="T7" fmla="*/ 6 h 11"/>
                <a:gd name="T8" fmla="*/ 17 w 17"/>
                <a:gd name="T9" fmla="*/ 11 h 11"/>
              </a:gdLst>
              <a:ahLst/>
              <a:cxnLst>
                <a:cxn ang="0">
                  <a:pos x="T0" y="T1"/>
                </a:cxn>
                <a:cxn ang="0">
                  <a:pos x="T2" y="T3"/>
                </a:cxn>
                <a:cxn ang="0">
                  <a:pos x="T4" y="T5"/>
                </a:cxn>
                <a:cxn ang="0">
                  <a:pos x="T6" y="T7"/>
                </a:cxn>
                <a:cxn ang="0">
                  <a:pos x="T8" y="T9"/>
                </a:cxn>
              </a:cxnLst>
              <a:rect l="0" t="0" r="r" b="b"/>
              <a:pathLst>
                <a:path w="17" h="11">
                  <a:moveTo>
                    <a:pt x="17" y="11"/>
                  </a:moveTo>
                  <a:lnTo>
                    <a:pt x="0" y="11"/>
                  </a:lnTo>
                  <a:lnTo>
                    <a:pt x="0" y="0"/>
                  </a:lnTo>
                  <a:lnTo>
                    <a:pt x="15" y="6"/>
                  </a:lnTo>
                  <a:lnTo>
                    <a:pt x="17" y="1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15">
              <a:extLst>
                <a:ext uri="{FF2B5EF4-FFF2-40B4-BE49-F238E27FC236}">
                  <a16:creationId xmlns:a16="http://schemas.microsoft.com/office/drawing/2014/main" id="{668F9FDF-AC9F-49D8-B0FE-E8631E2B08FE}"/>
                </a:ext>
              </a:extLst>
            </p:cNvPr>
            <p:cNvSpPr>
              <a:spLocks/>
            </p:cNvSpPr>
            <p:nvPr/>
          </p:nvSpPr>
          <p:spPr bwMode="auto">
            <a:xfrm>
              <a:off x="5854701" y="2739231"/>
              <a:ext cx="17463" cy="17463"/>
            </a:xfrm>
            <a:custGeom>
              <a:avLst/>
              <a:gdLst>
                <a:gd name="T0" fmla="*/ 29 w 29"/>
                <a:gd name="T1" fmla="*/ 0 h 27"/>
                <a:gd name="T2" fmla="*/ 12 w 29"/>
                <a:gd name="T3" fmla="*/ 0 h 27"/>
                <a:gd name="T4" fmla="*/ 12 w 29"/>
                <a:gd name="T5" fmla="*/ 3 h 27"/>
                <a:gd name="T6" fmla="*/ 0 w 29"/>
                <a:gd name="T7" fmla="*/ 15 h 27"/>
                <a:gd name="T8" fmla="*/ 12 w 29"/>
                <a:gd name="T9" fmla="*/ 27 h 27"/>
                <a:gd name="T10" fmla="*/ 23 w 29"/>
                <a:gd name="T11" fmla="*/ 18 h 27"/>
                <a:gd name="T12" fmla="*/ 29 w 29"/>
                <a:gd name="T13" fmla="*/ 18 h 27"/>
                <a:gd name="T14" fmla="*/ 29 w 29"/>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7">
                  <a:moveTo>
                    <a:pt x="29" y="0"/>
                  </a:moveTo>
                  <a:lnTo>
                    <a:pt x="12" y="0"/>
                  </a:lnTo>
                  <a:lnTo>
                    <a:pt x="12" y="3"/>
                  </a:lnTo>
                  <a:cubicBezTo>
                    <a:pt x="5" y="3"/>
                    <a:pt x="0" y="9"/>
                    <a:pt x="0" y="15"/>
                  </a:cubicBezTo>
                  <a:cubicBezTo>
                    <a:pt x="0" y="22"/>
                    <a:pt x="5" y="27"/>
                    <a:pt x="12" y="27"/>
                  </a:cubicBezTo>
                  <a:cubicBezTo>
                    <a:pt x="17" y="27"/>
                    <a:pt x="22" y="23"/>
                    <a:pt x="23" y="18"/>
                  </a:cubicBezTo>
                  <a:lnTo>
                    <a:pt x="29" y="18"/>
                  </a:lnTo>
                  <a:lnTo>
                    <a:pt x="29"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16">
              <a:extLst>
                <a:ext uri="{FF2B5EF4-FFF2-40B4-BE49-F238E27FC236}">
                  <a16:creationId xmlns:a16="http://schemas.microsoft.com/office/drawing/2014/main" id="{2055A381-1C9E-4242-8A62-C8B95055AE02}"/>
                </a:ext>
              </a:extLst>
            </p:cNvPr>
            <p:cNvSpPr>
              <a:spLocks/>
            </p:cNvSpPr>
            <p:nvPr/>
          </p:nvSpPr>
          <p:spPr bwMode="auto">
            <a:xfrm>
              <a:off x="5738814" y="2732881"/>
              <a:ext cx="11113" cy="6350"/>
            </a:xfrm>
            <a:custGeom>
              <a:avLst/>
              <a:gdLst>
                <a:gd name="T0" fmla="*/ 0 w 18"/>
                <a:gd name="T1" fmla="*/ 11 h 11"/>
                <a:gd name="T2" fmla="*/ 18 w 18"/>
                <a:gd name="T3" fmla="*/ 11 h 11"/>
                <a:gd name="T4" fmla="*/ 18 w 18"/>
                <a:gd name="T5" fmla="*/ 0 h 11"/>
                <a:gd name="T6" fmla="*/ 3 w 18"/>
                <a:gd name="T7" fmla="*/ 6 h 11"/>
                <a:gd name="T8" fmla="*/ 0 w 18"/>
                <a:gd name="T9" fmla="*/ 11 h 11"/>
              </a:gdLst>
              <a:ahLst/>
              <a:cxnLst>
                <a:cxn ang="0">
                  <a:pos x="T0" y="T1"/>
                </a:cxn>
                <a:cxn ang="0">
                  <a:pos x="T2" y="T3"/>
                </a:cxn>
                <a:cxn ang="0">
                  <a:pos x="T4" y="T5"/>
                </a:cxn>
                <a:cxn ang="0">
                  <a:pos x="T6" y="T7"/>
                </a:cxn>
                <a:cxn ang="0">
                  <a:pos x="T8" y="T9"/>
                </a:cxn>
              </a:cxnLst>
              <a:rect l="0" t="0" r="r" b="b"/>
              <a:pathLst>
                <a:path w="18" h="11">
                  <a:moveTo>
                    <a:pt x="0" y="11"/>
                  </a:moveTo>
                  <a:lnTo>
                    <a:pt x="18" y="11"/>
                  </a:lnTo>
                  <a:lnTo>
                    <a:pt x="18" y="0"/>
                  </a:lnTo>
                  <a:lnTo>
                    <a:pt x="3" y="6"/>
                  </a:lnTo>
                  <a:lnTo>
                    <a:pt x="0"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17">
              <a:extLst>
                <a:ext uri="{FF2B5EF4-FFF2-40B4-BE49-F238E27FC236}">
                  <a16:creationId xmlns:a16="http://schemas.microsoft.com/office/drawing/2014/main" id="{E754928A-BBEC-4D27-8FAD-F8310615F640}"/>
                </a:ext>
              </a:extLst>
            </p:cNvPr>
            <p:cNvSpPr>
              <a:spLocks/>
            </p:cNvSpPr>
            <p:nvPr/>
          </p:nvSpPr>
          <p:spPr bwMode="auto">
            <a:xfrm>
              <a:off x="5730876" y="2739231"/>
              <a:ext cx="19050" cy="17463"/>
            </a:xfrm>
            <a:custGeom>
              <a:avLst/>
              <a:gdLst>
                <a:gd name="T0" fmla="*/ 30 w 30"/>
                <a:gd name="T1" fmla="*/ 0 h 27"/>
                <a:gd name="T2" fmla="*/ 12 w 30"/>
                <a:gd name="T3" fmla="*/ 0 h 27"/>
                <a:gd name="T4" fmla="*/ 12 w 30"/>
                <a:gd name="T5" fmla="*/ 3 h 27"/>
                <a:gd name="T6" fmla="*/ 0 w 30"/>
                <a:gd name="T7" fmla="*/ 15 h 27"/>
                <a:gd name="T8" fmla="*/ 12 w 30"/>
                <a:gd name="T9" fmla="*/ 27 h 27"/>
                <a:gd name="T10" fmla="*/ 24 w 30"/>
                <a:gd name="T11" fmla="*/ 18 h 27"/>
                <a:gd name="T12" fmla="*/ 30 w 30"/>
                <a:gd name="T13" fmla="*/ 18 h 27"/>
                <a:gd name="T14" fmla="*/ 30 w 30"/>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7">
                  <a:moveTo>
                    <a:pt x="30" y="0"/>
                  </a:moveTo>
                  <a:lnTo>
                    <a:pt x="12" y="0"/>
                  </a:lnTo>
                  <a:lnTo>
                    <a:pt x="12" y="3"/>
                  </a:lnTo>
                  <a:cubicBezTo>
                    <a:pt x="6" y="3"/>
                    <a:pt x="0" y="9"/>
                    <a:pt x="0" y="15"/>
                  </a:cubicBezTo>
                  <a:cubicBezTo>
                    <a:pt x="0" y="22"/>
                    <a:pt x="6" y="27"/>
                    <a:pt x="12" y="27"/>
                  </a:cubicBezTo>
                  <a:cubicBezTo>
                    <a:pt x="18" y="27"/>
                    <a:pt x="23" y="23"/>
                    <a:pt x="24" y="18"/>
                  </a:cubicBezTo>
                  <a:lnTo>
                    <a:pt x="30" y="18"/>
                  </a:ln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18">
              <a:extLst>
                <a:ext uri="{FF2B5EF4-FFF2-40B4-BE49-F238E27FC236}">
                  <a16:creationId xmlns:a16="http://schemas.microsoft.com/office/drawing/2014/main" id="{6267361B-DBEC-4BE0-98E1-9B66C52A3975}"/>
                </a:ext>
              </a:extLst>
            </p:cNvPr>
            <p:cNvSpPr>
              <a:spLocks/>
            </p:cNvSpPr>
            <p:nvPr/>
          </p:nvSpPr>
          <p:spPr bwMode="auto">
            <a:xfrm>
              <a:off x="5641976" y="2729706"/>
              <a:ext cx="58738" cy="26988"/>
            </a:xfrm>
            <a:custGeom>
              <a:avLst/>
              <a:gdLst>
                <a:gd name="T0" fmla="*/ 86 w 92"/>
                <a:gd name="T1" fmla="*/ 14 h 43"/>
                <a:gd name="T2" fmla="*/ 92 w 92"/>
                <a:gd name="T3" fmla="*/ 43 h 43"/>
                <a:gd name="T4" fmla="*/ 0 w 92"/>
                <a:gd name="T5" fmla="*/ 43 h 43"/>
                <a:gd name="T6" fmla="*/ 25 w 92"/>
                <a:gd name="T7" fmla="*/ 22 h 43"/>
                <a:gd name="T8" fmla="*/ 52 w 92"/>
                <a:gd name="T9" fmla="*/ 0 h 43"/>
                <a:gd name="T10" fmla="*/ 63 w 92"/>
                <a:gd name="T11" fmla="*/ 12 h 43"/>
                <a:gd name="T12" fmla="*/ 63 w 92"/>
                <a:gd name="T13" fmla="*/ 14 h 43"/>
                <a:gd name="T14" fmla="*/ 86 w 92"/>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43">
                  <a:moveTo>
                    <a:pt x="86" y="14"/>
                  </a:moveTo>
                  <a:cubicBezTo>
                    <a:pt x="86" y="14"/>
                    <a:pt x="91" y="27"/>
                    <a:pt x="92" y="43"/>
                  </a:cubicBezTo>
                  <a:lnTo>
                    <a:pt x="0" y="43"/>
                  </a:lnTo>
                  <a:cubicBezTo>
                    <a:pt x="0" y="43"/>
                    <a:pt x="3" y="22"/>
                    <a:pt x="25" y="22"/>
                  </a:cubicBezTo>
                  <a:cubicBezTo>
                    <a:pt x="48" y="22"/>
                    <a:pt x="52" y="0"/>
                    <a:pt x="52" y="0"/>
                  </a:cubicBezTo>
                  <a:cubicBezTo>
                    <a:pt x="57" y="3"/>
                    <a:pt x="61" y="7"/>
                    <a:pt x="63" y="12"/>
                  </a:cubicBezTo>
                  <a:lnTo>
                    <a:pt x="63" y="14"/>
                  </a:lnTo>
                  <a:lnTo>
                    <a:pt x="86" y="1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19">
              <a:extLst>
                <a:ext uri="{FF2B5EF4-FFF2-40B4-BE49-F238E27FC236}">
                  <a16:creationId xmlns:a16="http://schemas.microsoft.com/office/drawing/2014/main" id="{83D67547-50A8-4A51-A9CC-CB97E9CEEF0A}"/>
                </a:ext>
              </a:extLst>
            </p:cNvPr>
            <p:cNvSpPr>
              <a:spLocks/>
            </p:cNvSpPr>
            <p:nvPr/>
          </p:nvSpPr>
          <p:spPr bwMode="auto">
            <a:xfrm>
              <a:off x="5754689" y="2512219"/>
              <a:ext cx="111125" cy="144463"/>
            </a:xfrm>
            <a:custGeom>
              <a:avLst/>
              <a:gdLst>
                <a:gd name="T0" fmla="*/ 158 w 176"/>
                <a:gd name="T1" fmla="*/ 172 h 228"/>
                <a:gd name="T2" fmla="*/ 173 w 176"/>
                <a:gd name="T3" fmla="*/ 23 h 228"/>
                <a:gd name="T4" fmla="*/ 161 w 176"/>
                <a:gd name="T5" fmla="*/ 1 h 228"/>
                <a:gd name="T6" fmla="*/ 43 w 176"/>
                <a:gd name="T7" fmla="*/ 1 h 228"/>
                <a:gd name="T8" fmla="*/ 35 w 176"/>
                <a:gd name="T9" fmla="*/ 7 h 228"/>
                <a:gd name="T10" fmla="*/ 0 w 176"/>
                <a:gd name="T11" fmla="*/ 228 h 228"/>
                <a:gd name="T12" fmla="*/ 148 w 176"/>
                <a:gd name="T13" fmla="*/ 228 h 228"/>
                <a:gd name="T14" fmla="*/ 169 w 176"/>
                <a:gd name="T15" fmla="*/ 196 h 228"/>
                <a:gd name="T16" fmla="*/ 158 w 176"/>
                <a:gd name="T17" fmla="*/ 17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228">
                  <a:moveTo>
                    <a:pt x="158" y="172"/>
                  </a:moveTo>
                  <a:lnTo>
                    <a:pt x="173" y="23"/>
                  </a:lnTo>
                  <a:cubicBezTo>
                    <a:pt x="174" y="21"/>
                    <a:pt x="173" y="0"/>
                    <a:pt x="161" y="1"/>
                  </a:cubicBezTo>
                  <a:cubicBezTo>
                    <a:pt x="122" y="6"/>
                    <a:pt x="82" y="6"/>
                    <a:pt x="43" y="1"/>
                  </a:cubicBezTo>
                  <a:cubicBezTo>
                    <a:pt x="42" y="11"/>
                    <a:pt x="35" y="7"/>
                    <a:pt x="35" y="7"/>
                  </a:cubicBezTo>
                  <a:lnTo>
                    <a:pt x="0" y="228"/>
                  </a:lnTo>
                  <a:lnTo>
                    <a:pt x="148" y="228"/>
                  </a:lnTo>
                  <a:cubicBezTo>
                    <a:pt x="165" y="228"/>
                    <a:pt x="176" y="211"/>
                    <a:pt x="169" y="196"/>
                  </a:cubicBezTo>
                  <a:lnTo>
                    <a:pt x="158" y="17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20">
              <a:extLst>
                <a:ext uri="{FF2B5EF4-FFF2-40B4-BE49-F238E27FC236}">
                  <a16:creationId xmlns:a16="http://schemas.microsoft.com/office/drawing/2014/main" id="{439E6308-795A-49BF-9CED-701E0AA30051}"/>
                </a:ext>
              </a:extLst>
            </p:cNvPr>
            <p:cNvSpPr>
              <a:spLocks/>
            </p:cNvSpPr>
            <p:nvPr/>
          </p:nvSpPr>
          <p:spPr bwMode="auto">
            <a:xfrm>
              <a:off x="5773739" y="2528094"/>
              <a:ext cx="85725" cy="4763"/>
            </a:xfrm>
            <a:custGeom>
              <a:avLst/>
              <a:gdLst>
                <a:gd name="T0" fmla="*/ 58 w 133"/>
                <a:gd name="T1" fmla="*/ 8 h 8"/>
                <a:gd name="T2" fmla="*/ 0 w 133"/>
                <a:gd name="T3" fmla="*/ 4 h 8"/>
                <a:gd name="T4" fmla="*/ 0 w 133"/>
                <a:gd name="T5" fmla="*/ 0 h 8"/>
                <a:gd name="T6" fmla="*/ 133 w 133"/>
                <a:gd name="T7" fmla="*/ 0 h 8"/>
                <a:gd name="T8" fmla="*/ 133 w 133"/>
                <a:gd name="T9" fmla="*/ 4 h 8"/>
                <a:gd name="T10" fmla="*/ 58 w 133"/>
                <a:gd name="T11" fmla="*/ 8 h 8"/>
              </a:gdLst>
              <a:ahLst/>
              <a:cxnLst>
                <a:cxn ang="0">
                  <a:pos x="T0" y="T1"/>
                </a:cxn>
                <a:cxn ang="0">
                  <a:pos x="T2" y="T3"/>
                </a:cxn>
                <a:cxn ang="0">
                  <a:pos x="T4" y="T5"/>
                </a:cxn>
                <a:cxn ang="0">
                  <a:pos x="T6" y="T7"/>
                </a:cxn>
                <a:cxn ang="0">
                  <a:pos x="T8" y="T9"/>
                </a:cxn>
                <a:cxn ang="0">
                  <a:pos x="T10" y="T11"/>
                </a:cxn>
              </a:cxnLst>
              <a:rect l="0" t="0" r="r" b="b"/>
              <a:pathLst>
                <a:path w="133" h="8">
                  <a:moveTo>
                    <a:pt x="58" y="8"/>
                  </a:moveTo>
                  <a:cubicBezTo>
                    <a:pt x="38" y="8"/>
                    <a:pt x="17" y="7"/>
                    <a:pt x="0" y="4"/>
                  </a:cubicBezTo>
                  <a:lnTo>
                    <a:pt x="0" y="0"/>
                  </a:lnTo>
                  <a:cubicBezTo>
                    <a:pt x="53" y="8"/>
                    <a:pt x="132" y="0"/>
                    <a:pt x="133" y="0"/>
                  </a:cubicBezTo>
                  <a:lnTo>
                    <a:pt x="133" y="4"/>
                  </a:lnTo>
                  <a:cubicBezTo>
                    <a:pt x="133" y="4"/>
                    <a:pt x="97" y="8"/>
                    <a:pt x="58"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21">
              <a:extLst>
                <a:ext uri="{FF2B5EF4-FFF2-40B4-BE49-F238E27FC236}">
                  <a16:creationId xmlns:a16="http://schemas.microsoft.com/office/drawing/2014/main" id="{75DF0EB8-B3D8-4B4A-B13C-E4AB39C9F793}"/>
                </a:ext>
              </a:extLst>
            </p:cNvPr>
            <p:cNvSpPr>
              <a:spLocks/>
            </p:cNvSpPr>
            <p:nvPr/>
          </p:nvSpPr>
          <p:spPr bwMode="auto">
            <a:xfrm>
              <a:off x="5767389" y="2548731"/>
              <a:ext cx="88900" cy="4763"/>
            </a:xfrm>
            <a:custGeom>
              <a:avLst/>
              <a:gdLst>
                <a:gd name="T0" fmla="*/ 60 w 138"/>
                <a:gd name="T1" fmla="*/ 8 h 8"/>
                <a:gd name="T2" fmla="*/ 0 w 138"/>
                <a:gd name="T3" fmla="*/ 4 h 8"/>
                <a:gd name="T4" fmla="*/ 1 w 138"/>
                <a:gd name="T5" fmla="*/ 0 h 8"/>
                <a:gd name="T6" fmla="*/ 138 w 138"/>
                <a:gd name="T7" fmla="*/ 0 h 8"/>
                <a:gd name="T8" fmla="*/ 138 w 138"/>
                <a:gd name="T9" fmla="*/ 4 h 8"/>
                <a:gd name="T10" fmla="*/ 60 w 138"/>
                <a:gd name="T11" fmla="*/ 8 h 8"/>
              </a:gdLst>
              <a:ahLst/>
              <a:cxnLst>
                <a:cxn ang="0">
                  <a:pos x="T0" y="T1"/>
                </a:cxn>
                <a:cxn ang="0">
                  <a:pos x="T2" y="T3"/>
                </a:cxn>
                <a:cxn ang="0">
                  <a:pos x="T4" y="T5"/>
                </a:cxn>
                <a:cxn ang="0">
                  <a:pos x="T6" y="T7"/>
                </a:cxn>
                <a:cxn ang="0">
                  <a:pos x="T8" y="T9"/>
                </a:cxn>
                <a:cxn ang="0">
                  <a:pos x="T10" y="T11"/>
                </a:cxn>
              </a:cxnLst>
              <a:rect l="0" t="0" r="r" b="b"/>
              <a:pathLst>
                <a:path w="138" h="8">
                  <a:moveTo>
                    <a:pt x="60" y="8"/>
                  </a:moveTo>
                  <a:cubicBezTo>
                    <a:pt x="39" y="8"/>
                    <a:pt x="18" y="7"/>
                    <a:pt x="0" y="4"/>
                  </a:cubicBezTo>
                  <a:lnTo>
                    <a:pt x="1" y="0"/>
                  </a:lnTo>
                  <a:cubicBezTo>
                    <a:pt x="54" y="8"/>
                    <a:pt x="137" y="0"/>
                    <a:pt x="138" y="0"/>
                  </a:cubicBezTo>
                  <a:lnTo>
                    <a:pt x="138" y="4"/>
                  </a:lnTo>
                  <a:cubicBezTo>
                    <a:pt x="138" y="4"/>
                    <a:pt x="100" y="8"/>
                    <a:pt x="60"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22">
              <a:extLst>
                <a:ext uri="{FF2B5EF4-FFF2-40B4-BE49-F238E27FC236}">
                  <a16:creationId xmlns:a16="http://schemas.microsoft.com/office/drawing/2014/main" id="{7C28086E-5FBA-4EAB-82A3-72ECA8F20BC9}"/>
                </a:ext>
              </a:extLst>
            </p:cNvPr>
            <p:cNvSpPr>
              <a:spLocks/>
            </p:cNvSpPr>
            <p:nvPr/>
          </p:nvSpPr>
          <p:spPr bwMode="auto">
            <a:xfrm>
              <a:off x="5765801" y="2569369"/>
              <a:ext cx="88900" cy="4763"/>
            </a:xfrm>
            <a:custGeom>
              <a:avLst/>
              <a:gdLst>
                <a:gd name="T0" fmla="*/ 60 w 139"/>
                <a:gd name="T1" fmla="*/ 8 h 8"/>
                <a:gd name="T2" fmla="*/ 0 w 139"/>
                <a:gd name="T3" fmla="*/ 4 h 8"/>
                <a:gd name="T4" fmla="*/ 1 w 139"/>
                <a:gd name="T5" fmla="*/ 0 h 8"/>
                <a:gd name="T6" fmla="*/ 139 w 139"/>
                <a:gd name="T7" fmla="*/ 0 h 8"/>
                <a:gd name="T8" fmla="*/ 139 w 139"/>
                <a:gd name="T9" fmla="*/ 4 h 8"/>
                <a:gd name="T10" fmla="*/ 60 w 139"/>
                <a:gd name="T11" fmla="*/ 8 h 8"/>
              </a:gdLst>
              <a:ahLst/>
              <a:cxnLst>
                <a:cxn ang="0">
                  <a:pos x="T0" y="T1"/>
                </a:cxn>
                <a:cxn ang="0">
                  <a:pos x="T2" y="T3"/>
                </a:cxn>
                <a:cxn ang="0">
                  <a:pos x="T4" y="T5"/>
                </a:cxn>
                <a:cxn ang="0">
                  <a:pos x="T6" y="T7"/>
                </a:cxn>
                <a:cxn ang="0">
                  <a:pos x="T8" y="T9"/>
                </a:cxn>
                <a:cxn ang="0">
                  <a:pos x="T10" y="T11"/>
                </a:cxn>
              </a:cxnLst>
              <a:rect l="0" t="0" r="r" b="b"/>
              <a:pathLst>
                <a:path w="139" h="8">
                  <a:moveTo>
                    <a:pt x="60" y="8"/>
                  </a:moveTo>
                  <a:cubicBezTo>
                    <a:pt x="39" y="8"/>
                    <a:pt x="18" y="7"/>
                    <a:pt x="0" y="4"/>
                  </a:cubicBezTo>
                  <a:lnTo>
                    <a:pt x="1" y="0"/>
                  </a:lnTo>
                  <a:cubicBezTo>
                    <a:pt x="54" y="8"/>
                    <a:pt x="138" y="0"/>
                    <a:pt x="139" y="0"/>
                  </a:cubicBezTo>
                  <a:lnTo>
                    <a:pt x="139" y="4"/>
                  </a:lnTo>
                  <a:cubicBezTo>
                    <a:pt x="139" y="4"/>
                    <a:pt x="101" y="8"/>
                    <a:pt x="60"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23">
              <a:extLst>
                <a:ext uri="{FF2B5EF4-FFF2-40B4-BE49-F238E27FC236}">
                  <a16:creationId xmlns:a16="http://schemas.microsoft.com/office/drawing/2014/main" id="{85485101-7239-4A36-ADFE-8B38D539C33B}"/>
                </a:ext>
              </a:extLst>
            </p:cNvPr>
            <p:cNvSpPr>
              <a:spLocks/>
            </p:cNvSpPr>
            <p:nvPr/>
          </p:nvSpPr>
          <p:spPr bwMode="auto">
            <a:xfrm>
              <a:off x="5764214" y="2593181"/>
              <a:ext cx="88900" cy="3175"/>
            </a:xfrm>
            <a:custGeom>
              <a:avLst/>
              <a:gdLst>
                <a:gd name="T0" fmla="*/ 65 w 139"/>
                <a:gd name="T1" fmla="*/ 5 h 5"/>
                <a:gd name="T2" fmla="*/ 0 w 139"/>
                <a:gd name="T3" fmla="*/ 4 h 5"/>
                <a:gd name="T4" fmla="*/ 1 w 139"/>
                <a:gd name="T5" fmla="*/ 0 h 5"/>
                <a:gd name="T6" fmla="*/ 139 w 139"/>
                <a:gd name="T7" fmla="*/ 0 h 5"/>
                <a:gd name="T8" fmla="*/ 139 w 139"/>
                <a:gd name="T9" fmla="*/ 4 h 5"/>
                <a:gd name="T10" fmla="*/ 65 w 139"/>
                <a:gd name="T11" fmla="*/ 5 h 5"/>
              </a:gdLst>
              <a:ahLst/>
              <a:cxnLst>
                <a:cxn ang="0">
                  <a:pos x="T0" y="T1"/>
                </a:cxn>
                <a:cxn ang="0">
                  <a:pos x="T2" y="T3"/>
                </a:cxn>
                <a:cxn ang="0">
                  <a:pos x="T4" y="T5"/>
                </a:cxn>
                <a:cxn ang="0">
                  <a:pos x="T6" y="T7"/>
                </a:cxn>
                <a:cxn ang="0">
                  <a:pos x="T8" y="T9"/>
                </a:cxn>
                <a:cxn ang="0">
                  <a:pos x="T10" y="T11"/>
                </a:cxn>
              </a:cxnLst>
              <a:rect l="0" t="0" r="r" b="b"/>
              <a:pathLst>
                <a:path w="139" h="5">
                  <a:moveTo>
                    <a:pt x="65" y="5"/>
                  </a:moveTo>
                  <a:cubicBezTo>
                    <a:pt x="44" y="5"/>
                    <a:pt x="22" y="5"/>
                    <a:pt x="0" y="4"/>
                  </a:cubicBezTo>
                  <a:lnTo>
                    <a:pt x="1" y="0"/>
                  </a:lnTo>
                  <a:cubicBezTo>
                    <a:pt x="64" y="2"/>
                    <a:pt x="138" y="0"/>
                    <a:pt x="139" y="0"/>
                  </a:cubicBezTo>
                  <a:lnTo>
                    <a:pt x="139" y="4"/>
                  </a:lnTo>
                  <a:cubicBezTo>
                    <a:pt x="138" y="4"/>
                    <a:pt x="106" y="5"/>
                    <a:pt x="65"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224">
              <a:extLst>
                <a:ext uri="{FF2B5EF4-FFF2-40B4-BE49-F238E27FC236}">
                  <a16:creationId xmlns:a16="http://schemas.microsoft.com/office/drawing/2014/main" id="{AEBB50D1-5185-4890-BABF-BBC8834E46A3}"/>
                </a:ext>
              </a:extLst>
            </p:cNvPr>
            <p:cNvSpPr>
              <a:spLocks noChangeArrowheads="1"/>
            </p:cNvSpPr>
            <p:nvPr/>
          </p:nvSpPr>
          <p:spPr bwMode="auto">
            <a:xfrm>
              <a:off x="5762626" y="2615406"/>
              <a:ext cx="87313"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25">
              <a:extLst>
                <a:ext uri="{FF2B5EF4-FFF2-40B4-BE49-F238E27FC236}">
                  <a16:creationId xmlns:a16="http://schemas.microsoft.com/office/drawing/2014/main" id="{5DE541D2-A289-4CA9-B265-D5435AB7F1A1}"/>
                </a:ext>
              </a:extLst>
            </p:cNvPr>
            <p:cNvSpPr>
              <a:spLocks noChangeArrowheads="1"/>
            </p:cNvSpPr>
            <p:nvPr/>
          </p:nvSpPr>
          <p:spPr bwMode="auto">
            <a:xfrm>
              <a:off x="5767389" y="2637631"/>
              <a:ext cx="87313"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26">
              <a:extLst>
                <a:ext uri="{FF2B5EF4-FFF2-40B4-BE49-F238E27FC236}">
                  <a16:creationId xmlns:a16="http://schemas.microsoft.com/office/drawing/2014/main" id="{F023D2C6-11F4-4AEA-A88B-54F97A043FBF}"/>
                </a:ext>
              </a:extLst>
            </p:cNvPr>
            <p:cNvSpPr>
              <a:spLocks/>
            </p:cNvSpPr>
            <p:nvPr/>
          </p:nvSpPr>
          <p:spPr bwMode="auto">
            <a:xfrm>
              <a:off x="5776914" y="2513806"/>
              <a:ext cx="88900" cy="152400"/>
            </a:xfrm>
            <a:custGeom>
              <a:avLst/>
              <a:gdLst>
                <a:gd name="T0" fmla="*/ 140 w 140"/>
                <a:gd name="T1" fmla="*/ 12 h 242"/>
                <a:gd name="T2" fmla="*/ 138 w 140"/>
                <a:gd name="T3" fmla="*/ 5 h 242"/>
                <a:gd name="T4" fmla="*/ 128 w 140"/>
                <a:gd name="T5" fmla="*/ 0 h 242"/>
                <a:gd name="T6" fmla="*/ 114 w 140"/>
                <a:gd name="T7" fmla="*/ 126 h 242"/>
                <a:gd name="T8" fmla="*/ 118 w 140"/>
                <a:gd name="T9" fmla="*/ 199 h 242"/>
                <a:gd name="T10" fmla="*/ 121 w 140"/>
                <a:gd name="T11" fmla="*/ 209 h 242"/>
                <a:gd name="T12" fmla="*/ 112 w 140"/>
                <a:gd name="T13" fmla="*/ 220 h 242"/>
                <a:gd name="T14" fmla="*/ 45 w 140"/>
                <a:gd name="T15" fmla="*/ 219 h 242"/>
                <a:gd name="T16" fmla="*/ 3 w 140"/>
                <a:gd name="T17" fmla="*/ 225 h 242"/>
                <a:gd name="T18" fmla="*/ 4 w 140"/>
                <a:gd name="T19" fmla="*/ 239 h 242"/>
                <a:gd name="T20" fmla="*/ 12 w 140"/>
                <a:gd name="T21" fmla="*/ 241 h 242"/>
                <a:gd name="T22" fmla="*/ 15 w 140"/>
                <a:gd name="T23" fmla="*/ 239 h 242"/>
                <a:gd name="T24" fmla="*/ 39 w 140"/>
                <a:gd name="T25" fmla="*/ 233 h 242"/>
                <a:gd name="T26" fmla="*/ 45 w 140"/>
                <a:gd name="T27" fmla="*/ 233 h 242"/>
                <a:gd name="T28" fmla="*/ 80 w 140"/>
                <a:gd name="T29" fmla="*/ 233 h 242"/>
                <a:gd name="T30" fmla="*/ 116 w 140"/>
                <a:gd name="T31" fmla="*/ 233 h 242"/>
                <a:gd name="T32" fmla="*/ 137 w 140"/>
                <a:gd name="T33" fmla="*/ 207 h 242"/>
                <a:gd name="T34" fmla="*/ 133 w 140"/>
                <a:gd name="T35" fmla="*/ 188 h 242"/>
                <a:gd name="T36" fmla="*/ 129 w 140"/>
                <a:gd name="T37" fmla="*/ 135 h 242"/>
                <a:gd name="T38" fmla="*/ 140 w 140"/>
                <a:gd name="T39" fmla="*/ 1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 h="242">
                  <a:moveTo>
                    <a:pt x="140" y="12"/>
                  </a:moveTo>
                  <a:cubicBezTo>
                    <a:pt x="140" y="9"/>
                    <a:pt x="139" y="7"/>
                    <a:pt x="138" y="5"/>
                  </a:cubicBezTo>
                  <a:cubicBezTo>
                    <a:pt x="135" y="2"/>
                    <a:pt x="132" y="0"/>
                    <a:pt x="128" y="0"/>
                  </a:cubicBezTo>
                  <a:lnTo>
                    <a:pt x="114" y="126"/>
                  </a:lnTo>
                  <a:cubicBezTo>
                    <a:pt x="111" y="151"/>
                    <a:pt x="113" y="175"/>
                    <a:pt x="118" y="199"/>
                  </a:cubicBezTo>
                  <a:lnTo>
                    <a:pt x="121" y="209"/>
                  </a:lnTo>
                  <a:cubicBezTo>
                    <a:pt x="122" y="215"/>
                    <a:pt x="118" y="220"/>
                    <a:pt x="112" y="220"/>
                  </a:cubicBezTo>
                  <a:lnTo>
                    <a:pt x="45" y="219"/>
                  </a:lnTo>
                  <a:cubicBezTo>
                    <a:pt x="45" y="219"/>
                    <a:pt x="14" y="218"/>
                    <a:pt x="3" y="225"/>
                  </a:cubicBezTo>
                  <a:cubicBezTo>
                    <a:pt x="0" y="227"/>
                    <a:pt x="1" y="237"/>
                    <a:pt x="4" y="239"/>
                  </a:cubicBezTo>
                  <a:cubicBezTo>
                    <a:pt x="6" y="242"/>
                    <a:pt x="9" y="242"/>
                    <a:pt x="12" y="241"/>
                  </a:cubicBezTo>
                  <a:lnTo>
                    <a:pt x="15" y="239"/>
                  </a:lnTo>
                  <a:cubicBezTo>
                    <a:pt x="23" y="235"/>
                    <a:pt x="30" y="233"/>
                    <a:pt x="39" y="233"/>
                  </a:cubicBezTo>
                  <a:lnTo>
                    <a:pt x="45" y="233"/>
                  </a:lnTo>
                  <a:lnTo>
                    <a:pt x="80" y="233"/>
                  </a:lnTo>
                  <a:lnTo>
                    <a:pt x="116" y="233"/>
                  </a:lnTo>
                  <a:cubicBezTo>
                    <a:pt x="130" y="233"/>
                    <a:pt x="140" y="221"/>
                    <a:pt x="137" y="207"/>
                  </a:cubicBezTo>
                  <a:lnTo>
                    <a:pt x="133" y="188"/>
                  </a:lnTo>
                  <a:cubicBezTo>
                    <a:pt x="129" y="171"/>
                    <a:pt x="128" y="153"/>
                    <a:pt x="129" y="135"/>
                  </a:cubicBezTo>
                  <a:lnTo>
                    <a:pt x="140" y="1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27">
              <a:extLst>
                <a:ext uri="{FF2B5EF4-FFF2-40B4-BE49-F238E27FC236}">
                  <a16:creationId xmlns:a16="http://schemas.microsoft.com/office/drawing/2014/main" id="{4C502763-083E-4B01-ABE7-83DC465C46FE}"/>
                </a:ext>
              </a:extLst>
            </p:cNvPr>
            <p:cNvSpPr>
              <a:spLocks/>
            </p:cNvSpPr>
            <p:nvPr/>
          </p:nvSpPr>
          <p:spPr bwMode="auto">
            <a:xfrm>
              <a:off x="5737226" y="2721769"/>
              <a:ext cx="88900" cy="17463"/>
            </a:xfrm>
            <a:custGeom>
              <a:avLst/>
              <a:gdLst>
                <a:gd name="T0" fmla="*/ 134 w 140"/>
                <a:gd name="T1" fmla="*/ 12 h 29"/>
                <a:gd name="T2" fmla="*/ 108 w 140"/>
                <a:gd name="T3" fmla="*/ 0 h 29"/>
                <a:gd name="T4" fmla="*/ 4 w 140"/>
                <a:gd name="T5" fmla="*/ 16 h 29"/>
                <a:gd name="T6" fmla="*/ 1 w 140"/>
                <a:gd name="T7" fmla="*/ 23 h 29"/>
                <a:gd name="T8" fmla="*/ 2 w 140"/>
                <a:gd name="T9" fmla="*/ 29 h 29"/>
                <a:gd name="T10" fmla="*/ 108 w 140"/>
                <a:gd name="T11" fmla="*/ 18 h 29"/>
                <a:gd name="T12" fmla="*/ 121 w 140"/>
                <a:gd name="T13" fmla="*/ 23 h 29"/>
                <a:gd name="T14" fmla="*/ 121 w 140"/>
                <a:gd name="T15" fmla="*/ 27 h 29"/>
                <a:gd name="T16" fmla="*/ 138 w 140"/>
                <a:gd name="T17" fmla="*/ 27 h 29"/>
                <a:gd name="T18" fmla="*/ 139 w 140"/>
                <a:gd name="T19" fmla="*/ 21 h 29"/>
                <a:gd name="T20" fmla="*/ 134 w 140"/>
                <a:gd name="T21"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29">
                  <a:moveTo>
                    <a:pt x="134" y="12"/>
                  </a:moveTo>
                  <a:lnTo>
                    <a:pt x="108" y="0"/>
                  </a:lnTo>
                  <a:cubicBezTo>
                    <a:pt x="108" y="0"/>
                    <a:pt x="43" y="2"/>
                    <a:pt x="4" y="16"/>
                  </a:cubicBezTo>
                  <a:cubicBezTo>
                    <a:pt x="1" y="17"/>
                    <a:pt x="0" y="20"/>
                    <a:pt x="1" y="23"/>
                  </a:cubicBezTo>
                  <a:lnTo>
                    <a:pt x="2" y="29"/>
                  </a:lnTo>
                  <a:cubicBezTo>
                    <a:pt x="2" y="29"/>
                    <a:pt x="47" y="18"/>
                    <a:pt x="108" y="18"/>
                  </a:cubicBezTo>
                  <a:lnTo>
                    <a:pt x="121" y="23"/>
                  </a:lnTo>
                  <a:lnTo>
                    <a:pt x="121" y="27"/>
                  </a:lnTo>
                  <a:lnTo>
                    <a:pt x="138" y="27"/>
                  </a:lnTo>
                  <a:lnTo>
                    <a:pt x="139" y="21"/>
                  </a:lnTo>
                  <a:cubicBezTo>
                    <a:pt x="140" y="17"/>
                    <a:pt x="138" y="13"/>
                    <a:pt x="134" y="1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28">
              <a:extLst>
                <a:ext uri="{FF2B5EF4-FFF2-40B4-BE49-F238E27FC236}">
                  <a16:creationId xmlns:a16="http://schemas.microsoft.com/office/drawing/2014/main" id="{533CA069-AADC-40A4-886A-838ADB22632F}"/>
                </a:ext>
              </a:extLst>
            </p:cNvPr>
            <p:cNvSpPr>
              <a:spLocks/>
            </p:cNvSpPr>
            <p:nvPr/>
          </p:nvSpPr>
          <p:spPr bwMode="auto">
            <a:xfrm>
              <a:off x="5811839" y="2737644"/>
              <a:ext cx="15875" cy="19050"/>
            </a:xfrm>
            <a:custGeom>
              <a:avLst/>
              <a:gdLst>
                <a:gd name="T0" fmla="*/ 21 w 25"/>
                <a:gd name="T1" fmla="*/ 5 h 29"/>
                <a:gd name="T2" fmla="*/ 21 w 25"/>
                <a:gd name="T3" fmla="*/ 0 h 29"/>
                <a:gd name="T4" fmla="*/ 4 w 25"/>
                <a:gd name="T5" fmla="*/ 0 h 29"/>
                <a:gd name="T6" fmla="*/ 4 w 25"/>
                <a:gd name="T7" fmla="*/ 5 h 29"/>
                <a:gd name="T8" fmla="*/ 0 w 25"/>
                <a:gd name="T9" fmla="*/ 5 h 29"/>
                <a:gd name="T10" fmla="*/ 0 w 25"/>
                <a:gd name="T11" fmla="*/ 29 h 29"/>
                <a:gd name="T12" fmla="*/ 25 w 25"/>
                <a:gd name="T13" fmla="*/ 29 h 29"/>
                <a:gd name="T14" fmla="*/ 25 w 25"/>
                <a:gd name="T15" fmla="*/ 5 h 29"/>
                <a:gd name="T16" fmla="*/ 21 w 25"/>
                <a:gd name="T17"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9">
                  <a:moveTo>
                    <a:pt x="21" y="5"/>
                  </a:moveTo>
                  <a:lnTo>
                    <a:pt x="21" y="0"/>
                  </a:lnTo>
                  <a:lnTo>
                    <a:pt x="4" y="0"/>
                  </a:lnTo>
                  <a:lnTo>
                    <a:pt x="4" y="5"/>
                  </a:lnTo>
                  <a:lnTo>
                    <a:pt x="0" y="5"/>
                  </a:lnTo>
                  <a:lnTo>
                    <a:pt x="0" y="29"/>
                  </a:lnTo>
                  <a:lnTo>
                    <a:pt x="25" y="29"/>
                  </a:lnTo>
                  <a:lnTo>
                    <a:pt x="25" y="5"/>
                  </a:lnTo>
                  <a:lnTo>
                    <a:pt x="21" y="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29">
              <a:extLst>
                <a:ext uri="{FF2B5EF4-FFF2-40B4-BE49-F238E27FC236}">
                  <a16:creationId xmlns:a16="http://schemas.microsoft.com/office/drawing/2014/main" id="{189B9D6A-A50D-4662-ABCE-482941C4B0BC}"/>
                </a:ext>
              </a:extLst>
            </p:cNvPr>
            <p:cNvSpPr>
              <a:spLocks/>
            </p:cNvSpPr>
            <p:nvPr/>
          </p:nvSpPr>
          <p:spPr bwMode="auto">
            <a:xfrm>
              <a:off x="5675314" y="2605881"/>
              <a:ext cx="120650" cy="120650"/>
            </a:xfrm>
            <a:custGeom>
              <a:avLst/>
              <a:gdLst>
                <a:gd name="T0" fmla="*/ 0 w 191"/>
                <a:gd name="T1" fmla="*/ 184 h 189"/>
                <a:gd name="T2" fmla="*/ 6 w 191"/>
                <a:gd name="T3" fmla="*/ 70 h 189"/>
                <a:gd name="T4" fmla="*/ 24 w 191"/>
                <a:gd name="T5" fmla="*/ 47 h 189"/>
                <a:gd name="T6" fmla="*/ 109 w 191"/>
                <a:gd name="T7" fmla="*/ 23 h 189"/>
                <a:gd name="T8" fmla="*/ 119 w 191"/>
                <a:gd name="T9" fmla="*/ 1 h 189"/>
                <a:gd name="T10" fmla="*/ 191 w 191"/>
                <a:gd name="T11" fmla="*/ 0 h 189"/>
                <a:gd name="T12" fmla="*/ 169 w 191"/>
                <a:gd name="T13" fmla="*/ 49 h 189"/>
                <a:gd name="T14" fmla="*/ 130 w 191"/>
                <a:gd name="T15" fmla="*/ 80 h 189"/>
                <a:gd name="T16" fmla="*/ 51 w 191"/>
                <a:gd name="T17" fmla="*/ 95 h 189"/>
                <a:gd name="T18" fmla="*/ 38 w 191"/>
                <a:gd name="T19" fmla="*/ 189 h 189"/>
                <a:gd name="T20" fmla="*/ 0 w 191"/>
                <a:gd name="T21" fmla="*/ 18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89">
                  <a:moveTo>
                    <a:pt x="0" y="184"/>
                  </a:moveTo>
                  <a:lnTo>
                    <a:pt x="6" y="70"/>
                  </a:lnTo>
                  <a:cubicBezTo>
                    <a:pt x="6" y="59"/>
                    <a:pt x="14" y="50"/>
                    <a:pt x="24" y="47"/>
                  </a:cubicBezTo>
                  <a:lnTo>
                    <a:pt x="109" y="23"/>
                  </a:lnTo>
                  <a:lnTo>
                    <a:pt x="119" y="1"/>
                  </a:lnTo>
                  <a:lnTo>
                    <a:pt x="191" y="0"/>
                  </a:lnTo>
                  <a:lnTo>
                    <a:pt x="169" y="49"/>
                  </a:lnTo>
                  <a:cubicBezTo>
                    <a:pt x="162" y="65"/>
                    <a:pt x="147" y="77"/>
                    <a:pt x="130" y="80"/>
                  </a:cubicBezTo>
                  <a:lnTo>
                    <a:pt x="51" y="95"/>
                  </a:lnTo>
                  <a:lnTo>
                    <a:pt x="38" y="189"/>
                  </a:lnTo>
                  <a:lnTo>
                    <a:pt x="0" y="184"/>
                  </a:lnTo>
                  <a:close/>
                </a:path>
              </a:pathLst>
            </a:custGeom>
            <a:solidFill>
              <a:srgbClr val="011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30">
              <a:extLst>
                <a:ext uri="{FF2B5EF4-FFF2-40B4-BE49-F238E27FC236}">
                  <a16:creationId xmlns:a16="http://schemas.microsoft.com/office/drawing/2014/main" id="{658FA4D9-2CE2-4A44-9E11-9F0E17DB1049}"/>
                </a:ext>
              </a:extLst>
            </p:cNvPr>
            <p:cNvSpPr>
              <a:spLocks/>
            </p:cNvSpPr>
            <p:nvPr/>
          </p:nvSpPr>
          <p:spPr bwMode="auto">
            <a:xfrm>
              <a:off x="5743576" y="2590006"/>
              <a:ext cx="77788" cy="138113"/>
            </a:xfrm>
            <a:custGeom>
              <a:avLst/>
              <a:gdLst>
                <a:gd name="T0" fmla="*/ 49 w 122"/>
                <a:gd name="T1" fmla="*/ 60 h 217"/>
                <a:gd name="T2" fmla="*/ 21 w 122"/>
                <a:gd name="T3" fmla="*/ 73 h 217"/>
                <a:gd name="T4" fmla="*/ 4 w 122"/>
                <a:gd name="T5" fmla="*/ 110 h 217"/>
                <a:gd name="T6" fmla="*/ 35 w 122"/>
                <a:gd name="T7" fmla="*/ 217 h 217"/>
                <a:gd name="T8" fmla="*/ 75 w 122"/>
                <a:gd name="T9" fmla="*/ 210 h 217"/>
                <a:gd name="T10" fmla="*/ 60 w 122"/>
                <a:gd name="T11" fmla="*/ 104 h 217"/>
                <a:gd name="T12" fmla="*/ 98 w 122"/>
                <a:gd name="T13" fmla="*/ 100 h 217"/>
                <a:gd name="T14" fmla="*/ 121 w 122"/>
                <a:gd name="T15" fmla="*/ 75 h 217"/>
                <a:gd name="T16" fmla="*/ 122 w 122"/>
                <a:gd name="T17" fmla="*/ 64 h 217"/>
                <a:gd name="T18" fmla="*/ 83 w 122"/>
                <a:gd name="T19" fmla="*/ 0 h 217"/>
                <a:gd name="T20" fmla="*/ 49 w 122"/>
                <a:gd name="T21" fmla="*/ 6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217">
                  <a:moveTo>
                    <a:pt x="49" y="60"/>
                  </a:moveTo>
                  <a:lnTo>
                    <a:pt x="21" y="73"/>
                  </a:lnTo>
                  <a:cubicBezTo>
                    <a:pt x="7" y="79"/>
                    <a:pt x="0" y="95"/>
                    <a:pt x="4" y="110"/>
                  </a:cubicBezTo>
                  <a:lnTo>
                    <a:pt x="35" y="217"/>
                  </a:lnTo>
                  <a:lnTo>
                    <a:pt x="75" y="210"/>
                  </a:lnTo>
                  <a:lnTo>
                    <a:pt x="60" y="104"/>
                  </a:lnTo>
                  <a:lnTo>
                    <a:pt x="98" y="100"/>
                  </a:lnTo>
                  <a:cubicBezTo>
                    <a:pt x="111" y="98"/>
                    <a:pt x="121" y="88"/>
                    <a:pt x="121" y="75"/>
                  </a:cubicBezTo>
                  <a:lnTo>
                    <a:pt x="122" y="64"/>
                  </a:lnTo>
                  <a:lnTo>
                    <a:pt x="83" y="0"/>
                  </a:lnTo>
                  <a:lnTo>
                    <a:pt x="49" y="6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231">
              <a:extLst>
                <a:ext uri="{FF2B5EF4-FFF2-40B4-BE49-F238E27FC236}">
                  <a16:creationId xmlns:a16="http://schemas.microsoft.com/office/drawing/2014/main" id="{251B1AD3-09F4-486C-93D3-30C3013DFDEB}"/>
                </a:ext>
              </a:extLst>
            </p:cNvPr>
            <p:cNvSpPr>
              <a:spLocks/>
            </p:cNvSpPr>
            <p:nvPr/>
          </p:nvSpPr>
          <p:spPr bwMode="auto">
            <a:xfrm>
              <a:off x="5740401" y="2512219"/>
              <a:ext cx="96838" cy="130175"/>
            </a:xfrm>
            <a:custGeom>
              <a:avLst/>
              <a:gdLst>
                <a:gd name="T0" fmla="*/ 49 w 153"/>
                <a:gd name="T1" fmla="*/ 10 h 206"/>
                <a:gd name="T2" fmla="*/ 80 w 153"/>
                <a:gd name="T3" fmla="*/ 4 h 206"/>
                <a:gd name="T4" fmla="*/ 98 w 153"/>
                <a:gd name="T5" fmla="*/ 1 h 206"/>
                <a:gd name="T6" fmla="*/ 148 w 153"/>
                <a:gd name="T7" fmla="*/ 64 h 206"/>
                <a:gd name="T8" fmla="*/ 128 w 153"/>
                <a:gd name="T9" fmla="*/ 206 h 206"/>
                <a:gd name="T10" fmla="*/ 125 w 153"/>
                <a:gd name="T11" fmla="*/ 204 h 206"/>
                <a:gd name="T12" fmla="*/ 16 w 153"/>
                <a:gd name="T13" fmla="*/ 167 h 206"/>
                <a:gd name="T14" fmla="*/ 0 w 153"/>
                <a:gd name="T15" fmla="*/ 168 h 206"/>
                <a:gd name="T16" fmla="*/ 25 w 153"/>
                <a:gd name="T17" fmla="*/ 118 h 206"/>
                <a:gd name="T18" fmla="*/ 49 w 153"/>
                <a:gd name="T19" fmla="*/ 1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06">
                  <a:moveTo>
                    <a:pt x="49" y="10"/>
                  </a:moveTo>
                  <a:cubicBezTo>
                    <a:pt x="63" y="0"/>
                    <a:pt x="80" y="4"/>
                    <a:pt x="80" y="4"/>
                  </a:cubicBezTo>
                  <a:lnTo>
                    <a:pt x="98" y="1"/>
                  </a:lnTo>
                  <a:cubicBezTo>
                    <a:pt x="130" y="4"/>
                    <a:pt x="153" y="35"/>
                    <a:pt x="148" y="64"/>
                  </a:cubicBezTo>
                  <a:lnTo>
                    <a:pt x="128" y="206"/>
                  </a:lnTo>
                  <a:lnTo>
                    <a:pt x="125" y="204"/>
                  </a:lnTo>
                  <a:cubicBezTo>
                    <a:pt x="94" y="179"/>
                    <a:pt x="56" y="166"/>
                    <a:pt x="16" y="167"/>
                  </a:cubicBezTo>
                  <a:lnTo>
                    <a:pt x="0" y="168"/>
                  </a:lnTo>
                  <a:lnTo>
                    <a:pt x="25" y="118"/>
                  </a:lnTo>
                  <a:cubicBezTo>
                    <a:pt x="35" y="92"/>
                    <a:pt x="18" y="31"/>
                    <a:pt x="49" y="1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232">
              <a:extLst>
                <a:ext uri="{FF2B5EF4-FFF2-40B4-BE49-F238E27FC236}">
                  <a16:creationId xmlns:a16="http://schemas.microsoft.com/office/drawing/2014/main" id="{CC535FA0-B5B1-4569-900B-F046BE471A79}"/>
                </a:ext>
              </a:extLst>
            </p:cNvPr>
            <p:cNvSpPr>
              <a:spLocks/>
            </p:cNvSpPr>
            <p:nvPr/>
          </p:nvSpPr>
          <p:spPr bwMode="auto">
            <a:xfrm>
              <a:off x="5761039" y="2437606"/>
              <a:ext cx="65088" cy="90488"/>
            </a:xfrm>
            <a:custGeom>
              <a:avLst/>
              <a:gdLst>
                <a:gd name="T0" fmla="*/ 95 w 102"/>
                <a:gd name="T1" fmla="*/ 66 h 143"/>
                <a:gd name="T2" fmla="*/ 91 w 102"/>
                <a:gd name="T3" fmla="*/ 66 h 143"/>
                <a:gd name="T4" fmla="*/ 94 w 102"/>
                <a:gd name="T5" fmla="*/ 57 h 143"/>
                <a:gd name="T6" fmla="*/ 66 w 102"/>
                <a:gd name="T7" fmla="*/ 7 h 143"/>
                <a:gd name="T8" fmla="*/ 16 w 102"/>
                <a:gd name="T9" fmla="*/ 34 h 143"/>
                <a:gd name="T10" fmla="*/ 4 w 102"/>
                <a:gd name="T11" fmla="*/ 74 h 143"/>
                <a:gd name="T12" fmla="*/ 24 w 102"/>
                <a:gd name="T13" fmla="*/ 112 h 143"/>
                <a:gd name="T14" fmla="*/ 27 w 102"/>
                <a:gd name="T15" fmla="*/ 120 h 143"/>
                <a:gd name="T16" fmla="*/ 29 w 102"/>
                <a:gd name="T17" fmla="*/ 133 h 143"/>
                <a:gd name="T18" fmla="*/ 41 w 102"/>
                <a:gd name="T19" fmla="*/ 142 h 143"/>
                <a:gd name="T20" fmla="*/ 60 w 102"/>
                <a:gd name="T21" fmla="*/ 136 h 143"/>
                <a:gd name="T22" fmla="*/ 66 w 102"/>
                <a:gd name="T23" fmla="*/ 117 h 143"/>
                <a:gd name="T24" fmla="*/ 66 w 102"/>
                <a:gd name="T25" fmla="*/ 112 h 143"/>
                <a:gd name="T26" fmla="*/ 83 w 102"/>
                <a:gd name="T27" fmla="*/ 92 h 143"/>
                <a:gd name="T28" fmla="*/ 97 w 102"/>
                <a:gd name="T29" fmla="*/ 84 h 143"/>
                <a:gd name="T30" fmla="*/ 100 w 102"/>
                <a:gd name="T31" fmla="*/ 76 h 143"/>
                <a:gd name="T32" fmla="*/ 95 w 102"/>
                <a:gd name="T33" fmla="*/ 6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43">
                  <a:moveTo>
                    <a:pt x="95" y="66"/>
                  </a:moveTo>
                  <a:cubicBezTo>
                    <a:pt x="94" y="66"/>
                    <a:pt x="93" y="66"/>
                    <a:pt x="91" y="66"/>
                  </a:cubicBezTo>
                  <a:lnTo>
                    <a:pt x="94" y="57"/>
                  </a:lnTo>
                  <a:cubicBezTo>
                    <a:pt x="100" y="36"/>
                    <a:pt x="88" y="13"/>
                    <a:pt x="66" y="7"/>
                  </a:cubicBezTo>
                  <a:cubicBezTo>
                    <a:pt x="45" y="0"/>
                    <a:pt x="22" y="13"/>
                    <a:pt x="16" y="34"/>
                  </a:cubicBezTo>
                  <a:lnTo>
                    <a:pt x="4" y="74"/>
                  </a:lnTo>
                  <a:cubicBezTo>
                    <a:pt x="0" y="90"/>
                    <a:pt x="8" y="106"/>
                    <a:pt x="24" y="112"/>
                  </a:cubicBezTo>
                  <a:cubicBezTo>
                    <a:pt x="26" y="114"/>
                    <a:pt x="27" y="117"/>
                    <a:pt x="27" y="120"/>
                  </a:cubicBezTo>
                  <a:lnTo>
                    <a:pt x="29" y="133"/>
                  </a:lnTo>
                  <a:cubicBezTo>
                    <a:pt x="29" y="137"/>
                    <a:pt x="34" y="141"/>
                    <a:pt x="41" y="142"/>
                  </a:cubicBezTo>
                  <a:cubicBezTo>
                    <a:pt x="49" y="143"/>
                    <a:pt x="55" y="141"/>
                    <a:pt x="60" y="136"/>
                  </a:cubicBezTo>
                  <a:cubicBezTo>
                    <a:pt x="65" y="131"/>
                    <a:pt x="68" y="124"/>
                    <a:pt x="66" y="117"/>
                  </a:cubicBezTo>
                  <a:lnTo>
                    <a:pt x="66" y="112"/>
                  </a:lnTo>
                  <a:cubicBezTo>
                    <a:pt x="73" y="107"/>
                    <a:pt x="80" y="100"/>
                    <a:pt x="83" y="92"/>
                  </a:cubicBezTo>
                  <a:cubicBezTo>
                    <a:pt x="89" y="93"/>
                    <a:pt x="95" y="90"/>
                    <a:pt x="97" y="84"/>
                  </a:cubicBezTo>
                  <a:lnTo>
                    <a:pt x="100" y="76"/>
                  </a:lnTo>
                  <a:cubicBezTo>
                    <a:pt x="102" y="72"/>
                    <a:pt x="100" y="67"/>
                    <a:pt x="95" y="6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33">
              <a:extLst>
                <a:ext uri="{FF2B5EF4-FFF2-40B4-BE49-F238E27FC236}">
                  <a16:creationId xmlns:a16="http://schemas.microsoft.com/office/drawing/2014/main" id="{D85D0829-C7C9-47CB-8A65-C6638A2F549C}"/>
                </a:ext>
              </a:extLst>
            </p:cNvPr>
            <p:cNvSpPr>
              <a:spLocks/>
            </p:cNvSpPr>
            <p:nvPr/>
          </p:nvSpPr>
          <p:spPr bwMode="auto">
            <a:xfrm>
              <a:off x="5761039" y="2463006"/>
              <a:ext cx="20638" cy="46038"/>
            </a:xfrm>
            <a:custGeom>
              <a:avLst/>
              <a:gdLst>
                <a:gd name="T0" fmla="*/ 33 w 33"/>
                <a:gd name="T1" fmla="*/ 41 h 73"/>
                <a:gd name="T2" fmla="*/ 25 w 33"/>
                <a:gd name="T3" fmla="*/ 39 h 73"/>
                <a:gd name="T4" fmla="*/ 23 w 33"/>
                <a:gd name="T5" fmla="*/ 33 h 73"/>
                <a:gd name="T6" fmla="*/ 29 w 33"/>
                <a:gd name="T7" fmla="*/ 18 h 73"/>
                <a:gd name="T8" fmla="*/ 23 w 33"/>
                <a:gd name="T9" fmla="*/ 3 h 73"/>
                <a:gd name="T10" fmla="*/ 15 w 33"/>
                <a:gd name="T11" fmla="*/ 0 h 73"/>
                <a:gd name="T12" fmla="*/ 5 w 33"/>
                <a:gd name="T13" fmla="*/ 34 h 73"/>
                <a:gd name="T14" fmla="*/ 27 w 33"/>
                <a:gd name="T15" fmla="*/ 73 h 73"/>
                <a:gd name="T16" fmla="*/ 33 w 33"/>
                <a:gd name="T17" fmla="*/ 4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73">
                  <a:moveTo>
                    <a:pt x="33" y="41"/>
                  </a:moveTo>
                  <a:lnTo>
                    <a:pt x="25" y="39"/>
                  </a:lnTo>
                  <a:cubicBezTo>
                    <a:pt x="23" y="38"/>
                    <a:pt x="22" y="35"/>
                    <a:pt x="23" y="33"/>
                  </a:cubicBezTo>
                  <a:lnTo>
                    <a:pt x="29" y="18"/>
                  </a:lnTo>
                  <a:cubicBezTo>
                    <a:pt x="32" y="12"/>
                    <a:pt x="29" y="5"/>
                    <a:pt x="23" y="3"/>
                  </a:cubicBezTo>
                  <a:lnTo>
                    <a:pt x="15" y="0"/>
                  </a:lnTo>
                  <a:lnTo>
                    <a:pt x="5" y="34"/>
                  </a:lnTo>
                  <a:cubicBezTo>
                    <a:pt x="0" y="50"/>
                    <a:pt x="10" y="68"/>
                    <a:pt x="27" y="73"/>
                  </a:cubicBezTo>
                  <a:cubicBezTo>
                    <a:pt x="20" y="57"/>
                    <a:pt x="33" y="41"/>
                    <a:pt x="33" y="41"/>
                  </a:cubicBez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34">
              <a:extLst>
                <a:ext uri="{FF2B5EF4-FFF2-40B4-BE49-F238E27FC236}">
                  <a16:creationId xmlns:a16="http://schemas.microsoft.com/office/drawing/2014/main" id="{3C34D075-A152-45CB-99EF-8A1AA3EBC645}"/>
                </a:ext>
              </a:extLst>
            </p:cNvPr>
            <p:cNvSpPr>
              <a:spLocks/>
            </p:cNvSpPr>
            <p:nvPr/>
          </p:nvSpPr>
          <p:spPr bwMode="auto">
            <a:xfrm>
              <a:off x="5797551" y="2475706"/>
              <a:ext cx="6350" cy="6350"/>
            </a:xfrm>
            <a:custGeom>
              <a:avLst/>
              <a:gdLst>
                <a:gd name="T0" fmla="*/ 0 w 9"/>
                <a:gd name="T1" fmla="*/ 4 h 10"/>
                <a:gd name="T2" fmla="*/ 3 w 9"/>
                <a:gd name="T3" fmla="*/ 9 h 10"/>
                <a:gd name="T4" fmla="*/ 9 w 9"/>
                <a:gd name="T5" fmla="*/ 6 h 10"/>
                <a:gd name="T6" fmla="*/ 6 w 9"/>
                <a:gd name="T7" fmla="*/ 1 h 10"/>
                <a:gd name="T8" fmla="*/ 0 w 9"/>
                <a:gd name="T9" fmla="*/ 4 h 10"/>
              </a:gdLst>
              <a:ahLst/>
              <a:cxnLst>
                <a:cxn ang="0">
                  <a:pos x="T0" y="T1"/>
                </a:cxn>
                <a:cxn ang="0">
                  <a:pos x="T2" y="T3"/>
                </a:cxn>
                <a:cxn ang="0">
                  <a:pos x="T4" y="T5"/>
                </a:cxn>
                <a:cxn ang="0">
                  <a:pos x="T6" y="T7"/>
                </a:cxn>
                <a:cxn ang="0">
                  <a:pos x="T8" y="T9"/>
                </a:cxn>
              </a:cxnLst>
              <a:rect l="0" t="0" r="r" b="b"/>
              <a:pathLst>
                <a:path w="9" h="10">
                  <a:moveTo>
                    <a:pt x="0" y="4"/>
                  </a:moveTo>
                  <a:cubicBezTo>
                    <a:pt x="0" y="6"/>
                    <a:pt x="1" y="8"/>
                    <a:pt x="3" y="9"/>
                  </a:cubicBezTo>
                  <a:cubicBezTo>
                    <a:pt x="6" y="10"/>
                    <a:pt x="8" y="9"/>
                    <a:pt x="9" y="6"/>
                  </a:cubicBezTo>
                  <a:cubicBezTo>
                    <a:pt x="9" y="4"/>
                    <a:pt x="8" y="1"/>
                    <a:pt x="6" y="1"/>
                  </a:cubicBezTo>
                  <a:cubicBezTo>
                    <a:pt x="3" y="0"/>
                    <a:pt x="1" y="1"/>
                    <a:pt x="0" y="4"/>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35">
              <a:extLst>
                <a:ext uri="{FF2B5EF4-FFF2-40B4-BE49-F238E27FC236}">
                  <a16:creationId xmlns:a16="http://schemas.microsoft.com/office/drawing/2014/main" id="{C92A81A1-EC4D-4F03-9012-A3CD8799A2EF}"/>
                </a:ext>
              </a:extLst>
            </p:cNvPr>
            <p:cNvSpPr>
              <a:spLocks/>
            </p:cNvSpPr>
            <p:nvPr/>
          </p:nvSpPr>
          <p:spPr bwMode="auto">
            <a:xfrm>
              <a:off x="5768976" y="2467769"/>
              <a:ext cx="4763" cy="6350"/>
            </a:xfrm>
            <a:custGeom>
              <a:avLst/>
              <a:gdLst>
                <a:gd name="T0" fmla="*/ 0 w 9"/>
                <a:gd name="T1" fmla="*/ 4 h 10"/>
                <a:gd name="T2" fmla="*/ 3 w 9"/>
                <a:gd name="T3" fmla="*/ 10 h 10"/>
                <a:gd name="T4" fmla="*/ 9 w 9"/>
                <a:gd name="T5" fmla="*/ 7 h 10"/>
                <a:gd name="T6" fmla="*/ 6 w 9"/>
                <a:gd name="T7" fmla="*/ 1 h 10"/>
                <a:gd name="T8" fmla="*/ 0 w 9"/>
                <a:gd name="T9" fmla="*/ 4 h 10"/>
              </a:gdLst>
              <a:ahLst/>
              <a:cxnLst>
                <a:cxn ang="0">
                  <a:pos x="T0" y="T1"/>
                </a:cxn>
                <a:cxn ang="0">
                  <a:pos x="T2" y="T3"/>
                </a:cxn>
                <a:cxn ang="0">
                  <a:pos x="T4" y="T5"/>
                </a:cxn>
                <a:cxn ang="0">
                  <a:pos x="T6" y="T7"/>
                </a:cxn>
                <a:cxn ang="0">
                  <a:pos x="T8" y="T9"/>
                </a:cxn>
              </a:cxnLst>
              <a:rect l="0" t="0" r="r" b="b"/>
              <a:pathLst>
                <a:path w="9" h="10">
                  <a:moveTo>
                    <a:pt x="0" y="4"/>
                  </a:moveTo>
                  <a:cubicBezTo>
                    <a:pt x="0" y="6"/>
                    <a:pt x="1" y="9"/>
                    <a:pt x="3" y="10"/>
                  </a:cubicBezTo>
                  <a:cubicBezTo>
                    <a:pt x="5" y="10"/>
                    <a:pt x="8" y="9"/>
                    <a:pt x="9" y="7"/>
                  </a:cubicBezTo>
                  <a:cubicBezTo>
                    <a:pt x="9" y="4"/>
                    <a:pt x="8" y="2"/>
                    <a:pt x="6" y="1"/>
                  </a:cubicBezTo>
                  <a:cubicBezTo>
                    <a:pt x="3" y="0"/>
                    <a:pt x="1" y="2"/>
                    <a:pt x="0" y="4"/>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36">
              <a:extLst>
                <a:ext uri="{FF2B5EF4-FFF2-40B4-BE49-F238E27FC236}">
                  <a16:creationId xmlns:a16="http://schemas.microsoft.com/office/drawing/2014/main" id="{6068FD4F-2B57-4111-8054-F31D905D4062}"/>
                </a:ext>
              </a:extLst>
            </p:cNvPr>
            <p:cNvSpPr>
              <a:spLocks/>
            </p:cNvSpPr>
            <p:nvPr/>
          </p:nvSpPr>
          <p:spPr bwMode="auto">
            <a:xfrm>
              <a:off x="5772151" y="2491581"/>
              <a:ext cx="15875" cy="6350"/>
            </a:xfrm>
            <a:custGeom>
              <a:avLst/>
              <a:gdLst>
                <a:gd name="T0" fmla="*/ 26 w 26"/>
                <a:gd name="T1" fmla="*/ 8 h 10"/>
                <a:gd name="T2" fmla="*/ 0 w 26"/>
                <a:gd name="T3" fmla="*/ 0 h 10"/>
                <a:gd name="T4" fmla="*/ 5 w 26"/>
                <a:gd name="T5" fmla="*/ 4 h 10"/>
                <a:gd name="T6" fmla="*/ 20 w 26"/>
                <a:gd name="T7" fmla="*/ 9 h 10"/>
                <a:gd name="T8" fmla="*/ 26 w 26"/>
                <a:gd name="T9" fmla="*/ 8 h 10"/>
              </a:gdLst>
              <a:ahLst/>
              <a:cxnLst>
                <a:cxn ang="0">
                  <a:pos x="T0" y="T1"/>
                </a:cxn>
                <a:cxn ang="0">
                  <a:pos x="T2" y="T3"/>
                </a:cxn>
                <a:cxn ang="0">
                  <a:pos x="T4" y="T5"/>
                </a:cxn>
                <a:cxn ang="0">
                  <a:pos x="T6" y="T7"/>
                </a:cxn>
                <a:cxn ang="0">
                  <a:pos x="T8" y="T9"/>
                </a:cxn>
              </a:cxnLst>
              <a:rect l="0" t="0" r="r" b="b"/>
              <a:pathLst>
                <a:path w="26" h="10">
                  <a:moveTo>
                    <a:pt x="26" y="8"/>
                  </a:moveTo>
                  <a:lnTo>
                    <a:pt x="0" y="0"/>
                  </a:lnTo>
                  <a:lnTo>
                    <a:pt x="5" y="4"/>
                  </a:lnTo>
                  <a:cubicBezTo>
                    <a:pt x="9" y="8"/>
                    <a:pt x="14" y="10"/>
                    <a:pt x="20" y="9"/>
                  </a:cubicBezTo>
                  <a:lnTo>
                    <a:pt x="2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37">
              <a:extLst>
                <a:ext uri="{FF2B5EF4-FFF2-40B4-BE49-F238E27FC236}">
                  <a16:creationId xmlns:a16="http://schemas.microsoft.com/office/drawing/2014/main" id="{62B1C71E-B331-4CCD-B430-2FD1C8E9C03F}"/>
                </a:ext>
              </a:extLst>
            </p:cNvPr>
            <p:cNvSpPr>
              <a:spLocks/>
            </p:cNvSpPr>
            <p:nvPr/>
          </p:nvSpPr>
          <p:spPr bwMode="auto">
            <a:xfrm>
              <a:off x="5776914" y="2436019"/>
              <a:ext cx="50800" cy="52388"/>
            </a:xfrm>
            <a:custGeom>
              <a:avLst/>
              <a:gdLst>
                <a:gd name="T0" fmla="*/ 53 w 82"/>
                <a:gd name="T1" fmla="*/ 79 h 81"/>
                <a:gd name="T2" fmla="*/ 59 w 82"/>
                <a:gd name="T3" fmla="*/ 81 h 81"/>
                <a:gd name="T4" fmla="*/ 62 w 82"/>
                <a:gd name="T5" fmla="*/ 72 h 81"/>
                <a:gd name="T6" fmla="*/ 70 w 82"/>
                <a:gd name="T7" fmla="*/ 67 h 81"/>
                <a:gd name="T8" fmla="*/ 74 w 82"/>
                <a:gd name="T9" fmla="*/ 54 h 81"/>
                <a:gd name="T10" fmla="*/ 49 w 82"/>
                <a:gd name="T11" fmla="*/ 8 h 81"/>
                <a:gd name="T12" fmla="*/ 33 w 82"/>
                <a:gd name="T13" fmla="*/ 6 h 81"/>
                <a:gd name="T14" fmla="*/ 20 w 82"/>
                <a:gd name="T15" fmla="*/ 3 h 81"/>
                <a:gd name="T16" fmla="*/ 12 w 82"/>
                <a:gd name="T17" fmla="*/ 0 h 81"/>
                <a:gd name="T18" fmla="*/ 12 w 82"/>
                <a:gd name="T19" fmla="*/ 8 h 81"/>
                <a:gd name="T20" fmla="*/ 11 w 82"/>
                <a:gd name="T21" fmla="*/ 8 h 81"/>
                <a:gd name="T22" fmla="*/ 0 w 82"/>
                <a:gd name="T23" fmla="*/ 5 h 81"/>
                <a:gd name="T24" fmla="*/ 5 w 82"/>
                <a:gd name="T25" fmla="*/ 19 h 81"/>
                <a:gd name="T26" fmla="*/ 19 w 82"/>
                <a:gd name="T27" fmla="*/ 33 h 81"/>
                <a:gd name="T28" fmla="*/ 25 w 82"/>
                <a:gd name="T29" fmla="*/ 34 h 81"/>
                <a:gd name="T30" fmla="*/ 29 w 82"/>
                <a:gd name="T31" fmla="*/ 35 h 81"/>
                <a:gd name="T32" fmla="*/ 41 w 82"/>
                <a:gd name="T33" fmla="*/ 33 h 81"/>
                <a:gd name="T34" fmla="*/ 59 w 82"/>
                <a:gd name="T35" fmla="*/ 42 h 81"/>
                <a:gd name="T36" fmla="*/ 62 w 82"/>
                <a:gd name="T37" fmla="*/ 48 h 81"/>
                <a:gd name="T38" fmla="*/ 63 w 82"/>
                <a:gd name="T39" fmla="*/ 56 h 81"/>
                <a:gd name="T40" fmla="*/ 53 w 82"/>
                <a:gd name="T41" fmla="*/ 7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1">
                  <a:moveTo>
                    <a:pt x="53" y="79"/>
                  </a:moveTo>
                  <a:lnTo>
                    <a:pt x="59" y="81"/>
                  </a:lnTo>
                  <a:lnTo>
                    <a:pt x="62" y="72"/>
                  </a:lnTo>
                  <a:cubicBezTo>
                    <a:pt x="63" y="69"/>
                    <a:pt x="67" y="66"/>
                    <a:pt x="70" y="67"/>
                  </a:cubicBezTo>
                  <a:cubicBezTo>
                    <a:pt x="72" y="62"/>
                    <a:pt x="73" y="57"/>
                    <a:pt x="74" y="54"/>
                  </a:cubicBezTo>
                  <a:cubicBezTo>
                    <a:pt x="82" y="27"/>
                    <a:pt x="63" y="12"/>
                    <a:pt x="49" y="8"/>
                  </a:cubicBezTo>
                  <a:cubicBezTo>
                    <a:pt x="42" y="6"/>
                    <a:pt x="37" y="6"/>
                    <a:pt x="33" y="6"/>
                  </a:cubicBezTo>
                  <a:cubicBezTo>
                    <a:pt x="29" y="6"/>
                    <a:pt x="24" y="5"/>
                    <a:pt x="20" y="3"/>
                  </a:cubicBezTo>
                  <a:lnTo>
                    <a:pt x="12" y="0"/>
                  </a:lnTo>
                  <a:lnTo>
                    <a:pt x="12" y="8"/>
                  </a:lnTo>
                  <a:lnTo>
                    <a:pt x="11" y="8"/>
                  </a:lnTo>
                  <a:cubicBezTo>
                    <a:pt x="7" y="8"/>
                    <a:pt x="3" y="7"/>
                    <a:pt x="0" y="5"/>
                  </a:cubicBezTo>
                  <a:lnTo>
                    <a:pt x="5" y="19"/>
                  </a:lnTo>
                  <a:cubicBezTo>
                    <a:pt x="7" y="25"/>
                    <a:pt x="13" y="31"/>
                    <a:pt x="19" y="33"/>
                  </a:cubicBezTo>
                  <a:lnTo>
                    <a:pt x="25" y="34"/>
                  </a:lnTo>
                  <a:cubicBezTo>
                    <a:pt x="26" y="35"/>
                    <a:pt x="28" y="35"/>
                    <a:pt x="29" y="35"/>
                  </a:cubicBezTo>
                  <a:lnTo>
                    <a:pt x="41" y="33"/>
                  </a:lnTo>
                  <a:cubicBezTo>
                    <a:pt x="48" y="32"/>
                    <a:pt x="55" y="35"/>
                    <a:pt x="59" y="42"/>
                  </a:cubicBezTo>
                  <a:lnTo>
                    <a:pt x="62" y="48"/>
                  </a:lnTo>
                  <a:cubicBezTo>
                    <a:pt x="64" y="50"/>
                    <a:pt x="64" y="53"/>
                    <a:pt x="63" y="56"/>
                  </a:cubicBezTo>
                  <a:lnTo>
                    <a:pt x="53"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38">
              <a:extLst>
                <a:ext uri="{FF2B5EF4-FFF2-40B4-BE49-F238E27FC236}">
                  <a16:creationId xmlns:a16="http://schemas.microsoft.com/office/drawing/2014/main" id="{646389CD-E2B1-4D46-8509-994FA4F61A89}"/>
                </a:ext>
              </a:extLst>
            </p:cNvPr>
            <p:cNvSpPr>
              <a:spLocks/>
            </p:cNvSpPr>
            <p:nvPr/>
          </p:nvSpPr>
          <p:spPr bwMode="auto">
            <a:xfrm>
              <a:off x="5799139" y="2470944"/>
              <a:ext cx="9525" cy="7938"/>
            </a:xfrm>
            <a:custGeom>
              <a:avLst/>
              <a:gdLst>
                <a:gd name="T0" fmla="*/ 14 w 15"/>
                <a:gd name="T1" fmla="*/ 11 h 11"/>
                <a:gd name="T2" fmla="*/ 12 w 15"/>
                <a:gd name="T3" fmla="*/ 10 h 11"/>
                <a:gd name="T4" fmla="*/ 1 w 15"/>
                <a:gd name="T5" fmla="*/ 3 h 11"/>
                <a:gd name="T6" fmla="*/ 1 w 15"/>
                <a:gd name="T7" fmla="*/ 3 h 11"/>
                <a:gd name="T8" fmla="*/ 0 w 15"/>
                <a:gd name="T9" fmla="*/ 2 h 11"/>
                <a:gd name="T10" fmla="*/ 1 w 15"/>
                <a:gd name="T11" fmla="*/ 0 h 11"/>
                <a:gd name="T12" fmla="*/ 1 w 15"/>
                <a:gd name="T13" fmla="*/ 0 h 11"/>
                <a:gd name="T14" fmla="*/ 15 w 15"/>
                <a:gd name="T15" fmla="*/ 8 h 11"/>
                <a:gd name="T16" fmla="*/ 14 w 15"/>
                <a:gd name="T17" fmla="*/ 10 h 11"/>
                <a:gd name="T18" fmla="*/ 14 w 15"/>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14" y="11"/>
                  </a:moveTo>
                  <a:cubicBezTo>
                    <a:pt x="13" y="11"/>
                    <a:pt x="13" y="10"/>
                    <a:pt x="12" y="10"/>
                  </a:cubicBezTo>
                  <a:cubicBezTo>
                    <a:pt x="12" y="10"/>
                    <a:pt x="8" y="3"/>
                    <a:pt x="1" y="3"/>
                  </a:cubicBezTo>
                  <a:lnTo>
                    <a:pt x="1" y="3"/>
                  </a:lnTo>
                  <a:cubicBezTo>
                    <a:pt x="0" y="3"/>
                    <a:pt x="0" y="2"/>
                    <a:pt x="0" y="2"/>
                  </a:cubicBezTo>
                  <a:cubicBezTo>
                    <a:pt x="0" y="1"/>
                    <a:pt x="0" y="0"/>
                    <a:pt x="1" y="0"/>
                  </a:cubicBezTo>
                  <a:lnTo>
                    <a:pt x="1" y="0"/>
                  </a:lnTo>
                  <a:cubicBezTo>
                    <a:pt x="10" y="0"/>
                    <a:pt x="15" y="8"/>
                    <a:pt x="15" y="8"/>
                  </a:cubicBezTo>
                  <a:cubicBezTo>
                    <a:pt x="15" y="9"/>
                    <a:pt x="15" y="10"/>
                    <a:pt x="14" y="10"/>
                  </a:cubicBezTo>
                  <a:cubicBezTo>
                    <a:pt x="14" y="10"/>
                    <a:pt x="14" y="11"/>
                    <a:pt x="14"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39">
              <a:extLst>
                <a:ext uri="{FF2B5EF4-FFF2-40B4-BE49-F238E27FC236}">
                  <a16:creationId xmlns:a16="http://schemas.microsoft.com/office/drawing/2014/main" id="{F2391075-5B7E-43D9-BDA5-8D952574BAEC}"/>
                </a:ext>
              </a:extLst>
            </p:cNvPr>
            <p:cNvSpPr>
              <a:spLocks/>
            </p:cNvSpPr>
            <p:nvPr/>
          </p:nvSpPr>
          <p:spPr bwMode="auto">
            <a:xfrm>
              <a:off x="5767389" y="2461419"/>
              <a:ext cx="11113" cy="4763"/>
            </a:xfrm>
            <a:custGeom>
              <a:avLst/>
              <a:gdLst>
                <a:gd name="T0" fmla="*/ 16 w 17"/>
                <a:gd name="T1" fmla="*/ 8 h 8"/>
                <a:gd name="T2" fmla="*/ 15 w 17"/>
                <a:gd name="T3" fmla="*/ 8 h 8"/>
                <a:gd name="T4" fmla="*/ 2 w 17"/>
                <a:gd name="T5" fmla="*/ 5 h 8"/>
                <a:gd name="T6" fmla="*/ 0 w 17"/>
                <a:gd name="T7" fmla="*/ 4 h 8"/>
                <a:gd name="T8" fmla="*/ 1 w 17"/>
                <a:gd name="T9" fmla="*/ 2 h 8"/>
                <a:gd name="T10" fmla="*/ 17 w 17"/>
                <a:gd name="T11" fmla="*/ 6 h 8"/>
                <a:gd name="T12" fmla="*/ 17 w 17"/>
                <a:gd name="T13" fmla="*/ 8 h 8"/>
                <a:gd name="T14" fmla="*/ 16 w 1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8">
                  <a:moveTo>
                    <a:pt x="16" y="8"/>
                  </a:moveTo>
                  <a:cubicBezTo>
                    <a:pt x="15" y="8"/>
                    <a:pt x="15" y="8"/>
                    <a:pt x="15" y="8"/>
                  </a:cubicBezTo>
                  <a:cubicBezTo>
                    <a:pt x="9" y="3"/>
                    <a:pt x="2" y="5"/>
                    <a:pt x="2" y="5"/>
                  </a:cubicBezTo>
                  <a:cubicBezTo>
                    <a:pt x="1" y="5"/>
                    <a:pt x="0" y="5"/>
                    <a:pt x="0" y="4"/>
                  </a:cubicBezTo>
                  <a:cubicBezTo>
                    <a:pt x="0" y="3"/>
                    <a:pt x="0" y="3"/>
                    <a:pt x="1" y="2"/>
                  </a:cubicBezTo>
                  <a:cubicBezTo>
                    <a:pt x="1" y="2"/>
                    <a:pt x="10" y="0"/>
                    <a:pt x="17" y="6"/>
                  </a:cubicBezTo>
                  <a:cubicBezTo>
                    <a:pt x="17" y="6"/>
                    <a:pt x="17" y="7"/>
                    <a:pt x="17" y="8"/>
                  </a:cubicBezTo>
                  <a:cubicBezTo>
                    <a:pt x="16" y="8"/>
                    <a:pt x="16" y="8"/>
                    <a:pt x="16"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40">
              <a:extLst>
                <a:ext uri="{FF2B5EF4-FFF2-40B4-BE49-F238E27FC236}">
                  <a16:creationId xmlns:a16="http://schemas.microsoft.com/office/drawing/2014/main" id="{28B09BF0-BA4D-44B9-9F70-178562ADD8FC}"/>
                </a:ext>
              </a:extLst>
            </p:cNvPr>
            <p:cNvSpPr>
              <a:spLocks/>
            </p:cNvSpPr>
            <p:nvPr/>
          </p:nvSpPr>
          <p:spPr bwMode="auto">
            <a:xfrm>
              <a:off x="5767389" y="2721769"/>
              <a:ext cx="22225" cy="19050"/>
            </a:xfrm>
            <a:custGeom>
              <a:avLst/>
              <a:gdLst>
                <a:gd name="T0" fmla="*/ 0 w 36"/>
                <a:gd name="T1" fmla="*/ 8 h 30"/>
                <a:gd name="T2" fmla="*/ 5 w 36"/>
                <a:gd name="T3" fmla="*/ 30 h 30"/>
                <a:gd name="T4" fmla="*/ 36 w 36"/>
                <a:gd name="T5" fmla="*/ 27 h 30"/>
                <a:gd name="T6" fmla="*/ 32 w 36"/>
                <a:gd name="T7" fmla="*/ 0 h 30"/>
                <a:gd name="T8" fmla="*/ 0 w 36"/>
                <a:gd name="T9" fmla="*/ 8 h 30"/>
              </a:gdLst>
              <a:ahLst/>
              <a:cxnLst>
                <a:cxn ang="0">
                  <a:pos x="T0" y="T1"/>
                </a:cxn>
                <a:cxn ang="0">
                  <a:pos x="T2" y="T3"/>
                </a:cxn>
                <a:cxn ang="0">
                  <a:pos x="T4" y="T5"/>
                </a:cxn>
                <a:cxn ang="0">
                  <a:pos x="T6" y="T7"/>
                </a:cxn>
                <a:cxn ang="0">
                  <a:pos x="T8" y="T9"/>
                </a:cxn>
              </a:cxnLst>
              <a:rect l="0" t="0" r="r" b="b"/>
              <a:pathLst>
                <a:path w="36" h="30">
                  <a:moveTo>
                    <a:pt x="0" y="8"/>
                  </a:moveTo>
                  <a:lnTo>
                    <a:pt x="5" y="30"/>
                  </a:lnTo>
                  <a:lnTo>
                    <a:pt x="36" y="27"/>
                  </a:lnTo>
                  <a:lnTo>
                    <a:pt x="32" y="0"/>
                  </a:lnTo>
                  <a:lnTo>
                    <a:pt x="0" y="8"/>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41">
              <a:extLst>
                <a:ext uri="{FF2B5EF4-FFF2-40B4-BE49-F238E27FC236}">
                  <a16:creationId xmlns:a16="http://schemas.microsoft.com/office/drawing/2014/main" id="{285D73F6-5BB5-41C3-959B-072C34974D5B}"/>
                </a:ext>
              </a:extLst>
            </p:cNvPr>
            <p:cNvSpPr>
              <a:spLocks/>
            </p:cNvSpPr>
            <p:nvPr/>
          </p:nvSpPr>
          <p:spPr bwMode="auto">
            <a:xfrm>
              <a:off x="5764214" y="2731294"/>
              <a:ext cx="34925" cy="25400"/>
            </a:xfrm>
            <a:custGeom>
              <a:avLst/>
              <a:gdLst>
                <a:gd name="T0" fmla="*/ 53 w 53"/>
                <a:gd name="T1" fmla="*/ 36 h 41"/>
                <a:gd name="T2" fmla="*/ 48 w 53"/>
                <a:gd name="T3" fmla="*/ 19 h 41"/>
                <a:gd name="T4" fmla="*/ 39 w 53"/>
                <a:gd name="T5" fmla="*/ 5 h 41"/>
                <a:gd name="T6" fmla="*/ 29 w 53"/>
                <a:gd name="T7" fmla="*/ 0 h 41"/>
                <a:gd name="T8" fmla="*/ 17 w 53"/>
                <a:gd name="T9" fmla="*/ 0 h 41"/>
                <a:gd name="T10" fmla="*/ 8 w 53"/>
                <a:gd name="T11" fmla="*/ 8 h 41"/>
                <a:gd name="T12" fmla="*/ 6 w 53"/>
                <a:gd name="T13" fmla="*/ 25 h 41"/>
                <a:gd name="T14" fmla="*/ 0 w 53"/>
                <a:gd name="T15" fmla="*/ 34 h 41"/>
                <a:gd name="T16" fmla="*/ 0 w 53"/>
                <a:gd name="T17" fmla="*/ 36 h 41"/>
                <a:gd name="T18" fmla="*/ 0 w 53"/>
                <a:gd name="T19" fmla="*/ 41 h 41"/>
                <a:gd name="T20" fmla="*/ 4 w 53"/>
                <a:gd name="T21" fmla="*/ 41 h 41"/>
                <a:gd name="T22" fmla="*/ 53 w 53"/>
                <a:gd name="T23" fmla="*/ 41 h 41"/>
                <a:gd name="T24" fmla="*/ 53 w 53"/>
                <a:gd name="T25"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41">
                  <a:moveTo>
                    <a:pt x="53" y="36"/>
                  </a:moveTo>
                  <a:cubicBezTo>
                    <a:pt x="52" y="30"/>
                    <a:pt x="51" y="24"/>
                    <a:pt x="48" y="19"/>
                  </a:cubicBezTo>
                  <a:cubicBezTo>
                    <a:pt x="46" y="16"/>
                    <a:pt x="42" y="10"/>
                    <a:pt x="39" y="5"/>
                  </a:cubicBezTo>
                  <a:cubicBezTo>
                    <a:pt x="37" y="2"/>
                    <a:pt x="33" y="0"/>
                    <a:pt x="29" y="0"/>
                  </a:cubicBezTo>
                  <a:lnTo>
                    <a:pt x="17" y="0"/>
                  </a:lnTo>
                  <a:cubicBezTo>
                    <a:pt x="12" y="0"/>
                    <a:pt x="8" y="3"/>
                    <a:pt x="8" y="8"/>
                  </a:cubicBezTo>
                  <a:lnTo>
                    <a:pt x="6" y="25"/>
                  </a:lnTo>
                  <a:cubicBezTo>
                    <a:pt x="3" y="28"/>
                    <a:pt x="1" y="31"/>
                    <a:pt x="0" y="34"/>
                  </a:cubicBezTo>
                  <a:cubicBezTo>
                    <a:pt x="0" y="35"/>
                    <a:pt x="0" y="36"/>
                    <a:pt x="0" y="36"/>
                  </a:cubicBezTo>
                  <a:lnTo>
                    <a:pt x="0" y="41"/>
                  </a:lnTo>
                  <a:lnTo>
                    <a:pt x="4" y="41"/>
                  </a:lnTo>
                  <a:lnTo>
                    <a:pt x="53" y="41"/>
                  </a:lnTo>
                  <a:lnTo>
                    <a:pt x="53" y="3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2">
              <a:extLst>
                <a:ext uri="{FF2B5EF4-FFF2-40B4-BE49-F238E27FC236}">
                  <a16:creationId xmlns:a16="http://schemas.microsoft.com/office/drawing/2014/main" id="{E38327FB-CE97-44A3-9D12-8A270B80382A}"/>
                </a:ext>
              </a:extLst>
            </p:cNvPr>
            <p:cNvSpPr>
              <a:spLocks/>
            </p:cNvSpPr>
            <p:nvPr/>
          </p:nvSpPr>
          <p:spPr bwMode="auto">
            <a:xfrm>
              <a:off x="5762626" y="2715419"/>
              <a:ext cx="30163" cy="14288"/>
            </a:xfrm>
            <a:custGeom>
              <a:avLst/>
              <a:gdLst>
                <a:gd name="T0" fmla="*/ 45 w 47"/>
                <a:gd name="T1" fmla="*/ 3 h 23"/>
                <a:gd name="T2" fmla="*/ 0 w 47"/>
                <a:gd name="T3" fmla="*/ 6 h 23"/>
                <a:gd name="T4" fmla="*/ 4 w 47"/>
                <a:gd name="T5" fmla="*/ 23 h 23"/>
                <a:gd name="T6" fmla="*/ 47 w 47"/>
                <a:gd name="T7" fmla="*/ 22 h 23"/>
                <a:gd name="T8" fmla="*/ 45 w 47"/>
                <a:gd name="T9" fmla="*/ 3 h 23"/>
              </a:gdLst>
              <a:ahLst/>
              <a:cxnLst>
                <a:cxn ang="0">
                  <a:pos x="T0" y="T1"/>
                </a:cxn>
                <a:cxn ang="0">
                  <a:pos x="T2" y="T3"/>
                </a:cxn>
                <a:cxn ang="0">
                  <a:pos x="T4" y="T5"/>
                </a:cxn>
                <a:cxn ang="0">
                  <a:pos x="T6" y="T7"/>
                </a:cxn>
                <a:cxn ang="0">
                  <a:pos x="T8" y="T9"/>
                </a:cxn>
              </a:cxnLst>
              <a:rect l="0" t="0" r="r" b="b"/>
              <a:pathLst>
                <a:path w="47" h="23">
                  <a:moveTo>
                    <a:pt x="45" y="3"/>
                  </a:moveTo>
                  <a:cubicBezTo>
                    <a:pt x="45" y="3"/>
                    <a:pt x="25" y="0"/>
                    <a:pt x="0" y="6"/>
                  </a:cubicBezTo>
                  <a:cubicBezTo>
                    <a:pt x="1" y="13"/>
                    <a:pt x="4" y="23"/>
                    <a:pt x="4" y="23"/>
                  </a:cubicBezTo>
                  <a:cubicBezTo>
                    <a:pt x="4" y="23"/>
                    <a:pt x="38" y="20"/>
                    <a:pt x="47" y="22"/>
                  </a:cubicBezTo>
                  <a:lnTo>
                    <a:pt x="45" y="3"/>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43">
              <a:extLst>
                <a:ext uri="{FF2B5EF4-FFF2-40B4-BE49-F238E27FC236}">
                  <a16:creationId xmlns:a16="http://schemas.microsoft.com/office/drawing/2014/main" id="{78E90F88-FFAC-4451-9C8D-A63DA2ED1420}"/>
                </a:ext>
              </a:extLst>
            </p:cNvPr>
            <p:cNvSpPr>
              <a:spLocks/>
            </p:cNvSpPr>
            <p:nvPr/>
          </p:nvSpPr>
          <p:spPr bwMode="auto">
            <a:xfrm>
              <a:off x="5675314" y="2710656"/>
              <a:ext cx="26988" cy="17463"/>
            </a:xfrm>
            <a:custGeom>
              <a:avLst/>
              <a:gdLst>
                <a:gd name="T0" fmla="*/ 41 w 44"/>
                <a:gd name="T1" fmla="*/ 27 h 27"/>
                <a:gd name="T2" fmla="*/ 0 w 44"/>
                <a:gd name="T3" fmla="*/ 21 h 27"/>
                <a:gd name="T4" fmla="*/ 1 w 44"/>
                <a:gd name="T5" fmla="*/ 0 h 27"/>
                <a:gd name="T6" fmla="*/ 44 w 44"/>
                <a:gd name="T7" fmla="*/ 8 h 27"/>
                <a:gd name="T8" fmla="*/ 41 w 44"/>
                <a:gd name="T9" fmla="*/ 27 h 27"/>
              </a:gdLst>
              <a:ahLst/>
              <a:cxnLst>
                <a:cxn ang="0">
                  <a:pos x="T0" y="T1"/>
                </a:cxn>
                <a:cxn ang="0">
                  <a:pos x="T2" y="T3"/>
                </a:cxn>
                <a:cxn ang="0">
                  <a:pos x="T4" y="T5"/>
                </a:cxn>
                <a:cxn ang="0">
                  <a:pos x="T6" y="T7"/>
                </a:cxn>
                <a:cxn ang="0">
                  <a:pos x="T8" y="T9"/>
                </a:cxn>
              </a:cxnLst>
              <a:rect l="0" t="0" r="r" b="b"/>
              <a:pathLst>
                <a:path w="44" h="27">
                  <a:moveTo>
                    <a:pt x="41" y="27"/>
                  </a:moveTo>
                  <a:lnTo>
                    <a:pt x="0" y="21"/>
                  </a:lnTo>
                  <a:lnTo>
                    <a:pt x="1" y="0"/>
                  </a:lnTo>
                  <a:lnTo>
                    <a:pt x="44" y="8"/>
                  </a:lnTo>
                  <a:lnTo>
                    <a:pt x="41" y="27"/>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44">
              <a:extLst>
                <a:ext uri="{FF2B5EF4-FFF2-40B4-BE49-F238E27FC236}">
                  <a16:creationId xmlns:a16="http://schemas.microsoft.com/office/drawing/2014/main" id="{36033DB6-055B-45A4-8539-D43E8E330D40}"/>
                </a:ext>
              </a:extLst>
            </p:cNvPr>
            <p:cNvSpPr>
              <a:spLocks/>
            </p:cNvSpPr>
            <p:nvPr/>
          </p:nvSpPr>
          <p:spPr bwMode="auto">
            <a:xfrm>
              <a:off x="5746751" y="2553494"/>
              <a:ext cx="87313" cy="79375"/>
            </a:xfrm>
            <a:custGeom>
              <a:avLst/>
              <a:gdLst>
                <a:gd name="T0" fmla="*/ 132 w 137"/>
                <a:gd name="T1" fmla="*/ 0 h 125"/>
                <a:gd name="T2" fmla="*/ 89 w 137"/>
                <a:gd name="T3" fmla="*/ 0 h 125"/>
                <a:gd name="T4" fmla="*/ 102 w 137"/>
                <a:gd name="T5" fmla="*/ 74 h 125"/>
                <a:gd name="T6" fmla="*/ 41 w 137"/>
                <a:gd name="T7" fmla="*/ 102 h 125"/>
                <a:gd name="T8" fmla="*/ 17 w 137"/>
                <a:gd name="T9" fmla="*/ 95 h 125"/>
                <a:gd name="T10" fmla="*/ 4 w 137"/>
                <a:gd name="T11" fmla="*/ 100 h 125"/>
                <a:gd name="T12" fmla="*/ 0 w 137"/>
                <a:gd name="T13" fmla="*/ 109 h 125"/>
                <a:gd name="T14" fmla="*/ 11 w 137"/>
                <a:gd name="T15" fmla="*/ 125 h 125"/>
                <a:gd name="T16" fmla="*/ 50 w 137"/>
                <a:gd name="T17" fmla="*/ 122 h 125"/>
                <a:gd name="T18" fmla="*/ 51 w 137"/>
                <a:gd name="T19" fmla="*/ 119 h 125"/>
                <a:gd name="T20" fmla="*/ 128 w 137"/>
                <a:gd name="T21" fmla="*/ 100 h 125"/>
                <a:gd name="T22" fmla="*/ 136 w 137"/>
                <a:gd name="T23" fmla="*/ 89 h 125"/>
                <a:gd name="T24" fmla="*/ 132 w 137"/>
                <a:gd name="T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25">
                  <a:moveTo>
                    <a:pt x="132" y="0"/>
                  </a:moveTo>
                  <a:cubicBezTo>
                    <a:pt x="120" y="8"/>
                    <a:pt x="89" y="0"/>
                    <a:pt x="89" y="0"/>
                  </a:cubicBezTo>
                  <a:lnTo>
                    <a:pt x="102" y="74"/>
                  </a:lnTo>
                  <a:lnTo>
                    <a:pt x="41" y="102"/>
                  </a:lnTo>
                  <a:lnTo>
                    <a:pt x="17" y="95"/>
                  </a:lnTo>
                  <a:cubicBezTo>
                    <a:pt x="12" y="94"/>
                    <a:pt x="7" y="96"/>
                    <a:pt x="4" y="100"/>
                  </a:cubicBezTo>
                  <a:lnTo>
                    <a:pt x="0" y="109"/>
                  </a:lnTo>
                  <a:lnTo>
                    <a:pt x="11" y="125"/>
                  </a:lnTo>
                  <a:lnTo>
                    <a:pt x="50" y="122"/>
                  </a:lnTo>
                  <a:lnTo>
                    <a:pt x="51" y="119"/>
                  </a:lnTo>
                  <a:lnTo>
                    <a:pt x="128" y="100"/>
                  </a:lnTo>
                  <a:cubicBezTo>
                    <a:pt x="133" y="98"/>
                    <a:pt x="137" y="94"/>
                    <a:pt x="136" y="89"/>
                  </a:cubicBezTo>
                  <a:cubicBezTo>
                    <a:pt x="135" y="68"/>
                    <a:pt x="133" y="18"/>
                    <a:pt x="132"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45">
              <a:extLst>
                <a:ext uri="{FF2B5EF4-FFF2-40B4-BE49-F238E27FC236}">
                  <a16:creationId xmlns:a16="http://schemas.microsoft.com/office/drawing/2014/main" id="{607AD8FC-7094-4F02-BAAE-C2F8F8615F13}"/>
                </a:ext>
              </a:extLst>
            </p:cNvPr>
            <p:cNvSpPr>
              <a:spLocks/>
            </p:cNvSpPr>
            <p:nvPr/>
          </p:nvSpPr>
          <p:spPr bwMode="auto">
            <a:xfrm>
              <a:off x="5659439" y="2591594"/>
              <a:ext cx="136525" cy="49213"/>
            </a:xfrm>
            <a:custGeom>
              <a:avLst/>
              <a:gdLst>
                <a:gd name="T0" fmla="*/ 2 w 215"/>
                <a:gd name="T1" fmla="*/ 11 h 79"/>
                <a:gd name="T2" fmla="*/ 7 w 215"/>
                <a:gd name="T3" fmla="*/ 9 h 79"/>
                <a:gd name="T4" fmla="*/ 113 w 215"/>
                <a:gd name="T5" fmla="*/ 0 h 79"/>
                <a:gd name="T6" fmla="*/ 123 w 215"/>
                <a:gd name="T7" fmla="*/ 6 h 79"/>
                <a:gd name="T8" fmla="*/ 150 w 215"/>
                <a:gd name="T9" fmla="*/ 61 h 79"/>
                <a:gd name="T10" fmla="*/ 153 w 215"/>
                <a:gd name="T11" fmla="*/ 63 h 79"/>
                <a:gd name="T12" fmla="*/ 214 w 215"/>
                <a:gd name="T13" fmla="*/ 58 h 79"/>
                <a:gd name="T14" fmla="*/ 215 w 215"/>
                <a:gd name="T15" fmla="*/ 64 h 79"/>
                <a:gd name="T16" fmla="*/ 147 w 215"/>
                <a:gd name="T17" fmla="*/ 70 h 79"/>
                <a:gd name="T18" fmla="*/ 36 w 215"/>
                <a:gd name="T19" fmla="*/ 79 h 79"/>
                <a:gd name="T20" fmla="*/ 0 w 215"/>
                <a:gd name="T21" fmla="*/ 12 h 79"/>
                <a:gd name="T22" fmla="*/ 2 w 215"/>
                <a:gd name="T2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79">
                  <a:moveTo>
                    <a:pt x="2" y="11"/>
                  </a:moveTo>
                  <a:cubicBezTo>
                    <a:pt x="3" y="9"/>
                    <a:pt x="5" y="9"/>
                    <a:pt x="7" y="9"/>
                  </a:cubicBezTo>
                  <a:lnTo>
                    <a:pt x="113" y="0"/>
                  </a:lnTo>
                  <a:cubicBezTo>
                    <a:pt x="117" y="0"/>
                    <a:pt x="121" y="2"/>
                    <a:pt x="123" y="6"/>
                  </a:cubicBezTo>
                  <a:lnTo>
                    <a:pt x="150" y="61"/>
                  </a:lnTo>
                  <a:cubicBezTo>
                    <a:pt x="151" y="62"/>
                    <a:pt x="152" y="63"/>
                    <a:pt x="153" y="63"/>
                  </a:cubicBezTo>
                  <a:lnTo>
                    <a:pt x="214" y="58"/>
                  </a:lnTo>
                  <a:lnTo>
                    <a:pt x="215" y="64"/>
                  </a:lnTo>
                  <a:lnTo>
                    <a:pt x="147" y="70"/>
                  </a:lnTo>
                  <a:lnTo>
                    <a:pt x="36" y="79"/>
                  </a:lnTo>
                  <a:lnTo>
                    <a:pt x="0" y="12"/>
                  </a:lnTo>
                  <a:lnTo>
                    <a:pt x="2"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46">
              <a:extLst>
                <a:ext uri="{FF2B5EF4-FFF2-40B4-BE49-F238E27FC236}">
                  <a16:creationId xmlns:a16="http://schemas.microsoft.com/office/drawing/2014/main" id="{3F367C88-8720-4C0F-BA68-3961BAC4C8AC}"/>
                </a:ext>
              </a:extLst>
            </p:cNvPr>
            <p:cNvSpPr>
              <a:spLocks/>
            </p:cNvSpPr>
            <p:nvPr/>
          </p:nvSpPr>
          <p:spPr bwMode="auto">
            <a:xfrm>
              <a:off x="5657851" y="2593181"/>
              <a:ext cx="103188" cy="47625"/>
            </a:xfrm>
            <a:custGeom>
              <a:avLst/>
              <a:gdLst>
                <a:gd name="T0" fmla="*/ 4 w 163"/>
                <a:gd name="T1" fmla="*/ 8 h 76"/>
                <a:gd name="T2" fmla="*/ 111 w 163"/>
                <a:gd name="T3" fmla="*/ 0 h 76"/>
                <a:gd name="T4" fmla="*/ 119 w 163"/>
                <a:gd name="T5" fmla="*/ 5 h 76"/>
                <a:gd name="T6" fmla="*/ 146 w 163"/>
                <a:gd name="T7" fmla="*/ 61 h 76"/>
                <a:gd name="T8" fmla="*/ 155 w 163"/>
                <a:gd name="T9" fmla="*/ 66 h 76"/>
                <a:gd name="T10" fmla="*/ 163 w 163"/>
                <a:gd name="T11" fmla="*/ 66 h 76"/>
                <a:gd name="T12" fmla="*/ 32 w 163"/>
                <a:gd name="T13" fmla="*/ 76 h 76"/>
                <a:gd name="T14" fmla="*/ 1 w 163"/>
                <a:gd name="T15" fmla="*/ 13 h 76"/>
                <a:gd name="T16" fmla="*/ 4 w 163"/>
                <a:gd name="T1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76">
                  <a:moveTo>
                    <a:pt x="4" y="8"/>
                  </a:moveTo>
                  <a:lnTo>
                    <a:pt x="111" y="0"/>
                  </a:lnTo>
                  <a:cubicBezTo>
                    <a:pt x="114" y="0"/>
                    <a:pt x="117" y="1"/>
                    <a:pt x="119" y="5"/>
                  </a:cubicBezTo>
                  <a:lnTo>
                    <a:pt x="146" y="61"/>
                  </a:lnTo>
                  <a:cubicBezTo>
                    <a:pt x="148" y="65"/>
                    <a:pt x="151" y="67"/>
                    <a:pt x="155" y="66"/>
                  </a:cubicBezTo>
                  <a:lnTo>
                    <a:pt x="163" y="66"/>
                  </a:lnTo>
                  <a:lnTo>
                    <a:pt x="32" y="76"/>
                  </a:lnTo>
                  <a:lnTo>
                    <a:pt x="1" y="13"/>
                  </a:lnTo>
                  <a:cubicBezTo>
                    <a:pt x="0" y="11"/>
                    <a:pt x="1" y="9"/>
                    <a:pt x="4" y="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47">
              <a:extLst>
                <a:ext uri="{FF2B5EF4-FFF2-40B4-BE49-F238E27FC236}">
                  <a16:creationId xmlns:a16="http://schemas.microsoft.com/office/drawing/2014/main" id="{E7D8E43B-8A39-44B4-861B-9AB3F688608B}"/>
                </a:ext>
              </a:extLst>
            </p:cNvPr>
            <p:cNvSpPr>
              <a:spLocks/>
            </p:cNvSpPr>
            <p:nvPr/>
          </p:nvSpPr>
          <p:spPr bwMode="auto">
            <a:xfrm>
              <a:off x="5675314" y="2629694"/>
              <a:ext cx="76200" cy="6350"/>
            </a:xfrm>
            <a:custGeom>
              <a:avLst/>
              <a:gdLst>
                <a:gd name="T0" fmla="*/ 0 w 119"/>
                <a:gd name="T1" fmla="*/ 10 h 12"/>
                <a:gd name="T2" fmla="*/ 117 w 119"/>
                <a:gd name="T3" fmla="*/ 0 h 12"/>
                <a:gd name="T4" fmla="*/ 119 w 119"/>
                <a:gd name="T5" fmla="*/ 3 h 12"/>
                <a:gd name="T6" fmla="*/ 1 w 119"/>
                <a:gd name="T7" fmla="*/ 12 h 12"/>
                <a:gd name="T8" fmla="*/ 0 w 119"/>
                <a:gd name="T9" fmla="*/ 10 h 12"/>
              </a:gdLst>
              <a:ahLst/>
              <a:cxnLst>
                <a:cxn ang="0">
                  <a:pos x="T0" y="T1"/>
                </a:cxn>
                <a:cxn ang="0">
                  <a:pos x="T2" y="T3"/>
                </a:cxn>
                <a:cxn ang="0">
                  <a:pos x="T4" y="T5"/>
                </a:cxn>
                <a:cxn ang="0">
                  <a:pos x="T6" y="T7"/>
                </a:cxn>
                <a:cxn ang="0">
                  <a:pos x="T8" y="T9"/>
                </a:cxn>
              </a:cxnLst>
              <a:rect l="0" t="0" r="r" b="b"/>
              <a:pathLst>
                <a:path w="119" h="12">
                  <a:moveTo>
                    <a:pt x="0" y="10"/>
                  </a:moveTo>
                  <a:lnTo>
                    <a:pt x="117" y="0"/>
                  </a:lnTo>
                  <a:lnTo>
                    <a:pt x="119" y="3"/>
                  </a:lnTo>
                  <a:lnTo>
                    <a:pt x="1" y="12"/>
                  </a:lnTo>
                  <a:lnTo>
                    <a:pt x="0" y="1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48">
              <a:extLst>
                <a:ext uri="{FF2B5EF4-FFF2-40B4-BE49-F238E27FC236}">
                  <a16:creationId xmlns:a16="http://schemas.microsoft.com/office/drawing/2014/main" id="{3054AD3F-4280-4322-B026-A5A9F4B9305E}"/>
                </a:ext>
              </a:extLst>
            </p:cNvPr>
            <p:cNvSpPr>
              <a:spLocks/>
            </p:cNvSpPr>
            <p:nvPr/>
          </p:nvSpPr>
          <p:spPr bwMode="auto">
            <a:xfrm>
              <a:off x="5702301" y="2612231"/>
              <a:ext cx="4763" cy="3175"/>
            </a:xfrm>
            <a:custGeom>
              <a:avLst/>
              <a:gdLst>
                <a:gd name="T0" fmla="*/ 2 w 9"/>
                <a:gd name="T1" fmla="*/ 4 h 4"/>
                <a:gd name="T2" fmla="*/ 0 w 9"/>
                <a:gd name="T3" fmla="*/ 0 h 4"/>
                <a:gd name="T4" fmla="*/ 7 w 9"/>
                <a:gd name="T5" fmla="*/ 0 h 4"/>
                <a:gd name="T6" fmla="*/ 9 w 9"/>
                <a:gd name="T7" fmla="*/ 4 h 4"/>
                <a:gd name="T8" fmla="*/ 2 w 9"/>
                <a:gd name="T9" fmla="*/ 4 h 4"/>
              </a:gdLst>
              <a:ahLst/>
              <a:cxnLst>
                <a:cxn ang="0">
                  <a:pos x="T0" y="T1"/>
                </a:cxn>
                <a:cxn ang="0">
                  <a:pos x="T2" y="T3"/>
                </a:cxn>
                <a:cxn ang="0">
                  <a:pos x="T4" y="T5"/>
                </a:cxn>
                <a:cxn ang="0">
                  <a:pos x="T6" y="T7"/>
                </a:cxn>
                <a:cxn ang="0">
                  <a:pos x="T8" y="T9"/>
                </a:cxn>
              </a:cxnLst>
              <a:rect l="0" t="0" r="r" b="b"/>
              <a:pathLst>
                <a:path w="9" h="4">
                  <a:moveTo>
                    <a:pt x="2" y="4"/>
                  </a:moveTo>
                  <a:lnTo>
                    <a:pt x="0" y="0"/>
                  </a:lnTo>
                  <a:lnTo>
                    <a:pt x="7" y="0"/>
                  </a:lnTo>
                  <a:lnTo>
                    <a:pt x="9" y="4"/>
                  </a:ln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49">
              <a:extLst>
                <a:ext uri="{FF2B5EF4-FFF2-40B4-BE49-F238E27FC236}">
                  <a16:creationId xmlns:a16="http://schemas.microsoft.com/office/drawing/2014/main" id="{0CA9E40E-391D-4D80-BE93-1DD724DC47A3}"/>
                </a:ext>
              </a:extLst>
            </p:cNvPr>
            <p:cNvSpPr>
              <a:spLocks/>
            </p:cNvSpPr>
            <p:nvPr/>
          </p:nvSpPr>
          <p:spPr bwMode="auto">
            <a:xfrm>
              <a:off x="5695951" y="2612231"/>
              <a:ext cx="6350" cy="3175"/>
            </a:xfrm>
            <a:custGeom>
              <a:avLst/>
              <a:gdLst>
                <a:gd name="T0" fmla="*/ 8 w 8"/>
                <a:gd name="T1" fmla="*/ 5 h 5"/>
                <a:gd name="T2" fmla="*/ 2 w 8"/>
                <a:gd name="T3" fmla="*/ 5 h 5"/>
                <a:gd name="T4" fmla="*/ 0 w 8"/>
                <a:gd name="T5" fmla="*/ 1 h 5"/>
                <a:gd name="T6" fmla="*/ 6 w 8"/>
                <a:gd name="T7" fmla="*/ 0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lnTo>
                    <a:pt x="2" y="5"/>
                  </a:lnTo>
                  <a:lnTo>
                    <a:pt x="0" y="1"/>
                  </a:lnTo>
                  <a:lnTo>
                    <a:pt x="6" y="0"/>
                  </a:lnTo>
                  <a:lnTo>
                    <a:pt x="8"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50">
              <a:extLst>
                <a:ext uri="{FF2B5EF4-FFF2-40B4-BE49-F238E27FC236}">
                  <a16:creationId xmlns:a16="http://schemas.microsoft.com/office/drawing/2014/main" id="{D2DC4752-E5C0-40EE-8F07-71ED95130C49}"/>
                </a:ext>
              </a:extLst>
            </p:cNvPr>
            <p:cNvSpPr>
              <a:spLocks/>
            </p:cNvSpPr>
            <p:nvPr/>
          </p:nvSpPr>
          <p:spPr bwMode="auto">
            <a:xfrm>
              <a:off x="5703889" y="2615406"/>
              <a:ext cx="4763" cy="3175"/>
            </a:xfrm>
            <a:custGeom>
              <a:avLst/>
              <a:gdLst>
                <a:gd name="T0" fmla="*/ 0 w 9"/>
                <a:gd name="T1" fmla="*/ 1 h 5"/>
                <a:gd name="T2" fmla="*/ 7 w 9"/>
                <a:gd name="T3" fmla="*/ 0 h 5"/>
                <a:gd name="T4" fmla="*/ 9 w 9"/>
                <a:gd name="T5" fmla="*/ 5 h 5"/>
                <a:gd name="T6" fmla="*/ 2 w 9"/>
                <a:gd name="T7" fmla="*/ 5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lnTo>
                    <a:pt x="7" y="0"/>
                  </a:lnTo>
                  <a:lnTo>
                    <a:pt x="9" y="5"/>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51">
              <a:extLst>
                <a:ext uri="{FF2B5EF4-FFF2-40B4-BE49-F238E27FC236}">
                  <a16:creationId xmlns:a16="http://schemas.microsoft.com/office/drawing/2014/main" id="{84A9522F-5E9E-4AD8-99FF-E981A4841EBF}"/>
                </a:ext>
              </a:extLst>
            </p:cNvPr>
            <p:cNvSpPr>
              <a:spLocks/>
            </p:cNvSpPr>
            <p:nvPr/>
          </p:nvSpPr>
          <p:spPr bwMode="auto">
            <a:xfrm>
              <a:off x="5699126" y="2616994"/>
              <a:ext cx="4763" cy="3175"/>
            </a:xfrm>
            <a:custGeom>
              <a:avLst/>
              <a:gdLst>
                <a:gd name="T0" fmla="*/ 6 w 8"/>
                <a:gd name="T1" fmla="*/ 0 h 5"/>
                <a:gd name="T2" fmla="*/ 8 w 8"/>
                <a:gd name="T3" fmla="*/ 5 h 5"/>
                <a:gd name="T4" fmla="*/ 2 w 8"/>
                <a:gd name="T5" fmla="*/ 5 h 5"/>
                <a:gd name="T6" fmla="*/ 0 w 8"/>
                <a:gd name="T7" fmla="*/ 1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5"/>
                  </a:lnTo>
                  <a:lnTo>
                    <a:pt x="2" y="5"/>
                  </a:lnTo>
                  <a:lnTo>
                    <a:pt x="0" y="1"/>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F93012C8-8060-4057-83D2-C0595F130CAD}"/>
              </a:ext>
            </a:extLst>
          </p:cNvPr>
          <p:cNvSpPr/>
          <p:nvPr/>
        </p:nvSpPr>
        <p:spPr>
          <a:xfrm>
            <a:off x="781051" y="4413285"/>
            <a:ext cx="8755629" cy="338554"/>
          </a:xfrm>
          <a:prstGeom prst="rect">
            <a:avLst/>
          </a:prstGeom>
        </p:spPr>
        <p:txBody>
          <a:bodyPr wrap="square">
            <a:spAutoFit/>
          </a:bodyPr>
          <a:lstStyle/>
          <a:p>
            <a:r>
              <a:rPr lang="en-US" sz="1600" dirty="0">
                <a:solidFill>
                  <a:srgbClr val="0000FF"/>
                </a:solidFill>
                <a:latin typeface="Lucida Console" panose="020B0609040504020204" pitchFamily="49" charset="0"/>
              </a:rPr>
              <a:t>Install-Module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–Name </a:t>
            </a:r>
            <a:r>
              <a:rPr lang="en-US" sz="1600" dirty="0" err="1">
                <a:solidFill>
                  <a:srgbClr val="8A2BE2"/>
                </a:solidFill>
                <a:latin typeface="Lucida Console" panose="020B0609040504020204" pitchFamily="49" charset="0"/>
              </a:rPr>
              <a:t>Microsoft.Online.SharePoint.PowerShell</a:t>
            </a:r>
            <a:r>
              <a:rPr lang="en-US" sz="1600" dirty="0">
                <a:solidFill>
                  <a:srgbClr val="8A2BE2"/>
                </a:solidFill>
                <a:latin typeface="Lucida Console" panose="020B0609040504020204" pitchFamily="49" charset="0"/>
              </a:rPr>
              <a:t> </a:t>
            </a:r>
          </a:p>
        </p:txBody>
      </p:sp>
      <p:sp>
        <p:nvSpPr>
          <p:cNvPr id="51" name="Rectangle 50">
            <a:extLst>
              <a:ext uri="{FF2B5EF4-FFF2-40B4-BE49-F238E27FC236}">
                <a16:creationId xmlns:a16="http://schemas.microsoft.com/office/drawing/2014/main" id="{BDBA7CCB-E960-4570-AA91-FD39935A9932}"/>
              </a:ext>
            </a:extLst>
          </p:cNvPr>
          <p:cNvSpPr/>
          <p:nvPr/>
        </p:nvSpPr>
        <p:spPr>
          <a:xfrm>
            <a:off x="693841" y="5426659"/>
            <a:ext cx="9135883" cy="338554"/>
          </a:xfrm>
          <a:prstGeom prst="rect">
            <a:avLst/>
          </a:prstGeom>
        </p:spPr>
        <p:txBody>
          <a:bodyPr wrap="square">
            <a:spAutoFit/>
          </a:bodyPr>
          <a:lstStyle/>
          <a:p>
            <a:r>
              <a:rPr lang="en-US" sz="1600" dirty="0"/>
              <a:t> </a:t>
            </a:r>
            <a:r>
              <a:rPr lang="en-US" sz="1600" dirty="0">
                <a:solidFill>
                  <a:srgbClr val="0000FF"/>
                </a:solidFill>
                <a:latin typeface="Lucida Console" panose="020B0609040504020204" pitchFamily="49" charset="0"/>
              </a:rPr>
              <a:t>Connect-</a:t>
            </a:r>
            <a:r>
              <a:rPr lang="en-US" sz="1600" dirty="0" err="1">
                <a:solidFill>
                  <a:srgbClr val="0000FF"/>
                </a:solidFill>
                <a:latin typeface="Lucida Console" panose="020B0609040504020204" pitchFamily="49" charset="0"/>
              </a:rPr>
              <a:t>SPOService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Url</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a:t>
            </a:r>
            <a:r>
              <a:rPr lang="en-US" sz="1600" dirty="0">
                <a:solidFill>
                  <a:srgbClr val="A82D00"/>
                </a:solidFill>
                <a:latin typeface="Lucida Console" panose="020B0609040504020204" pitchFamily="49" charset="0"/>
              </a:rPr>
              <a:t>OrgName</a:t>
            </a:r>
            <a:r>
              <a:rPr lang="en-US" sz="1600" dirty="0">
                <a:solidFill>
                  <a:srgbClr val="8A2BE2"/>
                </a:solidFill>
                <a:latin typeface="Lucida Console" panose="020B0609040504020204" pitchFamily="49" charset="0"/>
              </a:rPr>
              <a:t>-admin.sharepoint.com </a:t>
            </a:r>
          </a:p>
        </p:txBody>
      </p:sp>
    </p:spTree>
    <p:extLst>
      <p:ext uri="{BB962C8B-B14F-4D97-AF65-F5344CB8AC3E}">
        <p14:creationId xmlns:p14="http://schemas.microsoft.com/office/powerpoint/2010/main" val="175887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2" y="1444289"/>
            <a:ext cx="6528874" cy="3533275"/>
          </a:xfrm>
        </p:spPr>
        <p:txBody>
          <a:bodyPr>
            <a:normAutofit lnSpcReduction="10000"/>
          </a:bodyPr>
          <a:lstStyle/>
          <a:p>
            <a:r>
              <a:rPr lang="en-US" dirty="0"/>
              <a:t>Overview of SharePoint sites</a:t>
            </a:r>
          </a:p>
          <a:p>
            <a:r>
              <a:rPr lang="en-US" dirty="0"/>
              <a:t>Overview of navigation in SharePoint</a:t>
            </a:r>
          </a:p>
          <a:p>
            <a:r>
              <a:rPr lang="en-US" dirty="0"/>
              <a:t>Overview of SharePoint hub sites</a:t>
            </a:r>
          </a:p>
          <a:p>
            <a:r>
              <a:rPr lang="en-US" dirty="0"/>
              <a:t>Create SharePoint sites</a:t>
            </a:r>
          </a:p>
          <a:p>
            <a:r>
              <a:rPr lang="bs-Latn-BA" dirty="0"/>
              <a:t>Delete SharePoint sites</a:t>
            </a:r>
            <a:endParaRPr lang="en-US" dirty="0"/>
          </a:p>
          <a:p>
            <a:r>
              <a:rPr lang="bs-Latn-BA" dirty="0"/>
              <a:t>Restore SharePoint sites</a:t>
            </a:r>
            <a:endParaRPr lang="en-US" dirty="0"/>
          </a:p>
          <a:p>
            <a:r>
              <a:rPr lang="bs-Latn-BA" dirty="0"/>
              <a:t>Configure SharePoint hub sites</a:t>
            </a:r>
          </a:p>
        </p:txBody>
      </p:sp>
      <p:grpSp>
        <p:nvGrpSpPr>
          <p:cNvPr id="99" name="Group 98">
            <a:extLst>
              <a:ext uri="{FF2B5EF4-FFF2-40B4-BE49-F238E27FC236}">
                <a16:creationId xmlns:a16="http://schemas.microsoft.com/office/drawing/2014/main" id="{1D8C04EC-46E8-4655-8198-CEACBF0D7710}"/>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D345A493-3C7D-4148-88A5-63E4D076DBC7}"/>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2D48E898-0BEB-41D1-946E-9FBCF744AD0B}"/>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B44C8320-6ED5-489F-937B-67047DBAD3FB}"/>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4110B446-D822-48AC-99E8-4B9E6DC816AE}"/>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0FEC486B-8F69-40DB-A8DE-BDF348F5292C}"/>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0A37D830-757D-478E-9D30-2C9A21297DBF}"/>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01BB3518-C1EA-4BFA-86D2-D00F6AF78100}"/>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CE32E517-B507-42FA-88AE-EB7BB9C895DD}"/>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57969731-9D59-4757-813D-7E5A2401BF50}"/>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796A5143-B0E1-400D-8AFA-B19F064C632B}"/>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09E240B8-86F0-4546-B3C0-B0D8BB778BAA}"/>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09B9228B-99E1-4B53-85BA-6D83618C7D09}"/>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9D8EF781-BF63-4478-8062-9A8AEB16713C}"/>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4BE1DD9F-8E9A-4986-940C-CC2C374C0DE2}"/>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395D4256-5A1A-4BD8-93BF-418082734D3D}"/>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97698DA3-6DEB-4D3B-AC6F-C743EAFF5E94}"/>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47489752-72B7-4D8F-93E3-420C90498F6D}"/>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4F1A6A0E-8588-4363-B877-EB690CAB4B4B}"/>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0DB88560-79A1-4CA5-A17A-13E7F4BAB62E}"/>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AC1B0343-E0F7-4053-8DA7-0C34927D365C}"/>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FE2A9EF4-735B-4871-AF63-B23B9280058F}"/>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CB38A222-9A0A-4205-A790-55E773F2ECC0}"/>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84B16401-5DB2-43A4-8EF1-69FFEFF625BA}"/>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7AE448FD-175E-450C-AEC7-B4A339765D96}"/>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DDC5AD88-87F3-4583-8D62-B96973CEE3FD}"/>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41D304CD-EE72-44CF-890C-D8F8B1301894}"/>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F48B8270-D420-4D5E-96BD-AE4F1C964F9C}"/>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EDF4BD55-1A1A-4AA4-97A4-9C01603F45E7}"/>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3EEE2314-2926-428D-82D5-9F035A14F4EC}"/>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C25F2E71-922D-4AF6-B21A-DA1A51C5F761}"/>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79DEEF86-4758-4E69-A23F-126334FEC1F4}"/>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376E9F57-B590-4C3A-AFDA-8225551D21B1}"/>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07C2DC66-DD77-4B50-91A6-4B0AAD67F541}"/>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FFC11069-690E-4BA1-9397-F217BD342759}"/>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58409688-D032-4EA1-BF4A-0DEC9C51729B}"/>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BC193E9A-9CEC-4846-A2BC-8E997A593760}"/>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2572FD87-1E99-4AB4-9CD7-7550D36ABA23}"/>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5F603A6A-EE57-4D84-BDCA-D3A4B721DECA}"/>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E7FDE838-D9FA-4988-8C10-DB888F474E30}"/>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C1626E80-2965-466E-9CDC-6994D788F11A}"/>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47759045-CDC2-4A4E-A41D-FCF36AA5C76C}"/>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975550EE-F60B-41CE-879A-948A611FE946}"/>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BCDB41C1-FD2D-47D1-9AA7-E7A36432FA4E}"/>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5A7F0D7C-0C4C-4625-9DDD-DED7FE101F21}"/>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30D179A6-5C33-4227-9935-DE759A4A2D4A}"/>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93098635-C24C-47E9-85D1-1B8B4B6FB822}"/>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F1423F5C-23E3-4982-B0DC-A0E08FE0494F}"/>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D06B8922-5DB2-4738-B267-54A2E1DD7467}"/>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05288BE3-58E6-4FC9-A9D0-19C99C538826}"/>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70D816E7-5772-47EF-ACAA-84D4FBB061E4}"/>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5F5BCFC1-A354-4A40-A501-786CB9112805}"/>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F676599D-68BD-4B88-9004-91E5FF6661FC}"/>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DCE86BAD-BD61-4640-B4B4-6925643A8CB9}"/>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CED51415-209A-40C9-8BD6-7354ADF0D72C}"/>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D5F5CF20-D40B-4A2D-BE60-BB804F504B40}"/>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BA3497AB-11EF-4E51-A354-EB2DCE4DEEF7}"/>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E0D43777-9450-4685-993B-245FA2A629DB}"/>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23E6CF2A-1827-4E9F-8517-2A03774F4BD3}"/>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36C73C51-DC98-4552-A33B-47909A833AB2}"/>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AE7B2A55-4580-4AF2-B4B3-7599D57CF2B0}"/>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5D6B828E-CA76-467F-BB50-0D889E1B9029}"/>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3E9402AF-FB17-4371-BF30-C78808D5D750}"/>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FDA8E0B9-0888-4FAF-BC25-6EEA9006139F}"/>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0FF8911F-F904-40AF-8544-5607872C4F00}"/>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F8F6068A-397D-43FD-A988-3C4734E96885}"/>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AF573286-A48C-41F5-9BFC-71129090828D}"/>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BD11DCE2-51DC-4728-90C1-47C2C458D96A}"/>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1331A8AE-D6DE-4476-9723-AE00A6A8E12E}"/>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825F6256-BDDB-49D2-AAC1-D16168F8F1FB}"/>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F6AFB860-3FF7-4236-A0BD-872898E2896D}"/>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82172299-5729-42A9-8A58-9DE40F9239BE}"/>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F934FCB2-4F63-4554-B2D9-6CD795210083}"/>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1315EB0C-A8E1-4F44-A51E-01FAD7A80ABB}"/>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2A1E88EC-65C7-450A-B756-4E1B42D26954}"/>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8F3DC6C4-B84B-4A9C-90C0-71DB4E22E361}"/>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196570E4-4EEB-4BD5-870D-039560873235}"/>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A7E524FC-9D9F-43A2-8BD6-84446201BF39}"/>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61A31F2D-F33A-40B7-98D2-7646AC9400A4}"/>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E3F952AB-20A0-418A-A28B-229A2BE50364}"/>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FBEC35F9-08CD-45BD-9181-DA587E6FC885}"/>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3443B219-96A4-46F8-B731-2A119A090D67}"/>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C8E74D1F-68D8-4293-9464-7DCBE0A559E3}"/>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A5EF7154-D116-4927-B6EE-86008A1B7C0F}"/>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D162DE78-2030-4B77-A269-FE5D20C1826F}"/>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11F88989-3CC6-46EA-8AFB-A87BAAC0EA46}"/>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2EF5FEA1-12AB-43D9-9A2D-4517AF712FE0}"/>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4880E14C-D920-4700-92F2-6D646C836830}"/>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07D625A1-EE79-4949-AF43-2125513A8BD3}"/>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8B5B2944-5A83-4B44-A884-3FB133361C44}"/>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55B52A6E-1541-445F-A02D-953061FACFFD}"/>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A8AB3227-449F-4519-AA8E-B4874FBCC075}"/>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54A0D256-04CC-4F09-9FD3-5DA46D0D5BEC}"/>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(1/4) </a:t>
            </a:r>
            <a:endParaRPr lang="en-US" dirty="0">
              <a:latin typeface="+mn-lt"/>
              <a:cs typeface="Segoe UI Semilight" panose="020B0402040204020203" pitchFamily="34" charset="0"/>
            </a:endParaRPr>
          </a:p>
        </p:txBody>
      </p:sp>
      <p:sp>
        <p:nvSpPr>
          <p:cNvPr id="108" name="TextBox 107">
            <a:extLst>
              <a:ext uri="{FF2B5EF4-FFF2-40B4-BE49-F238E27FC236}">
                <a16:creationId xmlns:a16="http://schemas.microsoft.com/office/drawing/2014/main" id="{D415CC50-E333-4716-A21B-3882BDAEDE9E}"/>
              </a:ext>
            </a:extLst>
          </p:cNvPr>
          <p:cNvSpPr txBox="1"/>
          <p:nvPr/>
        </p:nvSpPr>
        <p:spPr>
          <a:xfrm>
            <a:off x="593235" y="1447898"/>
            <a:ext cx="11016153" cy="1015663"/>
          </a:xfrm>
          <a:prstGeom prst="rect">
            <a:avLst/>
          </a:prstGeom>
          <a:noFill/>
        </p:spPr>
        <p:txBody>
          <a:bodyPr wrap="square">
            <a:spAutoFit/>
          </a:bodyPr>
          <a:lstStyle/>
          <a:p>
            <a:r>
              <a:rPr lang="en-US" sz="2000" i="0" dirty="0">
                <a:solidFill>
                  <a:srgbClr val="000000"/>
                </a:solidFill>
                <a:effectLst/>
                <a:latin typeface="Segoe UI Semilight" panose="020B0402040204020203" pitchFamily="34" charset="0"/>
                <a:cs typeface="Segoe UI Semilight" panose="020B0402040204020203" pitchFamily="34" charset="0"/>
              </a:rPr>
              <a:t>Microsoft SharePoint offers a wide variety of options and tools to create intranet sites for your organization. The modern experience in Microsoft SharePoint is designed to be compelling, flexible, and more performant. </a:t>
            </a:r>
            <a:endParaRPr lang="en-US" sz="2000" dirty="0">
              <a:latin typeface="Segoe UI Semilight" panose="020B0402040204020203" pitchFamily="34" charset="0"/>
              <a:cs typeface="Segoe UI Semilight" panose="020B0402040204020203" pitchFamily="34" charset="0"/>
            </a:endParaRPr>
          </a:p>
        </p:txBody>
      </p:sp>
      <p:pic>
        <p:nvPicPr>
          <p:cNvPr id="110" name="Picture 109" descr="A modern SharePoint team site">
            <a:extLst>
              <a:ext uri="{FF2B5EF4-FFF2-40B4-BE49-F238E27FC236}">
                <a16:creationId xmlns:a16="http://schemas.microsoft.com/office/drawing/2014/main" id="{6B97BE65-B0F8-4354-BEC6-2FF94AFDEA81}"/>
              </a:ext>
            </a:extLst>
          </p:cNvPr>
          <p:cNvPicPr>
            <a:picLocks noChangeAspect="1"/>
          </p:cNvPicPr>
          <p:nvPr/>
        </p:nvPicPr>
        <p:blipFill>
          <a:blip r:embed="rId3"/>
          <a:stretch>
            <a:fillRect/>
          </a:stretch>
        </p:blipFill>
        <p:spPr>
          <a:xfrm>
            <a:off x="7652498" y="2458567"/>
            <a:ext cx="3946267" cy="4126668"/>
          </a:xfrm>
          <a:prstGeom prst="rect">
            <a:avLst/>
          </a:prstGeom>
          <a:effectLst>
            <a:outerShdw blurRad="50800" dist="38100" dir="2700000" algn="tl" rotWithShape="0">
              <a:prstClr val="black">
                <a:alpha val="40000"/>
              </a:prstClr>
            </a:outerShdw>
          </a:effectLst>
        </p:spPr>
      </p:pic>
      <p:sp>
        <p:nvSpPr>
          <p:cNvPr id="112" name="TextBox 111">
            <a:extLst>
              <a:ext uri="{FF2B5EF4-FFF2-40B4-BE49-F238E27FC236}">
                <a16:creationId xmlns:a16="http://schemas.microsoft.com/office/drawing/2014/main" id="{1D268673-9C46-4FAD-A42E-BD86C6D12C00}"/>
              </a:ext>
            </a:extLst>
          </p:cNvPr>
          <p:cNvSpPr txBox="1"/>
          <p:nvPr/>
        </p:nvSpPr>
        <p:spPr>
          <a:xfrm>
            <a:off x="588263" y="2900261"/>
            <a:ext cx="1574800"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Team sites</a:t>
            </a:r>
          </a:p>
        </p:txBody>
      </p:sp>
      <p:sp>
        <p:nvSpPr>
          <p:cNvPr id="114" name="TextBox 113">
            <a:extLst>
              <a:ext uri="{FF2B5EF4-FFF2-40B4-BE49-F238E27FC236}">
                <a16:creationId xmlns:a16="http://schemas.microsoft.com/office/drawing/2014/main" id="{C5A7D2D9-9F73-4657-93F1-1610A25973FC}"/>
              </a:ext>
            </a:extLst>
          </p:cNvPr>
          <p:cNvSpPr txBox="1"/>
          <p:nvPr/>
        </p:nvSpPr>
        <p:spPr>
          <a:xfrm>
            <a:off x="593866" y="3706293"/>
            <a:ext cx="7058632" cy="1938992"/>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Team sites are collaboration sites for each project team, department, and division in your organization. </a:t>
            </a:r>
            <a:br>
              <a:rPr lang="en-US" dirty="0"/>
            </a:br>
            <a:r>
              <a:rPr lang="en-US" dirty="0"/>
              <a:t>Team sites provide document storage and sharing, and support for custom lists, workflow integration with Power Automate, file libraries, and direct integration with Microsoft Teams.</a:t>
            </a:r>
          </a:p>
        </p:txBody>
      </p:sp>
    </p:spTree>
    <p:extLst>
      <p:ext uri="{BB962C8B-B14F-4D97-AF65-F5344CB8AC3E}">
        <p14:creationId xmlns:p14="http://schemas.microsoft.com/office/powerpoint/2010/main" val="72365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(2/4) </a:t>
            </a:r>
            <a:endParaRPr lang="en-US" dirty="0"/>
          </a:p>
        </p:txBody>
      </p:sp>
      <p:sp>
        <p:nvSpPr>
          <p:cNvPr id="112" name="TextBox 111">
            <a:extLst>
              <a:ext uri="{FF2B5EF4-FFF2-40B4-BE49-F238E27FC236}">
                <a16:creationId xmlns:a16="http://schemas.microsoft.com/office/drawing/2014/main" id="{1D268673-9C46-4FAD-A42E-BD86C6D12C00}"/>
              </a:ext>
            </a:extLst>
          </p:cNvPr>
          <p:cNvSpPr txBox="1"/>
          <p:nvPr/>
        </p:nvSpPr>
        <p:spPr>
          <a:xfrm>
            <a:off x="584200" y="1330583"/>
            <a:ext cx="2980437"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Communication sites</a:t>
            </a:r>
          </a:p>
        </p:txBody>
      </p:sp>
      <p:sp>
        <p:nvSpPr>
          <p:cNvPr id="114" name="TextBox 113">
            <a:extLst>
              <a:ext uri="{FF2B5EF4-FFF2-40B4-BE49-F238E27FC236}">
                <a16:creationId xmlns:a16="http://schemas.microsoft.com/office/drawing/2014/main" id="{C5A7D2D9-9F73-4657-93F1-1610A25973FC}"/>
              </a:ext>
            </a:extLst>
          </p:cNvPr>
          <p:cNvSpPr txBox="1"/>
          <p:nvPr/>
        </p:nvSpPr>
        <p:spPr>
          <a:xfrm>
            <a:off x="584201" y="2019300"/>
            <a:ext cx="7353300" cy="1323439"/>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Communication sites are designed to broadcast information to a large audience. Much like a team site, a communication site is a SharePoint site that anyone in the organization can create from the SharePoint start page.</a:t>
            </a:r>
          </a:p>
        </p:txBody>
      </p:sp>
      <p:pic>
        <p:nvPicPr>
          <p:cNvPr id="3" name="Picture 2" descr="A modern SharePoint Communication site">
            <a:extLst>
              <a:ext uri="{FF2B5EF4-FFF2-40B4-BE49-F238E27FC236}">
                <a16:creationId xmlns:a16="http://schemas.microsoft.com/office/drawing/2014/main" id="{A3DF4C6D-B53B-4C83-A8E3-BFDCDD85009F}"/>
              </a:ext>
            </a:extLst>
          </p:cNvPr>
          <p:cNvPicPr>
            <a:picLocks noChangeAspect="1"/>
          </p:cNvPicPr>
          <p:nvPr/>
        </p:nvPicPr>
        <p:blipFill>
          <a:blip r:embed="rId3"/>
          <a:stretch>
            <a:fillRect/>
          </a:stretch>
        </p:blipFill>
        <p:spPr>
          <a:xfrm>
            <a:off x="8115300" y="1016519"/>
            <a:ext cx="3494088" cy="5547794"/>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8515ACE6-9E22-4620-8BB5-5091F10365A9}"/>
              </a:ext>
            </a:extLst>
          </p:cNvPr>
          <p:cNvSpPr txBox="1"/>
          <p:nvPr/>
        </p:nvSpPr>
        <p:spPr>
          <a:xfrm>
            <a:off x="584200" y="3662124"/>
            <a:ext cx="6604000" cy="1323439"/>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Any of the templates can be customized by adding SharePoint web parts—dynamic page elements that display text, images, files, video, and a variety of other content types.</a:t>
            </a:r>
          </a:p>
        </p:txBody>
      </p:sp>
    </p:spTree>
    <p:extLst>
      <p:ext uri="{BB962C8B-B14F-4D97-AF65-F5344CB8AC3E}">
        <p14:creationId xmlns:p14="http://schemas.microsoft.com/office/powerpoint/2010/main" val="27711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791933-87CF-4E40-97B7-6E43205230C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0656" y="2848997"/>
            <a:ext cx="4297680" cy="4297680"/>
          </a:xfrm>
          <a:prstGeom prst="rect">
            <a:avLst/>
          </a:prstGeom>
        </p:spPr>
      </p:pic>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(3/4) </a:t>
            </a:r>
            <a:endParaRPr lang="en-US" dirty="0"/>
          </a:p>
        </p:txBody>
      </p:sp>
      <p:sp>
        <p:nvSpPr>
          <p:cNvPr id="112" name="TextBox 111">
            <a:extLst>
              <a:ext uri="{FF2B5EF4-FFF2-40B4-BE49-F238E27FC236}">
                <a16:creationId xmlns:a16="http://schemas.microsoft.com/office/drawing/2014/main" id="{1D268673-9C46-4FAD-A42E-BD86C6D12C00}"/>
              </a:ext>
            </a:extLst>
          </p:cNvPr>
          <p:cNvSpPr txBox="1"/>
          <p:nvPr/>
        </p:nvSpPr>
        <p:spPr>
          <a:xfrm>
            <a:off x="584200" y="1330583"/>
            <a:ext cx="2980437"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Hub sites</a:t>
            </a:r>
          </a:p>
        </p:txBody>
      </p:sp>
      <p:sp>
        <p:nvSpPr>
          <p:cNvPr id="114" name="TextBox 113">
            <a:extLst>
              <a:ext uri="{FF2B5EF4-FFF2-40B4-BE49-F238E27FC236}">
                <a16:creationId xmlns:a16="http://schemas.microsoft.com/office/drawing/2014/main" id="{C5A7D2D9-9F73-4657-93F1-1610A25973FC}"/>
              </a:ext>
            </a:extLst>
          </p:cNvPr>
          <p:cNvSpPr txBox="1"/>
          <p:nvPr/>
        </p:nvSpPr>
        <p:spPr>
          <a:xfrm>
            <a:off x="584201" y="2019300"/>
            <a:ext cx="11314112" cy="1015663"/>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SharePoint hub sites are used to organize families of team sites and communication sites together. Every SharePoint site can be associated to a hub site, which is a flat structure of sites that share navigation, branding, and other elements. </a:t>
            </a:r>
          </a:p>
        </p:txBody>
      </p:sp>
      <p:sp>
        <p:nvSpPr>
          <p:cNvPr id="8" name="TextBox 7">
            <a:extLst>
              <a:ext uri="{FF2B5EF4-FFF2-40B4-BE49-F238E27FC236}">
                <a16:creationId xmlns:a16="http://schemas.microsoft.com/office/drawing/2014/main" id="{6DEDCCAB-FB18-48E3-A2A7-AC42D98AA8AB}"/>
              </a:ext>
            </a:extLst>
          </p:cNvPr>
          <p:cNvSpPr txBox="1"/>
          <p:nvPr/>
        </p:nvSpPr>
        <p:spPr>
          <a:xfrm>
            <a:off x="584199" y="3354348"/>
            <a:ext cx="11018519" cy="707886"/>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SharePoint hub sites help you organize your intranet by connecting and organizing sites based on project, department, division, region, etc. making it easier to:</a:t>
            </a:r>
          </a:p>
        </p:txBody>
      </p:sp>
      <p:sp>
        <p:nvSpPr>
          <p:cNvPr id="11" name="TextBox 10">
            <a:extLst>
              <a:ext uri="{FF2B5EF4-FFF2-40B4-BE49-F238E27FC236}">
                <a16:creationId xmlns:a16="http://schemas.microsoft.com/office/drawing/2014/main" id="{CA7C61F5-EACB-49CB-9301-3F6210B36B6E}"/>
              </a:ext>
            </a:extLst>
          </p:cNvPr>
          <p:cNvSpPr txBox="1"/>
          <p:nvPr/>
        </p:nvSpPr>
        <p:spPr>
          <a:xfrm>
            <a:off x="584198" y="4381619"/>
            <a:ext cx="11018519" cy="1015663"/>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pPr marL="342900" indent="-342900">
              <a:buFont typeface="Arial" panose="020B0604020202020204" pitchFamily="34" charset="0"/>
              <a:buChar char="•"/>
            </a:pPr>
            <a:r>
              <a:rPr lang="en-US" dirty="0"/>
              <a:t>Discover related content such as news and other site activities.</a:t>
            </a:r>
          </a:p>
          <a:p>
            <a:pPr marL="342900" indent="-342900">
              <a:buFont typeface="Arial" panose="020B0604020202020204" pitchFamily="34" charset="0"/>
              <a:buChar char="•"/>
            </a:pPr>
            <a:r>
              <a:rPr lang="en-US" dirty="0"/>
              <a:t>Apply common navigation, branding, and site structure across associated sites.</a:t>
            </a:r>
          </a:p>
          <a:p>
            <a:pPr marL="342900" indent="-342900">
              <a:buFont typeface="Arial" panose="020B0604020202020204" pitchFamily="34" charset="0"/>
              <a:buChar char="•"/>
            </a:pPr>
            <a:r>
              <a:rPr lang="en-US" dirty="0"/>
              <a:t>Search across all associated sites.</a:t>
            </a:r>
          </a:p>
        </p:txBody>
      </p:sp>
    </p:spTree>
    <p:extLst>
      <p:ext uri="{BB962C8B-B14F-4D97-AF65-F5344CB8AC3E}">
        <p14:creationId xmlns:p14="http://schemas.microsoft.com/office/powerpoint/2010/main" val="280275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(4/4) </a:t>
            </a:r>
            <a:endParaRPr lang="en-US" dirty="0"/>
          </a:p>
        </p:txBody>
      </p:sp>
      <p:sp>
        <p:nvSpPr>
          <p:cNvPr id="112" name="TextBox 111">
            <a:extLst>
              <a:ext uri="{FF2B5EF4-FFF2-40B4-BE49-F238E27FC236}">
                <a16:creationId xmlns:a16="http://schemas.microsoft.com/office/drawing/2014/main" id="{1D268673-9C46-4FAD-A42E-BD86C6D12C00}"/>
              </a:ext>
            </a:extLst>
          </p:cNvPr>
          <p:cNvSpPr txBox="1"/>
          <p:nvPr/>
        </p:nvSpPr>
        <p:spPr>
          <a:xfrm>
            <a:off x="584200" y="1330583"/>
            <a:ext cx="3098800"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Other SharePoint sites</a:t>
            </a:r>
          </a:p>
        </p:txBody>
      </p:sp>
      <p:grpSp>
        <p:nvGrpSpPr>
          <p:cNvPr id="7" name="Group 6">
            <a:extLst>
              <a:ext uri="{FF2B5EF4-FFF2-40B4-BE49-F238E27FC236}">
                <a16:creationId xmlns:a16="http://schemas.microsoft.com/office/drawing/2014/main" id="{2FEF87E9-769A-4EE4-A990-9B1DFEC0FD21}"/>
              </a:ext>
              <a:ext uri="{C183D7F6-B498-43B3-948B-1728B52AA6E4}">
                <adec:decorative xmlns:adec="http://schemas.microsoft.com/office/drawing/2017/decorative" val="1"/>
              </a:ext>
            </a:extLst>
          </p:cNvPr>
          <p:cNvGrpSpPr/>
          <p:nvPr/>
        </p:nvGrpSpPr>
        <p:grpSpPr>
          <a:xfrm>
            <a:off x="6096000" y="2428124"/>
            <a:ext cx="5022850" cy="2467365"/>
            <a:chOff x="6583933" y="2195317"/>
            <a:chExt cx="5022850" cy="2467365"/>
          </a:xfrm>
        </p:grpSpPr>
        <p:sp>
          <p:nvSpPr>
            <p:cNvPr id="10" name="Freeform 1282">
              <a:extLst>
                <a:ext uri="{FF2B5EF4-FFF2-40B4-BE49-F238E27FC236}">
                  <a16:creationId xmlns:a16="http://schemas.microsoft.com/office/drawing/2014/main" id="{7910A122-8CE1-4880-B8BB-2CE15C02F1ED}"/>
                </a:ext>
              </a:extLst>
            </p:cNvPr>
            <p:cNvSpPr>
              <a:spLocks/>
            </p:cNvSpPr>
            <p:nvPr/>
          </p:nvSpPr>
          <p:spPr bwMode="auto">
            <a:xfrm>
              <a:off x="10910631" y="3781480"/>
              <a:ext cx="696152" cy="440601"/>
            </a:xfrm>
            <a:custGeom>
              <a:avLst/>
              <a:gdLst>
                <a:gd name="T0" fmla="*/ 194 w 197"/>
                <a:gd name="T1" fmla="*/ 126 h 126"/>
                <a:gd name="T2" fmla="*/ 3 w 197"/>
                <a:gd name="T3" fmla="*/ 126 h 126"/>
                <a:gd name="T4" fmla="*/ 0 w 197"/>
                <a:gd name="T5" fmla="*/ 122 h 126"/>
                <a:gd name="T6" fmla="*/ 0 w 197"/>
                <a:gd name="T7" fmla="*/ 4 h 126"/>
                <a:gd name="T8" fmla="*/ 3 w 197"/>
                <a:gd name="T9" fmla="*/ 0 h 126"/>
                <a:gd name="T10" fmla="*/ 194 w 197"/>
                <a:gd name="T11" fmla="*/ 0 h 126"/>
                <a:gd name="T12" fmla="*/ 197 w 197"/>
                <a:gd name="T13" fmla="*/ 4 h 126"/>
                <a:gd name="T14" fmla="*/ 197 w 197"/>
                <a:gd name="T15" fmla="*/ 122 h 126"/>
                <a:gd name="T16" fmla="*/ 194 w 197"/>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26">
                  <a:moveTo>
                    <a:pt x="194" y="126"/>
                  </a:moveTo>
                  <a:lnTo>
                    <a:pt x="3" y="126"/>
                  </a:lnTo>
                  <a:cubicBezTo>
                    <a:pt x="1" y="126"/>
                    <a:pt x="0" y="124"/>
                    <a:pt x="0" y="122"/>
                  </a:cubicBezTo>
                  <a:lnTo>
                    <a:pt x="0" y="4"/>
                  </a:lnTo>
                  <a:cubicBezTo>
                    <a:pt x="0" y="2"/>
                    <a:pt x="1" y="0"/>
                    <a:pt x="3" y="0"/>
                  </a:cubicBezTo>
                  <a:lnTo>
                    <a:pt x="194" y="0"/>
                  </a:lnTo>
                  <a:cubicBezTo>
                    <a:pt x="196" y="0"/>
                    <a:pt x="197" y="2"/>
                    <a:pt x="197" y="4"/>
                  </a:cubicBezTo>
                  <a:lnTo>
                    <a:pt x="197" y="122"/>
                  </a:lnTo>
                  <a:cubicBezTo>
                    <a:pt x="197" y="124"/>
                    <a:pt x="196" y="126"/>
                    <a:pt x="194" y="12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83">
              <a:extLst>
                <a:ext uri="{FF2B5EF4-FFF2-40B4-BE49-F238E27FC236}">
                  <a16:creationId xmlns:a16="http://schemas.microsoft.com/office/drawing/2014/main" id="{F3E15FDE-77D5-487E-9EA1-D34833CE163D}"/>
                </a:ext>
              </a:extLst>
            </p:cNvPr>
            <p:cNvSpPr>
              <a:spLocks/>
            </p:cNvSpPr>
            <p:nvPr/>
          </p:nvSpPr>
          <p:spPr bwMode="auto">
            <a:xfrm>
              <a:off x="10910631" y="3781480"/>
              <a:ext cx="696152" cy="440601"/>
            </a:xfrm>
            <a:custGeom>
              <a:avLst/>
              <a:gdLst>
                <a:gd name="T0" fmla="*/ 196 w 197"/>
                <a:gd name="T1" fmla="*/ 120 h 126"/>
                <a:gd name="T2" fmla="*/ 117 w 197"/>
                <a:gd name="T3" fmla="*/ 72 h 126"/>
                <a:gd name="T4" fmla="*/ 196 w 197"/>
                <a:gd name="T5" fmla="*/ 6 h 126"/>
                <a:gd name="T6" fmla="*/ 197 w 197"/>
                <a:gd name="T7" fmla="*/ 4 h 126"/>
                <a:gd name="T8" fmla="*/ 197 w 197"/>
                <a:gd name="T9" fmla="*/ 3 h 126"/>
                <a:gd name="T10" fmla="*/ 194 w 197"/>
                <a:gd name="T11" fmla="*/ 0 h 126"/>
                <a:gd name="T12" fmla="*/ 192 w 197"/>
                <a:gd name="T13" fmla="*/ 0 h 126"/>
                <a:gd name="T14" fmla="*/ 190 w 197"/>
                <a:gd name="T15" fmla="*/ 1 h 126"/>
                <a:gd name="T16" fmla="*/ 108 w 197"/>
                <a:gd name="T17" fmla="*/ 69 h 126"/>
                <a:gd name="T18" fmla="*/ 89 w 197"/>
                <a:gd name="T19" fmla="*/ 69 h 126"/>
                <a:gd name="T20" fmla="*/ 7 w 197"/>
                <a:gd name="T21" fmla="*/ 1 h 126"/>
                <a:gd name="T22" fmla="*/ 5 w 197"/>
                <a:gd name="T23" fmla="*/ 0 h 126"/>
                <a:gd name="T24" fmla="*/ 3 w 197"/>
                <a:gd name="T25" fmla="*/ 0 h 126"/>
                <a:gd name="T26" fmla="*/ 0 w 197"/>
                <a:gd name="T27" fmla="*/ 3 h 126"/>
                <a:gd name="T28" fmla="*/ 0 w 197"/>
                <a:gd name="T29" fmla="*/ 4 h 126"/>
                <a:gd name="T30" fmla="*/ 1 w 197"/>
                <a:gd name="T31" fmla="*/ 6 h 126"/>
                <a:gd name="T32" fmla="*/ 80 w 197"/>
                <a:gd name="T33" fmla="*/ 72 h 126"/>
                <a:gd name="T34" fmla="*/ 1 w 197"/>
                <a:gd name="T35" fmla="*/ 120 h 126"/>
                <a:gd name="T36" fmla="*/ 0 w 197"/>
                <a:gd name="T37" fmla="*/ 123 h 126"/>
                <a:gd name="T38" fmla="*/ 3 w 197"/>
                <a:gd name="T39" fmla="*/ 126 h 126"/>
                <a:gd name="T40" fmla="*/ 6 w 197"/>
                <a:gd name="T41" fmla="*/ 126 h 126"/>
                <a:gd name="T42" fmla="*/ 8 w 197"/>
                <a:gd name="T43" fmla="*/ 126 h 126"/>
                <a:gd name="T44" fmla="*/ 87 w 197"/>
                <a:gd name="T45" fmla="*/ 77 h 126"/>
                <a:gd name="T46" fmla="*/ 98 w 197"/>
                <a:gd name="T47" fmla="*/ 80 h 126"/>
                <a:gd name="T48" fmla="*/ 110 w 197"/>
                <a:gd name="T49" fmla="*/ 77 h 126"/>
                <a:gd name="T50" fmla="*/ 189 w 197"/>
                <a:gd name="T51" fmla="*/ 126 h 126"/>
                <a:gd name="T52" fmla="*/ 191 w 197"/>
                <a:gd name="T53" fmla="*/ 126 h 126"/>
                <a:gd name="T54" fmla="*/ 194 w 197"/>
                <a:gd name="T55" fmla="*/ 126 h 126"/>
                <a:gd name="T56" fmla="*/ 197 w 197"/>
                <a:gd name="T57" fmla="*/ 123 h 126"/>
                <a:gd name="T58" fmla="*/ 196 w 197"/>
                <a:gd name="T59"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7" h="126">
                  <a:moveTo>
                    <a:pt x="196" y="120"/>
                  </a:moveTo>
                  <a:lnTo>
                    <a:pt x="117" y="72"/>
                  </a:lnTo>
                  <a:lnTo>
                    <a:pt x="196" y="6"/>
                  </a:lnTo>
                  <a:cubicBezTo>
                    <a:pt x="197" y="6"/>
                    <a:pt x="197" y="5"/>
                    <a:pt x="197" y="4"/>
                  </a:cubicBezTo>
                  <a:lnTo>
                    <a:pt x="197" y="3"/>
                  </a:lnTo>
                  <a:cubicBezTo>
                    <a:pt x="197" y="2"/>
                    <a:pt x="196" y="0"/>
                    <a:pt x="194" y="0"/>
                  </a:cubicBezTo>
                  <a:lnTo>
                    <a:pt x="192" y="0"/>
                  </a:lnTo>
                  <a:cubicBezTo>
                    <a:pt x="192" y="0"/>
                    <a:pt x="191" y="1"/>
                    <a:pt x="190" y="1"/>
                  </a:cubicBezTo>
                  <a:lnTo>
                    <a:pt x="108" y="69"/>
                  </a:lnTo>
                  <a:cubicBezTo>
                    <a:pt x="102" y="73"/>
                    <a:pt x="95" y="73"/>
                    <a:pt x="89" y="69"/>
                  </a:cubicBezTo>
                  <a:lnTo>
                    <a:pt x="7" y="1"/>
                  </a:lnTo>
                  <a:cubicBezTo>
                    <a:pt x="6" y="1"/>
                    <a:pt x="5" y="0"/>
                    <a:pt x="5" y="0"/>
                  </a:cubicBezTo>
                  <a:lnTo>
                    <a:pt x="3" y="0"/>
                  </a:lnTo>
                  <a:cubicBezTo>
                    <a:pt x="1" y="0"/>
                    <a:pt x="0" y="2"/>
                    <a:pt x="0" y="3"/>
                  </a:cubicBezTo>
                  <a:lnTo>
                    <a:pt x="0" y="4"/>
                  </a:lnTo>
                  <a:cubicBezTo>
                    <a:pt x="0" y="5"/>
                    <a:pt x="0" y="6"/>
                    <a:pt x="1" y="6"/>
                  </a:cubicBezTo>
                  <a:lnTo>
                    <a:pt x="80" y="72"/>
                  </a:lnTo>
                  <a:lnTo>
                    <a:pt x="1" y="120"/>
                  </a:lnTo>
                  <a:cubicBezTo>
                    <a:pt x="0" y="121"/>
                    <a:pt x="0" y="122"/>
                    <a:pt x="0" y="123"/>
                  </a:cubicBezTo>
                  <a:cubicBezTo>
                    <a:pt x="0" y="125"/>
                    <a:pt x="1" y="126"/>
                    <a:pt x="3" y="126"/>
                  </a:cubicBezTo>
                  <a:lnTo>
                    <a:pt x="6" y="126"/>
                  </a:lnTo>
                  <a:cubicBezTo>
                    <a:pt x="7" y="126"/>
                    <a:pt x="7" y="126"/>
                    <a:pt x="8" y="126"/>
                  </a:cubicBezTo>
                  <a:lnTo>
                    <a:pt x="87" y="77"/>
                  </a:lnTo>
                  <a:cubicBezTo>
                    <a:pt x="90" y="79"/>
                    <a:pt x="94" y="80"/>
                    <a:pt x="98" y="80"/>
                  </a:cubicBezTo>
                  <a:cubicBezTo>
                    <a:pt x="103" y="80"/>
                    <a:pt x="107" y="79"/>
                    <a:pt x="110" y="77"/>
                  </a:cubicBezTo>
                  <a:lnTo>
                    <a:pt x="189" y="126"/>
                  </a:lnTo>
                  <a:cubicBezTo>
                    <a:pt x="190" y="126"/>
                    <a:pt x="190" y="126"/>
                    <a:pt x="191" y="126"/>
                  </a:cubicBezTo>
                  <a:lnTo>
                    <a:pt x="194" y="126"/>
                  </a:lnTo>
                  <a:cubicBezTo>
                    <a:pt x="196" y="126"/>
                    <a:pt x="197" y="125"/>
                    <a:pt x="197" y="123"/>
                  </a:cubicBezTo>
                  <a:cubicBezTo>
                    <a:pt x="197" y="122"/>
                    <a:pt x="197" y="121"/>
                    <a:pt x="196" y="12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84">
              <a:extLst>
                <a:ext uri="{FF2B5EF4-FFF2-40B4-BE49-F238E27FC236}">
                  <a16:creationId xmlns:a16="http://schemas.microsoft.com/office/drawing/2014/main" id="{7730C34C-7557-4411-81E9-AAC1F1945318}"/>
                </a:ext>
              </a:extLst>
            </p:cNvPr>
            <p:cNvSpPr>
              <a:spLocks noChangeArrowheads="1"/>
            </p:cNvSpPr>
            <p:nvPr/>
          </p:nvSpPr>
          <p:spPr bwMode="auto">
            <a:xfrm>
              <a:off x="10452406" y="4107522"/>
              <a:ext cx="387729" cy="35248"/>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85">
              <a:extLst>
                <a:ext uri="{FF2B5EF4-FFF2-40B4-BE49-F238E27FC236}">
                  <a16:creationId xmlns:a16="http://schemas.microsoft.com/office/drawing/2014/main" id="{E9352D35-AA6F-4CC8-8B62-771AB01D6FAC}"/>
                </a:ext>
              </a:extLst>
            </p:cNvPr>
            <p:cNvSpPr>
              <a:spLocks noChangeArrowheads="1"/>
            </p:cNvSpPr>
            <p:nvPr/>
          </p:nvSpPr>
          <p:spPr bwMode="auto">
            <a:xfrm>
              <a:off x="10637461" y="3878410"/>
              <a:ext cx="202679" cy="35248"/>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86">
              <a:extLst>
                <a:ext uri="{FF2B5EF4-FFF2-40B4-BE49-F238E27FC236}">
                  <a16:creationId xmlns:a16="http://schemas.microsoft.com/office/drawing/2014/main" id="{B5344E59-FB2B-44A5-9479-5B6C9B36C544}"/>
                </a:ext>
              </a:extLst>
            </p:cNvPr>
            <p:cNvSpPr>
              <a:spLocks noChangeArrowheads="1"/>
            </p:cNvSpPr>
            <p:nvPr/>
          </p:nvSpPr>
          <p:spPr bwMode="auto">
            <a:xfrm>
              <a:off x="8654754" y="2583046"/>
              <a:ext cx="114559" cy="290799"/>
            </a:xfrm>
            <a:prstGeom prst="rect">
              <a:avLst/>
            </a:prstGeom>
            <a:solidFill>
              <a:srgbClr val="45A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287">
              <a:extLst>
                <a:ext uri="{FF2B5EF4-FFF2-40B4-BE49-F238E27FC236}">
                  <a16:creationId xmlns:a16="http://schemas.microsoft.com/office/drawing/2014/main" id="{102C13BD-23D5-4742-8821-D60F79D692E5}"/>
                </a:ext>
              </a:extLst>
            </p:cNvPr>
            <p:cNvSpPr>
              <a:spLocks noChangeArrowheads="1"/>
            </p:cNvSpPr>
            <p:nvPr/>
          </p:nvSpPr>
          <p:spPr bwMode="auto">
            <a:xfrm>
              <a:off x="8875058" y="2380367"/>
              <a:ext cx="114559" cy="493473"/>
            </a:xfrm>
            <a:prstGeom prst="rect">
              <a:avLst/>
            </a:prstGeom>
            <a:solidFill>
              <a:srgbClr val="45A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88">
              <a:extLst>
                <a:ext uri="{FF2B5EF4-FFF2-40B4-BE49-F238E27FC236}">
                  <a16:creationId xmlns:a16="http://schemas.microsoft.com/office/drawing/2014/main" id="{9B45B98D-4A59-4939-B955-0DEFE96ED2DE}"/>
                </a:ext>
              </a:extLst>
            </p:cNvPr>
            <p:cNvSpPr>
              <a:spLocks noChangeArrowheads="1"/>
            </p:cNvSpPr>
            <p:nvPr/>
          </p:nvSpPr>
          <p:spPr bwMode="auto">
            <a:xfrm>
              <a:off x="9095355" y="2256998"/>
              <a:ext cx="105744" cy="616841"/>
            </a:xfrm>
            <a:prstGeom prst="rect">
              <a:avLst/>
            </a:prstGeom>
            <a:solidFill>
              <a:srgbClr val="45A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89">
              <a:extLst>
                <a:ext uri="{FF2B5EF4-FFF2-40B4-BE49-F238E27FC236}">
                  <a16:creationId xmlns:a16="http://schemas.microsoft.com/office/drawing/2014/main" id="{A1A7BFEA-734E-48FB-8A37-8A98DA814FA7}"/>
                </a:ext>
              </a:extLst>
            </p:cNvPr>
            <p:cNvSpPr>
              <a:spLocks/>
            </p:cNvSpPr>
            <p:nvPr/>
          </p:nvSpPr>
          <p:spPr bwMode="auto">
            <a:xfrm>
              <a:off x="9712196" y="2195317"/>
              <a:ext cx="669713" cy="563969"/>
            </a:xfrm>
            <a:custGeom>
              <a:avLst/>
              <a:gdLst>
                <a:gd name="T0" fmla="*/ 156 w 191"/>
                <a:gd name="T1" fmla="*/ 0 h 162"/>
                <a:gd name="T2" fmla="*/ 36 w 191"/>
                <a:gd name="T3" fmla="*/ 0 h 162"/>
                <a:gd name="T4" fmla="*/ 0 w 191"/>
                <a:gd name="T5" fmla="*/ 35 h 162"/>
                <a:gd name="T6" fmla="*/ 0 w 191"/>
                <a:gd name="T7" fmla="*/ 91 h 162"/>
                <a:gd name="T8" fmla="*/ 36 w 191"/>
                <a:gd name="T9" fmla="*/ 127 h 162"/>
                <a:gd name="T10" fmla="*/ 73 w 191"/>
                <a:gd name="T11" fmla="*/ 127 h 162"/>
                <a:gd name="T12" fmla="*/ 73 w 191"/>
                <a:gd name="T13" fmla="*/ 162 h 162"/>
                <a:gd name="T14" fmla="*/ 107 w 191"/>
                <a:gd name="T15" fmla="*/ 127 h 162"/>
                <a:gd name="T16" fmla="*/ 156 w 191"/>
                <a:gd name="T17" fmla="*/ 127 h 162"/>
                <a:gd name="T18" fmla="*/ 191 w 191"/>
                <a:gd name="T19" fmla="*/ 91 h 162"/>
                <a:gd name="T20" fmla="*/ 191 w 191"/>
                <a:gd name="T21" fmla="*/ 35 h 162"/>
                <a:gd name="T22" fmla="*/ 156 w 191"/>
                <a:gd name="T2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162">
                  <a:moveTo>
                    <a:pt x="156" y="0"/>
                  </a:moveTo>
                  <a:lnTo>
                    <a:pt x="36" y="0"/>
                  </a:lnTo>
                  <a:cubicBezTo>
                    <a:pt x="16" y="0"/>
                    <a:pt x="0" y="16"/>
                    <a:pt x="0" y="35"/>
                  </a:cubicBezTo>
                  <a:lnTo>
                    <a:pt x="0" y="91"/>
                  </a:lnTo>
                  <a:cubicBezTo>
                    <a:pt x="0" y="111"/>
                    <a:pt x="16" y="127"/>
                    <a:pt x="36" y="127"/>
                  </a:cubicBezTo>
                  <a:lnTo>
                    <a:pt x="73" y="127"/>
                  </a:lnTo>
                  <a:lnTo>
                    <a:pt x="73" y="162"/>
                  </a:lnTo>
                  <a:lnTo>
                    <a:pt x="107" y="127"/>
                  </a:lnTo>
                  <a:lnTo>
                    <a:pt x="156" y="127"/>
                  </a:lnTo>
                  <a:cubicBezTo>
                    <a:pt x="175" y="127"/>
                    <a:pt x="191" y="111"/>
                    <a:pt x="191" y="91"/>
                  </a:cubicBezTo>
                  <a:lnTo>
                    <a:pt x="191" y="35"/>
                  </a:lnTo>
                  <a:cubicBezTo>
                    <a:pt x="191" y="16"/>
                    <a:pt x="175" y="0"/>
                    <a:pt x="156" y="0"/>
                  </a:cubicBezTo>
                  <a:close/>
                </a:path>
              </a:pathLst>
            </a:custGeom>
            <a:solidFill>
              <a:srgbClr val="FFFFFF"/>
            </a:solidFill>
            <a:ln w="9525">
              <a:solidFill>
                <a:srgbClr val="0078D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290">
              <a:extLst>
                <a:ext uri="{FF2B5EF4-FFF2-40B4-BE49-F238E27FC236}">
                  <a16:creationId xmlns:a16="http://schemas.microsoft.com/office/drawing/2014/main" id="{D2D20BD3-2611-4976-AB0F-DE35289082FF}"/>
                </a:ext>
              </a:extLst>
            </p:cNvPr>
            <p:cNvSpPr>
              <a:spLocks noChangeArrowheads="1"/>
            </p:cNvSpPr>
            <p:nvPr/>
          </p:nvSpPr>
          <p:spPr bwMode="auto">
            <a:xfrm>
              <a:off x="9826755" y="2301061"/>
              <a:ext cx="440601" cy="35248"/>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291">
              <a:extLst>
                <a:ext uri="{FF2B5EF4-FFF2-40B4-BE49-F238E27FC236}">
                  <a16:creationId xmlns:a16="http://schemas.microsoft.com/office/drawing/2014/main" id="{AB8C815C-D269-4EF8-892D-1E86F043D471}"/>
                </a:ext>
              </a:extLst>
            </p:cNvPr>
            <p:cNvSpPr>
              <a:spLocks noChangeArrowheads="1"/>
            </p:cNvSpPr>
            <p:nvPr/>
          </p:nvSpPr>
          <p:spPr bwMode="auto">
            <a:xfrm>
              <a:off x="9826755" y="2389181"/>
              <a:ext cx="440601" cy="44063"/>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292">
              <a:extLst>
                <a:ext uri="{FF2B5EF4-FFF2-40B4-BE49-F238E27FC236}">
                  <a16:creationId xmlns:a16="http://schemas.microsoft.com/office/drawing/2014/main" id="{0D9BEA91-29A0-42A4-B6D1-C7CBD5847463}"/>
                </a:ext>
              </a:extLst>
            </p:cNvPr>
            <p:cNvSpPr>
              <a:spLocks noChangeArrowheads="1"/>
            </p:cNvSpPr>
            <p:nvPr/>
          </p:nvSpPr>
          <p:spPr bwMode="auto">
            <a:xfrm>
              <a:off x="9826755" y="2486111"/>
              <a:ext cx="440601" cy="44063"/>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93">
              <a:extLst>
                <a:ext uri="{FF2B5EF4-FFF2-40B4-BE49-F238E27FC236}">
                  <a16:creationId xmlns:a16="http://schemas.microsoft.com/office/drawing/2014/main" id="{A77FACE9-1F5E-40CC-ADF4-D859A46C32F6}"/>
                </a:ext>
              </a:extLst>
            </p:cNvPr>
            <p:cNvSpPr>
              <a:spLocks/>
            </p:cNvSpPr>
            <p:nvPr/>
          </p:nvSpPr>
          <p:spPr bwMode="auto">
            <a:xfrm>
              <a:off x="6901166" y="2433239"/>
              <a:ext cx="3938975" cy="1586163"/>
            </a:xfrm>
            <a:custGeom>
              <a:avLst/>
              <a:gdLst>
                <a:gd name="T0" fmla="*/ 1063 w 1120"/>
                <a:gd name="T1" fmla="*/ 441 h 451"/>
                <a:gd name="T2" fmla="*/ 998 w 1120"/>
                <a:gd name="T3" fmla="*/ 377 h 451"/>
                <a:gd name="T4" fmla="*/ 998 w 1120"/>
                <a:gd name="T5" fmla="*/ 202 h 451"/>
                <a:gd name="T6" fmla="*/ 916 w 1120"/>
                <a:gd name="T7" fmla="*/ 119 h 451"/>
                <a:gd name="T8" fmla="*/ 882 w 1120"/>
                <a:gd name="T9" fmla="*/ 119 h 451"/>
                <a:gd name="T10" fmla="*/ 870 w 1120"/>
                <a:gd name="T11" fmla="*/ 111 h 451"/>
                <a:gd name="T12" fmla="*/ 858 w 1120"/>
                <a:gd name="T13" fmla="*/ 119 h 451"/>
                <a:gd name="T14" fmla="*/ 719 w 1120"/>
                <a:gd name="T15" fmla="*/ 119 h 451"/>
                <a:gd name="T16" fmla="*/ 682 w 1120"/>
                <a:gd name="T17" fmla="*/ 97 h 451"/>
                <a:gd name="T18" fmla="*/ 649 w 1120"/>
                <a:gd name="T19" fmla="*/ 37 h 451"/>
                <a:gd name="T20" fmla="*/ 652 w 1120"/>
                <a:gd name="T21" fmla="*/ 29 h 451"/>
                <a:gd name="T22" fmla="*/ 639 w 1120"/>
                <a:gd name="T23" fmla="*/ 16 h 451"/>
                <a:gd name="T24" fmla="*/ 632 w 1120"/>
                <a:gd name="T25" fmla="*/ 18 h 451"/>
                <a:gd name="T26" fmla="*/ 590 w 1120"/>
                <a:gd name="T27" fmla="*/ 8 h 451"/>
                <a:gd name="T28" fmla="*/ 578 w 1120"/>
                <a:gd name="T29" fmla="*/ 0 h 451"/>
                <a:gd name="T30" fmla="*/ 565 w 1120"/>
                <a:gd name="T31" fmla="*/ 12 h 451"/>
                <a:gd name="T32" fmla="*/ 566 w 1120"/>
                <a:gd name="T33" fmla="*/ 17 h 451"/>
                <a:gd name="T34" fmla="*/ 518 w 1120"/>
                <a:gd name="T35" fmla="*/ 76 h 451"/>
                <a:gd name="T36" fmla="*/ 516 w 1120"/>
                <a:gd name="T37" fmla="*/ 75 h 451"/>
                <a:gd name="T38" fmla="*/ 503 w 1120"/>
                <a:gd name="T39" fmla="*/ 88 h 451"/>
                <a:gd name="T40" fmla="*/ 503 w 1120"/>
                <a:gd name="T41" fmla="*/ 90 h 451"/>
                <a:gd name="T42" fmla="*/ 473 w 1120"/>
                <a:gd name="T43" fmla="*/ 113 h 451"/>
                <a:gd name="T44" fmla="*/ 457 w 1120"/>
                <a:gd name="T45" fmla="*/ 118 h 451"/>
                <a:gd name="T46" fmla="*/ 457 w 1120"/>
                <a:gd name="T47" fmla="*/ 118 h 451"/>
                <a:gd name="T48" fmla="*/ 91 w 1120"/>
                <a:gd name="T49" fmla="*/ 118 h 451"/>
                <a:gd name="T50" fmla="*/ 0 w 1120"/>
                <a:gd name="T51" fmla="*/ 208 h 451"/>
                <a:gd name="T52" fmla="*/ 0 w 1120"/>
                <a:gd name="T53" fmla="*/ 382 h 451"/>
                <a:gd name="T54" fmla="*/ 14 w 1120"/>
                <a:gd name="T55" fmla="*/ 382 h 451"/>
                <a:gd name="T56" fmla="*/ 14 w 1120"/>
                <a:gd name="T57" fmla="*/ 208 h 451"/>
                <a:gd name="T58" fmla="*/ 91 w 1120"/>
                <a:gd name="T59" fmla="*/ 131 h 451"/>
                <a:gd name="T60" fmla="*/ 457 w 1120"/>
                <a:gd name="T61" fmla="*/ 132 h 451"/>
                <a:gd name="T62" fmla="*/ 457 w 1120"/>
                <a:gd name="T63" fmla="*/ 132 h 451"/>
                <a:gd name="T64" fmla="*/ 481 w 1120"/>
                <a:gd name="T65" fmla="*/ 123 h 451"/>
                <a:gd name="T66" fmla="*/ 512 w 1120"/>
                <a:gd name="T67" fmla="*/ 100 h 451"/>
                <a:gd name="T68" fmla="*/ 516 w 1120"/>
                <a:gd name="T69" fmla="*/ 101 h 451"/>
                <a:gd name="T70" fmla="*/ 529 w 1120"/>
                <a:gd name="T71" fmla="*/ 88 h 451"/>
                <a:gd name="T72" fmla="*/ 528 w 1120"/>
                <a:gd name="T73" fmla="*/ 84 h 451"/>
                <a:gd name="T74" fmla="*/ 576 w 1120"/>
                <a:gd name="T75" fmla="*/ 25 h 451"/>
                <a:gd name="T76" fmla="*/ 578 w 1120"/>
                <a:gd name="T77" fmla="*/ 25 h 451"/>
                <a:gd name="T78" fmla="*/ 587 w 1120"/>
                <a:gd name="T79" fmla="*/ 21 h 451"/>
                <a:gd name="T80" fmla="*/ 626 w 1120"/>
                <a:gd name="T81" fmla="*/ 30 h 451"/>
                <a:gd name="T82" fmla="*/ 639 w 1120"/>
                <a:gd name="T83" fmla="*/ 42 h 451"/>
                <a:gd name="T84" fmla="*/ 640 w 1120"/>
                <a:gd name="T85" fmla="*/ 42 h 451"/>
                <a:gd name="T86" fmla="*/ 673 w 1120"/>
                <a:gd name="T87" fmla="*/ 102 h 451"/>
                <a:gd name="T88" fmla="*/ 719 w 1120"/>
                <a:gd name="T89" fmla="*/ 130 h 451"/>
                <a:gd name="T90" fmla="*/ 858 w 1120"/>
                <a:gd name="T91" fmla="*/ 130 h 451"/>
                <a:gd name="T92" fmla="*/ 870 w 1120"/>
                <a:gd name="T93" fmla="*/ 136 h 451"/>
                <a:gd name="T94" fmla="*/ 881 w 1120"/>
                <a:gd name="T95" fmla="*/ 130 h 451"/>
                <a:gd name="T96" fmla="*/ 916 w 1120"/>
                <a:gd name="T97" fmla="*/ 130 h 451"/>
                <a:gd name="T98" fmla="*/ 988 w 1120"/>
                <a:gd name="T99" fmla="*/ 202 h 451"/>
                <a:gd name="T100" fmla="*/ 988 w 1120"/>
                <a:gd name="T101" fmla="*/ 377 h 451"/>
                <a:gd name="T102" fmla="*/ 1063 w 1120"/>
                <a:gd name="T103" fmla="*/ 451 h 451"/>
                <a:gd name="T104" fmla="*/ 1120 w 1120"/>
                <a:gd name="T105" fmla="*/ 451 h 451"/>
                <a:gd name="T106" fmla="*/ 1120 w 1120"/>
                <a:gd name="T107" fmla="*/ 441 h 451"/>
                <a:gd name="T108" fmla="*/ 1063 w 1120"/>
                <a:gd name="T109" fmla="*/ 44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0" h="451">
                  <a:moveTo>
                    <a:pt x="1063" y="441"/>
                  </a:moveTo>
                  <a:cubicBezTo>
                    <a:pt x="1027" y="441"/>
                    <a:pt x="998" y="412"/>
                    <a:pt x="998" y="377"/>
                  </a:cubicBezTo>
                  <a:lnTo>
                    <a:pt x="998" y="202"/>
                  </a:lnTo>
                  <a:cubicBezTo>
                    <a:pt x="998" y="156"/>
                    <a:pt x="961" y="119"/>
                    <a:pt x="916" y="119"/>
                  </a:cubicBezTo>
                  <a:lnTo>
                    <a:pt x="882" y="119"/>
                  </a:lnTo>
                  <a:cubicBezTo>
                    <a:pt x="880" y="114"/>
                    <a:pt x="875" y="111"/>
                    <a:pt x="870" y="111"/>
                  </a:cubicBezTo>
                  <a:cubicBezTo>
                    <a:pt x="864" y="111"/>
                    <a:pt x="860" y="114"/>
                    <a:pt x="858" y="119"/>
                  </a:cubicBezTo>
                  <a:lnTo>
                    <a:pt x="719" y="119"/>
                  </a:lnTo>
                  <a:cubicBezTo>
                    <a:pt x="704" y="119"/>
                    <a:pt x="689" y="111"/>
                    <a:pt x="682" y="97"/>
                  </a:cubicBezTo>
                  <a:lnTo>
                    <a:pt x="649" y="37"/>
                  </a:lnTo>
                  <a:cubicBezTo>
                    <a:pt x="651" y="35"/>
                    <a:pt x="652" y="32"/>
                    <a:pt x="652" y="29"/>
                  </a:cubicBezTo>
                  <a:cubicBezTo>
                    <a:pt x="652" y="22"/>
                    <a:pt x="646" y="16"/>
                    <a:pt x="639" y="16"/>
                  </a:cubicBezTo>
                  <a:cubicBezTo>
                    <a:pt x="637" y="16"/>
                    <a:pt x="634" y="17"/>
                    <a:pt x="632" y="18"/>
                  </a:cubicBezTo>
                  <a:lnTo>
                    <a:pt x="590" y="8"/>
                  </a:lnTo>
                  <a:cubicBezTo>
                    <a:pt x="589" y="3"/>
                    <a:pt x="584" y="0"/>
                    <a:pt x="578" y="0"/>
                  </a:cubicBezTo>
                  <a:cubicBezTo>
                    <a:pt x="571" y="0"/>
                    <a:pt x="565" y="5"/>
                    <a:pt x="565" y="12"/>
                  </a:cubicBezTo>
                  <a:cubicBezTo>
                    <a:pt x="565" y="14"/>
                    <a:pt x="566" y="15"/>
                    <a:pt x="566" y="17"/>
                  </a:cubicBezTo>
                  <a:lnTo>
                    <a:pt x="518" y="76"/>
                  </a:lnTo>
                  <a:cubicBezTo>
                    <a:pt x="517" y="75"/>
                    <a:pt x="517" y="75"/>
                    <a:pt x="516" y="75"/>
                  </a:cubicBezTo>
                  <a:cubicBezTo>
                    <a:pt x="509" y="75"/>
                    <a:pt x="503" y="81"/>
                    <a:pt x="503" y="88"/>
                  </a:cubicBezTo>
                  <a:cubicBezTo>
                    <a:pt x="503" y="89"/>
                    <a:pt x="503" y="89"/>
                    <a:pt x="503" y="90"/>
                  </a:cubicBezTo>
                  <a:lnTo>
                    <a:pt x="473" y="113"/>
                  </a:lnTo>
                  <a:cubicBezTo>
                    <a:pt x="469" y="117"/>
                    <a:pt x="463" y="118"/>
                    <a:pt x="457" y="118"/>
                  </a:cubicBezTo>
                  <a:lnTo>
                    <a:pt x="457" y="118"/>
                  </a:lnTo>
                  <a:lnTo>
                    <a:pt x="91" y="118"/>
                  </a:lnTo>
                  <a:cubicBezTo>
                    <a:pt x="41" y="118"/>
                    <a:pt x="0" y="158"/>
                    <a:pt x="0" y="208"/>
                  </a:cubicBezTo>
                  <a:lnTo>
                    <a:pt x="0" y="382"/>
                  </a:lnTo>
                  <a:lnTo>
                    <a:pt x="14" y="382"/>
                  </a:lnTo>
                  <a:lnTo>
                    <a:pt x="14" y="208"/>
                  </a:lnTo>
                  <a:cubicBezTo>
                    <a:pt x="14" y="166"/>
                    <a:pt x="48" y="131"/>
                    <a:pt x="91" y="131"/>
                  </a:cubicBezTo>
                  <a:lnTo>
                    <a:pt x="457" y="132"/>
                  </a:lnTo>
                  <a:lnTo>
                    <a:pt x="457" y="132"/>
                  </a:lnTo>
                  <a:cubicBezTo>
                    <a:pt x="466" y="132"/>
                    <a:pt x="474" y="129"/>
                    <a:pt x="481" y="123"/>
                  </a:cubicBezTo>
                  <a:lnTo>
                    <a:pt x="512" y="100"/>
                  </a:lnTo>
                  <a:cubicBezTo>
                    <a:pt x="513" y="101"/>
                    <a:pt x="514" y="101"/>
                    <a:pt x="516" y="101"/>
                  </a:cubicBezTo>
                  <a:cubicBezTo>
                    <a:pt x="523" y="101"/>
                    <a:pt x="529" y="95"/>
                    <a:pt x="529" y="88"/>
                  </a:cubicBezTo>
                  <a:cubicBezTo>
                    <a:pt x="529" y="87"/>
                    <a:pt x="529" y="86"/>
                    <a:pt x="528" y="84"/>
                  </a:cubicBezTo>
                  <a:lnTo>
                    <a:pt x="576" y="25"/>
                  </a:lnTo>
                  <a:cubicBezTo>
                    <a:pt x="577" y="25"/>
                    <a:pt x="578" y="25"/>
                    <a:pt x="578" y="25"/>
                  </a:cubicBezTo>
                  <a:cubicBezTo>
                    <a:pt x="582" y="25"/>
                    <a:pt x="585" y="24"/>
                    <a:pt x="587" y="21"/>
                  </a:cubicBezTo>
                  <a:lnTo>
                    <a:pt x="626" y="30"/>
                  </a:lnTo>
                  <a:cubicBezTo>
                    <a:pt x="627" y="37"/>
                    <a:pt x="632" y="42"/>
                    <a:pt x="639" y="42"/>
                  </a:cubicBezTo>
                  <a:cubicBezTo>
                    <a:pt x="639" y="42"/>
                    <a:pt x="640" y="42"/>
                    <a:pt x="640" y="42"/>
                  </a:cubicBezTo>
                  <a:lnTo>
                    <a:pt x="673" y="102"/>
                  </a:lnTo>
                  <a:cubicBezTo>
                    <a:pt x="682" y="119"/>
                    <a:pt x="700" y="130"/>
                    <a:pt x="719" y="130"/>
                  </a:cubicBezTo>
                  <a:lnTo>
                    <a:pt x="858" y="130"/>
                  </a:lnTo>
                  <a:cubicBezTo>
                    <a:pt x="861" y="134"/>
                    <a:pt x="865" y="136"/>
                    <a:pt x="870" y="136"/>
                  </a:cubicBezTo>
                  <a:cubicBezTo>
                    <a:pt x="875" y="136"/>
                    <a:pt x="879" y="134"/>
                    <a:pt x="881" y="130"/>
                  </a:cubicBezTo>
                  <a:lnTo>
                    <a:pt x="916" y="130"/>
                  </a:lnTo>
                  <a:cubicBezTo>
                    <a:pt x="955" y="130"/>
                    <a:pt x="988" y="162"/>
                    <a:pt x="988" y="202"/>
                  </a:cubicBezTo>
                  <a:lnTo>
                    <a:pt x="988" y="377"/>
                  </a:lnTo>
                  <a:cubicBezTo>
                    <a:pt x="988" y="418"/>
                    <a:pt x="1021" y="451"/>
                    <a:pt x="1063" y="451"/>
                  </a:cubicBezTo>
                  <a:lnTo>
                    <a:pt x="1120" y="451"/>
                  </a:lnTo>
                  <a:lnTo>
                    <a:pt x="1120" y="441"/>
                  </a:lnTo>
                  <a:lnTo>
                    <a:pt x="1063" y="441"/>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94">
              <a:extLst>
                <a:ext uri="{FF2B5EF4-FFF2-40B4-BE49-F238E27FC236}">
                  <a16:creationId xmlns:a16="http://schemas.microsoft.com/office/drawing/2014/main" id="{4CC861E2-0AE1-4326-9396-BEF6D6FEEF9D}"/>
                </a:ext>
              </a:extLst>
            </p:cNvPr>
            <p:cNvSpPr>
              <a:spLocks noChangeArrowheads="1"/>
            </p:cNvSpPr>
            <p:nvPr/>
          </p:nvSpPr>
          <p:spPr bwMode="auto">
            <a:xfrm>
              <a:off x="10152797" y="3217511"/>
              <a:ext cx="484664" cy="40535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95">
              <a:extLst>
                <a:ext uri="{FF2B5EF4-FFF2-40B4-BE49-F238E27FC236}">
                  <a16:creationId xmlns:a16="http://schemas.microsoft.com/office/drawing/2014/main" id="{B1307F9B-D3C3-4518-BB6B-6D26875BBAC0}"/>
                </a:ext>
              </a:extLst>
            </p:cNvPr>
            <p:cNvSpPr>
              <a:spLocks noChangeArrowheads="1"/>
            </p:cNvSpPr>
            <p:nvPr/>
          </p:nvSpPr>
          <p:spPr bwMode="auto">
            <a:xfrm>
              <a:off x="10205669" y="3182263"/>
              <a:ext cx="35248"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296">
              <a:extLst>
                <a:ext uri="{FF2B5EF4-FFF2-40B4-BE49-F238E27FC236}">
                  <a16:creationId xmlns:a16="http://schemas.microsoft.com/office/drawing/2014/main" id="{1D9B0CA6-FC65-4F7B-AED0-E95EC6396FE2}"/>
                </a:ext>
              </a:extLst>
            </p:cNvPr>
            <p:cNvSpPr>
              <a:spLocks noChangeArrowheads="1"/>
            </p:cNvSpPr>
            <p:nvPr/>
          </p:nvSpPr>
          <p:spPr bwMode="auto">
            <a:xfrm>
              <a:off x="10276166" y="3182263"/>
              <a:ext cx="26439"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297">
              <a:extLst>
                <a:ext uri="{FF2B5EF4-FFF2-40B4-BE49-F238E27FC236}">
                  <a16:creationId xmlns:a16="http://schemas.microsoft.com/office/drawing/2014/main" id="{C8B587B2-7AB5-41A4-A653-1BEFFE823AA8}"/>
                </a:ext>
              </a:extLst>
            </p:cNvPr>
            <p:cNvSpPr>
              <a:spLocks noChangeArrowheads="1"/>
            </p:cNvSpPr>
            <p:nvPr/>
          </p:nvSpPr>
          <p:spPr bwMode="auto">
            <a:xfrm>
              <a:off x="10346662" y="3182263"/>
              <a:ext cx="26439"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298">
              <a:extLst>
                <a:ext uri="{FF2B5EF4-FFF2-40B4-BE49-F238E27FC236}">
                  <a16:creationId xmlns:a16="http://schemas.microsoft.com/office/drawing/2014/main" id="{D51F45A2-0948-42D4-B2F5-63A509AB0F6B}"/>
                </a:ext>
              </a:extLst>
            </p:cNvPr>
            <p:cNvSpPr>
              <a:spLocks noChangeArrowheads="1"/>
            </p:cNvSpPr>
            <p:nvPr/>
          </p:nvSpPr>
          <p:spPr bwMode="auto">
            <a:xfrm>
              <a:off x="10417158" y="3182263"/>
              <a:ext cx="26439"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299">
              <a:extLst>
                <a:ext uri="{FF2B5EF4-FFF2-40B4-BE49-F238E27FC236}">
                  <a16:creationId xmlns:a16="http://schemas.microsoft.com/office/drawing/2014/main" id="{9430B2C6-300C-44C2-AA7C-A9C74BE73B89}"/>
                </a:ext>
              </a:extLst>
            </p:cNvPr>
            <p:cNvSpPr>
              <a:spLocks noChangeArrowheads="1"/>
            </p:cNvSpPr>
            <p:nvPr/>
          </p:nvSpPr>
          <p:spPr bwMode="auto">
            <a:xfrm>
              <a:off x="10478845" y="3182263"/>
              <a:ext cx="35248"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300">
              <a:extLst>
                <a:ext uri="{FF2B5EF4-FFF2-40B4-BE49-F238E27FC236}">
                  <a16:creationId xmlns:a16="http://schemas.microsoft.com/office/drawing/2014/main" id="{A3F2E94B-6DF2-4A23-AFEA-83DEBFB94666}"/>
                </a:ext>
              </a:extLst>
            </p:cNvPr>
            <p:cNvSpPr>
              <a:spLocks noChangeArrowheads="1"/>
            </p:cNvSpPr>
            <p:nvPr/>
          </p:nvSpPr>
          <p:spPr bwMode="auto">
            <a:xfrm>
              <a:off x="10549341" y="3182263"/>
              <a:ext cx="35248"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301">
              <a:extLst>
                <a:ext uri="{FF2B5EF4-FFF2-40B4-BE49-F238E27FC236}">
                  <a16:creationId xmlns:a16="http://schemas.microsoft.com/office/drawing/2014/main" id="{FFA27862-5A6B-4E18-84F0-3773B643415B}"/>
                </a:ext>
              </a:extLst>
            </p:cNvPr>
            <p:cNvSpPr>
              <a:spLocks noChangeArrowheads="1"/>
            </p:cNvSpPr>
            <p:nvPr/>
          </p:nvSpPr>
          <p:spPr bwMode="auto">
            <a:xfrm>
              <a:off x="10223293" y="3340879"/>
              <a:ext cx="70496" cy="61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302">
              <a:extLst>
                <a:ext uri="{FF2B5EF4-FFF2-40B4-BE49-F238E27FC236}">
                  <a16:creationId xmlns:a16="http://schemas.microsoft.com/office/drawing/2014/main" id="{2AB9B5F1-6571-46FD-826B-8C663024E506}"/>
                </a:ext>
              </a:extLst>
            </p:cNvPr>
            <p:cNvSpPr>
              <a:spLocks noChangeArrowheads="1"/>
            </p:cNvSpPr>
            <p:nvPr/>
          </p:nvSpPr>
          <p:spPr bwMode="auto">
            <a:xfrm>
              <a:off x="10355477" y="3340879"/>
              <a:ext cx="70496" cy="61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03">
              <a:extLst>
                <a:ext uri="{FF2B5EF4-FFF2-40B4-BE49-F238E27FC236}">
                  <a16:creationId xmlns:a16="http://schemas.microsoft.com/office/drawing/2014/main" id="{C85702A5-D6E2-4A12-93D3-9BC6E7BD6A1A}"/>
                </a:ext>
              </a:extLst>
            </p:cNvPr>
            <p:cNvSpPr>
              <a:spLocks noChangeArrowheads="1"/>
            </p:cNvSpPr>
            <p:nvPr/>
          </p:nvSpPr>
          <p:spPr bwMode="auto">
            <a:xfrm>
              <a:off x="10496469" y="3340879"/>
              <a:ext cx="70496" cy="61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04">
              <a:extLst>
                <a:ext uri="{FF2B5EF4-FFF2-40B4-BE49-F238E27FC236}">
                  <a16:creationId xmlns:a16="http://schemas.microsoft.com/office/drawing/2014/main" id="{1EC33211-4053-44F5-993D-B8429888FAF3}"/>
                </a:ext>
              </a:extLst>
            </p:cNvPr>
            <p:cNvSpPr>
              <a:spLocks noChangeArrowheads="1"/>
            </p:cNvSpPr>
            <p:nvPr/>
          </p:nvSpPr>
          <p:spPr bwMode="auto">
            <a:xfrm>
              <a:off x="10223293" y="3464248"/>
              <a:ext cx="70496" cy="70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305">
              <a:extLst>
                <a:ext uri="{FF2B5EF4-FFF2-40B4-BE49-F238E27FC236}">
                  <a16:creationId xmlns:a16="http://schemas.microsoft.com/office/drawing/2014/main" id="{4E348842-F0E8-4715-BD78-840F88FE05F4}"/>
                </a:ext>
              </a:extLst>
            </p:cNvPr>
            <p:cNvSpPr>
              <a:spLocks noChangeArrowheads="1"/>
            </p:cNvSpPr>
            <p:nvPr/>
          </p:nvSpPr>
          <p:spPr bwMode="auto">
            <a:xfrm>
              <a:off x="10355477" y="3464248"/>
              <a:ext cx="70496" cy="70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306">
              <a:extLst>
                <a:ext uri="{FF2B5EF4-FFF2-40B4-BE49-F238E27FC236}">
                  <a16:creationId xmlns:a16="http://schemas.microsoft.com/office/drawing/2014/main" id="{9BB592F9-DC1A-4F7D-A50C-C5D4D4FE4E20}"/>
                </a:ext>
              </a:extLst>
            </p:cNvPr>
            <p:cNvSpPr>
              <a:spLocks noChangeArrowheads="1"/>
            </p:cNvSpPr>
            <p:nvPr/>
          </p:nvSpPr>
          <p:spPr bwMode="auto">
            <a:xfrm>
              <a:off x="10496469" y="3464248"/>
              <a:ext cx="70496" cy="70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307">
              <a:extLst>
                <a:ext uri="{FF2B5EF4-FFF2-40B4-BE49-F238E27FC236}">
                  <a16:creationId xmlns:a16="http://schemas.microsoft.com/office/drawing/2014/main" id="{0AC44518-421C-46DB-BC08-78EB455F0818}"/>
                </a:ext>
              </a:extLst>
            </p:cNvPr>
            <p:cNvSpPr>
              <a:spLocks/>
            </p:cNvSpPr>
            <p:nvPr/>
          </p:nvSpPr>
          <p:spPr bwMode="auto">
            <a:xfrm>
              <a:off x="7280080" y="2442054"/>
              <a:ext cx="396544" cy="422977"/>
            </a:xfrm>
            <a:custGeom>
              <a:avLst/>
              <a:gdLst>
                <a:gd name="T0" fmla="*/ 114 w 114"/>
                <a:gd name="T1" fmla="*/ 119 h 119"/>
                <a:gd name="T2" fmla="*/ 0 w 114"/>
                <a:gd name="T3" fmla="*/ 82 h 119"/>
                <a:gd name="T4" fmla="*/ 114 w 114"/>
                <a:gd name="T5" fmla="*/ 0 h 119"/>
                <a:gd name="T6" fmla="*/ 114 w 114"/>
                <a:gd name="T7" fmla="*/ 119 h 119"/>
              </a:gdLst>
              <a:ahLst/>
              <a:cxnLst>
                <a:cxn ang="0">
                  <a:pos x="T0" y="T1"/>
                </a:cxn>
                <a:cxn ang="0">
                  <a:pos x="T2" y="T3"/>
                </a:cxn>
                <a:cxn ang="0">
                  <a:pos x="T4" y="T5"/>
                </a:cxn>
                <a:cxn ang="0">
                  <a:pos x="T6" y="T7"/>
                </a:cxn>
              </a:cxnLst>
              <a:rect l="0" t="0" r="r" b="b"/>
              <a:pathLst>
                <a:path w="114" h="119">
                  <a:moveTo>
                    <a:pt x="114" y="119"/>
                  </a:moveTo>
                  <a:lnTo>
                    <a:pt x="0" y="82"/>
                  </a:lnTo>
                  <a:cubicBezTo>
                    <a:pt x="17" y="32"/>
                    <a:pt x="61" y="0"/>
                    <a:pt x="114" y="0"/>
                  </a:cubicBezTo>
                  <a:lnTo>
                    <a:pt x="114" y="11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08">
              <a:extLst>
                <a:ext uri="{FF2B5EF4-FFF2-40B4-BE49-F238E27FC236}">
                  <a16:creationId xmlns:a16="http://schemas.microsoft.com/office/drawing/2014/main" id="{2CF65481-8194-4689-B68E-BF2C0C7C2A47}"/>
                </a:ext>
              </a:extLst>
            </p:cNvPr>
            <p:cNvSpPr>
              <a:spLocks/>
            </p:cNvSpPr>
            <p:nvPr/>
          </p:nvSpPr>
          <p:spPr bwMode="auto">
            <a:xfrm>
              <a:off x="7253646" y="2732847"/>
              <a:ext cx="422977" cy="255551"/>
            </a:xfrm>
            <a:custGeom>
              <a:avLst/>
              <a:gdLst>
                <a:gd name="T0" fmla="*/ 122 w 122"/>
                <a:gd name="T1" fmla="*/ 37 h 74"/>
                <a:gd name="T2" fmla="*/ 8 w 122"/>
                <a:gd name="T3" fmla="*/ 74 h 74"/>
                <a:gd name="T4" fmla="*/ 8 w 122"/>
                <a:gd name="T5" fmla="*/ 0 h 74"/>
                <a:gd name="T6" fmla="*/ 122 w 122"/>
                <a:gd name="T7" fmla="*/ 37 h 74"/>
              </a:gdLst>
              <a:ahLst/>
              <a:cxnLst>
                <a:cxn ang="0">
                  <a:pos x="T0" y="T1"/>
                </a:cxn>
                <a:cxn ang="0">
                  <a:pos x="T2" y="T3"/>
                </a:cxn>
                <a:cxn ang="0">
                  <a:pos x="T4" y="T5"/>
                </a:cxn>
                <a:cxn ang="0">
                  <a:pos x="T6" y="T7"/>
                </a:cxn>
              </a:cxnLst>
              <a:rect l="0" t="0" r="r" b="b"/>
              <a:pathLst>
                <a:path w="122" h="74">
                  <a:moveTo>
                    <a:pt x="122" y="37"/>
                  </a:moveTo>
                  <a:lnTo>
                    <a:pt x="8" y="74"/>
                  </a:lnTo>
                  <a:cubicBezTo>
                    <a:pt x="0" y="49"/>
                    <a:pt x="0" y="25"/>
                    <a:pt x="8" y="0"/>
                  </a:cubicBezTo>
                  <a:lnTo>
                    <a:pt x="122"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09">
              <a:extLst>
                <a:ext uri="{FF2B5EF4-FFF2-40B4-BE49-F238E27FC236}">
                  <a16:creationId xmlns:a16="http://schemas.microsoft.com/office/drawing/2014/main" id="{16999364-4D21-45CA-BB25-6EF6E38DD66E}"/>
                </a:ext>
              </a:extLst>
            </p:cNvPr>
            <p:cNvSpPr>
              <a:spLocks/>
            </p:cNvSpPr>
            <p:nvPr/>
          </p:nvSpPr>
          <p:spPr bwMode="auto">
            <a:xfrm>
              <a:off x="7280080" y="2865030"/>
              <a:ext cx="396544" cy="334857"/>
            </a:xfrm>
            <a:custGeom>
              <a:avLst/>
              <a:gdLst>
                <a:gd name="T0" fmla="*/ 114 w 114"/>
                <a:gd name="T1" fmla="*/ 0 h 96"/>
                <a:gd name="T2" fmla="*/ 44 w 114"/>
                <a:gd name="T3" fmla="*/ 96 h 96"/>
                <a:gd name="T4" fmla="*/ 0 w 114"/>
                <a:gd name="T5" fmla="*/ 37 h 96"/>
                <a:gd name="T6" fmla="*/ 114 w 114"/>
                <a:gd name="T7" fmla="*/ 0 h 96"/>
              </a:gdLst>
              <a:ahLst/>
              <a:cxnLst>
                <a:cxn ang="0">
                  <a:pos x="T0" y="T1"/>
                </a:cxn>
                <a:cxn ang="0">
                  <a:pos x="T2" y="T3"/>
                </a:cxn>
                <a:cxn ang="0">
                  <a:pos x="T4" y="T5"/>
                </a:cxn>
                <a:cxn ang="0">
                  <a:pos x="T6" y="T7"/>
                </a:cxn>
              </a:cxnLst>
              <a:rect l="0" t="0" r="r" b="b"/>
              <a:pathLst>
                <a:path w="114" h="96">
                  <a:moveTo>
                    <a:pt x="114" y="0"/>
                  </a:moveTo>
                  <a:lnTo>
                    <a:pt x="44" y="96"/>
                  </a:lnTo>
                  <a:cubicBezTo>
                    <a:pt x="22" y="81"/>
                    <a:pt x="9" y="62"/>
                    <a:pt x="0" y="37"/>
                  </a:cubicBezTo>
                  <a:lnTo>
                    <a:pt x="1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310">
              <a:extLst>
                <a:ext uri="{FF2B5EF4-FFF2-40B4-BE49-F238E27FC236}">
                  <a16:creationId xmlns:a16="http://schemas.microsoft.com/office/drawing/2014/main" id="{19F7FEE1-5039-49BF-A547-81EE9BCC1E34}"/>
                </a:ext>
              </a:extLst>
            </p:cNvPr>
            <p:cNvSpPr>
              <a:spLocks/>
            </p:cNvSpPr>
            <p:nvPr/>
          </p:nvSpPr>
          <p:spPr bwMode="auto">
            <a:xfrm>
              <a:off x="7429887" y="2865030"/>
              <a:ext cx="652089" cy="467040"/>
            </a:xfrm>
            <a:custGeom>
              <a:avLst/>
              <a:gdLst>
                <a:gd name="T0" fmla="*/ 70 w 183"/>
                <a:gd name="T1" fmla="*/ 0 h 134"/>
                <a:gd name="T2" fmla="*/ 183 w 183"/>
                <a:gd name="T3" fmla="*/ 37 h 134"/>
                <a:gd name="T4" fmla="*/ 32 w 183"/>
                <a:gd name="T5" fmla="*/ 114 h 134"/>
                <a:gd name="T6" fmla="*/ 0 w 183"/>
                <a:gd name="T7" fmla="*/ 96 h 134"/>
                <a:gd name="T8" fmla="*/ 70 w 183"/>
                <a:gd name="T9" fmla="*/ 0 h 134"/>
              </a:gdLst>
              <a:ahLst/>
              <a:cxnLst>
                <a:cxn ang="0">
                  <a:pos x="T0" y="T1"/>
                </a:cxn>
                <a:cxn ang="0">
                  <a:pos x="T2" y="T3"/>
                </a:cxn>
                <a:cxn ang="0">
                  <a:pos x="T4" y="T5"/>
                </a:cxn>
                <a:cxn ang="0">
                  <a:pos x="T6" y="T7"/>
                </a:cxn>
                <a:cxn ang="0">
                  <a:pos x="T8" y="T9"/>
                </a:cxn>
              </a:cxnLst>
              <a:rect l="0" t="0" r="r" b="b"/>
              <a:pathLst>
                <a:path w="183" h="134">
                  <a:moveTo>
                    <a:pt x="70" y="0"/>
                  </a:moveTo>
                  <a:lnTo>
                    <a:pt x="183" y="37"/>
                  </a:lnTo>
                  <a:cubicBezTo>
                    <a:pt x="162" y="99"/>
                    <a:pt x="95" y="134"/>
                    <a:pt x="32" y="114"/>
                  </a:cubicBezTo>
                  <a:cubicBezTo>
                    <a:pt x="20" y="110"/>
                    <a:pt x="10" y="104"/>
                    <a:pt x="0" y="96"/>
                  </a:cubicBezTo>
                  <a:lnTo>
                    <a:pt x="70"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311">
              <a:extLst>
                <a:ext uri="{FF2B5EF4-FFF2-40B4-BE49-F238E27FC236}">
                  <a16:creationId xmlns:a16="http://schemas.microsoft.com/office/drawing/2014/main" id="{81D06C04-603E-4428-9FEF-54C6FB51CCF0}"/>
                </a:ext>
              </a:extLst>
            </p:cNvPr>
            <p:cNvSpPr>
              <a:spLocks/>
            </p:cNvSpPr>
            <p:nvPr/>
          </p:nvSpPr>
          <p:spPr bwMode="auto">
            <a:xfrm>
              <a:off x="7676623" y="2442054"/>
              <a:ext cx="422977" cy="546345"/>
            </a:xfrm>
            <a:custGeom>
              <a:avLst/>
              <a:gdLst>
                <a:gd name="T0" fmla="*/ 0 w 118"/>
                <a:gd name="T1" fmla="*/ 119 h 156"/>
                <a:gd name="T2" fmla="*/ 0 w 118"/>
                <a:gd name="T3" fmla="*/ 0 h 156"/>
                <a:gd name="T4" fmla="*/ 118 w 118"/>
                <a:gd name="T5" fmla="*/ 119 h 156"/>
                <a:gd name="T6" fmla="*/ 113 w 118"/>
                <a:gd name="T7" fmla="*/ 156 h 156"/>
                <a:gd name="T8" fmla="*/ 0 w 118"/>
                <a:gd name="T9" fmla="*/ 119 h 156"/>
              </a:gdLst>
              <a:ahLst/>
              <a:cxnLst>
                <a:cxn ang="0">
                  <a:pos x="T0" y="T1"/>
                </a:cxn>
                <a:cxn ang="0">
                  <a:pos x="T2" y="T3"/>
                </a:cxn>
                <a:cxn ang="0">
                  <a:pos x="T4" y="T5"/>
                </a:cxn>
                <a:cxn ang="0">
                  <a:pos x="T6" y="T7"/>
                </a:cxn>
                <a:cxn ang="0">
                  <a:pos x="T8" y="T9"/>
                </a:cxn>
              </a:cxnLst>
              <a:rect l="0" t="0" r="r" b="b"/>
              <a:pathLst>
                <a:path w="118" h="156">
                  <a:moveTo>
                    <a:pt x="0" y="119"/>
                  </a:moveTo>
                  <a:lnTo>
                    <a:pt x="0" y="0"/>
                  </a:lnTo>
                  <a:cubicBezTo>
                    <a:pt x="65" y="0"/>
                    <a:pt x="118" y="53"/>
                    <a:pt x="118" y="119"/>
                  </a:cubicBezTo>
                  <a:cubicBezTo>
                    <a:pt x="118" y="132"/>
                    <a:pt x="117" y="143"/>
                    <a:pt x="113" y="156"/>
                  </a:cubicBezTo>
                  <a:lnTo>
                    <a:pt x="0" y="119"/>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12">
              <a:extLst>
                <a:ext uri="{FF2B5EF4-FFF2-40B4-BE49-F238E27FC236}">
                  <a16:creationId xmlns:a16="http://schemas.microsoft.com/office/drawing/2014/main" id="{C3F947CA-6984-45EA-9471-B2287BFC0F5C}"/>
                </a:ext>
              </a:extLst>
            </p:cNvPr>
            <p:cNvSpPr>
              <a:spLocks/>
            </p:cNvSpPr>
            <p:nvPr/>
          </p:nvSpPr>
          <p:spPr bwMode="auto">
            <a:xfrm>
              <a:off x="6583933" y="3728608"/>
              <a:ext cx="678528" cy="555160"/>
            </a:xfrm>
            <a:custGeom>
              <a:avLst/>
              <a:gdLst>
                <a:gd name="T0" fmla="*/ 168 w 193"/>
                <a:gd name="T1" fmla="*/ 156 h 156"/>
                <a:gd name="T2" fmla="*/ 25 w 193"/>
                <a:gd name="T3" fmla="*/ 156 h 156"/>
                <a:gd name="T4" fmla="*/ 0 w 193"/>
                <a:gd name="T5" fmla="*/ 131 h 156"/>
                <a:gd name="T6" fmla="*/ 0 w 193"/>
                <a:gd name="T7" fmla="*/ 24 h 156"/>
                <a:gd name="T8" fmla="*/ 25 w 193"/>
                <a:gd name="T9" fmla="*/ 0 h 156"/>
                <a:gd name="T10" fmla="*/ 168 w 193"/>
                <a:gd name="T11" fmla="*/ 0 h 156"/>
                <a:gd name="T12" fmla="*/ 193 w 193"/>
                <a:gd name="T13" fmla="*/ 24 h 156"/>
                <a:gd name="T14" fmla="*/ 193 w 193"/>
                <a:gd name="T15" fmla="*/ 131 h 156"/>
                <a:gd name="T16" fmla="*/ 168 w 193"/>
                <a:gd name="T17"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56">
                  <a:moveTo>
                    <a:pt x="168" y="156"/>
                  </a:moveTo>
                  <a:lnTo>
                    <a:pt x="25" y="156"/>
                  </a:lnTo>
                  <a:cubicBezTo>
                    <a:pt x="11" y="156"/>
                    <a:pt x="0" y="145"/>
                    <a:pt x="0" y="131"/>
                  </a:cubicBezTo>
                  <a:lnTo>
                    <a:pt x="0" y="24"/>
                  </a:lnTo>
                  <a:cubicBezTo>
                    <a:pt x="0" y="11"/>
                    <a:pt x="11" y="0"/>
                    <a:pt x="25" y="0"/>
                  </a:cubicBezTo>
                  <a:lnTo>
                    <a:pt x="168" y="0"/>
                  </a:lnTo>
                  <a:cubicBezTo>
                    <a:pt x="181" y="0"/>
                    <a:pt x="193" y="11"/>
                    <a:pt x="193" y="24"/>
                  </a:cubicBezTo>
                  <a:lnTo>
                    <a:pt x="193" y="131"/>
                  </a:lnTo>
                  <a:cubicBezTo>
                    <a:pt x="193" y="145"/>
                    <a:pt x="181" y="156"/>
                    <a:pt x="168" y="15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13">
              <a:extLst>
                <a:ext uri="{FF2B5EF4-FFF2-40B4-BE49-F238E27FC236}">
                  <a16:creationId xmlns:a16="http://schemas.microsoft.com/office/drawing/2014/main" id="{1BCC9184-B747-4CA6-AD9B-9539864ED5E2}"/>
                </a:ext>
              </a:extLst>
            </p:cNvPr>
            <p:cNvSpPr>
              <a:spLocks noEditPoints="1"/>
            </p:cNvSpPr>
            <p:nvPr/>
          </p:nvSpPr>
          <p:spPr bwMode="auto">
            <a:xfrm>
              <a:off x="6689677" y="3860786"/>
              <a:ext cx="467040" cy="246737"/>
            </a:xfrm>
            <a:custGeom>
              <a:avLst/>
              <a:gdLst>
                <a:gd name="T0" fmla="*/ 95 w 132"/>
                <a:gd name="T1" fmla="*/ 32 h 69"/>
                <a:gd name="T2" fmla="*/ 106 w 132"/>
                <a:gd name="T3" fmla="*/ 22 h 69"/>
                <a:gd name="T4" fmla="*/ 117 w 132"/>
                <a:gd name="T5" fmla="*/ 32 h 69"/>
                <a:gd name="T6" fmla="*/ 106 w 132"/>
                <a:gd name="T7" fmla="*/ 43 h 69"/>
                <a:gd name="T8" fmla="*/ 95 w 132"/>
                <a:gd name="T9" fmla="*/ 32 h 69"/>
                <a:gd name="T10" fmla="*/ 55 w 132"/>
                <a:gd name="T11" fmla="*/ 17 h 69"/>
                <a:gd name="T12" fmla="*/ 65 w 132"/>
                <a:gd name="T13" fmla="*/ 6 h 69"/>
                <a:gd name="T14" fmla="*/ 76 w 132"/>
                <a:gd name="T15" fmla="*/ 17 h 69"/>
                <a:gd name="T16" fmla="*/ 65 w 132"/>
                <a:gd name="T17" fmla="*/ 27 h 69"/>
                <a:gd name="T18" fmla="*/ 55 w 132"/>
                <a:gd name="T19" fmla="*/ 17 h 69"/>
                <a:gd name="T20" fmla="*/ 15 w 132"/>
                <a:gd name="T21" fmla="*/ 32 h 69"/>
                <a:gd name="T22" fmla="*/ 26 w 132"/>
                <a:gd name="T23" fmla="*/ 22 h 69"/>
                <a:gd name="T24" fmla="*/ 37 w 132"/>
                <a:gd name="T25" fmla="*/ 32 h 69"/>
                <a:gd name="T26" fmla="*/ 26 w 132"/>
                <a:gd name="T27" fmla="*/ 43 h 69"/>
                <a:gd name="T28" fmla="*/ 15 w 132"/>
                <a:gd name="T29" fmla="*/ 32 h 69"/>
                <a:gd name="T30" fmla="*/ 117 w 132"/>
                <a:gd name="T31" fmla="*/ 45 h 69"/>
                <a:gd name="T32" fmla="*/ 123 w 132"/>
                <a:gd name="T33" fmla="*/ 32 h 69"/>
                <a:gd name="T34" fmla="*/ 106 w 132"/>
                <a:gd name="T35" fmla="*/ 15 h 69"/>
                <a:gd name="T36" fmla="*/ 89 w 132"/>
                <a:gd name="T37" fmla="*/ 32 h 69"/>
                <a:gd name="T38" fmla="*/ 95 w 132"/>
                <a:gd name="T39" fmla="*/ 45 h 69"/>
                <a:gd name="T40" fmla="*/ 91 w 132"/>
                <a:gd name="T41" fmla="*/ 48 h 69"/>
                <a:gd name="T42" fmla="*/ 76 w 132"/>
                <a:gd name="T43" fmla="*/ 30 h 69"/>
                <a:gd name="T44" fmla="*/ 82 w 132"/>
                <a:gd name="T45" fmla="*/ 17 h 69"/>
                <a:gd name="T46" fmla="*/ 65 w 132"/>
                <a:gd name="T47" fmla="*/ 0 h 69"/>
                <a:gd name="T48" fmla="*/ 48 w 132"/>
                <a:gd name="T49" fmla="*/ 17 h 69"/>
                <a:gd name="T50" fmla="*/ 55 w 132"/>
                <a:gd name="T51" fmla="*/ 30 h 69"/>
                <a:gd name="T52" fmla="*/ 40 w 132"/>
                <a:gd name="T53" fmla="*/ 47 h 69"/>
                <a:gd name="T54" fmla="*/ 37 w 132"/>
                <a:gd name="T55" fmla="*/ 45 h 69"/>
                <a:gd name="T56" fmla="*/ 43 w 132"/>
                <a:gd name="T57" fmla="*/ 32 h 69"/>
                <a:gd name="T58" fmla="*/ 26 w 132"/>
                <a:gd name="T59" fmla="*/ 15 h 69"/>
                <a:gd name="T60" fmla="*/ 9 w 132"/>
                <a:gd name="T61" fmla="*/ 32 h 69"/>
                <a:gd name="T62" fmla="*/ 15 w 132"/>
                <a:gd name="T63" fmla="*/ 45 h 69"/>
                <a:gd name="T64" fmla="*/ 0 w 132"/>
                <a:gd name="T65" fmla="*/ 69 h 69"/>
                <a:gd name="T66" fmla="*/ 6 w 132"/>
                <a:gd name="T67" fmla="*/ 69 h 69"/>
                <a:gd name="T68" fmla="*/ 26 w 132"/>
                <a:gd name="T69" fmla="*/ 49 h 69"/>
                <a:gd name="T70" fmla="*/ 46 w 132"/>
                <a:gd name="T71" fmla="*/ 69 h 69"/>
                <a:gd name="T72" fmla="*/ 52 w 132"/>
                <a:gd name="T73" fmla="*/ 69 h 69"/>
                <a:gd name="T74" fmla="*/ 46 w 132"/>
                <a:gd name="T75" fmla="*/ 52 h 69"/>
                <a:gd name="T76" fmla="*/ 65 w 132"/>
                <a:gd name="T77" fmla="*/ 34 h 69"/>
                <a:gd name="T78" fmla="*/ 85 w 132"/>
                <a:gd name="T79" fmla="*/ 53 h 69"/>
                <a:gd name="T80" fmla="*/ 80 w 132"/>
                <a:gd name="T81" fmla="*/ 69 h 69"/>
                <a:gd name="T82" fmla="*/ 86 w 132"/>
                <a:gd name="T83" fmla="*/ 69 h 69"/>
                <a:gd name="T84" fmla="*/ 106 w 132"/>
                <a:gd name="T85" fmla="*/ 49 h 69"/>
                <a:gd name="T86" fmla="*/ 126 w 132"/>
                <a:gd name="T87" fmla="*/ 69 h 69"/>
                <a:gd name="T88" fmla="*/ 132 w 132"/>
                <a:gd name="T89" fmla="*/ 69 h 69"/>
                <a:gd name="T90" fmla="*/ 117 w 132"/>
                <a:gd name="T91"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69">
                  <a:moveTo>
                    <a:pt x="95" y="32"/>
                  </a:moveTo>
                  <a:cubicBezTo>
                    <a:pt x="95" y="26"/>
                    <a:pt x="100" y="22"/>
                    <a:pt x="106" y="22"/>
                  </a:cubicBezTo>
                  <a:cubicBezTo>
                    <a:pt x="112" y="22"/>
                    <a:pt x="117" y="26"/>
                    <a:pt x="117" y="32"/>
                  </a:cubicBezTo>
                  <a:cubicBezTo>
                    <a:pt x="117" y="38"/>
                    <a:pt x="112" y="43"/>
                    <a:pt x="106" y="43"/>
                  </a:cubicBezTo>
                  <a:cubicBezTo>
                    <a:pt x="100" y="43"/>
                    <a:pt x="95" y="38"/>
                    <a:pt x="95" y="32"/>
                  </a:cubicBezTo>
                  <a:close/>
                  <a:moveTo>
                    <a:pt x="55" y="17"/>
                  </a:moveTo>
                  <a:cubicBezTo>
                    <a:pt x="55" y="11"/>
                    <a:pt x="60" y="6"/>
                    <a:pt x="65" y="6"/>
                  </a:cubicBezTo>
                  <a:cubicBezTo>
                    <a:pt x="71" y="6"/>
                    <a:pt x="76" y="11"/>
                    <a:pt x="76" y="17"/>
                  </a:cubicBezTo>
                  <a:cubicBezTo>
                    <a:pt x="76" y="23"/>
                    <a:pt x="71" y="27"/>
                    <a:pt x="65" y="27"/>
                  </a:cubicBezTo>
                  <a:cubicBezTo>
                    <a:pt x="60" y="27"/>
                    <a:pt x="55" y="23"/>
                    <a:pt x="55" y="17"/>
                  </a:cubicBezTo>
                  <a:close/>
                  <a:moveTo>
                    <a:pt x="15" y="32"/>
                  </a:moveTo>
                  <a:cubicBezTo>
                    <a:pt x="15" y="26"/>
                    <a:pt x="20" y="22"/>
                    <a:pt x="26" y="22"/>
                  </a:cubicBezTo>
                  <a:cubicBezTo>
                    <a:pt x="32" y="22"/>
                    <a:pt x="37" y="26"/>
                    <a:pt x="37" y="32"/>
                  </a:cubicBezTo>
                  <a:cubicBezTo>
                    <a:pt x="37" y="38"/>
                    <a:pt x="32" y="43"/>
                    <a:pt x="26" y="43"/>
                  </a:cubicBezTo>
                  <a:cubicBezTo>
                    <a:pt x="20" y="43"/>
                    <a:pt x="15" y="38"/>
                    <a:pt x="15" y="32"/>
                  </a:cubicBezTo>
                  <a:close/>
                  <a:moveTo>
                    <a:pt x="117" y="45"/>
                  </a:moveTo>
                  <a:cubicBezTo>
                    <a:pt x="121" y="42"/>
                    <a:pt x="123" y="38"/>
                    <a:pt x="123" y="32"/>
                  </a:cubicBezTo>
                  <a:cubicBezTo>
                    <a:pt x="123" y="23"/>
                    <a:pt x="115" y="15"/>
                    <a:pt x="106" y="15"/>
                  </a:cubicBezTo>
                  <a:cubicBezTo>
                    <a:pt x="97" y="15"/>
                    <a:pt x="89" y="23"/>
                    <a:pt x="89" y="32"/>
                  </a:cubicBezTo>
                  <a:cubicBezTo>
                    <a:pt x="89" y="38"/>
                    <a:pt x="91" y="42"/>
                    <a:pt x="95" y="45"/>
                  </a:cubicBezTo>
                  <a:cubicBezTo>
                    <a:pt x="94" y="46"/>
                    <a:pt x="92" y="47"/>
                    <a:pt x="91" y="48"/>
                  </a:cubicBezTo>
                  <a:cubicBezTo>
                    <a:pt x="89" y="40"/>
                    <a:pt x="84" y="33"/>
                    <a:pt x="76" y="30"/>
                  </a:cubicBezTo>
                  <a:cubicBezTo>
                    <a:pt x="80" y="27"/>
                    <a:pt x="82" y="22"/>
                    <a:pt x="82" y="17"/>
                  </a:cubicBezTo>
                  <a:cubicBezTo>
                    <a:pt x="82" y="7"/>
                    <a:pt x="75" y="0"/>
                    <a:pt x="65" y="0"/>
                  </a:cubicBezTo>
                  <a:cubicBezTo>
                    <a:pt x="56" y="0"/>
                    <a:pt x="48" y="7"/>
                    <a:pt x="48" y="17"/>
                  </a:cubicBezTo>
                  <a:cubicBezTo>
                    <a:pt x="48" y="22"/>
                    <a:pt x="51" y="27"/>
                    <a:pt x="55" y="30"/>
                  </a:cubicBezTo>
                  <a:cubicBezTo>
                    <a:pt x="47" y="33"/>
                    <a:pt x="42" y="39"/>
                    <a:pt x="40" y="47"/>
                  </a:cubicBezTo>
                  <a:cubicBezTo>
                    <a:pt x="39" y="46"/>
                    <a:pt x="38" y="46"/>
                    <a:pt x="37" y="45"/>
                  </a:cubicBezTo>
                  <a:cubicBezTo>
                    <a:pt x="41" y="42"/>
                    <a:pt x="43" y="38"/>
                    <a:pt x="43" y="32"/>
                  </a:cubicBezTo>
                  <a:cubicBezTo>
                    <a:pt x="43" y="23"/>
                    <a:pt x="35" y="15"/>
                    <a:pt x="26" y="15"/>
                  </a:cubicBezTo>
                  <a:cubicBezTo>
                    <a:pt x="17" y="15"/>
                    <a:pt x="9" y="23"/>
                    <a:pt x="9" y="32"/>
                  </a:cubicBezTo>
                  <a:cubicBezTo>
                    <a:pt x="9" y="38"/>
                    <a:pt x="11" y="42"/>
                    <a:pt x="15" y="45"/>
                  </a:cubicBezTo>
                  <a:cubicBezTo>
                    <a:pt x="6" y="50"/>
                    <a:pt x="0" y="59"/>
                    <a:pt x="0" y="69"/>
                  </a:cubicBezTo>
                  <a:lnTo>
                    <a:pt x="6" y="69"/>
                  </a:lnTo>
                  <a:cubicBezTo>
                    <a:pt x="6" y="58"/>
                    <a:pt x="15" y="49"/>
                    <a:pt x="26" y="49"/>
                  </a:cubicBezTo>
                  <a:cubicBezTo>
                    <a:pt x="37" y="49"/>
                    <a:pt x="46" y="58"/>
                    <a:pt x="46" y="69"/>
                  </a:cubicBezTo>
                  <a:lnTo>
                    <a:pt x="52" y="69"/>
                  </a:lnTo>
                  <a:cubicBezTo>
                    <a:pt x="52" y="63"/>
                    <a:pt x="50" y="57"/>
                    <a:pt x="46" y="52"/>
                  </a:cubicBezTo>
                  <a:cubicBezTo>
                    <a:pt x="47" y="42"/>
                    <a:pt x="55" y="34"/>
                    <a:pt x="65" y="34"/>
                  </a:cubicBezTo>
                  <a:cubicBezTo>
                    <a:pt x="76" y="34"/>
                    <a:pt x="85" y="42"/>
                    <a:pt x="85" y="53"/>
                  </a:cubicBezTo>
                  <a:cubicBezTo>
                    <a:pt x="82" y="58"/>
                    <a:pt x="80" y="63"/>
                    <a:pt x="80" y="69"/>
                  </a:cubicBezTo>
                  <a:lnTo>
                    <a:pt x="86" y="69"/>
                  </a:lnTo>
                  <a:cubicBezTo>
                    <a:pt x="86" y="58"/>
                    <a:pt x="95" y="49"/>
                    <a:pt x="106" y="49"/>
                  </a:cubicBezTo>
                  <a:cubicBezTo>
                    <a:pt x="117" y="49"/>
                    <a:pt x="126" y="58"/>
                    <a:pt x="126" y="69"/>
                  </a:cubicBezTo>
                  <a:lnTo>
                    <a:pt x="132" y="69"/>
                  </a:lnTo>
                  <a:cubicBezTo>
                    <a:pt x="132" y="59"/>
                    <a:pt x="126" y="50"/>
                    <a:pt x="11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14">
              <a:extLst>
                <a:ext uri="{FF2B5EF4-FFF2-40B4-BE49-F238E27FC236}">
                  <a16:creationId xmlns:a16="http://schemas.microsoft.com/office/drawing/2014/main" id="{EB6BC83E-9307-4573-9A55-394A3BC482E0}"/>
                </a:ext>
              </a:extLst>
            </p:cNvPr>
            <p:cNvSpPr>
              <a:spLocks/>
            </p:cNvSpPr>
            <p:nvPr/>
          </p:nvSpPr>
          <p:spPr bwMode="auto">
            <a:xfrm>
              <a:off x="8046728" y="3367313"/>
              <a:ext cx="1973892" cy="581593"/>
            </a:xfrm>
            <a:custGeom>
              <a:avLst/>
              <a:gdLst>
                <a:gd name="T0" fmla="*/ 278 w 559"/>
                <a:gd name="T1" fmla="*/ 0 h 165"/>
                <a:gd name="T2" fmla="*/ 0 w 559"/>
                <a:gd name="T3" fmla="*/ 112 h 165"/>
                <a:gd name="T4" fmla="*/ 0 w 559"/>
                <a:gd name="T5" fmla="*/ 165 h 165"/>
                <a:gd name="T6" fmla="*/ 279 w 559"/>
                <a:gd name="T7" fmla="*/ 51 h 165"/>
                <a:gd name="T8" fmla="*/ 559 w 559"/>
                <a:gd name="T9" fmla="*/ 165 h 165"/>
                <a:gd name="T10" fmla="*/ 559 w 559"/>
                <a:gd name="T11" fmla="*/ 112 h 165"/>
                <a:gd name="T12" fmla="*/ 278 w 559"/>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559" h="165">
                  <a:moveTo>
                    <a:pt x="278" y="0"/>
                  </a:moveTo>
                  <a:cubicBezTo>
                    <a:pt x="86" y="0"/>
                    <a:pt x="0" y="112"/>
                    <a:pt x="0" y="112"/>
                  </a:cubicBezTo>
                  <a:lnTo>
                    <a:pt x="0" y="165"/>
                  </a:lnTo>
                  <a:cubicBezTo>
                    <a:pt x="0" y="165"/>
                    <a:pt x="89" y="51"/>
                    <a:pt x="279" y="51"/>
                  </a:cubicBezTo>
                  <a:cubicBezTo>
                    <a:pt x="469" y="51"/>
                    <a:pt x="559" y="165"/>
                    <a:pt x="559" y="165"/>
                  </a:cubicBezTo>
                  <a:lnTo>
                    <a:pt x="559" y="112"/>
                  </a:lnTo>
                  <a:cubicBezTo>
                    <a:pt x="559" y="112"/>
                    <a:pt x="470" y="0"/>
                    <a:pt x="278"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15">
              <a:extLst>
                <a:ext uri="{FF2B5EF4-FFF2-40B4-BE49-F238E27FC236}">
                  <a16:creationId xmlns:a16="http://schemas.microsoft.com/office/drawing/2014/main" id="{60E2B80B-B089-4F78-9B18-E8AE88CEF3E5}"/>
                </a:ext>
              </a:extLst>
            </p:cNvPr>
            <p:cNvSpPr>
              <a:spLocks/>
            </p:cNvSpPr>
            <p:nvPr/>
          </p:nvSpPr>
          <p:spPr bwMode="auto">
            <a:xfrm>
              <a:off x="8029104" y="3684545"/>
              <a:ext cx="2009140" cy="493473"/>
            </a:xfrm>
            <a:custGeom>
              <a:avLst/>
              <a:gdLst>
                <a:gd name="T0" fmla="*/ 285 w 571"/>
                <a:gd name="T1" fmla="*/ 0 h 138"/>
                <a:gd name="T2" fmla="*/ 571 w 571"/>
                <a:gd name="T3" fmla="*/ 34 h 138"/>
                <a:gd name="T4" fmla="*/ 571 w 571"/>
                <a:gd name="T5" fmla="*/ 120 h 138"/>
                <a:gd name="T6" fmla="*/ 545 w 571"/>
                <a:gd name="T7" fmla="*/ 123 h 138"/>
                <a:gd name="T8" fmla="*/ 347 w 571"/>
                <a:gd name="T9" fmla="*/ 136 h 138"/>
                <a:gd name="T10" fmla="*/ 329 w 571"/>
                <a:gd name="T11" fmla="*/ 129 h 138"/>
                <a:gd name="T12" fmla="*/ 286 w 571"/>
                <a:gd name="T13" fmla="*/ 129 h 138"/>
                <a:gd name="T14" fmla="*/ 285 w 571"/>
                <a:gd name="T15" fmla="*/ 129 h 138"/>
                <a:gd name="T16" fmla="*/ 242 w 571"/>
                <a:gd name="T17" fmla="*/ 129 h 138"/>
                <a:gd name="T18" fmla="*/ 223 w 571"/>
                <a:gd name="T19" fmla="*/ 136 h 138"/>
                <a:gd name="T20" fmla="*/ 25 w 571"/>
                <a:gd name="T21" fmla="*/ 123 h 138"/>
                <a:gd name="T22" fmla="*/ 0 w 571"/>
                <a:gd name="T23" fmla="*/ 120 h 138"/>
                <a:gd name="T24" fmla="*/ 0 w 571"/>
                <a:gd name="T25" fmla="*/ 34 h 138"/>
                <a:gd name="T26" fmla="*/ 285 w 571"/>
                <a:gd name="T2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 h="138">
                  <a:moveTo>
                    <a:pt x="285" y="0"/>
                  </a:moveTo>
                  <a:lnTo>
                    <a:pt x="571" y="34"/>
                  </a:lnTo>
                  <a:lnTo>
                    <a:pt x="571" y="120"/>
                  </a:lnTo>
                  <a:lnTo>
                    <a:pt x="545" y="123"/>
                  </a:lnTo>
                  <a:cubicBezTo>
                    <a:pt x="545" y="123"/>
                    <a:pt x="361" y="138"/>
                    <a:pt x="347" y="136"/>
                  </a:cubicBezTo>
                  <a:cubicBezTo>
                    <a:pt x="333" y="134"/>
                    <a:pt x="329" y="129"/>
                    <a:pt x="329" y="129"/>
                  </a:cubicBezTo>
                  <a:lnTo>
                    <a:pt x="286" y="129"/>
                  </a:lnTo>
                  <a:lnTo>
                    <a:pt x="285" y="129"/>
                  </a:lnTo>
                  <a:lnTo>
                    <a:pt x="242" y="129"/>
                  </a:lnTo>
                  <a:cubicBezTo>
                    <a:pt x="242" y="129"/>
                    <a:pt x="237" y="134"/>
                    <a:pt x="223" y="136"/>
                  </a:cubicBezTo>
                  <a:cubicBezTo>
                    <a:pt x="209" y="138"/>
                    <a:pt x="25" y="123"/>
                    <a:pt x="25" y="123"/>
                  </a:cubicBezTo>
                  <a:lnTo>
                    <a:pt x="0" y="120"/>
                  </a:lnTo>
                  <a:lnTo>
                    <a:pt x="0" y="34"/>
                  </a:lnTo>
                  <a:lnTo>
                    <a:pt x="285"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16">
              <a:extLst>
                <a:ext uri="{FF2B5EF4-FFF2-40B4-BE49-F238E27FC236}">
                  <a16:creationId xmlns:a16="http://schemas.microsoft.com/office/drawing/2014/main" id="{4607FDAB-CA9A-4C11-821E-21F3A82B47AA}"/>
                </a:ext>
              </a:extLst>
            </p:cNvPr>
            <p:cNvSpPr>
              <a:spLocks/>
            </p:cNvSpPr>
            <p:nvPr/>
          </p:nvSpPr>
          <p:spPr bwMode="auto">
            <a:xfrm>
              <a:off x="9941309" y="3737417"/>
              <a:ext cx="185055" cy="493473"/>
            </a:xfrm>
            <a:custGeom>
              <a:avLst/>
              <a:gdLst>
                <a:gd name="T0" fmla="*/ 19 w 52"/>
                <a:gd name="T1" fmla="*/ 4 h 140"/>
                <a:gd name="T2" fmla="*/ 52 w 52"/>
                <a:gd name="T3" fmla="*/ 51 h 140"/>
                <a:gd name="T4" fmla="*/ 46 w 52"/>
                <a:gd name="T5" fmla="*/ 129 h 140"/>
                <a:gd name="T6" fmla="*/ 34 w 52"/>
                <a:gd name="T7" fmla="*/ 140 h 140"/>
                <a:gd name="T8" fmla="*/ 0 w 52"/>
                <a:gd name="T9" fmla="*/ 140 h 140"/>
                <a:gd name="T10" fmla="*/ 0 w 52"/>
                <a:gd name="T11" fmla="*/ 0 h 140"/>
                <a:gd name="T12" fmla="*/ 19 w 52"/>
                <a:gd name="T13" fmla="*/ 4 h 140"/>
              </a:gdLst>
              <a:ahLst/>
              <a:cxnLst>
                <a:cxn ang="0">
                  <a:pos x="T0" y="T1"/>
                </a:cxn>
                <a:cxn ang="0">
                  <a:pos x="T2" y="T3"/>
                </a:cxn>
                <a:cxn ang="0">
                  <a:pos x="T4" y="T5"/>
                </a:cxn>
                <a:cxn ang="0">
                  <a:pos x="T6" y="T7"/>
                </a:cxn>
                <a:cxn ang="0">
                  <a:pos x="T8" y="T9"/>
                </a:cxn>
                <a:cxn ang="0">
                  <a:pos x="T10" y="T11"/>
                </a:cxn>
                <a:cxn ang="0">
                  <a:pos x="T12" y="T13"/>
                </a:cxn>
              </a:cxnLst>
              <a:rect l="0" t="0" r="r" b="b"/>
              <a:pathLst>
                <a:path w="52" h="140">
                  <a:moveTo>
                    <a:pt x="19" y="4"/>
                  </a:moveTo>
                  <a:cubicBezTo>
                    <a:pt x="44" y="14"/>
                    <a:pt x="52" y="24"/>
                    <a:pt x="52" y="51"/>
                  </a:cubicBezTo>
                  <a:cubicBezTo>
                    <a:pt x="52" y="71"/>
                    <a:pt x="48" y="110"/>
                    <a:pt x="46" y="129"/>
                  </a:cubicBezTo>
                  <a:cubicBezTo>
                    <a:pt x="45" y="135"/>
                    <a:pt x="40" y="140"/>
                    <a:pt x="34" y="140"/>
                  </a:cubicBezTo>
                  <a:lnTo>
                    <a:pt x="0" y="140"/>
                  </a:lnTo>
                  <a:lnTo>
                    <a:pt x="0" y="0"/>
                  </a:lnTo>
                  <a:lnTo>
                    <a:pt x="19" y="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17">
              <a:extLst>
                <a:ext uri="{FF2B5EF4-FFF2-40B4-BE49-F238E27FC236}">
                  <a16:creationId xmlns:a16="http://schemas.microsoft.com/office/drawing/2014/main" id="{8C905591-F026-4416-93C3-0427368AE91E}"/>
                </a:ext>
              </a:extLst>
            </p:cNvPr>
            <p:cNvSpPr>
              <a:spLocks/>
            </p:cNvSpPr>
            <p:nvPr/>
          </p:nvSpPr>
          <p:spPr bwMode="auto">
            <a:xfrm>
              <a:off x="9958933" y="4213266"/>
              <a:ext cx="114559" cy="88120"/>
            </a:xfrm>
            <a:custGeom>
              <a:avLst/>
              <a:gdLst>
                <a:gd name="T0" fmla="*/ 31 w 31"/>
                <a:gd name="T1" fmla="*/ 0 h 24"/>
                <a:gd name="T2" fmla="*/ 31 w 31"/>
                <a:gd name="T3" fmla="*/ 12 h 24"/>
                <a:gd name="T4" fmla="*/ 26 w 31"/>
                <a:gd name="T5" fmla="*/ 20 h 24"/>
                <a:gd name="T6" fmla="*/ 24 w 31"/>
                <a:gd name="T7" fmla="*/ 22 h 24"/>
                <a:gd name="T8" fmla="*/ 18 w 31"/>
                <a:gd name="T9" fmla="*/ 24 h 24"/>
                <a:gd name="T10" fmla="*/ 8 w 31"/>
                <a:gd name="T11" fmla="*/ 24 h 24"/>
                <a:gd name="T12" fmla="*/ 0 w 31"/>
                <a:gd name="T13" fmla="*/ 20 h 24"/>
                <a:gd name="T14" fmla="*/ 0 w 31"/>
                <a:gd name="T15" fmla="*/ 0 h 24"/>
                <a:gd name="T16" fmla="*/ 31 w 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4">
                  <a:moveTo>
                    <a:pt x="31" y="0"/>
                  </a:moveTo>
                  <a:lnTo>
                    <a:pt x="31" y="12"/>
                  </a:lnTo>
                  <a:cubicBezTo>
                    <a:pt x="31" y="15"/>
                    <a:pt x="29" y="19"/>
                    <a:pt x="26" y="20"/>
                  </a:cubicBezTo>
                  <a:lnTo>
                    <a:pt x="24" y="22"/>
                  </a:lnTo>
                  <a:cubicBezTo>
                    <a:pt x="22" y="23"/>
                    <a:pt x="20" y="24"/>
                    <a:pt x="18" y="24"/>
                  </a:cubicBezTo>
                  <a:lnTo>
                    <a:pt x="8" y="24"/>
                  </a:lnTo>
                  <a:cubicBezTo>
                    <a:pt x="2" y="24"/>
                    <a:pt x="0" y="20"/>
                    <a:pt x="0" y="20"/>
                  </a:cubicBezTo>
                  <a:lnTo>
                    <a:pt x="0" y="0"/>
                  </a:lnTo>
                  <a:lnTo>
                    <a:pt x="31"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318">
              <a:extLst>
                <a:ext uri="{FF2B5EF4-FFF2-40B4-BE49-F238E27FC236}">
                  <a16:creationId xmlns:a16="http://schemas.microsoft.com/office/drawing/2014/main" id="{B016735C-F4BB-4ACF-8EA0-E64579B9B3A4}"/>
                </a:ext>
              </a:extLst>
            </p:cNvPr>
            <p:cNvSpPr>
              <a:spLocks/>
            </p:cNvSpPr>
            <p:nvPr/>
          </p:nvSpPr>
          <p:spPr bwMode="auto">
            <a:xfrm>
              <a:off x="8178905" y="3878410"/>
              <a:ext cx="308423" cy="158616"/>
            </a:xfrm>
            <a:custGeom>
              <a:avLst/>
              <a:gdLst>
                <a:gd name="T0" fmla="*/ 23 w 88"/>
                <a:gd name="T1" fmla="*/ 0 h 45"/>
                <a:gd name="T2" fmla="*/ 65 w 88"/>
                <a:gd name="T3" fmla="*/ 0 h 45"/>
                <a:gd name="T4" fmla="*/ 88 w 88"/>
                <a:gd name="T5" fmla="*/ 22 h 45"/>
                <a:gd name="T6" fmla="*/ 65 w 88"/>
                <a:gd name="T7" fmla="*/ 45 h 45"/>
                <a:gd name="T8" fmla="*/ 23 w 88"/>
                <a:gd name="T9" fmla="*/ 45 h 45"/>
                <a:gd name="T10" fmla="*/ 0 w 88"/>
                <a:gd name="T11" fmla="*/ 22 h 45"/>
                <a:gd name="T12" fmla="*/ 23 w 88"/>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88" h="45">
                  <a:moveTo>
                    <a:pt x="23" y="0"/>
                  </a:moveTo>
                  <a:lnTo>
                    <a:pt x="65" y="0"/>
                  </a:lnTo>
                  <a:cubicBezTo>
                    <a:pt x="77" y="0"/>
                    <a:pt x="88" y="10"/>
                    <a:pt x="88" y="22"/>
                  </a:cubicBezTo>
                  <a:cubicBezTo>
                    <a:pt x="88" y="35"/>
                    <a:pt x="77" y="45"/>
                    <a:pt x="65" y="45"/>
                  </a:cubicBezTo>
                  <a:lnTo>
                    <a:pt x="23" y="45"/>
                  </a:lnTo>
                  <a:cubicBezTo>
                    <a:pt x="10" y="45"/>
                    <a:pt x="0" y="35"/>
                    <a:pt x="0" y="22"/>
                  </a:cubicBezTo>
                  <a:cubicBezTo>
                    <a:pt x="0" y="10"/>
                    <a:pt x="10" y="0"/>
                    <a:pt x="2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319">
              <a:extLst>
                <a:ext uri="{FF2B5EF4-FFF2-40B4-BE49-F238E27FC236}">
                  <a16:creationId xmlns:a16="http://schemas.microsoft.com/office/drawing/2014/main" id="{7F876B5E-0BDF-4A4D-A1EF-76A2FE40E849}"/>
                </a:ext>
              </a:extLst>
            </p:cNvPr>
            <p:cNvSpPr>
              <a:spLocks noChangeArrowheads="1"/>
            </p:cNvSpPr>
            <p:nvPr/>
          </p:nvSpPr>
          <p:spPr bwMode="auto">
            <a:xfrm>
              <a:off x="8355146" y="3904848"/>
              <a:ext cx="96935"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320">
              <a:extLst>
                <a:ext uri="{FF2B5EF4-FFF2-40B4-BE49-F238E27FC236}">
                  <a16:creationId xmlns:a16="http://schemas.microsoft.com/office/drawing/2014/main" id="{7EAAEC7B-1A7B-4647-8702-47D5B64BB138}"/>
                </a:ext>
              </a:extLst>
            </p:cNvPr>
            <p:cNvSpPr>
              <a:spLocks noChangeArrowheads="1"/>
            </p:cNvSpPr>
            <p:nvPr/>
          </p:nvSpPr>
          <p:spPr bwMode="auto">
            <a:xfrm>
              <a:off x="8390394" y="3940097"/>
              <a:ext cx="26439"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321">
              <a:extLst>
                <a:ext uri="{FF2B5EF4-FFF2-40B4-BE49-F238E27FC236}">
                  <a16:creationId xmlns:a16="http://schemas.microsoft.com/office/drawing/2014/main" id="{A45680EE-1CB0-415A-ACAA-F5EC25B3E7A3}"/>
                </a:ext>
              </a:extLst>
            </p:cNvPr>
            <p:cNvSpPr>
              <a:spLocks noChangeArrowheads="1"/>
            </p:cNvSpPr>
            <p:nvPr/>
          </p:nvSpPr>
          <p:spPr bwMode="auto">
            <a:xfrm>
              <a:off x="8205344" y="3904848"/>
              <a:ext cx="105744"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322">
              <a:extLst>
                <a:ext uri="{FF2B5EF4-FFF2-40B4-BE49-F238E27FC236}">
                  <a16:creationId xmlns:a16="http://schemas.microsoft.com/office/drawing/2014/main" id="{FD19A989-99F1-41DC-B4E1-D6DB98328699}"/>
                </a:ext>
              </a:extLst>
            </p:cNvPr>
            <p:cNvSpPr>
              <a:spLocks noChangeArrowheads="1"/>
            </p:cNvSpPr>
            <p:nvPr/>
          </p:nvSpPr>
          <p:spPr bwMode="auto">
            <a:xfrm>
              <a:off x="8240592" y="3940097"/>
              <a:ext cx="35248"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23">
              <a:extLst>
                <a:ext uri="{FF2B5EF4-FFF2-40B4-BE49-F238E27FC236}">
                  <a16:creationId xmlns:a16="http://schemas.microsoft.com/office/drawing/2014/main" id="{10D4C5A6-A9D4-41A0-AB7A-214D96D9F61D}"/>
                </a:ext>
              </a:extLst>
            </p:cNvPr>
            <p:cNvSpPr>
              <a:spLocks/>
            </p:cNvSpPr>
            <p:nvPr/>
          </p:nvSpPr>
          <p:spPr bwMode="auto">
            <a:xfrm>
              <a:off x="9580019" y="3878410"/>
              <a:ext cx="308423" cy="158616"/>
            </a:xfrm>
            <a:custGeom>
              <a:avLst/>
              <a:gdLst>
                <a:gd name="T0" fmla="*/ 23 w 87"/>
                <a:gd name="T1" fmla="*/ 0 h 45"/>
                <a:gd name="T2" fmla="*/ 65 w 87"/>
                <a:gd name="T3" fmla="*/ 0 h 45"/>
                <a:gd name="T4" fmla="*/ 87 w 87"/>
                <a:gd name="T5" fmla="*/ 22 h 45"/>
                <a:gd name="T6" fmla="*/ 65 w 87"/>
                <a:gd name="T7" fmla="*/ 45 h 45"/>
                <a:gd name="T8" fmla="*/ 23 w 87"/>
                <a:gd name="T9" fmla="*/ 45 h 45"/>
                <a:gd name="T10" fmla="*/ 0 w 87"/>
                <a:gd name="T11" fmla="*/ 22 h 45"/>
                <a:gd name="T12" fmla="*/ 23 w 87"/>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87" h="45">
                  <a:moveTo>
                    <a:pt x="23" y="0"/>
                  </a:moveTo>
                  <a:lnTo>
                    <a:pt x="65" y="0"/>
                  </a:lnTo>
                  <a:cubicBezTo>
                    <a:pt x="77" y="0"/>
                    <a:pt x="87" y="10"/>
                    <a:pt x="87" y="22"/>
                  </a:cubicBezTo>
                  <a:cubicBezTo>
                    <a:pt x="87" y="35"/>
                    <a:pt x="77" y="45"/>
                    <a:pt x="65" y="45"/>
                  </a:cubicBezTo>
                  <a:lnTo>
                    <a:pt x="23" y="45"/>
                  </a:lnTo>
                  <a:cubicBezTo>
                    <a:pt x="10" y="45"/>
                    <a:pt x="0" y="35"/>
                    <a:pt x="0" y="22"/>
                  </a:cubicBezTo>
                  <a:cubicBezTo>
                    <a:pt x="0" y="10"/>
                    <a:pt x="10" y="0"/>
                    <a:pt x="2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1324">
              <a:extLst>
                <a:ext uri="{FF2B5EF4-FFF2-40B4-BE49-F238E27FC236}">
                  <a16:creationId xmlns:a16="http://schemas.microsoft.com/office/drawing/2014/main" id="{3D49FCBE-0B75-40B0-9CA7-CB8BA585A4A6}"/>
                </a:ext>
              </a:extLst>
            </p:cNvPr>
            <p:cNvSpPr>
              <a:spLocks noChangeArrowheads="1"/>
            </p:cNvSpPr>
            <p:nvPr/>
          </p:nvSpPr>
          <p:spPr bwMode="auto">
            <a:xfrm>
              <a:off x="9756259" y="3904848"/>
              <a:ext cx="96935"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1325">
              <a:extLst>
                <a:ext uri="{FF2B5EF4-FFF2-40B4-BE49-F238E27FC236}">
                  <a16:creationId xmlns:a16="http://schemas.microsoft.com/office/drawing/2014/main" id="{6A60941F-C2FF-4C56-916A-CCA6925619AD}"/>
                </a:ext>
              </a:extLst>
            </p:cNvPr>
            <p:cNvSpPr>
              <a:spLocks noChangeArrowheads="1"/>
            </p:cNvSpPr>
            <p:nvPr/>
          </p:nvSpPr>
          <p:spPr bwMode="auto">
            <a:xfrm>
              <a:off x="9791507" y="3940097"/>
              <a:ext cx="26439"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1326">
              <a:extLst>
                <a:ext uri="{FF2B5EF4-FFF2-40B4-BE49-F238E27FC236}">
                  <a16:creationId xmlns:a16="http://schemas.microsoft.com/office/drawing/2014/main" id="{C496CEE4-0D18-4EE2-81DA-94EBA4A176CF}"/>
                </a:ext>
              </a:extLst>
            </p:cNvPr>
            <p:cNvSpPr>
              <a:spLocks noChangeArrowheads="1"/>
            </p:cNvSpPr>
            <p:nvPr/>
          </p:nvSpPr>
          <p:spPr bwMode="auto">
            <a:xfrm>
              <a:off x="9606452" y="3904848"/>
              <a:ext cx="105744"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1327">
              <a:extLst>
                <a:ext uri="{FF2B5EF4-FFF2-40B4-BE49-F238E27FC236}">
                  <a16:creationId xmlns:a16="http://schemas.microsoft.com/office/drawing/2014/main" id="{9F567413-CDD1-4182-89E2-A353EF90AABC}"/>
                </a:ext>
              </a:extLst>
            </p:cNvPr>
            <p:cNvSpPr>
              <a:spLocks noChangeArrowheads="1"/>
            </p:cNvSpPr>
            <p:nvPr/>
          </p:nvSpPr>
          <p:spPr bwMode="auto">
            <a:xfrm>
              <a:off x="9641700" y="3940097"/>
              <a:ext cx="35248"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328">
              <a:extLst>
                <a:ext uri="{FF2B5EF4-FFF2-40B4-BE49-F238E27FC236}">
                  <a16:creationId xmlns:a16="http://schemas.microsoft.com/office/drawing/2014/main" id="{A45037BA-D162-4733-B691-D1B87D49EA62}"/>
                </a:ext>
              </a:extLst>
            </p:cNvPr>
            <p:cNvSpPr>
              <a:spLocks/>
            </p:cNvSpPr>
            <p:nvPr/>
          </p:nvSpPr>
          <p:spPr bwMode="auto">
            <a:xfrm>
              <a:off x="7932169" y="3737417"/>
              <a:ext cx="185055" cy="493473"/>
            </a:xfrm>
            <a:custGeom>
              <a:avLst/>
              <a:gdLst>
                <a:gd name="T0" fmla="*/ 33 w 52"/>
                <a:gd name="T1" fmla="*/ 4 h 140"/>
                <a:gd name="T2" fmla="*/ 0 w 52"/>
                <a:gd name="T3" fmla="*/ 51 h 140"/>
                <a:gd name="T4" fmla="*/ 6 w 52"/>
                <a:gd name="T5" fmla="*/ 129 h 140"/>
                <a:gd name="T6" fmla="*/ 18 w 52"/>
                <a:gd name="T7" fmla="*/ 140 h 140"/>
                <a:gd name="T8" fmla="*/ 52 w 52"/>
                <a:gd name="T9" fmla="*/ 140 h 140"/>
                <a:gd name="T10" fmla="*/ 52 w 52"/>
                <a:gd name="T11" fmla="*/ 0 h 140"/>
                <a:gd name="T12" fmla="*/ 33 w 52"/>
                <a:gd name="T13" fmla="*/ 4 h 140"/>
              </a:gdLst>
              <a:ahLst/>
              <a:cxnLst>
                <a:cxn ang="0">
                  <a:pos x="T0" y="T1"/>
                </a:cxn>
                <a:cxn ang="0">
                  <a:pos x="T2" y="T3"/>
                </a:cxn>
                <a:cxn ang="0">
                  <a:pos x="T4" y="T5"/>
                </a:cxn>
                <a:cxn ang="0">
                  <a:pos x="T6" y="T7"/>
                </a:cxn>
                <a:cxn ang="0">
                  <a:pos x="T8" y="T9"/>
                </a:cxn>
                <a:cxn ang="0">
                  <a:pos x="T10" y="T11"/>
                </a:cxn>
                <a:cxn ang="0">
                  <a:pos x="T12" y="T13"/>
                </a:cxn>
              </a:cxnLst>
              <a:rect l="0" t="0" r="r" b="b"/>
              <a:pathLst>
                <a:path w="52" h="140">
                  <a:moveTo>
                    <a:pt x="33" y="4"/>
                  </a:moveTo>
                  <a:cubicBezTo>
                    <a:pt x="8" y="14"/>
                    <a:pt x="0" y="24"/>
                    <a:pt x="0" y="51"/>
                  </a:cubicBezTo>
                  <a:cubicBezTo>
                    <a:pt x="0" y="71"/>
                    <a:pt x="4" y="110"/>
                    <a:pt x="6" y="129"/>
                  </a:cubicBezTo>
                  <a:cubicBezTo>
                    <a:pt x="7" y="135"/>
                    <a:pt x="12" y="140"/>
                    <a:pt x="18" y="140"/>
                  </a:cubicBezTo>
                  <a:lnTo>
                    <a:pt x="52" y="140"/>
                  </a:lnTo>
                  <a:lnTo>
                    <a:pt x="52" y="0"/>
                  </a:lnTo>
                  <a:lnTo>
                    <a:pt x="33" y="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329">
              <a:extLst>
                <a:ext uri="{FF2B5EF4-FFF2-40B4-BE49-F238E27FC236}">
                  <a16:creationId xmlns:a16="http://schemas.microsoft.com/office/drawing/2014/main" id="{739B321D-1E84-4E57-BC13-34988DFDB5DB}"/>
                </a:ext>
              </a:extLst>
            </p:cNvPr>
            <p:cNvSpPr>
              <a:spLocks/>
            </p:cNvSpPr>
            <p:nvPr/>
          </p:nvSpPr>
          <p:spPr bwMode="auto">
            <a:xfrm>
              <a:off x="7993856" y="4213266"/>
              <a:ext cx="105744" cy="88120"/>
            </a:xfrm>
            <a:custGeom>
              <a:avLst/>
              <a:gdLst>
                <a:gd name="T0" fmla="*/ 0 w 31"/>
                <a:gd name="T1" fmla="*/ 0 h 24"/>
                <a:gd name="T2" fmla="*/ 0 w 31"/>
                <a:gd name="T3" fmla="*/ 12 h 24"/>
                <a:gd name="T4" fmla="*/ 5 w 31"/>
                <a:gd name="T5" fmla="*/ 20 h 24"/>
                <a:gd name="T6" fmla="*/ 7 w 31"/>
                <a:gd name="T7" fmla="*/ 22 h 24"/>
                <a:gd name="T8" fmla="*/ 13 w 31"/>
                <a:gd name="T9" fmla="*/ 24 h 24"/>
                <a:gd name="T10" fmla="*/ 23 w 31"/>
                <a:gd name="T11" fmla="*/ 24 h 24"/>
                <a:gd name="T12" fmla="*/ 31 w 31"/>
                <a:gd name="T13" fmla="*/ 20 h 24"/>
                <a:gd name="T14" fmla="*/ 31 w 31"/>
                <a:gd name="T15" fmla="*/ 0 h 24"/>
                <a:gd name="T16" fmla="*/ 0 w 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4">
                  <a:moveTo>
                    <a:pt x="0" y="0"/>
                  </a:moveTo>
                  <a:lnTo>
                    <a:pt x="0" y="12"/>
                  </a:lnTo>
                  <a:cubicBezTo>
                    <a:pt x="0" y="15"/>
                    <a:pt x="2" y="19"/>
                    <a:pt x="5" y="20"/>
                  </a:cubicBezTo>
                  <a:lnTo>
                    <a:pt x="7" y="22"/>
                  </a:lnTo>
                  <a:cubicBezTo>
                    <a:pt x="9" y="23"/>
                    <a:pt x="11" y="24"/>
                    <a:pt x="13" y="24"/>
                  </a:cubicBezTo>
                  <a:lnTo>
                    <a:pt x="23" y="24"/>
                  </a:lnTo>
                  <a:cubicBezTo>
                    <a:pt x="29" y="24"/>
                    <a:pt x="31" y="20"/>
                    <a:pt x="31" y="20"/>
                  </a:cubicBezTo>
                  <a:lnTo>
                    <a:pt x="31"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330">
              <a:extLst>
                <a:ext uri="{FF2B5EF4-FFF2-40B4-BE49-F238E27FC236}">
                  <a16:creationId xmlns:a16="http://schemas.microsoft.com/office/drawing/2014/main" id="{2D0BF57A-6328-4086-B09B-C680942A9280}"/>
                </a:ext>
              </a:extLst>
            </p:cNvPr>
            <p:cNvSpPr>
              <a:spLocks/>
            </p:cNvSpPr>
            <p:nvPr/>
          </p:nvSpPr>
          <p:spPr bwMode="auto">
            <a:xfrm>
              <a:off x="8020289" y="3658112"/>
              <a:ext cx="2017955" cy="1004570"/>
            </a:xfrm>
            <a:custGeom>
              <a:avLst/>
              <a:gdLst>
                <a:gd name="T0" fmla="*/ 9 w 575"/>
                <a:gd name="T1" fmla="*/ 28 h 287"/>
                <a:gd name="T2" fmla="*/ 287 w 575"/>
                <a:gd name="T3" fmla="*/ 0 h 287"/>
                <a:gd name="T4" fmla="*/ 287 w 575"/>
                <a:gd name="T5" fmla="*/ 0 h 287"/>
                <a:gd name="T6" fmla="*/ 288 w 575"/>
                <a:gd name="T7" fmla="*/ 0 h 287"/>
                <a:gd name="T8" fmla="*/ 566 w 575"/>
                <a:gd name="T9" fmla="*/ 28 h 287"/>
                <a:gd name="T10" fmla="*/ 530 w 575"/>
                <a:gd name="T11" fmla="*/ 221 h 287"/>
                <a:gd name="T12" fmla="*/ 491 w 575"/>
                <a:gd name="T13" fmla="*/ 257 h 287"/>
                <a:gd name="T14" fmla="*/ 349 w 575"/>
                <a:gd name="T15" fmla="*/ 287 h 287"/>
                <a:gd name="T16" fmla="*/ 288 w 575"/>
                <a:gd name="T17" fmla="*/ 258 h 287"/>
                <a:gd name="T18" fmla="*/ 287 w 575"/>
                <a:gd name="T19" fmla="*/ 258 h 287"/>
                <a:gd name="T20" fmla="*/ 287 w 575"/>
                <a:gd name="T21" fmla="*/ 258 h 287"/>
                <a:gd name="T22" fmla="*/ 226 w 575"/>
                <a:gd name="T23" fmla="*/ 287 h 287"/>
                <a:gd name="T24" fmla="*/ 84 w 575"/>
                <a:gd name="T25" fmla="*/ 257 h 287"/>
                <a:gd name="T26" fmla="*/ 45 w 575"/>
                <a:gd name="T27" fmla="*/ 221 h 287"/>
                <a:gd name="T28" fmla="*/ 9 w 575"/>
                <a:gd name="T29" fmla="*/ 28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5" h="287">
                  <a:moveTo>
                    <a:pt x="9" y="28"/>
                  </a:moveTo>
                  <a:cubicBezTo>
                    <a:pt x="77" y="6"/>
                    <a:pt x="142" y="0"/>
                    <a:pt x="287" y="0"/>
                  </a:cubicBezTo>
                  <a:lnTo>
                    <a:pt x="287" y="0"/>
                  </a:lnTo>
                  <a:lnTo>
                    <a:pt x="288" y="0"/>
                  </a:lnTo>
                  <a:cubicBezTo>
                    <a:pt x="433" y="0"/>
                    <a:pt x="497" y="6"/>
                    <a:pt x="566" y="28"/>
                  </a:cubicBezTo>
                  <a:cubicBezTo>
                    <a:pt x="570" y="101"/>
                    <a:pt x="575" y="145"/>
                    <a:pt x="530" y="221"/>
                  </a:cubicBezTo>
                  <a:cubicBezTo>
                    <a:pt x="521" y="237"/>
                    <a:pt x="507" y="249"/>
                    <a:pt x="491" y="257"/>
                  </a:cubicBezTo>
                  <a:cubicBezTo>
                    <a:pt x="443" y="278"/>
                    <a:pt x="378" y="287"/>
                    <a:pt x="349" y="287"/>
                  </a:cubicBezTo>
                  <a:cubicBezTo>
                    <a:pt x="315" y="287"/>
                    <a:pt x="325" y="258"/>
                    <a:pt x="288" y="258"/>
                  </a:cubicBezTo>
                  <a:lnTo>
                    <a:pt x="287" y="258"/>
                  </a:lnTo>
                  <a:lnTo>
                    <a:pt x="287" y="258"/>
                  </a:lnTo>
                  <a:cubicBezTo>
                    <a:pt x="249" y="258"/>
                    <a:pt x="260" y="287"/>
                    <a:pt x="226" y="287"/>
                  </a:cubicBezTo>
                  <a:cubicBezTo>
                    <a:pt x="197" y="287"/>
                    <a:pt x="131" y="278"/>
                    <a:pt x="84" y="257"/>
                  </a:cubicBezTo>
                  <a:cubicBezTo>
                    <a:pt x="67" y="249"/>
                    <a:pt x="54" y="237"/>
                    <a:pt x="45" y="221"/>
                  </a:cubicBezTo>
                  <a:cubicBezTo>
                    <a:pt x="0" y="145"/>
                    <a:pt x="5" y="101"/>
                    <a:pt x="9" y="28"/>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31">
              <a:extLst>
                <a:ext uri="{FF2B5EF4-FFF2-40B4-BE49-F238E27FC236}">
                  <a16:creationId xmlns:a16="http://schemas.microsoft.com/office/drawing/2014/main" id="{4C241639-5E15-41F5-8D97-ABF9EBC6363D}"/>
                </a:ext>
              </a:extLst>
            </p:cNvPr>
            <p:cNvSpPr>
              <a:spLocks/>
            </p:cNvSpPr>
            <p:nvPr/>
          </p:nvSpPr>
          <p:spPr bwMode="auto">
            <a:xfrm>
              <a:off x="8037913" y="3755041"/>
              <a:ext cx="502288" cy="872393"/>
            </a:xfrm>
            <a:custGeom>
              <a:avLst/>
              <a:gdLst>
                <a:gd name="T0" fmla="*/ 3 w 144"/>
                <a:gd name="T1" fmla="*/ 10 h 249"/>
                <a:gd name="T2" fmla="*/ 2 w 144"/>
                <a:gd name="T3" fmla="*/ 28 h 249"/>
                <a:gd name="T4" fmla="*/ 3 w 144"/>
                <a:gd name="T5" fmla="*/ 93 h 249"/>
                <a:gd name="T6" fmla="*/ 40 w 144"/>
                <a:gd name="T7" fmla="*/ 193 h 249"/>
                <a:gd name="T8" fmla="*/ 79 w 144"/>
                <a:gd name="T9" fmla="*/ 229 h 249"/>
                <a:gd name="T10" fmla="*/ 144 w 144"/>
                <a:gd name="T11" fmla="*/ 249 h 249"/>
                <a:gd name="T12" fmla="*/ 120 w 144"/>
                <a:gd name="T13" fmla="*/ 9 h 249"/>
                <a:gd name="T14" fmla="*/ 95 w 144"/>
                <a:gd name="T15" fmla="*/ 0 h 249"/>
                <a:gd name="T16" fmla="*/ 5 w 144"/>
                <a:gd name="T17" fmla="*/ 0 h 249"/>
                <a:gd name="T18" fmla="*/ 4 w 144"/>
                <a:gd name="T19" fmla="*/ 0 h 249"/>
                <a:gd name="T20" fmla="*/ 3 w 144"/>
                <a:gd name="T21" fmla="*/ 1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249">
                  <a:moveTo>
                    <a:pt x="3" y="10"/>
                  </a:moveTo>
                  <a:lnTo>
                    <a:pt x="2" y="28"/>
                  </a:lnTo>
                  <a:cubicBezTo>
                    <a:pt x="0" y="69"/>
                    <a:pt x="3" y="93"/>
                    <a:pt x="3" y="93"/>
                  </a:cubicBezTo>
                  <a:cubicBezTo>
                    <a:pt x="7" y="124"/>
                    <a:pt x="17" y="154"/>
                    <a:pt x="40" y="193"/>
                  </a:cubicBezTo>
                  <a:cubicBezTo>
                    <a:pt x="49" y="209"/>
                    <a:pt x="62" y="221"/>
                    <a:pt x="79" y="229"/>
                  </a:cubicBezTo>
                  <a:cubicBezTo>
                    <a:pt x="99" y="238"/>
                    <a:pt x="122" y="244"/>
                    <a:pt x="144" y="249"/>
                  </a:cubicBezTo>
                  <a:cubicBezTo>
                    <a:pt x="144" y="249"/>
                    <a:pt x="108" y="191"/>
                    <a:pt x="120" y="9"/>
                  </a:cubicBezTo>
                  <a:cubicBezTo>
                    <a:pt x="120" y="2"/>
                    <a:pt x="95" y="0"/>
                    <a:pt x="95" y="0"/>
                  </a:cubicBezTo>
                  <a:lnTo>
                    <a:pt x="5" y="0"/>
                  </a:lnTo>
                  <a:cubicBezTo>
                    <a:pt x="4" y="0"/>
                    <a:pt x="4" y="0"/>
                    <a:pt x="4" y="0"/>
                  </a:cubicBezTo>
                  <a:cubicBezTo>
                    <a:pt x="3" y="3"/>
                    <a:pt x="3" y="7"/>
                    <a:pt x="3" y="1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32">
              <a:extLst>
                <a:ext uri="{FF2B5EF4-FFF2-40B4-BE49-F238E27FC236}">
                  <a16:creationId xmlns:a16="http://schemas.microsoft.com/office/drawing/2014/main" id="{B6E813CF-D6CD-4ACF-9978-2DD00160800F}"/>
                </a:ext>
              </a:extLst>
            </p:cNvPr>
            <p:cNvSpPr>
              <a:spLocks/>
            </p:cNvSpPr>
            <p:nvPr/>
          </p:nvSpPr>
          <p:spPr bwMode="auto">
            <a:xfrm>
              <a:off x="8046728" y="3658112"/>
              <a:ext cx="1973892" cy="193864"/>
            </a:xfrm>
            <a:custGeom>
              <a:avLst/>
              <a:gdLst>
                <a:gd name="T0" fmla="*/ 281 w 561"/>
                <a:gd name="T1" fmla="*/ 28 h 56"/>
                <a:gd name="T2" fmla="*/ 561 w 561"/>
                <a:gd name="T3" fmla="*/ 56 h 56"/>
                <a:gd name="T4" fmla="*/ 559 w 561"/>
                <a:gd name="T5" fmla="*/ 28 h 56"/>
                <a:gd name="T6" fmla="*/ 281 w 561"/>
                <a:gd name="T7" fmla="*/ 0 h 56"/>
                <a:gd name="T8" fmla="*/ 280 w 561"/>
                <a:gd name="T9" fmla="*/ 0 h 56"/>
                <a:gd name="T10" fmla="*/ 280 w 561"/>
                <a:gd name="T11" fmla="*/ 0 h 56"/>
                <a:gd name="T12" fmla="*/ 2 w 561"/>
                <a:gd name="T13" fmla="*/ 28 h 56"/>
                <a:gd name="T14" fmla="*/ 0 w 561"/>
                <a:gd name="T15" fmla="*/ 56 h 56"/>
                <a:gd name="T16" fmla="*/ 281 w 561"/>
                <a:gd name="T17"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1" h="56">
                  <a:moveTo>
                    <a:pt x="281" y="28"/>
                  </a:moveTo>
                  <a:cubicBezTo>
                    <a:pt x="484" y="28"/>
                    <a:pt x="560" y="56"/>
                    <a:pt x="561" y="56"/>
                  </a:cubicBezTo>
                  <a:cubicBezTo>
                    <a:pt x="560" y="47"/>
                    <a:pt x="560" y="38"/>
                    <a:pt x="559" y="28"/>
                  </a:cubicBezTo>
                  <a:cubicBezTo>
                    <a:pt x="490" y="6"/>
                    <a:pt x="426" y="0"/>
                    <a:pt x="281" y="0"/>
                  </a:cubicBezTo>
                  <a:lnTo>
                    <a:pt x="280" y="0"/>
                  </a:lnTo>
                  <a:lnTo>
                    <a:pt x="280" y="0"/>
                  </a:lnTo>
                  <a:cubicBezTo>
                    <a:pt x="135" y="0"/>
                    <a:pt x="70" y="6"/>
                    <a:pt x="2" y="28"/>
                  </a:cubicBezTo>
                  <a:cubicBezTo>
                    <a:pt x="1" y="38"/>
                    <a:pt x="1" y="47"/>
                    <a:pt x="0" y="56"/>
                  </a:cubicBezTo>
                  <a:cubicBezTo>
                    <a:pt x="0" y="56"/>
                    <a:pt x="79" y="28"/>
                    <a:pt x="281" y="2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333">
              <a:extLst>
                <a:ext uri="{FF2B5EF4-FFF2-40B4-BE49-F238E27FC236}">
                  <a16:creationId xmlns:a16="http://schemas.microsoft.com/office/drawing/2014/main" id="{052FA787-1C55-4360-84A3-AF2567A92DCA}"/>
                </a:ext>
              </a:extLst>
            </p:cNvPr>
            <p:cNvSpPr>
              <a:spLocks/>
            </p:cNvSpPr>
            <p:nvPr/>
          </p:nvSpPr>
          <p:spPr bwMode="auto">
            <a:xfrm>
              <a:off x="8046728" y="3675736"/>
              <a:ext cx="405353" cy="176240"/>
            </a:xfrm>
            <a:custGeom>
              <a:avLst/>
              <a:gdLst>
                <a:gd name="T0" fmla="*/ 2 w 117"/>
                <a:gd name="T1" fmla="*/ 23 h 51"/>
                <a:gd name="T2" fmla="*/ 5 w 117"/>
                <a:gd name="T3" fmla="*/ 50 h 51"/>
                <a:gd name="T4" fmla="*/ 6 w 117"/>
                <a:gd name="T5" fmla="*/ 50 h 51"/>
                <a:gd name="T6" fmla="*/ 7 w 117"/>
                <a:gd name="T7" fmla="*/ 49 h 51"/>
                <a:gd name="T8" fmla="*/ 9 w 117"/>
                <a:gd name="T9" fmla="*/ 49 h 51"/>
                <a:gd name="T10" fmla="*/ 10 w 117"/>
                <a:gd name="T11" fmla="*/ 48 h 51"/>
                <a:gd name="T12" fmla="*/ 12 w 117"/>
                <a:gd name="T13" fmla="*/ 48 h 51"/>
                <a:gd name="T14" fmla="*/ 14 w 117"/>
                <a:gd name="T15" fmla="*/ 47 h 51"/>
                <a:gd name="T16" fmla="*/ 16 w 117"/>
                <a:gd name="T17" fmla="*/ 47 h 51"/>
                <a:gd name="T18" fmla="*/ 18 w 117"/>
                <a:gd name="T19" fmla="*/ 47 h 51"/>
                <a:gd name="T20" fmla="*/ 20 w 117"/>
                <a:gd name="T21" fmla="*/ 46 h 51"/>
                <a:gd name="T22" fmla="*/ 22 w 117"/>
                <a:gd name="T23" fmla="*/ 45 h 51"/>
                <a:gd name="T24" fmla="*/ 27 w 117"/>
                <a:gd name="T25" fmla="*/ 44 h 51"/>
                <a:gd name="T26" fmla="*/ 30 w 117"/>
                <a:gd name="T27" fmla="*/ 44 h 51"/>
                <a:gd name="T28" fmla="*/ 33 w 117"/>
                <a:gd name="T29" fmla="*/ 43 h 51"/>
                <a:gd name="T30" fmla="*/ 42 w 117"/>
                <a:gd name="T31" fmla="*/ 41 h 51"/>
                <a:gd name="T32" fmla="*/ 45 w 117"/>
                <a:gd name="T33" fmla="*/ 41 h 51"/>
                <a:gd name="T34" fmla="*/ 49 w 117"/>
                <a:gd name="T35" fmla="*/ 40 h 51"/>
                <a:gd name="T36" fmla="*/ 53 w 117"/>
                <a:gd name="T37" fmla="*/ 39 h 51"/>
                <a:gd name="T38" fmla="*/ 57 w 117"/>
                <a:gd name="T39" fmla="*/ 39 h 51"/>
                <a:gd name="T40" fmla="*/ 61 w 117"/>
                <a:gd name="T41" fmla="*/ 38 h 51"/>
                <a:gd name="T42" fmla="*/ 65 w 117"/>
                <a:gd name="T43" fmla="*/ 37 h 51"/>
                <a:gd name="T44" fmla="*/ 69 w 117"/>
                <a:gd name="T45" fmla="*/ 37 h 51"/>
                <a:gd name="T46" fmla="*/ 73 w 117"/>
                <a:gd name="T47" fmla="*/ 36 h 51"/>
                <a:gd name="T48" fmla="*/ 78 w 117"/>
                <a:gd name="T49" fmla="*/ 35 h 51"/>
                <a:gd name="T50" fmla="*/ 83 w 117"/>
                <a:gd name="T51" fmla="*/ 35 h 51"/>
                <a:gd name="T52" fmla="*/ 88 w 117"/>
                <a:gd name="T53" fmla="*/ 34 h 51"/>
                <a:gd name="T54" fmla="*/ 93 w 117"/>
                <a:gd name="T55" fmla="*/ 33 h 51"/>
                <a:gd name="T56" fmla="*/ 98 w 117"/>
                <a:gd name="T57" fmla="*/ 33 h 51"/>
                <a:gd name="T58" fmla="*/ 103 w 117"/>
                <a:gd name="T59" fmla="*/ 32 h 51"/>
                <a:gd name="T60" fmla="*/ 109 w 117"/>
                <a:gd name="T61" fmla="*/ 31 h 51"/>
                <a:gd name="T62" fmla="*/ 114 w 117"/>
                <a:gd name="T63" fmla="*/ 3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51">
                  <a:moveTo>
                    <a:pt x="117" y="0"/>
                  </a:moveTo>
                  <a:cubicBezTo>
                    <a:pt x="72" y="5"/>
                    <a:pt x="37" y="12"/>
                    <a:pt x="2" y="23"/>
                  </a:cubicBezTo>
                  <a:cubicBezTo>
                    <a:pt x="1" y="33"/>
                    <a:pt x="1" y="42"/>
                    <a:pt x="0" y="51"/>
                  </a:cubicBezTo>
                  <a:cubicBezTo>
                    <a:pt x="0" y="51"/>
                    <a:pt x="2" y="51"/>
                    <a:pt x="5" y="50"/>
                  </a:cubicBezTo>
                  <a:lnTo>
                    <a:pt x="5" y="50"/>
                  </a:lnTo>
                  <a:cubicBezTo>
                    <a:pt x="5" y="50"/>
                    <a:pt x="6" y="50"/>
                    <a:pt x="6" y="50"/>
                  </a:cubicBezTo>
                  <a:cubicBezTo>
                    <a:pt x="6" y="50"/>
                    <a:pt x="6" y="49"/>
                    <a:pt x="7" y="49"/>
                  </a:cubicBezTo>
                  <a:cubicBezTo>
                    <a:pt x="7" y="49"/>
                    <a:pt x="7" y="49"/>
                    <a:pt x="7" y="49"/>
                  </a:cubicBezTo>
                  <a:cubicBezTo>
                    <a:pt x="7" y="49"/>
                    <a:pt x="7" y="49"/>
                    <a:pt x="8" y="49"/>
                  </a:cubicBezTo>
                  <a:cubicBezTo>
                    <a:pt x="8" y="49"/>
                    <a:pt x="8" y="49"/>
                    <a:pt x="9" y="49"/>
                  </a:cubicBezTo>
                  <a:cubicBezTo>
                    <a:pt x="9" y="49"/>
                    <a:pt x="9" y="49"/>
                    <a:pt x="9" y="49"/>
                  </a:cubicBezTo>
                  <a:cubicBezTo>
                    <a:pt x="10" y="49"/>
                    <a:pt x="10" y="48"/>
                    <a:pt x="10" y="48"/>
                  </a:cubicBezTo>
                  <a:cubicBezTo>
                    <a:pt x="11" y="48"/>
                    <a:pt x="11" y="48"/>
                    <a:pt x="12" y="48"/>
                  </a:cubicBezTo>
                  <a:cubicBezTo>
                    <a:pt x="12" y="48"/>
                    <a:pt x="12" y="48"/>
                    <a:pt x="12" y="48"/>
                  </a:cubicBezTo>
                  <a:cubicBezTo>
                    <a:pt x="12" y="48"/>
                    <a:pt x="13" y="48"/>
                    <a:pt x="13" y="48"/>
                  </a:cubicBezTo>
                  <a:cubicBezTo>
                    <a:pt x="13" y="48"/>
                    <a:pt x="14" y="48"/>
                    <a:pt x="14" y="47"/>
                  </a:cubicBezTo>
                  <a:cubicBezTo>
                    <a:pt x="14" y="47"/>
                    <a:pt x="14" y="47"/>
                    <a:pt x="15" y="47"/>
                  </a:cubicBezTo>
                  <a:cubicBezTo>
                    <a:pt x="15" y="47"/>
                    <a:pt x="15" y="47"/>
                    <a:pt x="16" y="47"/>
                  </a:cubicBezTo>
                  <a:cubicBezTo>
                    <a:pt x="16" y="47"/>
                    <a:pt x="17" y="47"/>
                    <a:pt x="17" y="47"/>
                  </a:cubicBezTo>
                  <a:cubicBezTo>
                    <a:pt x="17" y="47"/>
                    <a:pt x="17" y="47"/>
                    <a:pt x="18" y="47"/>
                  </a:cubicBezTo>
                  <a:cubicBezTo>
                    <a:pt x="18" y="46"/>
                    <a:pt x="19" y="46"/>
                    <a:pt x="19" y="46"/>
                  </a:cubicBezTo>
                  <a:cubicBezTo>
                    <a:pt x="19" y="46"/>
                    <a:pt x="20" y="46"/>
                    <a:pt x="20" y="46"/>
                  </a:cubicBezTo>
                  <a:cubicBezTo>
                    <a:pt x="20" y="46"/>
                    <a:pt x="21" y="46"/>
                    <a:pt x="22" y="46"/>
                  </a:cubicBezTo>
                  <a:cubicBezTo>
                    <a:pt x="22" y="46"/>
                    <a:pt x="22" y="45"/>
                    <a:pt x="22" y="45"/>
                  </a:cubicBezTo>
                  <a:cubicBezTo>
                    <a:pt x="24" y="45"/>
                    <a:pt x="25" y="45"/>
                    <a:pt x="27" y="44"/>
                  </a:cubicBezTo>
                  <a:cubicBezTo>
                    <a:pt x="27" y="44"/>
                    <a:pt x="27" y="44"/>
                    <a:pt x="27" y="44"/>
                  </a:cubicBezTo>
                  <a:cubicBezTo>
                    <a:pt x="28" y="44"/>
                    <a:pt x="28" y="44"/>
                    <a:pt x="29" y="44"/>
                  </a:cubicBezTo>
                  <a:cubicBezTo>
                    <a:pt x="29" y="44"/>
                    <a:pt x="30" y="44"/>
                    <a:pt x="30" y="44"/>
                  </a:cubicBezTo>
                  <a:cubicBezTo>
                    <a:pt x="31" y="44"/>
                    <a:pt x="31" y="43"/>
                    <a:pt x="32" y="43"/>
                  </a:cubicBezTo>
                  <a:cubicBezTo>
                    <a:pt x="32" y="43"/>
                    <a:pt x="32" y="43"/>
                    <a:pt x="33" y="43"/>
                  </a:cubicBezTo>
                  <a:cubicBezTo>
                    <a:pt x="35" y="43"/>
                    <a:pt x="38" y="42"/>
                    <a:pt x="41" y="41"/>
                  </a:cubicBezTo>
                  <a:cubicBezTo>
                    <a:pt x="42" y="41"/>
                    <a:pt x="42" y="41"/>
                    <a:pt x="42" y="41"/>
                  </a:cubicBezTo>
                  <a:cubicBezTo>
                    <a:pt x="43" y="41"/>
                    <a:pt x="44" y="41"/>
                    <a:pt x="45" y="41"/>
                  </a:cubicBezTo>
                  <a:cubicBezTo>
                    <a:pt x="45" y="41"/>
                    <a:pt x="45" y="41"/>
                    <a:pt x="45" y="41"/>
                  </a:cubicBezTo>
                  <a:cubicBezTo>
                    <a:pt x="46" y="40"/>
                    <a:pt x="47" y="40"/>
                    <a:pt x="48" y="40"/>
                  </a:cubicBezTo>
                  <a:cubicBezTo>
                    <a:pt x="48" y="40"/>
                    <a:pt x="49" y="40"/>
                    <a:pt x="49" y="40"/>
                  </a:cubicBezTo>
                  <a:cubicBezTo>
                    <a:pt x="50" y="40"/>
                    <a:pt x="51" y="40"/>
                    <a:pt x="52" y="39"/>
                  </a:cubicBezTo>
                  <a:cubicBezTo>
                    <a:pt x="52" y="39"/>
                    <a:pt x="52" y="39"/>
                    <a:pt x="53" y="39"/>
                  </a:cubicBezTo>
                  <a:cubicBezTo>
                    <a:pt x="54" y="39"/>
                    <a:pt x="54" y="39"/>
                    <a:pt x="55" y="39"/>
                  </a:cubicBezTo>
                  <a:cubicBezTo>
                    <a:pt x="56" y="39"/>
                    <a:pt x="56" y="39"/>
                    <a:pt x="57" y="39"/>
                  </a:cubicBezTo>
                  <a:cubicBezTo>
                    <a:pt x="57" y="38"/>
                    <a:pt x="58" y="38"/>
                    <a:pt x="59" y="38"/>
                  </a:cubicBezTo>
                  <a:cubicBezTo>
                    <a:pt x="60" y="38"/>
                    <a:pt x="60" y="38"/>
                    <a:pt x="61" y="38"/>
                  </a:cubicBezTo>
                  <a:cubicBezTo>
                    <a:pt x="61" y="38"/>
                    <a:pt x="62" y="38"/>
                    <a:pt x="63" y="38"/>
                  </a:cubicBezTo>
                  <a:cubicBezTo>
                    <a:pt x="63" y="37"/>
                    <a:pt x="64" y="37"/>
                    <a:pt x="65" y="37"/>
                  </a:cubicBezTo>
                  <a:cubicBezTo>
                    <a:pt x="65" y="37"/>
                    <a:pt x="66" y="37"/>
                    <a:pt x="67" y="37"/>
                  </a:cubicBezTo>
                  <a:cubicBezTo>
                    <a:pt x="68" y="37"/>
                    <a:pt x="68" y="37"/>
                    <a:pt x="69" y="37"/>
                  </a:cubicBezTo>
                  <a:cubicBezTo>
                    <a:pt x="70" y="37"/>
                    <a:pt x="71" y="36"/>
                    <a:pt x="71" y="36"/>
                  </a:cubicBezTo>
                  <a:cubicBezTo>
                    <a:pt x="72" y="36"/>
                    <a:pt x="73" y="36"/>
                    <a:pt x="73" y="36"/>
                  </a:cubicBezTo>
                  <a:cubicBezTo>
                    <a:pt x="74" y="36"/>
                    <a:pt x="75" y="36"/>
                    <a:pt x="75" y="36"/>
                  </a:cubicBezTo>
                  <a:cubicBezTo>
                    <a:pt x="76" y="36"/>
                    <a:pt x="77" y="35"/>
                    <a:pt x="78" y="35"/>
                  </a:cubicBezTo>
                  <a:cubicBezTo>
                    <a:pt x="78" y="35"/>
                    <a:pt x="79" y="35"/>
                    <a:pt x="79" y="35"/>
                  </a:cubicBezTo>
                  <a:cubicBezTo>
                    <a:pt x="80" y="35"/>
                    <a:pt x="82" y="35"/>
                    <a:pt x="83" y="35"/>
                  </a:cubicBezTo>
                  <a:cubicBezTo>
                    <a:pt x="83" y="35"/>
                    <a:pt x="83" y="35"/>
                    <a:pt x="84" y="35"/>
                  </a:cubicBezTo>
                  <a:cubicBezTo>
                    <a:pt x="85" y="34"/>
                    <a:pt x="86" y="34"/>
                    <a:pt x="88" y="34"/>
                  </a:cubicBezTo>
                  <a:cubicBezTo>
                    <a:pt x="88" y="34"/>
                    <a:pt x="88" y="34"/>
                    <a:pt x="89" y="34"/>
                  </a:cubicBezTo>
                  <a:cubicBezTo>
                    <a:pt x="90" y="34"/>
                    <a:pt x="91" y="34"/>
                    <a:pt x="93" y="33"/>
                  </a:cubicBezTo>
                  <a:cubicBezTo>
                    <a:pt x="93" y="33"/>
                    <a:pt x="93" y="33"/>
                    <a:pt x="93" y="33"/>
                  </a:cubicBezTo>
                  <a:cubicBezTo>
                    <a:pt x="95" y="33"/>
                    <a:pt x="96" y="33"/>
                    <a:pt x="98" y="33"/>
                  </a:cubicBezTo>
                  <a:cubicBezTo>
                    <a:pt x="98" y="33"/>
                    <a:pt x="98" y="33"/>
                    <a:pt x="99" y="33"/>
                  </a:cubicBezTo>
                  <a:cubicBezTo>
                    <a:pt x="100" y="32"/>
                    <a:pt x="102" y="32"/>
                    <a:pt x="103" y="32"/>
                  </a:cubicBezTo>
                  <a:cubicBezTo>
                    <a:pt x="103" y="32"/>
                    <a:pt x="104" y="32"/>
                    <a:pt x="104" y="32"/>
                  </a:cubicBezTo>
                  <a:cubicBezTo>
                    <a:pt x="105" y="32"/>
                    <a:pt x="107" y="32"/>
                    <a:pt x="109" y="31"/>
                  </a:cubicBezTo>
                  <a:cubicBezTo>
                    <a:pt x="109" y="31"/>
                    <a:pt x="109" y="31"/>
                    <a:pt x="109" y="31"/>
                  </a:cubicBezTo>
                  <a:cubicBezTo>
                    <a:pt x="111" y="31"/>
                    <a:pt x="113" y="31"/>
                    <a:pt x="114" y="31"/>
                  </a:cubicBezTo>
                  <a:lnTo>
                    <a:pt x="117"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34">
              <a:extLst>
                <a:ext uri="{FF2B5EF4-FFF2-40B4-BE49-F238E27FC236}">
                  <a16:creationId xmlns:a16="http://schemas.microsoft.com/office/drawing/2014/main" id="{CC56E465-BA98-4EE3-B82B-1592C755F922}"/>
                </a:ext>
              </a:extLst>
            </p:cNvPr>
            <p:cNvSpPr>
              <a:spLocks/>
            </p:cNvSpPr>
            <p:nvPr/>
          </p:nvSpPr>
          <p:spPr bwMode="auto">
            <a:xfrm>
              <a:off x="8813371" y="4248514"/>
              <a:ext cx="422977" cy="326047"/>
            </a:xfrm>
            <a:custGeom>
              <a:avLst/>
              <a:gdLst>
                <a:gd name="T0" fmla="*/ 38 w 120"/>
                <a:gd name="T1" fmla="*/ 11 h 93"/>
                <a:gd name="T2" fmla="*/ 56 w 120"/>
                <a:gd name="T3" fmla="*/ 0 h 93"/>
                <a:gd name="T4" fmla="*/ 60 w 120"/>
                <a:gd name="T5" fmla="*/ 0 h 93"/>
                <a:gd name="T6" fmla="*/ 65 w 120"/>
                <a:gd name="T7" fmla="*/ 0 h 93"/>
                <a:gd name="T8" fmla="*/ 82 w 120"/>
                <a:gd name="T9" fmla="*/ 11 h 93"/>
                <a:gd name="T10" fmla="*/ 120 w 120"/>
                <a:gd name="T11" fmla="*/ 93 h 93"/>
                <a:gd name="T12" fmla="*/ 100 w 120"/>
                <a:gd name="T13" fmla="*/ 87 h 93"/>
                <a:gd name="T14" fmla="*/ 100 w 120"/>
                <a:gd name="T15" fmla="*/ 87 h 93"/>
                <a:gd name="T16" fmla="*/ 88 w 120"/>
                <a:gd name="T17" fmla="*/ 72 h 93"/>
                <a:gd name="T18" fmla="*/ 78 w 120"/>
                <a:gd name="T19" fmla="*/ 40 h 93"/>
                <a:gd name="T20" fmla="*/ 65 w 120"/>
                <a:gd name="T21" fmla="*/ 27 h 93"/>
                <a:gd name="T22" fmla="*/ 42 w 120"/>
                <a:gd name="T23" fmla="*/ 39 h 93"/>
                <a:gd name="T24" fmla="*/ 32 w 120"/>
                <a:gd name="T25" fmla="*/ 71 h 93"/>
                <a:gd name="T26" fmla="*/ 20 w 120"/>
                <a:gd name="T27" fmla="*/ 87 h 93"/>
                <a:gd name="T28" fmla="*/ 0 w 120"/>
                <a:gd name="T29" fmla="*/ 93 h 93"/>
                <a:gd name="T30" fmla="*/ 38 w 120"/>
                <a:gd name="T31"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93">
                  <a:moveTo>
                    <a:pt x="38" y="11"/>
                  </a:moveTo>
                  <a:cubicBezTo>
                    <a:pt x="41" y="4"/>
                    <a:pt x="48" y="0"/>
                    <a:pt x="56" y="0"/>
                  </a:cubicBezTo>
                  <a:lnTo>
                    <a:pt x="60" y="0"/>
                  </a:lnTo>
                  <a:lnTo>
                    <a:pt x="65" y="0"/>
                  </a:lnTo>
                  <a:cubicBezTo>
                    <a:pt x="72" y="0"/>
                    <a:pt x="79" y="4"/>
                    <a:pt x="82" y="11"/>
                  </a:cubicBezTo>
                  <a:lnTo>
                    <a:pt x="120" y="93"/>
                  </a:lnTo>
                  <a:cubicBezTo>
                    <a:pt x="113" y="93"/>
                    <a:pt x="106" y="91"/>
                    <a:pt x="100" y="87"/>
                  </a:cubicBezTo>
                  <a:lnTo>
                    <a:pt x="100" y="87"/>
                  </a:lnTo>
                  <a:cubicBezTo>
                    <a:pt x="94" y="83"/>
                    <a:pt x="90" y="78"/>
                    <a:pt x="88" y="72"/>
                  </a:cubicBezTo>
                  <a:lnTo>
                    <a:pt x="78" y="40"/>
                  </a:lnTo>
                  <a:cubicBezTo>
                    <a:pt x="76" y="34"/>
                    <a:pt x="71" y="29"/>
                    <a:pt x="65" y="27"/>
                  </a:cubicBezTo>
                  <a:cubicBezTo>
                    <a:pt x="55" y="24"/>
                    <a:pt x="45" y="30"/>
                    <a:pt x="42" y="39"/>
                  </a:cubicBezTo>
                  <a:lnTo>
                    <a:pt x="32" y="71"/>
                  </a:lnTo>
                  <a:cubicBezTo>
                    <a:pt x="30" y="78"/>
                    <a:pt x="26" y="83"/>
                    <a:pt x="20" y="87"/>
                  </a:cubicBezTo>
                  <a:cubicBezTo>
                    <a:pt x="14" y="91"/>
                    <a:pt x="8" y="93"/>
                    <a:pt x="0" y="93"/>
                  </a:cubicBezTo>
                  <a:lnTo>
                    <a:pt x="38" y="11"/>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5" name="TextBox 64">
            <a:extLst>
              <a:ext uri="{FF2B5EF4-FFF2-40B4-BE49-F238E27FC236}">
                <a16:creationId xmlns:a16="http://schemas.microsoft.com/office/drawing/2014/main" id="{8CA48AB6-CB75-4B4B-B2A0-3A7DECF9A884}"/>
              </a:ext>
            </a:extLst>
          </p:cNvPr>
          <p:cNvSpPr txBox="1"/>
          <p:nvPr/>
        </p:nvSpPr>
        <p:spPr>
          <a:xfrm>
            <a:off x="598714" y="2090757"/>
            <a:ext cx="1792705" cy="307777"/>
          </a:xfrm>
          <a:prstGeom prst="rect">
            <a:avLst/>
          </a:prstGeom>
        </p:spPr>
        <p:txBody>
          <a:bodyPr vert="horz" wrap="square" lIns="0" tIns="0" rIns="0" bIns="0" rtlCol="0" anchor="t">
            <a:spAutoFit/>
          </a:bodyPr>
          <a:lstStyle>
            <a:defPPr>
              <a:defRPr lang="en-US"/>
            </a:defPPr>
            <a:lvl1pPr defTabSz="932742">
              <a:lnSpc>
                <a:spcPct val="100000"/>
              </a:lnSpc>
              <a:spcBef>
                <a:spcPct val="0"/>
              </a:spcBef>
              <a:buNone/>
              <a:defRPr sz="2400" b="0" cap="none" spc="-50" baseline="0">
                <a:ln w="3175">
                  <a:noFill/>
                </a:ln>
                <a:gradFill>
                  <a:gsLst>
                    <a:gs pos="1250">
                      <a:schemeClr val="tx1"/>
                    </a:gs>
                    <a:gs pos="100000">
                      <a:schemeClr val="tx1"/>
                    </a:gs>
                  </a:gsLst>
                  <a:lin ang="5400000" scaled="0"/>
                </a:gradFill>
                <a:effectLst/>
                <a:latin typeface="+mj-lt"/>
                <a:cs typeface="Segoe UI" pitchFamily="34" charset="0"/>
              </a:defRPr>
            </a:lvl1pPr>
          </a:lstStyle>
          <a:p>
            <a:pPr marL="342900" indent="-342900">
              <a:buFont typeface="Wingdings" panose="05000000000000000000" pitchFamily="2" charset="2"/>
              <a:buChar char="Ø"/>
            </a:pPr>
            <a:r>
              <a:rPr lang="en-US" sz="2000" dirty="0">
                <a:latin typeface="Segoe UI Semilight" panose="020B0402040204020203" pitchFamily="34" charset="0"/>
                <a:cs typeface="Segoe UI Semilight" panose="020B0402040204020203" pitchFamily="34" charset="0"/>
              </a:rPr>
              <a:t>Root site</a:t>
            </a:r>
          </a:p>
        </p:txBody>
      </p:sp>
      <p:sp>
        <p:nvSpPr>
          <p:cNvPr id="66" name="TextBox 65">
            <a:extLst>
              <a:ext uri="{FF2B5EF4-FFF2-40B4-BE49-F238E27FC236}">
                <a16:creationId xmlns:a16="http://schemas.microsoft.com/office/drawing/2014/main" id="{53A27BA1-A46E-4778-809F-A8B5CBCE0713}"/>
              </a:ext>
            </a:extLst>
          </p:cNvPr>
          <p:cNvSpPr txBox="1"/>
          <p:nvPr/>
        </p:nvSpPr>
        <p:spPr>
          <a:xfrm>
            <a:off x="598714" y="3046254"/>
            <a:ext cx="4101395" cy="615553"/>
          </a:xfrm>
          <a:prstGeom prst="rect">
            <a:avLst/>
          </a:prstGeom>
        </p:spPr>
        <p:txBody>
          <a:bodyPr vert="horz" wrap="square" lIns="0" tIns="0" rIns="0" bIns="0" rtlCol="0" anchor="t">
            <a:spAutoFit/>
          </a:bodyPr>
          <a:lstStyle>
            <a:defPPr>
              <a:defRPr lang="en-US"/>
            </a:defPPr>
            <a:lvl1pPr marL="342900" indent="-342900" defTabSz="932742">
              <a:lnSpc>
                <a:spcPct val="100000"/>
              </a:lnSpc>
              <a:spcBef>
                <a:spcPct val="0"/>
              </a:spcBef>
              <a:buFont typeface="Wingdings" panose="05000000000000000000" pitchFamily="2" charset="2"/>
              <a:buChar char="Ø"/>
              <a:defRPr sz="2000" b="0" cap="none" spc="-50" baseline="0">
                <a:ln w="3175">
                  <a:noFill/>
                </a:ln>
                <a:gradFill>
                  <a:gsLst>
                    <a:gs pos="1250">
                      <a:schemeClr val="tx1"/>
                    </a:gs>
                    <a:gs pos="100000">
                      <a:schemeClr val="tx1"/>
                    </a:gs>
                  </a:gsLst>
                  <a:lin ang="5400000" scaled="0"/>
                </a:gradFill>
                <a:effectLst/>
                <a:latin typeface="Segoe UI Semilight" panose="020B0402040204020203" pitchFamily="34" charset="0"/>
                <a:cs typeface="Segoe UI Semilight" panose="020B0402040204020203" pitchFamily="34" charset="0"/>
              </a:defRPr>
            </a:lvl1pPr>
          </a:lstStyle>
          <a:p>
            <a:r>
              <a:rPr lang="en-US" dirty="0"/>
              <a:t>SharePoint start page</a:t>
            </a:r>
            <a:br>
              <a:rPr lang="en-US" dirty="0"/>
            </a:br>
            <a:r>
              <a:rPr lang="en-US" dirty="0"/>
              <a:t>(formerly SharePoint home page)</a:t>
            </a:r>
          </a:p>
        </p:txBody>
      </p:sp>
      <p:sp>
        <p:nvSpPr>
          <p:cNvPr id="67" name="TextBox 66">
            <a:extLst>
              <a:ext uri="{FF2B5EF4-FFF2-40B4-BE49-F238E27FC236}">
                <a16:creationId xmlns:a16="http://schemas.microsoft.com/office/drawing/2014/main" id="{F4AB58D2-8777-4875-9BE8-138573E5ADCA}"/>
              </a:ext>
            </a:extLst>
          </p:cNvPr>
          <p:cNvSpPr txBox="1"/>
          <p:nvPr/>
        </p:nvSpPr>
        <p:spPr>
          <a:xfrm>
            <a:off x="598714" y="4309527"/>
            <a:ext cx="4057337" cy="307777"/>
          </a:xfrm>
          <a:prstGeom prst="rect">
            <a:avLst/>
          </a:prstGeom>
        </p:spPr>
        <p:txBody>
          <a:bodyPr vert="horz" wrap="square" lIns="0" tIns="0" rIns="0" bIns="0" rtlCol="0" anchor="t">
            <a:spAutoFit/>
          </a:bodyPr>
          <a:lstStyle>
            <a:defPPr>
              <a:defRPr lang="en-US"/>
            </a:defPPr>
            <a:lvl1pPr marL="342900" indent="-342900" defTabSz="932742">
              <a:lnSpc>
                <a:spcPct val="100000"/>
              </a:lnSpc>
              <a:spcBef>
                <a:spcPct val="0"/>
              </a:spcBef>
              <a:buFont typeface="Wingdings" panose="05000000000000000000" pitchFamily="2" charset="2"/>
              <a:buChar char="Ø"/>
              <a:defRPr sz="2000" b="0" cap="none" spc="-50" baseline="0">
                <a:ln w="3175">
                  <a:noFill/>
                </a:ln>
                <a:gradFill>
                  <a:gsLst>
                    <a:gs pos="1250">
                      <a:schemeClr val="tx1"/>
                    </a:gs>
                    <a:gs pos="100000">
                      <a:schemeClr val="tx1"/>
                    </a:gs>
                  </a:gsLst>
                  <a:lin ang="5400000" scaled="0"/>
                </a:gradFill>
                <a:effectLst/>
                <a:latin typeface="Segoe UI Semilight" panose="020B0402040204020203" pitchFamily="34" charset="0"/>
                <a:cs typeface="Segoe UI Semilight" panose="020B0402040204020203" pitchFamily="34" charset="0"/>
              </a:defRPr>
            </a:lvl1pPr>
          </a:lstStyle>
          <a:p>
            <a:r>
              <a:rPr lang="en-US" dirty="0"/>
              <a:t>Organization news site</a:t>
            </a:r>
          </a:p>
        </p:txBody>
      </p:sp>
      <p:sp>
        <p:nvSpPr>
          <p:cNvPr id="69" name="TextBox 68">
            <a:extLst>
              <a:ext uri="{FF2B5EF4-FFF2-40B4-BE49-F238E27FC236}">
                <a16:creationId xmlns:a16="http://schemas.microsoft.com/office/drawing/2014/main" id="{C6B613E6-203A-43EB-917D-B6642B4C73E6}"/>
              </a:ext>
            </a:extLst>
          </p:cNvPr>
          <p:cNvSpPr txBox="1"/>
          <p:nvPr/>
        </p:nvSpPr>
        <p:spPr>
          <a:xfrm>
            <a:off x="598714" y="5265023"/>
            <a:ext cx="3615222" cy="307777"/>
          </a:xfrm>
          <a:prstGeom prst="rect">
            <a:avLst/>
          </a:prstGeom>
        </p:spPr>
        <p:txBody>
          <a:bodyPr vert="horz" wrap="square" lIns="0" tIns="0" rIns="0" bIns="0" rtlCol="0" anchor="t">
            <a:spAutoFit/>
          </a:bodyPr>
          <a:lstStyle>
            <a:defPPr>
              <a:defRPr lang="en-US"/>
            </a:defPPr>
            <a:lvl1pPr marL="342900" indent="-342900" defTabSz="932742">
              <a:lnSpc>
                <a:spcPct val="100000"/>
              </a:lnSpc>
              <a:spcBef>
                <a:spcPct val="0"/>
              </a:spcBef>
              <a:buFont typeface="Wingdings" panose="05000000000000000000" pitchFamily="2" charset="2"/>
              <a:buChar char="Ø"/>
              <a:defRPr sz="2000" b="0" cap="none" spc="-50" baseline="0">
                <a:ln w="3175">
                  <a:noFill/>
                </a:ln>
                <a:gradFill>
                  <a:gsLst>
                    <a:gs pos="1250">
                      <a:schemeClr val="tx1"/>
                    </a:gs>
                    <a:gs pos="100000">
                      <a:schemeClr val="tx1"/>
                    </a:gs>
                  </a:gsLst>
                  <a:lin ang="5400000" scaled="0"/>
                </a:gradFill>
                <a:effectLst/>
                <a:latin typeface="Segoe UI Semilight" panose="020B0402040204020203" pitchFamily="34" charset="0"/>
                <a:cs typeface="Segoe UI Semilight" panose="020B0402040204020203" pitchFamily="34" charset="0"/>
              </a:defRPr>
            </a:lvl1pPr>
          </a:lstStyle>
          <a:p>
            <a:r>
              <a:rPr lang="en-US" dirty="0"/>
              <a:t>Classic SharePoint sites</a:t>
            </a:r>
          </a:p>
        </p:txBody>
      </p:sp>
    </p:spTree>
    <p:extLst>
      <p:ext uri="{BB962C8B-B14F-4D97-AF65-F5344CB8AC3E}">
        <p14:creationId xmlns:p14="http://schemas.microsoft.com/office/powerpoint/2010/main" val="401090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AAA036-953A-4BEA-B722-AD80CBB25E9B}"/>
              </a:ext>
            </a:extLst>
          </p:cNvPr>
          <p:cNvSpPr txBox="1"/>
          <p:nvPr/>
        </p:nvSpPr>
        <p:spPr>
          <a:xfrm>
            <a:off x="584199" y="1435100"/>
            <a:ext cx="11314113" cy="1569660"/>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Most visitors start their web experiences by navigating, including internal web sites. Good navigation experiences present visitors with a complete picture of what is available on the site and, combined with the home page, provide a comprehensive “story” for the site.</a:t>
            </a:r>
            <a:endParaRPr lang="en-US" sz="2400" dirty="0">
              <a:latin typeface="Segoe UI Semilight" panose="020B0402040204020203" pitchFamily="34" charset="0"/>
              <a:cs typeface="Segoe UI Semilight" panose="020B0402040204020203" pitchFamily="34" charset="0"/>
            </a:endParaRPr>
          </a:p>
        </p:txBody>
      </p:sp>
      <p:grpSp>
        <p:nvGrpSpPr>
          <p:cNvPr id="12" name="Group 11">
            <a:extLst>
              <a:ext uri="{FF2B5EF4-FFF2-40B4-BE49-F238E27FC236}">
                <a16:creationId xmlns:a16="http://schemas.microsoft.com/office/drawing/2014/main" id="{D2AFFB65-639C-4407-BAE0-9EAC7B2BC708}"/>
              </a:ext>
              <a:ext uri="{C183D7F6-B498-43B3-948B-1728B52AA6E4}">
                <adec:decorative xmlns:adec="http://schemas.microsoft.com/office/drawing/2017/decorative" val="1"/>
              </a:ext>
            </a:extLst>
          </p:cNvPr>
          <p:cNvGrpSpPr/>
          <p:nvPr/>
        </p:nvGrpSpPr>
        <p:grpSpPr>
          <a:xfrm>
            <a:off x="4595930" y="3807576"/>
            <a:ext cx="7010853" cy="2461462"/>
            <a:chOff x="10290175" y="5221288"/>
            <a:chExt cx="1162051" cy="407988"/>
          </a:xfrm>
        </p:grpSpPr>
        <p:sp>
          <p:nvSpPr>
            <p:cNvPr id="13" name="Freeform 2569">
              <a:extLst>
                <a:ext uri="{FF2B5EF4-FFF2-40B4-BE49-F238E27FC236}">
                  <a16:creationId xmlns:a16="http://schemas.microsoft.com/office/drawing/2014/main" id="{3D1AF790-B082-43CA-B72A-4940336B9F9C}"/>
                </a:ext>
              </a:extLst>
            </p:cNvPr>
            <p:cNvSpPr>
              <a:spLocks/>
            </p:cNvSpPr>
            <p:nvPr/>
          </p:nvSpPr>
          <p:spPr bwMode="auto">
            <a:xfrm>
              <a:off x="11263313" y="5559426"/>
              <a:ext cx="14288" cy="6350"/>
            </a:xfrm>
            <a:custGeom>
              <a:avLst/>
              <a:gdLst>
                <a:gd name="T0" fmla="*/ 22 w 22"/>
                <a:gd name="T1" fmla="*/ 0 h 11"/>
                <a:gd name="T2" fmla="*/ 0 w 22"/>
                <a:gd name="T3" fmla="*/ 0 h 11"/>
                <a:gd name="T4" fmla="*/ 0 w 22"/>
                <a:gd name="T5" fmla="*/ 11 h 11"/>
                <a:gd name="T6" fmla="*/ 22 w 22"/>
                <a:gd name="T7" fmla="*/ 0 h 11"/>
              </a:gdLst>
              <a:ahLst/>
              <a:cxnLst>
                <a:cxn ang="0">
                  <a:pos x="T0" y="T1"/>
                </a:cxn>
                <a:cxn ang="0">
                  <a:pos x="T2" y="T3"/>
                </a:cxn>
                <a:cxn ang="0">
                  <a:pos x="T4" y="T5"/>
                </a:cxn>
                <a:cxn ang="0">
                  <a:pos x="T6" y="T7"/>
                </a:cxn>
              </a:cxnLst>
              <a:rect l="0" t="0" r="r" b="b"/>
              <a:pathLst>
                <a:path w="22" h="11">
                  <a:moveTo>
                    <a:pt x="22" y="0"/>
                  </a:moveTo>
                  <a:lnTo>
                    <a:pt x="0" y="0"/>
                  </a:lnTo>
                  <a:lnTo>
                    <a:pt x="0" y="11"/>
                  </a:lnTo>
                  <a:lnTo>
                    <a:pt x="22" y="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70">
              <a:extLst>
                <a:ext uri="{FF2B5EF4-FFF2-40B4-BE49-F238E27FC236}">
                  <a16:creationId xmlns:a16="http://schemas.microsoft.com/office/drawing/2014/main" id="{468093ED-AF6B-4473-87AF-B42025F6204B}"/>
                </a:ext>
              </a:extLst>
            </p:cNvPr>
            <p:cNvSpPr>
              <a:spLocks/>
            </p:cNvSpPr>
            <p:nvPr/>
          </p:nvSpPr>
          <p:spPr bwMode="auto">
            <a:xfrm>
              <a:off x="11263313" y="5559426"/>
              <a:ext cx="44450" cy="28575"/>
            </a:xfrm>
            <a:custGeom>
              <a:avLst/>
              <a:gdLst>
                <a:gd name="T0" fmla="*/ 0 w 70"/>
                <a:gd name="T1" fmla="*/ 11 h 45"/>
                <a:gd name="T2" fmla="*/ 0 w 70"/>
                <a:gd name="T3" fmla="*/ 33 h 45"/>
                <a:gd name="T4" fmla="*/ 68 w 70"/>
                <a:gd name="T5" fmla="*/ 18 h 45"/>
                <a:gd name="T6" fmla="*/ 64 w 70"/>
                <a:gd name="T7" fmla="*/ 10 h 45"/>
                <a:gd name="T8" fmla="*/ 29 w 70"/>
                <a:gd name="T9" fmla="*/ 10 h 45"/>
                <a:gd name="T10" fmla="*/ 22 w 70"/>
                <a:gd name="T11" fmla="*/ 0 h 45"/>
                <a:gd name="T12" fmla="*/ 0 w 70"/>
                <a:gd name="T13" fmla="*/ 11 h 45"/>
              </a:gdLst>
              <a:ahLst/>
              <a:cxnLst>
                <a:cxn ang="0">
                  <a:pos x="T0" y="T1"/>
                </a:cxn>
                <a:cxn ang="0">
                  <a:pos x="T2" y="T3"/>
                </a:cxn>
                <a:cxn ang="0">
                  <a:pos x="T4" y="T5"/>
                </a:cxn>
                <a:cxn ang="0">
                  <a:pos x="T6" y="T7"/>
                </a:cxn>
                <a:cxn ang="0">
                  <a:pos x="T8" y="T9"/>
                </a:cxn>
                <a:cxn ang="0">
                  <a:pos x="T10" y="T11"/>
                </a:cxn>
                <a:cxn ang="0">
                  <a:pos x="T12" y="T13"/>
                </a:cxn>
              </a:cxnLst>
              <a:rect l="0" t="0" r="r" b="b"/>
              <a:pathLst>
                <a:path w="70" h="45">
                  <a:moveTo>
                    <a:pt x="0" y="11"/>
                  </a:moveTo>
                  <a:lnTo>
                    <a:pt x="0" y="33"/>
                  </a:lnTo>
                  <a:cubicBezTo>
                    <a:pt x="0" y="33"/>
                    <a:pt x="46" y="45"/>
                    <a:pt x="68" y="18"/>
                  </a:cubicBezTo>
                  <a:cubicBezTo>
                    <a:pt x="70" y="15"/>
                    <a:pt x="68" y="10"/>
                    <a:pt x="64" y="10"/>
                  </a:cubicBezTo>
                  <a:lnTo>
                    <a:pt x="29" y="10"/>
                  </a:lnTo>
                  <a:lnTo>
                    <a:pt x="22" y="0"/>
                  </a:lnTo>
                  <a:lnTo>
                    <a:pt x="0" y="11"/>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71">
              <a:extLst>
                <a:ext uri="{FF2B5EF4-FFF2-40B4-BE49-F238E27FC236}">
                  <a16:creationId xmlns:a16="http://schemas.microsoft.com/office/drawing/2014/main" id="{28229F12-0815-4C39-830C-523BD6851DD8}"/>
                </a:ext>
              </a:extLst>
            </p:cNvPr>
            <p:cNvSpPr>
              <a:spLocks/>
            </p:cNvSpPr>
            <p:nvPr/>
          </p:nvSpPr>
          <p:spPr bwMode="auto">
            <a:xfrm>
              <a:off x="11171238" y="5405438"/>
              <a:ext cx="106363" cy="153988"/>
            </a:xfrm>
            <a:custGeom>
              <a:avLst/>
              <a:gdLst>
                <a:gd name="T0" fmla="*/ 65 w 168"/>
                <a:gd name="T1" fmla="*/ 0 h 243"/>
                <a:gd name="T2" fmla="*/ 154 w 168"/>
                <a:gd name="T3" fmla="*/ 93 h 243"/>
                <a:gd name="T4" fmla="*/ 168 w 168"/>
                <a:gd name="T5" fmla="*/ 243 h 243"/>
                <a:gd name="T6" fmla="*/ 142 w 168"/>
                <a:gd name="T7" fmla="*/ 243 h 243"/>
                <a:gd name="T8" fmla="*/ 109 w 168"/>
                <a:gd name="T9" fmla="*/ 132 h 243"/>
                <a:gd name="T10" fmla="*/ 0 w 168"/>
                <a:gd name="T11" fmla="*/ 36 h 243"/>
                <a:gd name="T12" fmla="*/ 65 w 168"/>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68" h="243">
                  <a:moveTo>
                    <a:pt x="65" y="0"/>
                  </a:moveTo>
                  <a:lnTo>
                    <a:pt x="154" y="93"/>
                  </a:lnTo>
                  <a:lnTo>
                    <a:pt x="168" y="243"/>
                  </a:lnTo>
                  <a:lnTo>
                    <a:pt x="142" y="243"/>
                  </a:lnTo>
                  <a:lnTo>
                    <a:pt x="109" y="132"/>
                  </a:lnTo>
                  <a:lnTo>
                    <a:pt x="0" y="36"/>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72">
              <a:extLst>
                <a:ext uri="{FF2B5EF4-FFF2-40B4-BE49-F238E27FC236}">
                  <a16:creationId xmlns:a16="http://schemas.microsoft.com/office/drawing/2014/main" id="{CA5EA082-CBBF-448D-8395-4C6A00E232B7}"/>
                </a:ext>
              </a:extLst>
            </p:cNvPr>
            <p:cNvSpPr>
              <a:spLocks/>
            </p:cNvSpPr>
            <p:nvPr/>
          </p:nvSpPr>
          <p:spPr bwMode="auto">
            <a:xfrm>
              <a:off x="11025188" y="5405438"/>
              <a:ext cx="106363" cy="153988"/>
            </a:xfrm>
            <a:custGeom>
              <a:avLst/>
              <a:gdLst>
                <a:gd name="T0" fmla="*/ 64 w 168"/>
                <a:gd name="T1" fmla="*/ 0 h 243"/>
                <a:gd name="T2" fmla="*/ 153 w 168"/>
                <a:gd name="T3" fmla="*/ 93 h 243"/>
                <a:gd name="T4" fmla="*/ 168 w 168"/>
                <a:gd name="T5" fmla="*/ 243 h 243"/>
                <a:gd name="T6" fmla="*/ 145 w 168"/>
                <a:gd name="T7" fmla="*/ 243 h 243"/>
                <a:gd name="T8" fmla="*/ 109 w 168"/>
                <a:gd name="T9" fmla="*/ 132 h 243"/>
                <a:gd name="T10" fmla="*/ 0 w 168"/>
                <a:gd name="T11" fmla="*/ 36 h 243"/>
                <a:gd name="T12" fmla="*/ 64 w 168"/>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68" h="243">
                  <a:moveTo>
                    <a:pt x="64" y="0"/>
                  </a:moveTo>
                  <a:lnTo>
                    <a:pt x="153" y="93"/>
                  </a:lnTo>
                  <a:lnTo>
                    <a:pt x="168" y="243"/>
                  </a:lnTo>
                  <a:lnTo>
                    <a:pt x="145" y="243"/>
                  </a:lnTo>
                  <a:lnTo>
                    <a:pt x="109" y="132"/>
                  </a:lnTo>
                  <a:lnTo>
                    <a:pt x="0" y="36"/>
                  </a:lnTo>
                  <a:lnTo>
                    <a:pt x="6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73">
              <a:extLst>
                <a:ext uri="{FF2B5EF4-FFF2-40B4-BE49-F238E27FC236}">
                  <a16:creationId xmlns:a16="http://schemas.microsoft.com/office/drawing/2014/main" id="{4E485DEB-10FF-460F-85F0-D0C61F32EEAE}"/>
                </a:ext>
              </a:extLst>
            </p:cNvPr>
            <p:cNvSpPr>
              <a:spLocks/>
            </p:cNvSpPr>
            <p:nvPr/>
          </p:nvSpPr>
          <p:spPr bwMode="auto">
            <a:xfrm>
              <a:off x="11117263" y="5559426"/>
              <a:ext cx="14288" cy="6350"/>
            </a:xfrm>
            <a:custGeom>
              <a:avLst/>
              <a:gdLst>
                <a:gd name="T0" fmla="*/ 23 w 23"/>
                <a:gd name="T1" fmla="*/ 0 h 11"/>
                <a:gd name="T2" fmla="*/ 0 w 23"/>
                <a:gd name="T3" fmla="*/ 0 h 11"/>
                <a:gd name="T4" fmla="*/ 0 w 23"/>
                <a:gd name="T5" fmla="*/ 11 h 11"/>
                <a:gd name="T6" fmla="*/ 23 w 23"/>
                <a:gd name="T7" fmla="*/ 0 h 11"/>
              </a:gdLst>
              <a:ahLst/>
              <a:cxnLst>
                <a:cxn ang="0">
                  <a:pos x="T0" y="T1"/>
                </a:cxn>
                <a:cxn ang="0">
                  <a:pos x="T2" y="T3"/>
                </a:cxn>
                <a:cxn ang="0">
                  <a:pos x="T4" y="T5"/>
                </a:cxn>
                <a:cxn ang="0">
                  <a:pos x="T6" y="T7"/>
                </a:cxn>
              </a:cxnLst>
              <a:rect l="0" t="0" r="r" b="b"/>
              <a:pathLst>
                <a:path w="23" h="11">
                  <a:moveTo>
                    <a:pt x="23" y="0"/>
                  </a:moveTo>
                  <a:lnTo>
                    <a:pt x="0" y="0"/>
                  </a:lnTo>
                  <a:lnTo>
                    <a:pt x="0" y="11"/>
                  </a:lnTo>
                  <a:lnTo>
                    <a:pt x="23"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74">
              <a:extLst>
                <a:ext uri="{FF2B5EF4-FFF2-40B4-BE49-F238E27FC236}">
                  <a16:creationId xmlns:a16="http://schemas.microsoft.com/office/drawing/2014/main" id="{26B2CF4E-1CE2-449A-B3ED-AFF644F58C34}"/>
                </a:ext>
              </a:extLst>
            </p:cNvPr>
            <p:cNvSpPr>
              <a:spLocks/>
            </p:cNvSpPr>
            <p:nvPr/>
          </p:nvSpPr>
          <p:spPr bwMode="auto">
            <a:xfrm>
              <a:off x="11117263" y="5559426"/>
              <a:ext cx="44450" cy="28575"/>
            </a:xfrm>
            <a:custGeom>
              <a:avLst/>
              <a:gdLst>
                <a:gd name="T0" fmla="*/ 0 w 71"/>
                <a:gd name="T1" fmla="*/ 6 h 45"/>
                <a:gd name="T2" fmla="*/ 0 w 71"/>
                <a:gd name="T3" fmla="*/ 33 h 45"/>
                <a:gd name="T4" fmla="*/ 68 w 71"/>
                <a:gd name="T5" fmla="*/ 18 h 45"/>
                <a:gd name="T6" fmla="*/ 64 w 71"/>
                <a:gd name="T7" fmla="*/ 10 h 45"/>
                <a:gd name="T8" fmla="*/ 29 w 71"/>
                <a:gd name="T9" fmla="*/ 10 h 45"/>
                <a:gd name="T10" fmla="*/ 23 w 71"/>
                <a:gd name="T11" fmla="*/ 0 h 45"/>
                <a:gd name="T12" fmla="*/ 0 w 71"/>
                <a:gd name="T13" fmla="*/ 6 h 45"/>
              </a:gdLst>
              <a:ahLst/>
              <a:cxnLst>
                <a:cxn ang="0">
                  <a:pos x="T0" y="T1"/>
                </a:cxn>
                <a:cxn ang="0">
                  <a:pos x="T2" y="T3"/>
                </a:cxn>
                <a:cxn ang="0">
                  <a:pos x="T4" y="T5"/>
                </a:cxn>
                <a:cxn ang="0">
                  <a:pos x="T6" y="T7"/>
                </a:cxn>
                <a:cxn ang="0">
                  <a:pos x="T8" y="T9"/>
                </a:cxn>
                <a:cxn ang="0">
                  <a:pos x="T10" y="T11"/>
                </a:cxn>
                <a:cxn ang="0">
                  <a:pos x="T12" y="T13"/>
                </a:cxn>
              </a:cxnLst>
              <a:rect l="0" t="0" r="r" b="b"/>
              <a:pathLst>
                <a:path w="71" h="45">
                  <a:moveTo>
                    <a:pt x="0" y="6"/>
                  </a:moveTo>
                  <a:lnTo>
                    <a:pt x="0" y="33"/>
                  </a:lnTo>
                  <a:cubicBezTo>
                    <a:pt x="0" y="33"/>
                    <a:pt x="47" y="45"/>
                    <a:pt x="68" y="18"/>
                  </a:cubicBezTo>
                  <a:cubicBezTo>
                    <a:pt x="71" y="15"/>
                    <a:pt x="68" y="10"/>
                    <a:pt x="64" y="10"/>
                  </a:cubicBezTo>
                  <a:lnTo>
                    <a:pt x="29" y="10"/>
                  </a:lnTo>
                  <a:lnTo>
                    <a:pt x="23" y="0"/>
                  </a:lnTo>
                  <a:lnTo>
                    <a:pt x="0"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75">
              <a:extLst>
                <a:ext uri="{FF2B5EF4-FFF2-40B4-BE49-F238E27FC236}">
                  <a16:creationId xmlns:a16="http://schemas.microsoft.com/office/drawing/2014/main" id="{D308E4BF-FD18-44EF-A018-8B61DC15F922}"/>
                </a:ext>
              </a:extLst>
            </p:cNvPr>
            <p:cNvSpPr>
              <a:spLocks/>
            </p:cNvSpPr>
            <p:nvPr/>
          </p:nvSpPr>
          <p:spPr bwMode="auto">
            <a:xfrm>
              <a:off x="10880725" y="5405438"/>
              <a:ext cx="106363" cy="153988"/>
            </a:xfrm>
            <a:custGeom>
              <a:avLst/>
              <a:gdLst>
                <a:gd name="T0" fmla="*/ 64 w 168"/>
                <a:gd name="T1" fmla="*/ 0 h 243"/>
                <a:gd name="T2" fmla="*/ 153 w 168"/>
                <a:gd name="T3" fmla="*/ 93 h 243"/>
                <a:gd name="T4" fmla="*/ 168 w 168"/>
                <a:gd name="T5" fmla="*/ 243 h 243"/>
                <a:gd name="T6" fmla="*/ 145 w 168"/>
                <a:gd name="T7" fmla="*/ 243 h 243"/>
                <a:gd name="T8" fmla="*/ 109 w 168"/>
                <a:gd name="T9" fmla="*/ 132 h 243"/>
                <a:gd name="T10" fmla="*/ 0 w 168"/>
                <a:gd name="T11" fmla="*/ 36 h 243"/>
                <a:gd name="T12" fmla="*/ 64 w 168"/>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68" h="243">
                  <a:moveTo>
                    <a:pt x="64" y="0"/>
                  </a:moveTo>
                  <a:lnTo>
                    <a:pt x="153" y="93"/>
                  </a:lnTo>
                  <a:lnTo>
                    <a:pt x="168" y="243"/>
                  </a:lnTo>
                  <a:lnTo>
                    <a:pt x="145" y="243"/>
                  </a:lnTo>
                  <a:lnTo>
                    <a:pt x="109" y="132"/>
                  </a:lnTo>
                  <a:lnTo>
                    <a:pt x="0" y="36"/>
                  </a:lnTo>
                  <a:lnTo>
                    <a:pt x="64" y="0"/>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576">
              <a:extLst>
                <a:ext uri="{FF2B5EF4-FFF2-40B4-BE49-F238E27FC236}">
                  <a16:creationId xmlns:a16="http://schemas.microsoft.com/office/drawing/2014/main" id="{E1F51B58-8FDA-4C2B-85EB-61F8BD02CE74}"/>
                </a:ext>
              </a:extLst>
            </p:cNvPr>
            <p:cNvSpPr>
              <a:spLocks/>
            </p:cNvSpPr>
            <p:nvPr/>
          </p:nvSpPr>
          <p:spPr bwMode="auto">
            <a:xfrm>
              <a:off x="10972800" y="5559426"/>
              <a:ext cx="14288" cy="6350"/>
            </a:xfrm>
            <a:custGeom>
              <a:avLst/>
              <a:gdLst>
                <a:gd name="T0" fmla="*/ 23 w 23"/>
                <a:gd name="T1" fmla="*/ 0 h 11"/>
                <a:gd name="T2" fmla="*/ 0 w 23"/>
                <a:gd name="T3" fmla="*/ 0 h 11"/>
                <a:gd name="T4" fmla="*/ 0 w 23"/>
                <a:gd name="T5" fmla="*/ 11 h 11"/>
                <a:gd name="T6" fmla="*/ 23 w 23"/>
                <a:gd name="T7" fmla="*/ 0 h 11"/>
              </a:gdLst>
              <a:ahLst/>
              <a:cxnLst>
                <a:cxn ang="0">
                  <a:pos x="T0" y="T1"/>
                </a:cxn>
                <a:cxn ang="0">
                  <a:pos x="T2" y="T3"/>
                </a:cxn>
                <a:cxn ang="0">
                  <a:pos x="T4" y="T5"/>
                </a:cxn>
                <a:cxn ang="0">
                  <a:pos x="T6" y="T7"/>
                </a:cxn>
              </a:cxnLst>
              <a:rect l="0" t="0" r="r" b="b"/>
              <a:pathLst>
                <a:path w="23" h="11">
                  <a:moveTo>
                    <a:pt x="23" y="0"/>
                  </a:moveTo>
                  <a:lnTo>
                    <a:pt x="0" y="0"/>
                  </a:lnTo>
                  <a:lnTo>
                    <a:pt x="0" y="11"/>
                  </a:lnTo>
                  <a:lnTo>
                    <a:pt x="23"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77">
              <a:extLst>
                <a:ext uri="{FF2B5EF4-FFF2-40B4-BE49-F238E27FC236}">
                  <a16:creationId xmlns:a16="http://schemas.microsoft.com/office/drawing/2014/main" id="{630AEDE0-702D-455A-9634-8D417880900D}"/>
                </a:ext>
              </a:extLst>
            </p:cNvPr>
            <p:cNvSpPr>
              <a:spLocks/>
            </p:cNvSpPr>
            <p:nvPr/>
          </p:nvSpPr>
          <p:spPr bwMode="auto">
            <a:xfrm>
              <a:off x="10972800" y="5559426"/>
              <a:ext cx="44450" cy="28575"/>
            </a:xfrm>
            <a:custGeom>
              <a:avLst/>
              <a:gdLst>
                <a:gd name="T0" fmla="*/ 0 w 71"/>
                <a:gd name="T1" fmla="*/ 0 h 45"/>
                <a:gd name="T2" fmla="*/ 0 w 71"/>
                <a:gd name="T3" fmla="*/ 33 h 45"/>
                <a:gd name="T4" fmla="*/ 68 w 71"/>
                <a:gd name="T5" fmla="*/ 18 h 45"/>
                <a:gd name="T6" fmla="*/ 64 w 71"/>
                <a:gd name="T7" fmla="*/ 10 h 45"/>
                <a:gd name="T8" fmla="*/ 29 w 71"/>
                <a:gd name="T9" fmla="*/ 10 h 45"/>
                <a:gd name="T10" fmla="*/ 23 w 71"/>
                <a:gd name="T11" fmla="*/ 0 h 45"/>
                <a:gd name="T12" fmla="*/ 0 w 7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71" h="45">
                  <a:moveTo>
                    <a:pt x="0" y="0"/>
                  </a:moveTo>
                  <a:lnTo>
                    <a:pt x="0" y="33"/>
                  </a:lnTo>
                  <a:cubicBezTo>
                    <a:pt x="0" y="33"/>
                    <a:pt x="47" y="45"/>
                    <a:pt x="68" y="18"/>
                  </a:cubicBezTo>
                  <a:cubicBezTo>
                    <a:pt x="71" y="15"/>
                    <a:pt x="68" y="10"/>
                    <a:pt x="64" y="10"/>
                  </a:cubicBezTo>
                  <a:lnTo>
                    <a:pt x="29" y="10"/>
                  </a:lnTo>
                  <a:lnTo>
                    <a:pt x="2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78">
              <a:extLst>
                <a:ext uri="{FF2B5EF4-FFF2-40B4-BE49-F238E27FC236}">
                  <a16:creationId xmlns:a16="http://schemas.microsoft.com/office/drawing/2014/main" id="{D4E769E6-E6DA-4ABC-8258-9D50EB785357}"/>
                </a:ext>
              </a:extLst>
            </p:cNvPr>
            <p:cNvSpPr>
              <a:spLocks/>
            </p:cNvSpPr>
            <p:nvPr/>
          </p:nvSpPr>
          <p:spPr bwMode="auto">
            <a:xfrm>
              <a:off x="10820400" y="5559426"/>
              <a:ext cx="14288" cy="6350"/>
            </a:xfrm>
            <a:custGeom>
              <a:avLst/>
              <a:gdLst>
                <a:gd name="T0" fmla="*/ 22 w 22"/>
                <a:gd name="T1" fmla="*/ 0 h 11"/>
                <a:gd name="T2" fmla="*/ 0 w 22"/>
                <a:gd name="T3" fmla="*/ 0 h 11"/>
                <a:gd name="T4" fmla="*/ 0 w 22"/>
                <a:gd name="T5" fmla="*/ 11 h 11"/>
                <a:gd name="T6" fmla="*/ 22 w 22"/>
                <a:gd name="T7" fmla="*/ 0 h 11"/>
              </a:gdLst>
              <a:ahLst/>
              <a:cxnLst>
                <a:cxn ang="0">
                  <a:pos x="T0" y="T1"/>
                </a:cxn>
                <a:cxn ang="0">
                  <a:pos x="T2" y="T3"/>
                </a:cxn>
                <a:cxn ang="0">
                  <a:pos x="T4" y="T5"/>
                </a:cxn>
                <a:cxn ang="0">
                  <a:pos x="T6" y="T7"/>
                </a:cxn>
              </a:cxnLst>
              <a:rect l="0" t="0" r="r" b="b"/>
              <a:pathLst>
                <a:path w="22" h="11">
                  <a:moveTo>
                    <a:pt x="22" y="0"/>
                  </a:moveTo>
                  <a:lnTo>
                    <a:pt x="0" y="0"/>
                  </a:lnTo>
                  <a:lnTo>
                    <a:pt x="0" y="11"/>
                  </a:lnTo>
                  <a:lnTo>
                    <a:pt x="22"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79">
              <a:extLst>
                <a:ext uri="{FF2B5EF4-FFF2-40B4-BE49-F238E27FC236}">
                  <a16:creationId xmlns:a16="http://schemas.microsoft.com/office/drawing/2014/main" id="{7BF4EF60-DD0C-4639-BF6A-24F905FA741A}"/>
                </a:ext>
              </a:extLst>
            </p:cNvPr>
            <p:cNvSpPr>
              <a:spLocks/>
            </p:cNvSpPr>
            <p:nvPr/>
          </p:nvSpPr>
          <p:spPr bwMode="auto">
            <a:xfrm>
              <a:off x="10820400" y="5559426"/>
              <a:ext cx="44450" cy="28575"/>
            </a:xfrm>
            <a:custGeom>
              <a:avLst/>
              <a:gdLst>
                <a:gd name="T0" fmla="*/ 0 w 70"/>
                <a:gd name="T1" fmla="*/ 6 h 45"/>
                <a:gd name="T2" fmla="*/ 0 w 70"/>
                <a:gd name="T3" fmla="*/ 33 h 45"/>
                <a:gd name="T4" fmla="*/ 68 w 70"/>
                <a:gd name="T5" fmla="*/ 18 h 45"/>
                <a:gd name="T6" fmla="*/ 64 w 70"/>
                <a:gd name="T7" fmla="*/ 10 h 45"/>
                <a:gd name="T8" fmla="*/ 29 w 70"/>
                <a:gd name="T9" fmla="*/ 10 h 45"/>
                <a:gd name="T10" fmla="*/ 22 w 70"/>
                <a:gd name="T11" fmla="*/ 0 h 45"/>
                <a:gd name="T12" fmla="*/ 0 w 70"/>
                <a:gd name="T13" fmla="*/ 6 h 45"/>
              </a:gdLst>
              <a:ahLst/>
              <a:cxnLst>
                <a:cxn ang="0">
                  <a:pos x="T0" y="T1"/>
                </a:cxn>
                <a:cxn ang="0">
                  <a:pos x="T2" y="T3"/>
                </a:cxn>
                <a:cxn ang="0">
                  <a:pos x="T4" y="T5"/>
                </a:cxn>
                <a:cxn ang="0">
                  <a:pos x="T6" y="T7"/>
                </a:cxn>
                <a:cxn ang="0">
                  <a:pos x="T8" y="T9"/>
                </a:cxn>
                <a:cxn ang="0">
                  <a:pos x="T10" y="T11"/>
                </a:cxn>
                <a:cxn ang="0">
                  <a:pos x="T12" y="T13"/>
                </a:cxn>
              </a:cxnLst>
              <a:rect l="0" t="0" r="r" b="b"/>
              <a:pathLst>
                <a:path w="70" h="45">
                  <a:moveTo>
                    <a:pt x="0" y="6"/>
                  </a:moveTo>
                  <a:lnTo>
                    <a:pt x="0" y="33"/>
                  </a:lnTo>
                  <a:cubicBezTo>
                    <a:pt x="0" y="33"/>
                    <a:pt x="46" y="45"/>
                    <a:pt x="68" y="18"/>
                  </a:cubicBezTo>
                  <a:cubicBezTo>
                    <a:pt x="70" y="15"/>
                    <a:pt x="68" y="10"/>
                    <a:pt x="64" y="10"/>
                  </a:cubicBezTo>
                  <a:lnTo>
                    <a:pt x="29" y="10"/>
                  </a:lnTo>
                  <a:lnTo>
                    <a:pt x="22" y="0"/>
                  </a:lnTo>
                  <a:lnTo>
                    <a:pt x="0" y="6"/>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80">
              <a:extLst>
                <a:ext uri="{FF2B5EF4-FFF2-40B4-BE49-F238E27FC236}">
                  <a16:creationId xmlns:a16="http://schemas.microsoft.com/office/drawing/2014/main" id="{A34172BE-4EF5-4E29-9556-A3FDAC01D8DC}"/>
                </a:ext>
              </a:extLst>
            </p:cNvPr>
            <p:cNvSpPr>
              <a:spLocks/>
            </p:cNvSpPr>
            <p:nvPr/>
          </p:nvSpPr>
          <p:spPr bwMode="auto">
            <a:xfrm>
              <a:off x="10790238" y="5556251"/>
              <a:ext cx="55563" cy="25400"/>
            </a:xfrm>
            <a:custGeom>
              <a:avLst/>
              <a:gdLst>
                <a:gd name="T0" fmla="*/ 83 w 87"/>
                <a:gd name="T1" fmla="*/ 41 h 41"/>
                <a:gd name="T2" fmla="*/ 0 w 87"/>
                <a:gd name="T3" fmla="*/ 11 h 41"/>
                <a:gd name="T4" fmla="*/ 4 w 87"/>
                <a:gd name="T5" fmla="*/ 0 h 41"/>
                <a:gd name="T6" fmla="*/ 87 w 87"/>
                <a:gd name="T7" fmla="*/ 30 h 41"/>
                <a:gd name="T8" fmla="*/ 83 w 87"/>
                <a:gd name="T9" fmla="*/ 41 h 41"/>
              </a:gdLst>
              <a:ahLst/>
              <a:cxnLst>
                <a:cxn ang="0">
                  <a:pos x="T0" y="T1"/>
                </a:cxn>
                <a:cxn ang="0">
                  <a:pos x="T2" y="T3"/>
                </a:cxn>
                <a:cxn ang="0">
                  <a:pos x="T4" y="T5"/>
                </a:cxn>
                <a:cxn ang="0">
                  <a:pos x="T6" y="T7"/>
                </a:cxn>
                <a:cxn ang="0">
                  <a:pos x="T8" y="T9"/>
                </a:cxn>
              </a:cxnLst>
              <a:rect l="0" t="0" r="r" b="b"/>
              <a:pathLst>
                <a:path w="87" h="41">
                  <a:moveTo>
                    <a:pt x="83" y="41"/>
                  </a:moveTo>
                  <a:lnTo>
                    <a:pt x="0" y="11"/>
                  </a:lnTo>
                  <a:lnTo>
                    <a:pt x="4" y="0"/>
                  </a:lnTo>
                  <a:lnTo>
                    <a:pt x="87" y="30"/>
                  </a:lnTo>
                  <a:lnTo>
                    <a:pt x="83"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81">
              <a:extLst>
                <a:ext uri="{FF2B5EF4-FFF2-40B4-BE49-F238E27FC236}">
                  <a16:creationId xmlns:a16="http://schemas.microsoft.com/office/drawing/2014/main" id="{EFAB27DB-58E6-4CE6-ABF0-49C5A3341D08}"/>
                </a:ext>
              </a:extLst>
            </p:cNvPr>
            <p:cNvSpPr>
              <a:spLocks/>
            </p:cNvSpPr>
            <p:nvPr/>
          </p:nvSpPr>
          <p:spPr bwMode="auto">
            <a:xfrm>
              <a:off x="10942638" y="5556251"/>
              <a:ext cx="55563" cy="25400"/>
            </a:xfrm>
            <a:custGeom>
              <a:avLst/>
              <a:gdLst>
                <a:gd name="T0" fmla="*/ 84 w 87"/>
                <a:gd name="T1" fmla="*/ 41 h 41"/>
                <a:gd name="T2" fmla="*/ 0 w 87"/>
                <a:gd name="T3" fmla="*/ 11 h 41"/>
                <a:gd name="T4" fmla="*/ 4 w 87"/>
                <a:gd name="T5" fmla="*/ 0 h 41"/>
                <a:gd name="T6" fmla="*/ 87 w 87"/>
                <a:gd name="T7" fmla="*/ 30 h 41"/>
                <a:gd name="T8" fmla="*/ 84 w 87"/>
                <a:gd name="T9" fmla="*/ 41 h 41"/>
              </a:gdLst>
              <a:ahLst/>
              <a:cxnLst>
                <a:cxn ang="0">
                  <a:pos x="T0" y="T1"/>
                </a:cxn>
                <a:cxn ang="0">
                  <a:pos x="T2" y="T3"/>
                </a:cxn>
                <a:cxn ang="0">
                  <a:pos x="T4" y="T5"/>
                </a:cxn>
                <a:cxn ang="0">
                  <a:pos x="T6" y="T7"/>
                </a:cxn>
                <a:cxn ang="0">
                  <a:pos x="T8" y="T9"/>
                </a:cxn>
              </a:cxnLst>
              <a:rect l="0" t="0" r="r" b="b"/>
              <a:pathLst>
                <a:path w="87" h="41">
                  <a:moveTo>
                    <a:pt x="84" y="41"/>
                  </a:moveTo>
                  <a:lnTo>
                    <a:pt x="0" y="11"/>
                  </a:lnTo>
                  <a:lnTo>
                    <a:pt x="4" y="0"/>
                  </a:lnTo>
                  <a:lnTo>
                    <a:pt x="87" y="30"/>
                  </a:lnTo>
                  <a:lnTo>
                    <a:pt x="84"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82">
              <a:extLst>
                <a:ext uri="{FF2B5EF4-FFF2-40B4-BE49-F238E27FC236}">
                  <a16:creationId xmlns:a16="http://schemas.microsoft.com/office/drawing/2014/main" id="{35685CB9-484E-4EC3-8703-DCD94E0E94C7}"/>
                </a:ext>
              </a:extLst>
            </p:cNvPr>
            <p:cNvSpPr>
              <a:spLocks/>
            </p:cNvSpPr>
            <p:nvPr/>
          </p:nvSpPr>
          <p:spPr bwMode="auto">
            <a:xfrm>
              <a:off x="11087100" y="5556251"/>
              <a:ext cx="55563" cy="25400"/>
            </a:xfrm>
            <a:custGeom>
              <a:avLst/>
              <a:gdLst>
                <a:gd name="T0" fmla="*/ 83 w 87"/>
                <a:gd name="T1" fmla="*/ 41 h 41"/>
                <a:gd name="T2" fmla="*/ 0 w 87"/>
                <a:gd name="T3" fmla="*/ 11 h 41"/>
                <a:gd name="T4" fmla="*/ 4 w 87"/>
                <a:gd name="T5" fmla="*/ 0 h 41"/>
                <a:gd name="T6" fmla="*/ 87 w 87"/>
                <a:gd name="T7" fmla="*/ 30 h 41"/>
                <a:gd name="T8" fmla="*/ 83 w 87"/>
                <a:gd name="T9" fmla="*/ 41 h 41"/>
              </a:gdLst>
              <a:ahLst/>
              <a:cxnLst>
                <a:cxn ang="0">
                  <a:pos x="T0" y="T1"/>
                </a:cxn>
                <a:cxn ang="0">
                  <a:pos x="T2" y="T3"/>
                </a:cxn>
                <a:cxn ang="0">
                  <a:pos x="T4" y="T5"/>
                </a:cxn>
                <a:cxn ang="0">
                  <a:pos x="T6" y="T7"/>
                </a:cxn>
                <a:cxn ang="0">
                  <a:pos x="T8" y="T9"/>
                </a:cxn>
              </a:cxnLst>
              <a:rect l="0" t="0" r="r" b="b"/>
              <a:pathLst>
                <a:path w="87" h="41">
                  <a:moveTo>
                    <a:pt x="83" y="41"/>
                  </a:moveTo>
                  <a:lnTo>
                    <a:pt x="0" y="11"/>
                  </a:lnTo>
                  <a:lnTo>
                    <a:pt x="4" y="0"/>
                  </a:lnTo>
                  <a:lnTo>
                    <a:pt x="87" y="30"/>
                  </a:lnTo>
                  <a:lnTo>
                    <a:pt x="83"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83">
              <a:extLst>
                <a:ext uri="{FF2B5EF4-FFF2-40B4-BE49-F238E27FC236}">
                  <a16:creationId xmlns:a16="http://schemas.microsoft.com/office/drawing/2014/main" id="{A1A83453-92B8-42BB-9CB4-09EB231B46E9}"/>
                </a:ext>
              </a:extLst>
            </p:cNvPr>
            <p:cNvSpPr>
              <a:spLocks/>
            </p:cNvSpPr>
            <p:nvPr/>
          </p:nvSpPr>
          <p:spPr bwMode="auto">
            <a:xfrm>
              <a:off x="11233150" y="5556251"/>
              <a:ext cx="55563" cy="25400"/>
            </a:xfrm>
            <a:custGeom>
              <a:avLst/>
              <a:gdLst>
                <a:gd name="T0" fmla="*/ 83 w 87"/>
                <a:gd name="T1" fmla="*/ 41 h 41"/>
                <a:gd name="T2" fmla="*/ 0 w 87"/>
                <a:gd name="T3" fmla="*/ 11 h 41"/>
                <a:gd name="T4" fmla="*/ 4 w 87"/>
                <a:gd name="T5" fmla="*/ 0 h 41"/>
                <a:gd name="T6" fmla="*/ 87 w 87"/>
                <a:gd name="T7" fmla="*/ 30 h 41"/>
                <a:gd name="T8" fmla="*/ 83 w 87"/>
                <a:gd name="T9" fmla="*/ 41 h 41"/>
              </a:gdLst>
              <a:ahLst/>
              <a:cxnLst>
                <a:cxn ang="0">
                  <a:pos x="T0" y="T1"/>
                </a:cxn>
                <a:cxn ang="0">
                  <a:pos x="T2" y="T3"/>
                </a:cxn>
                <a:cxn ang="0">
                  <a:pos x="T4" y="T5"/>
                </a:cxn>
                <a:cxn ang="0">
                  <a:pos x="T6" y="T7"/>
                </a:cxn>
                <a:cxn ang="0">
                  <a:pos x="T8" y="T9"/>
                </a:cxn>
              </a:cxnLst>
              <a:rect l="0" t="0" r="r" b="b"/>
              <a:pathLst>
                <a:path w="87" h="41">
                  <a:moveTo>
                    <a:pt x="83" y="41"/>
                  </a:moveTo>
                  <a:lnTo>
                    <a:pt x="0" y="11"/>
                  </a:lnTo>
                  <a:lnTo>
                    <a:pt x="4" y="0"/>
                  </a:lnTo>
                  <a:lnTo>
                    <a:pt x="87" y="30"/>
                  </a:lnTo>
                  <a:lnTo>
                    <a:pt x="83"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84">
              <a:extLst>
                <a:ext uri="{FF2B5EF4-FFF2-40B4-BE49-F238E27FC236}">
                  <a16:creationId xmlns:a16="http://schemas.microsoft.com/office/drawing/2014/main" id="{4594A9DE-FA03-494E-82F9-BE2E85A5D94A}"/>
                </a:ext>
              </a:extLst>
            </p:cNvPr>
            <p:cNvSpPr>
              <a:spLocks/>
            </p:cNvSpPr>
            <p:nvPr/>
          </p:nvSpPr>
          <p:spPr bwMode="auto">
            <a:xfrm>
              <a:off x="10290175" y="5473701"/>
              <a:ext cx="138113" cy="6350"/>
            </a:xfrm>
            <a:custGeom>
              <a:avLst/>
              <a:gdLst>
                <a:gd name="T0" fmla="*/ 210 w 216"/>
                <a:gd name="T1" fmla="*/ 11 h 11"/>
                <a:gd name="T2" fmla="*/ 0 w 216"/>
                <a:gd name="T3" fmla="*/ 11 h 11"/>
                <a:gd name="T4" fmla="*/ 0 w 216"/>
                <a:gd name="T5" fmla="*/ 0 h 11"/>
                <a:gd name="T6" fmla="*/ 210 w 216"/>
                <a:gd name="T7" fmla="*/ 0 h 11"/>
                <a:gd name="T8" fmla="*/ 216 w 216"/>
                <a:gd name="T9" fmla="*/ 5 h 11"/>
                <a:gd name="T10" fmla="*/ 210 w 216"/>
                <a:gd name="T11" fmla="*/ 11 h 11"/>
              </a:gdLst>
              <a:ahLst/>
              <a:cxnLst>
                <a:cxn ang="0">
                  <a:pos x="T0" y="T1"/>
                </a:cxn>
                <a:cxn ang="0">
                  <a:pos x="T2" y="T3"/>
                </a:cxn>
                <a:cxn ang="0">
                  <a:pos x="T4" y="T5"/>
                </a:cxn>
                <a:cxn ang="0">
                  <a:pos x="T6" y="T7"/>
                </a:cxn>
                <a:cxn ang="0">
                  <a:pos x="T8" y="T9"/>
                </a:cxn>
                <a:cxn ang="0">
                  <a:pos x="T10" y="T11"/>
                </a:cxn>
              </a:cxnLst>
              <a:rect l="0" t="0" r="r" b="b"/>
              <a:pathLst>
                <a:path w="216" h="11">
                  <a:moveTo>
                    <a:pt x="210" y="11"/>
                  </a:moveTo>
                  <a:lnTo>
                    <a:pt x="0" y="11"/>
                  </a:lnTo>
                  <a:lnTo>
                    <a:pt x="0" y="0"/>
                  </a:lnTo>
                  <a:lnTo>
                    <a:pt x="210" y="0"/>
                  </a:lnTo>
                  <a:cubicBezTo>
                    <a:pt x="213" y="0"/>
                    <a:pt x="216" y="2"/>
                    <a:pt x="216" y="5"/>
                  </a:cubicBezTo>
                  <a:cubicBezTo>
                    <a:pt x="216" y="8"/>
                    <a:pt x="213" y="11"/>
                    <a:pt x="210" y="11"/>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585">
              <a:extLst>
                <a:ext uri="{FF2B5EF4-FFF2-40B4-BE49-F238E27FC236}">
                  <a16:creationId xmlns:a16="http://schemas.microsoft.com/office/drawing/2014/main" id="{678CCD05-7E18-4CFF-A077-BC1B0C33C9CE}"/>
                </a:ext>
              </a:extLst>
            </p:cNvPr>
            <p:cNvSpPr>
              <a:spLocks/>
            </p:cNvSpPr>
            <p:nvPr/>
          </p:nvSpPr>
          <p:spPr bwMode="auto">
            <a:xfrm>
              <a:off x="10448925" y="5370513"/>
              <a:ext cx="177800" cy="6350"/>
            </a:xfrm>
            <a:custGeom>
              <a:avLst/>
              <a:gdLst>
                <a:gd name="T0" fmla="*/ 276 w 281"/>
                <a:gd name="T1" fmla="*/ 11 h 11"/>
                <a:gd name="T2" fmla="*/ 6 w 281"/>
                <a:gd name="T3" fmla="*/ 11 h 11"/>
                <a:gd name="T4" fmla="*/ 0 w 281"/>
                <a:gd name="T5" fmla="*/ 6 h 11"/>
                <a:gd name="T6" fmla="*/ 6 w 281"/>
                <a:gd name="T7" fmla="*/ 0 h 11"/>
                <a:gd name="T8" fmla="*/ 276 w 281"/>
                <a:gd name="T9" fmla="*/ 0 h 11"/>
                <a:gd name="T10" fmla="*/ 281 w 281"/>
                <a:gd name="T11" fmla="*/ 6 h 11"/>
                <a:gd name="T12" fmla="*/ 276 w 28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81" h="11">
                  <a:moveTo>
                    <a:pt x="276" y="11"/>
                  </a:moveTo>
                  <a:lnTo>
                    <a:pt x="6" y="11"/>
                  </a:lnTo>
                  <a:cubicBezTo>
                    <a:pt x="3" y="11"/>
                    <a:pt x="0" y="9"/>
                    <a:pt x="0" y="6"/>
                  </a:cubicBezTo>
                  <a:cubicBezTo>
                    <a:pt x="0" y="3"/>
                    <a:pt x="3" y="0"/>
                    <a:pt x="6" y="0"/>
                  </a:cubicBezTo>
                  <a:lnTo>
                    <a:pt x="276" y="0"/>
                  </a:lnTo>
                  <a:cubicBezTo>
                    <a:pt x="279" y="0"/>
                    <a:pt x="281" y="3"/>
                    <a:pt x="281" y="6"/>
                  </a:cubicBezTo>
                  <a:cubicBezTo>
                    <a:pt x="281" y="9"/>
                    <a:pt x="279" y="11"/>
                    <a:pt x="276" y="11"/>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586">
              <a:extLst>
                <a:ext uri="{FF2B5EF4-FFF2-40B4-BE49-F238E27FC236}">
                  <a16:creationId xmlns:a16="http://schemas.microsoft.com/office/drawing/2014/main" id="{1F062303-CE1C-4D99-92BD-DDC5CC14EA51}"/>
                </a:ext>
              </a:extLst>
            </p:cNvPr>
            <p:cNvSpPr>
              <a:spLocks/>
            </p:cNvSpPr>
            <p:nvPr/>
          </p:nvSpPr>
          <p:spPr bwMode="auto">
            <a:xfrm>
              <a:off x="10801350" y="5337176"/>
              <a:ext cx="647700" cy="6350"/>
            </a:xfrm>
            <a:custGeom>
              <a:avLst/>
              <a:gdLst>
                <a:gd name="T0" fmla="*/ 1018 w 1023"/>
                <a:gd name="T1" fmla="*/ 10 h 10"/>
                <a:gd name="T2" fmla="*/ 5 w 1023"/>
                <a:gd name="T3" fmla="*/ 10 h 10"/>
                <a:gd name="T4" fmla="*/ 0 w 1023"/>
                <a:gd name="T5" fmla="*/ 5 h 10"/>
                <a:gd name="T6" fmla="*/ 5 w 1023"/>
                <a:gd name="T7" fmla="*/ 0 h 10"/>
                <a:gd name="T8" fmla="*/ 1018 w 1023"/>
                <a:gd name="T9" fmla="*/ 0 h 10"/>
                <a:gd name="T10" fmla="*/ 1023 w 1023"/>
                <a:gd name="T11" fmla="*/ 5 h 10"/>
                <a:gd name="T12" fmla="*/ 1018 w 102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23" h="10">
                  <a:moveTo>
                    <a:pt x="1018" y="10"/>
                  </a:moveTo>
                  <a:lnTo>
                    <a:pt x="5" y="10"/>
                  </a:lnTo>
                  <a:cubicBezTo>
                    <a:pt x="2" y="10"/>
                    <a:pt x="0" y="8"/>
                    <a:pt x="0" y="5"/>
                  </a:cubicBezTo>
                  <a:cubicBezTo>
                    <a:pt x="0" y="2"/>
                    <a:pt x="2" y="0"/>
                    <a:pt x="5" y="0"/>
                  </a:cubicBezTo>
                  <a:lnTo>
                    <a:pt x="1018" y="0"/>
                  </a:lnTo>
                  <a:cubicBezTo>
                    <a:pt x="1021" y="0"/>
                    <a:pt x="1023" y="2"/>
                    <a:pt x="1023" y="5"/>
                  </a:cubicBezTo>
                  <a:cubicBezTo>
                    <a:pt x="1023" y="8"/>
                    <a:pt x="1021" y="10"/>
                    <a:pt x="1018" y="10"/>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587">
              <a:extLst>
                <a:ext uri="{FF2B5EF4-FFF2-40B4-BE49-F238E27FC236}">
                  <a16:creationId xmlns:a16="http://schemas.microsoft.com/office/drawing/2014/main" id="{4A584B16-DF90-4682-803C-594F1B020DBF}"/>
                </a:ext>
              </a:extLst>
            </p:cNvPr>
            <p:cNvSpPr>
              <a:spLocks/>
            </p:cNvSpPr>
            <p:nvPr/>
          </p:nvSpPr>
          <p:spPr bwMode="auto">
            <a:xfrm>
              <a:off x="10537825" y="5300663"/>
              <a:ext cx="68263" cy="6350"/>
            </a:xfrm>
            <a:custGeom>
              <a:avLst/>
              <a:gdLst>
                <a:gd name="T0" fmla="*/ 103 w 108"/>
                <a:gd name="T1" fmla="*/ 11 h 11"/>
                <a:gd name="T2" fmla="*/ 5 w 108"/>
                <a:gd name="T3" fmla="*/ 11 h 11"/>
                <a:gd name="T4" fmla="*/ 0 w 108"/>
                <a:gd name="T5" fmla="*/ 5 h 11"/>
                <a:gd name="T6" fmla="*/ 5 w 108"/>
                <a:gd name="T7" fmla="*/ 0 h 11"/>
                <a:gd name="T8" fmla="*/ 103 w 108"/>
                <a:gd name="T9" fmla="*/ 0 h 11"/>
                <a:gd name="T10" fmla="*/ 108 w 108"/>
                <a:gd name="T11" fmla="*/ 5 h 11"/>
                <a:gd name="T12" fmla="*/ 103 w 10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8" h="11">
                  <a:moveTo>
                    <a:pt x="103" y="11"/>
                  </a:moveTo>
                  <a:lnTo>
                    <a:pt x="5" y="11"/>
                  </a:lnTo>
                  <a:cubicBezTo>
                    <a:pt x="2" y="11"/>
                    <a:pt x="0" y="8"/>
                    <a:pt x="0" y="5"/>
                  </a:cubicBezTo>
                  <a:cubicBezTo>
                    <a:pt x="0" y="2"/>
                    <a:pt x="2" y="0"/>
                    <a:pt x="5" y="0"/>
                  </a:cubicBezTo>
                  <a:lnTo>
                    <a:pt x="103" y="0"/>
                  </a:lnTo>
                  <a:cubicBezTo>
                    <a:pt x="106" y="0"/>
                    <a:pt x="108" y="2"/>
                    <a:pt x="108" y="5"/>
                  </a:cubicBezTo>
                  <a:cubicBezTo>
                    <a:pt x="108" y="8"/>
                    <a:pt x="106" y="11"/>
                    <a:pt x="103" y="11"/>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588">
              <a:extLst>
                <a:ext uri="{FF2B5EF4-FFF2-40B4-BE49-F238E27FC236}">
                  <a16:creationId xmlns:a16="http://schemas.microsoft.com/office/drawing/2014/main" id="{16AE4972-2909-4687-AF2F-BB94BA951EC1}"/>
                </a:ext>
              </a:extLst>
            </p:cNvPr>
            <p:cNvSpPr>
              <a:spLocks/>
            </p:cNvSpPr>
            <p:nvPr/>
          </p:nvSpPr>
          <p:spPr bwMode="auto">
            <a:xfrm>
              <a:off x="10515600" y="5421313"/>
              <a:ext cx="60325" cy="6350"/>
            </a:xfrm>
            <a:custGeom>
              <a:avLst/>
              <a:gdLst>
                <a:gd name="T0" fmla="*/ 90 w 95"/>
                <a:gd name="T1" fmla="*/ 10 h 10"/>
                <a:gd name="T2" fmla="*/ 6 w 95"/>
                <a:gd name="T3" fmla="*/ 10 h 10"/>
                <a:gd name="T4" fmla="*/ 0 w 95"/>
                <a:gd name="T5" fmla="*/ 5 h 10"/>
                <a:gd name="T6" fmla="*/ 6 w 95"/>
                <a:gd name="T7" fmla="*/ 0 h 10"/>
                <a:gd name="T8" fmla="*/ 90 w 95"/>
                <a:gd name="T9" fmla="*/ 0 h 10"/>
                <a:gd name="T10" fmla="*/ 95 w 95"/>
                <a:gd name="T11" fmla="*/ 5 h 10"/>
                <a:gd name="T12" fmla="*/ 90 w 9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90" y="10"/>
                  </a:moveTo>
                  <a:lnTo>
                    <a:pt x="6" y="10"/>
                  </a:lnTo>
                  <a:cubicBezTo>
                    <a:pt x="3" y="10"/>
                    <a:pt x="0" y="8"/>
                    <a:pt x="0" y="5"/>
                  </a:cubicBezTo>
                  <a:cubicBezTo>
                    <a:pt x="0" y="2"/>
                    <a:pt x="3" y="0"/>
                    <a:pt x="6" y="0"/>
                  </a:cubicBezTo>
                  <a:lnTo>
                    <a:pt x="90" y="0"/>
                  </a:lnTo>
                  <a:cubicBezTo>
                    <a:pt x="93" y="0"/>
                    <a:pt x="95" y="2"/>
                    <a:pt x="95" y="5"/>
                  </a:cubicBezTo>
                  <a:cubicBezTo>
                    <a:pt x="95" y="8"/>
                    <a:pt x="93" y="10"/>
                    <a:pt x="90" y="10"/>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589">
              <a:extLst>
                <a:ext uri="{FF2B5EF4-FFF2-40B4-BE49-F238E27FC236}">
                  <a16:creationId xmlns:a16="http://schemas.microsoft.com/office/drawing/2014/main" id="{BFB7EC3E-C605-43D0-BCB3-4ABD05C394A7}"/>
                </a:ext>
              </a:extLst>
            </p:cNvPr>
            <p:cNvSpPr>
              <a:spLocks/>
            </p:cNvSpPr>
            <p:nvPr/>
          </p:nvSpPr>
          <p:spPr bwMode="auto">
            <a:xfrm>
              <a:off x="10812463" y="5427663"/>
              <a:ext cx="117475" cy="23813"/>
            </a:xfrm>
            <a:custGeom>
              <a:avLst/>
              <a:gdLst>
                <a:gd name="T0" fmla="*/ 133 w 186"/>
                <a:gd name="T1" fmla="*/ 15 h 37"/>
                <a:gd name="T2" fmla="*/ 74 w 186"/>
                <a:gd name="T3" fmla="*/ 15 h 37"/>
                <a:gd name="T4" fmla="*/ 76 w 186"/>
                <a:gd name="T5" fmla="*/ 24 h 37"/>
                <a:gd name="T6" fmla="*/ 62 w 186"/>
                <a:gd name="T7" fmla="*/ 15 h 37"/>
                <a:gd name="T8" fmla="*/ 23 w 186"/>
                <a:gd name="T9" fmla="*/ 0 h 37"/>
                <a:gd name="T10" fmla="*/ 6 w 186"/>
                <a:gd name="T11" fmla="*/ 0 h 37"/>
                <a:gd name="T12" fmla="*/ 0 w 186"/>
                <a:gd name="T13" fmla="*/ 6 h 37"/>
                <a:gd name="T14" fmla="*/ 6 w 186"/>
                <a:gd name="T15" fmla="*/ 12 h 37"/>
                <a:gd name="T16" fmla="*/ 23 w 186"/>
                <a:gd name="T17" fmla="*/ 12 h 37"/>
                <a:gd name="T18" fmla="*/ 54 w 186"/>
                <a:gd name="T19" fmla="*/ 24 h 37"/>
                <a:gd name="T20" fmla="*/ 88 w 186"/>
                <a:gd name="T21" fmla="*/ 37 h 37"/>
                <a:gd name="T22" fmla="*/ 97 w 186"/>
                <a:gd name="T23" fmla="*/ 37 h 37"/>
                <a:gd name="T24" fmla="*/ 110 w 186"/>
                <a:gd name="T25" fmla="*/ 37 h 37"/>
                <a:gd name="T26" fmla="*/ 186 w 186"/>
                <a:gd name="T27" fmla="*/ 37 h 37"/>
                <a:gd name="T28" fmla="*/ 133 w 186"/>
                <a:gd name="T2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6" h="37">
                  <a:moveTo>
                    <a:pt x="133" y="15"/>
                  </a:moveTo>
                  <a:lnTo>
                    <a:pt x="74" y="15"/>
                  </a:lnTo>
                  <a:cubicBezTo>
                    <a:pt x="74" y="18"/>
                    <a:pt x="75" y="21"/>
                    <a:pt x="76" y="24"/>
                  </a:cubicBezTo>
                  <a:cubicBezTo>
                    <a:pt x="71" y="22"/>
                    <a:pt x="66" y="19"/>
                    <a:pt x="62" y="15"/>
                  </a:cubicBezTo>
                  <a:cubicBezTo>
                    <a:pt x="51" y="6"/>
                    <a:pt x="37" y="0"/>
                    <a:pt x="23" y="0"/>
                  </a:cubicBezTo>
                  <a:lnTo>
                    <a:pt x="6" y="0"/>
                  </a:lnTo>
                  <a:cubicBezTo>
                    <a:pt x="2" y="0"/>
                    <a:pt x="0" y="3"/>
                    <a:pt x="0" y="6"/>
                  </a:cubicBezTo>
                  <a:cubicBezTo>
                    <a:pt x="0" y="9"/>
                    <a:pt x="2" y="12"/>
                    <a:pt x="6" y="12"/>
                  </a:cubicBezTo>
                  <a:lnTo>
                    <a:pt x="23" y="12"/>
                  </a:lnTo>
                  <a:cubicBezTo>
                    <a:pt x="34" y="12"/>
                    <a:pt x="45" y="16"/>
                    <a:pt x="54" y="24"/>
                  </a:cubicBezTo>
                  <a:cubicBezTo>
                    <a:pt x="63" y="32"/>
                    <a:pt x="75" y="37"/>
                    <a:pt x="88" y="37"/>
                  </a:cubicBezTo>
                  <a:lnTo>
                    <a:pt x="97" y="37"/>
                  </a:lnTo>
                  <a:lnTo>
                    <a:pt x="110" y="37"/>
                  </a:lnTo>
                  <a:lnTo>
                    <a:pt x="186" y="37"/>
                  </a:lnTo>
                  <a:cubicBezTo>
                    <a:pt x="172" y="23"/>
                    <a:pt x="153" y="15"/>
                    <a:pt x="133" y="1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90">
              <a:extLst>
                <a:ext uri="{FF2B5EF4-FFF2-40B4-BE49-F238E27FC236}">
                  <a16:creationId xmlns:a16="http://schemas.microsoft.com/office/drawing/2014/main" id="{5B39DFF2-E699-426E-9EBF-1FF4B7BC53E5}"/>
                </a:ext>
              </a:extLst>
            </p:cNvPr>
            <p:cNvSpPr>
              <a:spLocks/>
            </p:cNvSpPr>
            <p:nvPr/>
          </p:nvSpPr>
          <p:spPr bwMode="auto">
            <a:xfrm>
              <a:off x="10704513" y="5405438"/>
              <a:ext cx="130175" cy="153988"/>
            </a:xfrm>
            <a:custGeom>
              <a:avLst/>
              <a:gdLst>
                <a:gd name="T0" fmla="*/ 190 w 204"/>
                <a:gd name="T1" fmla="*/ 93 h 243"/>
                <a:gd name="T2" fmla="*/ 101 w 204"/>
                <a:gd name="T3" fmla="*/ 0 h 243"/>
                <a:gd name="T4" fmla="*/ 36 w 204"/>
                <a:gd name="T5" fmla="*/ 36 h 243"/>
                <a:gd name="T6" fmla="*/ 51 w 204"/>
                <a:gd name="T7" fmla="*/ 50 h 243"/>
                <a:gd name="T8" fmla="*/ 0 w 204"/>
                <a:gd name="T9" fmla="*/ 50 h 243"/>
                <a:gd name="T10" fmla="*/ 23 w 204"/>
                <a:gd name="T11" fmla="*/ 72 h 243"/>
                <a:gd name="T12" fmla="*/ 77 w 204"/>
                <a:gd name="T13" fmla="*/ 72 h 243"/>
                <a:gd name="T14" fmla="*/ 145 w 204"/>
                <a:gd name="T15" fmla="*/ 132 h 243"/>
                <a:gd name="T16" fmla="*/ 182 w 204"/>
                <a:gd name="T17" fmla="*/ 243 h 243"/>
                <a:gd name="T18" fmla="*/ 204 w 204"/>
                <a:gd name="T19" fmla="*/ 243 h 243"/>
                <a:gd name="T20" fmla="*/ 190 w 204"/>
                <a:gd name="T21" fmla="*/ 9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43">
                  <a:moveTo>
                    <a:pt x="190" y="93"/>
                  </a:moveTo>
                  <a:lnTo>
                    <a:pt x="101" y="0"/>
                  </a:lnTo>
                  <a:lnTo>
                    <a:pt x="36" y="36"/>
                  </a:lnTo>
                  <a:lnTo>
                    <a:pt x="51" y="50"/>
                  </a:lnTo>
                  <a:lnTo>
                    <a:pt x="0" y="50"/>
                  </a:lnTo>
                  <a:cubicBezTo>
                    <a:pt x="0" y="62"/>
                    <a:pt x="10" y="72"/>
                    <a:pt x="23" y="72"/>
                  </a:cubicBezTo>
                  <a:lnTo>
                    <a:pt x="77" y="72"/>
                  </a:lnTo>
                  <a:lnTo>
                    <a:pt x="145" y="132"/>
                  </a:lnTo>
                  <a:lnTo>
                    <a:pt x="182" y="243"/>
                  </a:lnTo>
                  <a:lnTo>
                    <a:pt x="204" y="243"/>
                  </a:lnTo>
                  <a:lnTo>
                    <a:pt x="190" y="93"/>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91">
              <a:extLst>
                <a:ext uri="{FF2B5EF4-FFF2-40B4-BE49-F238E27FC236}">
                  <a16:creationId xmlns:a16="http://schemas.microsoft.com/office/drawing/2014/main" id="{5A0409AC-9528-48A6-96AA-6979B5CA8C83}"/>
                </a:ext>
              </a:extLst>
            </p:cNvPr>
            <p:cNvSpPr>
              <a:spLocks/>
            </p:cNvSpPr>
            <p:nvPr/>
          </p:nvSpPr>
          <p:spPr bwMode="auto">
            <a:xfrm>
              <a:off x="10529888" y="5621338"/>
              <a:ext cx="896938" cy="7938"/>
            </a:xfrm>
            <a:custGeom>
              <a:avLst/>
              <a:gdLst>
                <a:gd name="T0" fmla="*/ 7 w 1415"/>
                <a:gd name="T1" fmla="*/ 0 h 14"/>
                <a:gd name="T2" fmla="*/ 1408 w 1415"/>
                <a:gd name="T3" fmla="*/ 0 h 14"/>
                <a:gd name="T4" fmla="*/ 1415 w 1415"/>
                <a:gd name="T5" fmla="*/ 7 h 14"/>
                <a:gd name="T6" fmla="*/ 1408 w 1415"/>
                <a:gd name="T7" fmla="*/ 14 h 14"/>
                <a:gd name="T8" fmla="*/ 7 w 1415"/>
                <a:gd name="T9" fmla="*/ 14 h 14"/>
                <a:gd name="T10" fmla="*/ 0 w 1415"/>
                <a:gd name="T11" fmla="*/ 7 h 14"/>
                <a:gd name="T12" fmla="*/ 7 w 141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15" h="14">
                  <a:moveTo>
                    <a:pt x="7" y="0"/>
                  </a:moveTo>
                  <a:lnTo>
                    <a:pt x="1408" y="0"/>
                  </a:lnTo>
                  <a:cubicBezTo>
                    <a:pt x="1412" y="0"/>
                    <a:pt x="1415" y="3"/>
                    <a:pt x="1415" y="7"/>
                  </a:cubicBezTo>
                  <a:cubicBezTo>
                    <a:pt x="1415" y="11"/>
                    <a:pt x="1412" y="14"/>
                    <a:pt x="1408" y="14"/>
                  </a:cubicBezTo>
                  <a:lnTo>
                    <a:pt x="7" y="14"/>
                  </a:lnTo>
                  <a:cubicBezTo>
                    <a:pt x="3" y="14"/>
                    <a:pt x="0" y="11"/>
                    <a:pt x="0" y="7"/>
                  </a:cubicBezTo>
                  <a:cubicBezTo>
                    <a:pt x="0" y="3"/>
                    <a:pt x="3" y="0"/>
                    <a:pt x="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592">
              <a:extLst>
                <a:ext uri="{FF2B5EF4-FFF2-40B4-BE49-F238E27FC236}">
                  <a16:creationId xmlns:a16="http://schemas.microsoft.com/office/drawing/2014/main" id="{F14141F7-E37D-45BD-98F0-D178083476F1}"/>
                </a:ext>
              </a:extLst>
            </p:cNvPr>
            <p:cNvSpPr>
              <a:spLocks/>
            </p:cNvSpPr>
            <p:nvPr/>
          </p:nvSpPr>
          <p:spPr bwMode="auto">
            <a:xfrm>
              <a:off x="10602913" y="5516563"/>
              <a:ext cx="112713" cy="112713"/>
            </a:xfrm>
            <a:custGeom>
              <a:avLst/>
              <a:gdLst>
                <a:gd name="T0" fmla="*/ 139 w 178"/>
                <a:gd name="T1" fmla="*/ 0 h 178"/>
                <a:gd name="T2" fmla="*/ 70 w 178"/>
                <a:gd name="T3" fmla="*/ 70 h 178"/>
                <a:gd name="T4" fmla="*/ 73 w 178"/>
                <a:gd name="T5" fmla="*/ 70 h 178"/>
                <a:gd name="T6" fmla="*/ 65 w 178"/>
                <a:gd name="T7" fmla="*/ 163 h 178"/>
                <a:gd name="T8" fmla="*/ 59 w 178"/>
                <a:gd name="T9" fmla="*/ 163 h 178"/>
                <a:gd name="T10" fmla="*/ 66 w 178"/>
                <a:gd name="T11" fmla="*/ 83 h 178"/>
                <a:gd name="T12" fmla="*/ 25 w 178"/>
                <a:gd name="T13" fmla="*/ 153 h 178"/>
                <a:gd name="T14" fmla="*/ 20 w 178"/>
                <a:gd name="T15" fmla="*/ 151 h 178"/>
                <a:gd name="T16" fmla="*/ 62 w 178"/>
                <a:gd name="T17" fmla="*/ 78 h 178"/>
                <a:gd name="T18" fmla="*/ 0 w 178"/>
                <a:gd name="T19" fmla="*/ 139 h 178"/>
                <a:gd name="T20" fmla="*/ 139 w 178"/>
                <a:gd name="T21" fmla="*/ 139 h 178"/>
                <a:gd name="T22" fmla="*/ 139 w 178"/>
                <a:gd name="T2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178">
                  <a:moveTo>
                    <a:pt x="139" y="0"/>
                  </a:moveTo>
                  <a:lnTo>
                    <a:pt x="70" y="70"/>
                  </a:lnTo>
                  <a:lnTo>
                    <a:pt x="73" y="70"/>
                  </a:lnTo>
                  <a:lnTo>
                    <a:pt x="65" y="163"/>
                  </a:lnTo>
                  <a:lnTo>
                    <a:pt x="59" y="163"/>
                  </a:lnTo>
                  <a:lnTo>
                    <a:pt x="66" y="83"/>
                  </a:lnTo>
                  <a:lnTo>
                    <a:pt x="25" y="153"/>
                  </a:lnTo>
                  <a:lnTo>
                    <a:pt x="20" y="151"/>
                  </a:lnTo>
                  <a:lnTo>
                    <a:pt x="62" y="78"/>
                  </a:lnTo>
                  <a:lnTo>
                    <a:pt x="0" y="139"/>
                  </a:lnTo>
                  <a:cubicBezTo>
                    <a:pt x="38" y="178"/>
                    <a:pt x="101" y="178"/>
                    <a:pt x="139" y="139"/>
                  </a:cubicBezTo>
                  <a:cubicBezTo>
                    <a:pt x="178" y="101"/>
                    <a:pt x="178" y="38"/>
                    <a:pt x="139"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593">
              <a:extLst>
                <a:ext uri="{FF2B5EF4-FFF2-40B4-BE49-F238E27FC236}">
                  <a16:creationId xmlns:a16="http://schemas.microsoft.com/office/drawing/2014/main" id="{DCFAF77B-A20D-45EA-945B-78B232ACF272}"/>
                </a:ext>
              </a:extLst>
            </p:cNvPr>
            <p:cNvSpPr>
              <a:spLocks/>
            </p:cNvSpPr>
            <p:nvPr/>
          </p:nvSpPr>
          <p:spPr bwMode="auto">
            <a:xfrm>
              <a:off x="11339513" y="5516563"/>
              <a:ext cx="112713" cy="112713"/>
            </a:xfrm>
            <a:custGeom>
              <a:avLst/>
              <a:gdLst>
                <a:gd name="T0" fmla="*/ 140 w 178"/>
                <a:gd name="T1" fmla="*/ 0 h 178"/>
                <a:gd name="T2" fmla="*/ 70 w 178"/>
                <a:gd name="T3" fmla="*/ 70 h 178"/>
                <a:gd name="T4" fmla="*/ 73 w 178"/>
                <a:gd name="T5" fmla="*/ 70 h 178"/>
                <a:gd name="T6" fmla="*/ 65 w 178"/>
                <a:gd name="T7" fmla="*/ 163 h 178"/>
                <a:gd name="T8" fmla="*/ 59 w 178"/>
                <a:gd name="T9" fmla="*/ 163 h 178"/>
                <a:gd name="T10" fmla="*/ 66 w 178"/>
                <a:gd name="T11" fmla="*/ 83 h 178"/>
                <a:gd name="T12" fmla="*/ 25 w 178"/>
                <a:gd name="T13" fmla="*/ 153 h 178"/>
                <a:gd name="T14" fmla="*/ 20 w 178"/>
                <a:gd name="T15" fmla="*/ 151 h 178"/>
                <a:gd name="T16" fmla="*/ 62 w 178"/>
                <a:gd name="T17" fmla="*/ 78 h 178"/>
                <a:gd name="T18" fmla="*/ 0 w 178"/>
                <a:gd name="T19" fmla="*/ 139 h 178"/>
                <a:gd name="T20" fmla="*/ 140 w 178"/>
                <a:gd name="T21" fmla="*/ 139 h 178"/>
                <a:gd name="T22" fmla="*/ 140 w 178"/>
                <a:gd name="T2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178">
                  <a:moveTo>
                    <a:pt x="140" y="0"/>
                  </a:moveTo>
                  <a:lnTo>
                    <a:pt x="70" y="70"/>
                  </a:lnTo>
                  <a:lnTo>
                    <a:pt x="73" y="70"/>
                  </a:lnTo>
                  <a:lnTo>
                    <a:pt x="65" y="163"/>
                  </a:lnTo>
                  <a:lnTo>
                    <a:pt x="59" y="163"/>
                  </a:lnTo>
                  <a:lnTo>
                    <a:pt x="66" y="83"/>
                  </a:lnTo>
                  <a:lnTo>
                    <a:pt x="25" y="153"/>
                  </a:lnTo>
                  <a:lnTo>
                    <a:pt x="20" y="151"/>
                  </a:lnTo>
                  <a:lnTo>
                    <a:pt x="62" y="78"/>
                  </a:lnTo>
                  <a:lnTo>
                    <a:pt x="0" y="139"/>
                  </a:lnTo>
                  <a:cubicBezTo>
                    <a:pt x="39" y="178"/>
                    <a:pt x="101" y="178"/>
                    <a:pt x="140" y="139"/>
                  </a:cubicBezTo>
                  <a:cubicBezTo>
                    <a:pt x="178" y="101"/>
                    <a:pt x="178" y="38"/>
                    <a:pt x="140"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94">
              <a:extLst>
                <a:ext uri="{FF2B5EF4-FFF2-40B4-BE49-F238E27FC236}">
                  <a16:creationId xmlns:a16="http://schemas.microsoft.com/office/drawing/2014/main" id="{37BA9F32-93ED-4780-9B3D-8690E7C90BE5}"/>
                </a:ext>
              </a:extLst>
            </p:cNvPr>
            <p:cNvSpPr>
              <a:spLocks noEditPoints="1"/>
            </p:cNvSpPr>
            <p:nvPr/>
          </p:nvSpPr>
          <p:spPr bwMode="auto">
            <a:xfrm>
              <a:off x="11315700" y="5492751"/>
              <a:ext cx="136525" cy="136525"/>
            </a:xfrm>
            <a:custGeom>
              <a:avLst/>
              <a:gdLst>
                <a:gd name="T0" fmla="*/ 107 w 215"/>
                <a:gd name="T1" fmla="*/ 18 h 215"/>
                <a:gd name="T2" fmla="*/ 17 w 215"/>
                <a:gd name="T3" fmla="*/ 108 h 215"/>
                <a:gd name="T4" fmla="*/ 107 w 215"/>
                <a:gd name="T5" fmla="*/ 198 h 215"/>
                <a:gd name="T6" fmla="*/ 197 w 215"/>
                <a:gd name="T7" fmla="*/ 108 h 215"/>
                <a:gd name="T8" fmla="*/ 107 w 215"/>
                <a:gd name="T9" fmla="*/ 18 h 215"/>
                <a:gd name="T10" fmla="*/ 107 w 215"/>
                <a:gd name="T11" fmla="*/ 215 h 215"/>
                <a:gd name="T12" fmla="*/ 0 w 215"/>
                <a:gd name="T13" fmla="*/ 108 h 215"/>
                <a:gd name="T14" fmla="*/ 107 w 215"/>
                <a:gd name="T15" fmla="*/ 0 h 215"/>
                <a:gd name="T16" fmla="*/ 215 w 215"/>
                <a:gd name="T17" fmla="*/ 108 h 215"/>
                <a:gd name="T18" fmla="*/ 107 w 215"/>
                <a:gd name="T19"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15">
                  <a:moveTo>
                    <a:pt x="107" y="18"/>
                  </a:moveTo>
                  <a:cubicBezTo>
                    <a:pt x="58" y="18"/>
                    <a:pt x="17" y="58"/>
                    <a:pt x="17" y="108"/>
                  </a:cubicBezTo>
                  <a:cubicBezTo>
                    <a:pt x="17" y="157"/>
                    <a:pt x="58" y="198"/>
                    <a:pt x="107" y="198"/>
                  </a:cubicBezTo>
                  <a:cubicBezTo>
                    <a:pt x="157" y="198"/>
                    <a:pt x="197" y="157"/>
                    <a:pt x="197" y="108"/>
                  </a:cubicBezTo>
                  <a:cubicBezTo>
                    <a:pt x="197" y="58"/>
                    <a:pt x="157" y="18"/>
                    <a:pt x="107" y="18"/>
                  </a:cubicBezTo>
                  <a:close/>
                  <a:moveTo>
                    <a:pt x="107" y="215"/>
                  </a:moveTo>
                  <a:cubicBezTo>
                    <a:pt x="48" y="215"/>
                    <a:pt x="0" y="167"/>
                    <a:pt x="0" y="108"/>
                  </a:cubicBezTo>
                  <a:cubicBezTo>
                    <a:pt x="0" y="48"/>
                    <a:pt x="48" y="0"/>
                    <a:pt x="107" y="0"/>
                  </a:cubicBezTo>
                  <a:cubicBezTo>
                    <a:pt x="166" y="0"/>
                    <a:pt x="215" y="48"/>
                    <a:pt x="215" y="108"/>
                  </a:cubicBezTo>
                  <a:cubicBezTo>
                    <a:pt x="215" y="167"/>
                    <a:pt x="166" y="215"/>
                    <a:pt x="107" y="21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95">
              <a:extLst>
                <a:ext uri="{FF2B5EF4-FFF2-40B4-BE49-F238E27FC236}">
                  <a16:creationId xmlns:a16="http://schemas.microsoft.com/office/drawing/2014/main" id="{CBE964FF-3917-4B12-BE08-719208754333}"/>
                </a:ext>
              </a:extLst>
            </p:cNvPr>
            <p:cNvSpPr>
              <a:spLocks/>
            </p:cNvSpPr>
            <p:nvPr/>
          </p:nvSpPr>
          <p:spPr bwMode="auto">
            <a:xfrm>
              <a:off x="10531475" y="5492751"/>
              <a:ext cx="182563" cy="136525"/>
            </a:xfrm>
            <a:custGeom>
              <a:avLst/>
              <a:gdLst>
                <a:gd name="T0" fmla="*/ 182 w 289"/>
                <a:gd name="T1" fmla="*/ 0 h 215"/>
                <a:gd name="T2" fmla="*/ 74 w 289"/>
                <a:gd name="T3" fmla="*/ 104 h 215"/>
                <a:gd name="T4" fmla="*/ 38 w 289"/>
                <a:gd name="T5" fmla="*/ 104 h 215"/>
                <a:gd name="T6" fmla="*/ 34 w 289"/>
                <a:gd name="T7" fmla="*/ 108 h 215"/>
                <a:gd name="T8" fmla="*/ 38 w 289"/>
                <a:gd name="T9" fmla="*/ 112 h 215"/>
                <a:gd name="T10" fmla="*/ 74 w 289"/>
                <a:gd name="T11" fmla="*/ 112 h 215"/>
                <a:gd name="T12" fmla="*/ 77 w 289"/>
                <a:gd name="T13" fmla="*/ 131 h 215"/>
                <a:gd name="T14" fmla="*/ 3 w 289"/>
                <a:gd name="T15" fmla="*/ 131 h 215"/>
                <a:gd name="T16" fmla="*/ 0 w 289"/>
                <a:gd name="T17" fmla="*/ 135 h 215"/>
                <a:gd name="T18" fmla="*/ 3 w 289"/>
                <a:gd name="T19" fmla="*/ 139 h 215"/>
                <a:gd name="T20" fmla="*/ 98 w 289"/>
                <a:gd name="T21" fmla="*/ 139 h 215"/>
                <a:gd name="T22" fmla="*/ 92 w 289"/>
                <a:gd name="T23" fmla="*/ 108 h 215"/>
                <a:gd name="T24" fmla="*/ 182 w 289"/>
                <a:gd name="T25" fmla="*/ 18 h 215"/>
                <a:gd name="T26" fmla="*/ 272 w 289"/>
                <a:gd name="T27" fmla="*/ 108 h 215"/>
                <a:gd name="T28" fmla="*/ 182 w 289"/>
                <a:gd name="T29" fmla="*/ 198 h 215"/>
                <a:gd name="T30" fmla="*/ 105 w 289"/>
                <a:gd name="T31" fmla="*/ 155 h 215"/>
                <a:gd name="T32" fmla="*/ 130 w 289"/>
                <a:gd name="T33" fmla="*/ 155 h 215"/>
                <a:gd name="T34" fmla="*/ 134 w 289"/>
                <a:gd name="T35" fmla="*/ 151 h 215"/>
                <a:gd name="T36" fmla="*/ 130 w 289"/>
                <a:gd name="T37" fmla="*/ 147 h 215"/>
                <a:gd name="T38" fmla="*/ 89 w 289"/>
                <a:gd name="T39" fmla="*/ 147 h 215"/>
                <a:gd name="T40" fmla="*/ 82 w 289"/>
                <a:gd name="T41" fmla="*/ 147 h 215"/>
                <a:gd name="T42" fmla="*/ 182 w 289"/>
                <a:gd name="T43" fmla="*/ 215 h 215"/>
                <a:gd name="T44" fmla="*/ 289 w 289"/>
                <a:gd name="T45" fmla="*/ 108 h 215"/>
                <a:gd name="T46" fmla="*/ 182 w 289"/>
                <a:gd name="T4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9" h="215">
                  <a:moveTo>
                    <a:pt x="182" y="0"/>
                  </a:moveTo>
                  <a:cubicBezTo>
                    <a:pt x="124" y="0"/>
                    <a:pt x="76" y="46"/>
                    <a:pt x="74" y="104"/>
                  </a:cubicBezTo>
                  <a:lnTo>
                    <a:pt x="38" y="104"/>
                  </a:lnTo>
                  <a:cubicBezTo>
                    <a:pt x="36" y="104"/>
                    <a:pt x="34" y="106"/>
                    <a:pt x="34" y="108"/>
                  </a:cubicBezTo>
                  <a:cubicBezTo>
                    <a:pt x="34" y="110"/>
                    <a:pt x="36" y="112"/>
                    <a:pt x="38" y="112"/>
                  </a:cubicBezTo>
                  <a:lnTo>
                    <a:pt x="74" y="112"/>
                  </a:lnTo>
                  <a:cubicBezTo>
                    <a:pt x="75" y="118"/>
                    <a:pt x="75" y="125"/>
                    <a:pt x="77" y="131"/>
                  </a:cubicBezTo>
                  <a:lnTo>
                    <a:pt x="3" y="131"/>
                  </a:lnTo>
                  <a:cubicBezTo>
                    <a:pt x="1" y="131"/>
                    <a:pt x="0" y="133"/>
                    <a:pt x="0" y="135"/>
                  </a:cubicBezTo>
                  <a:cubicBezTo>
                    <a:pt x="0" y="137"/>
                    <a:pt x="1" y="139"/>
                    <a:pt x="3" y="139"/>
                  </a:cubicBezTo>
                  <a:lnTo>
                    <a:pt x="98" y="139"/>
                  </a:lnTo>
                  <a:cubicBezTo>
                    <a:pt x="94" y="129"/>
                    <a:pt x="92" y="119"/>
                    <a:pt x="92" y="108"/>
                  </a:cubicBezTo>
                  <a:cubicBezTo>
                    <a:pt x="92" y="58"/>
                    <a:pt x="132" y="18"/>
                    <a:pt x="182" y="18"/>
                  </a:cubicBezTo>
                  <a:cubicBezTo>
                    <a:pt x="231" y="18"/>
                    <a:pt x="272" y="58"/>
                    <a:pt x="272" y="108"/>
                  </a:cubicBezTo>
                  <a:cubicBezTo>
                    <a:pt x="272" y="157"/>
                    <a:pt x="231" y="198"/>
                    <a:pt x="182" y="198"/>
                  </a:cubicBezTo>
                  <a:cubicBezTo>
                    <a:pt x="149" y="198"/>
                    <a:pt x="121" y="180"/>
                    <a:pt x="105" y="155"/>
                  </a:cubicBezTo>
                  <a:lnTo>
                    <a:pt x="130" y="155"/>
                  </a:lnTo>
                  <a:cubicBezTo>
                    <a:pt x="132" y="155"/>
                    <a:pt x="134" y="153"/>
                    <a:pt x="134" y="151"/>
                  </a:cubicBezTo>
                  <a:cubicBezTo>
                    <a:pt x="134" y="149"/>
                    <a:pt x="132" y="147"/>
                    <a:pt x="130" y="147"/>
                  </a:cubicBezTo>
                  <a:lnTo>
                    <a:pt x="89" y="147"/>
                  </a:lnTo>
                  <a:lnTo>
                    <a:pt x="82" y="147"/>
                  </a:lnTo>
                  <a:cubicBezTo>
                    <a:pt x="97" y="187"/>
                    <a:pt x="136" y="215"/>
                    <a:pt x="182" y="215"/>
                  </a:cubicBezTo>
                  <a:cubicBezTo>
                    <a:pt x="241" y="215"/>
                    <a:pt x="289" y="167"/>
                    <a:pt x="289" y="108"/>
                  </a:cubicBezTo>
                  <a:cubicBezTo>
                    <a:pt x="289" y="48"/>
                    <a:pt x="241" y="0"/>
                    <a:pt x="182" y="0"/>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96">
              <a:extLst>
                <a:ext uri="{FF2B5EF4-FFF2-40B4-BE49-F238E27FC236}">
                  <a16:creationId xmlns:a16="http://schemas.microsoft.com/office/drawing/2014/main" id="{BB5817BE-6F74-42FB-85B6-5D5B1A39317E}"/>
                </a:ext>
              </a:extLst>
            </p:cNvPr>
            <p:cNvSpPr>
              <a:spLocks/>
            </p:cNvSpPr>
            <p:nvPr/>
          </p:nvSpPr>
          <p:spPr bwMode="auto">
            <a:xfrm>
              <a:off x="11112500" y="5427663"/>
              <a:ext cx="115888" cy="23813"/>
            </a:xfrm>
            <a:custGeom>
              <a:avLst/>
              <a:gdLst>
                <a:gd name="T0" fmla="*/ 72 w 183"/>
                <a:gd name="T1" fmla="*/ 15 h 37"/>
                <a:gd name="T2" fmla="*/ 74 w 183"/>
                <a:gd name="T3" fmla="*/ 23 h 37"/>
                <a:gd name="T4" fmla="*/ 61 w 183"/>
                <a:gd name="T5" fmla="*/ 15 h 37"/>
                <a:gd name="T6" fmla="*/ 23 w 183"/>
                <a:gd name="T7" fmla="*/ 0 h 37"/>
                <a:gd name="T8" fmla="*/ 5 w 183"/>
                <a:gd name="T9" fmla="*/ 0 h 37"/>
                <a:gd name="T10" fmla="*/ 0 w 183"/>
                <a:gd name="T11" fmla="*/ 6 h 37"/>
                <a:gd name="T12" fmla="*/ 5 w 183"/>
                <a:gd name="T13" fmla="*/ 12 h 37"/>
                <a:gd name="T14" fmla="*/ 23 w 183"/>
                <a:gd name="T15" fmla="*/ 12 h 37"/>
                <a:gd name="T16" fmla="*/ 53 w 183"/>
                <a:gd name="T17" fmla="*/ 24 h 37"/>
                <a:gd name="T18" fmla="*/ 88 w 183"/>
                <a:gd name="T19" fmla="*/ 37 h 37"/>
                <a:gd name="T20" fmla="*/ 95 w 183"/>
                <a:gd name="T21" fmla="*/ 37 h 37"/>
                <a:gd name="T22" fmla="*/ 110 w 183"/>
                <a:gd name="T23" fmla="*/ 37 h 37"/>
                <a:gd name="T24" fmla="*/ 183 w 183"/>
                <a:gd name="T25" fmla="*/ 37 h 37"/>
                <a:gd name="T26" fmla="*/ 183 w 183"/>
                <a:gd name="T27" fmla="*/ 15 h 37"/>
                <a:gd name="T28" fmla="*/ 72 w 183"/>
                <a:gd name="T2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37">
                  <a:moveTo>
                    <a:pt x="72" y="15"/>
                  </a:moveTo>
                  <a:cubicBezTo>
                    <a:pt x="72" y="17"/>
                    <a:pt x="73" y="20"/>
                    <a:pt x="74" y="23"/>
                  </a:cubicBezTo>
                  <a:cubicBezTo>
                    <a:pt x="69" y="21"/>
                    <a:pt x="65" y="19"/>
                    <a:pt x="61" y="15"/>
                  </a:cubicBezTo>
                  <a:cubicBezTo>
                    <a:pt x="51" y="6"/>
                    <a:pt x="37" y="0"/>
                    <a:pt x="23" y="0"/>
                  </a:cubicBezTo>
                  <a:lnTo>
                    <a:pt x="5" y="0"/>
                  </a:lnTo>
                  <a:cubicBezTo>
                    <a:pt x="2" y="0"/>
                    <a:pt x="0" y="3"/>
                    <a:pt x="0" y="6"/>
                  </a:cubicBezTo>
                  <a:cubicBezTo>
                    <a:pt x="0" y="9"/>
                    <a:pt x="2" y="12"/>
                    <a:pt x="5" y="12"/>
                  </a:cubicBezTo>
                  <a:lnTo>
                    <a:pt x="23" y="12"/>
                  </a:lnTo>
                  <a:cubicBezTo>
                    <a:pt x="34" y="12"/>
                    <a:pt x="45" y="16"/>
                    <a:pt x="53" y="24"/>
                  </a:cubicBezTo>
                  <a:cubicBezTo>
                    <a:pt x="63" y="32"/>
                    <a:pt x="75" y="37"/>
                    <a:pt x="88" y="37"/>
                  </a:cubicBezTo>
                  <a:lnTo>
                    <a:pt x="95" y="37"/>
                  </a:lnTo>
                  <a:lnTo>
                    <a:pt x="110" y="37"/>
                  </a:lnTo>
                  <a:lnTo>
                    <a:pt x="183" y="37"/>
                  </a:lnTo>
                  <a:lnTo>
                    <a:pt x="183" y="15"/>
                  </a:lnTo>
                  <a:lnTo>
                    <a:pt x="72" y="15"/>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97">
              <a:extLst>
                <a:ext uri="{FF2B5EF4-FFF2-40B4-BE49-F238E27FC236}">
                  <a16:creationId xmlns:a16="http://schemas.microsoft.com/office/drawing/2014/main" id="{E0899D45-5CF4-4270-9BD9-739C7491FD68}"/>
                </a:ext>
              </a:extLst>
            </p:cNvPr>
            <p:cNvSpPr>
              <a:spLocks noEditPoints="1"/>
            </p:cNvSpPr>
            <p:nvPr/>
          </p:nvSpPr>
          <p:spPr bwMode="auto">
            <a:xfrm>
              <a:off x="10587038" y="5435601"/>
              <a:ext cx="828675" cy="136525"/>
            </a:xfrm>
            <a:custGeom>
              <a:avLst/>
              <a:gdLst>
                <a:gd name="T0" fmla="*/ 978 w 1307"/>
                <a:gd name="T1" fmla="*/ 59 h 216"/>
                <a:gd name="T2" fmla="*/ 1177 w 1307"/>
                <a:gd name="T3" fmla="*/ 70 h 216"/>
                <a:gd name="T4" fmla="*/ 806 w 1307"/>
                <a:gd name="T5" fmla="*/ 192 h 216"/>
                <a:gd name="T6" fmla="*/ 1014 w 1307"/>
                <a:gd name="T7" fmla="*/ 192 h 216"/>
                <a:gd name="T8" fmla="*/ 748 w 1307"/>
                <a:gd name="T9" fmla="*/ 59 h 216"/>
                <a:gd name="T10" fmla="*/ 794 w 1307"/>
                <a:gd name="T11" fmla="*/ 186 h 216"/>
                <a:gd name="T12" fmla="*/ 577 w 1307"/>
                <a:gd name="T13" fmla="*/ 192 h 216"/>
                <a:gd name="T14" fmla="*/ 784 w 1307"/>
                <a:gd name="T15" fmla="*/ 192 h 216"/>
                <a:gd name="T16" fmla="*/ 520 w 1307"/>
                <a:gd name="T17" fmla="*/ 59 h 216"/>
                <a:gd name="T18" fmla="*/ 566 w 1307"/>
                <a:gd name="T19" fmla="*/ 186 h 216"/>
                <a:gd name="T20" fmla="*/ 338 w 1307"/>
                <a:gd name="T21" fmla="*/ 192 h 216"/>
                <a:gd name="T22" fmla="*/ 556 w 1307"/>
                <a:gd name="T23" fmla="*/ 192 h 216"/>
                <a:gd name="T24" fmla="*/ 280 w 1307"/>
                <a:gd name="T25" fmla="*/ 59 h 216"/>
                <a:gd name="T26" fmla="*/ 326 w 1307"/>
                <a:gd name="T27" fmla="*/ 186 h 216"/>
                <a:gd name="T28" fmla="*/ 105 w 1307"/>
                <a:gd name="T29" fmla="*/ 192 h 216"/>
                <a:gd name="T30" fmla="*/ 184 w 1307"/>
                <a:gd name="T31" fmla="*/ 148 h 216"/>
                <a:gd name="T32" fmla="*/ 158 w 1307"/>
                <a:gd name="T33" fmla="*/ 98 h 216"/>
                <a:gd name="T34" fmla="*/ 199 w 1307"/>
                <a:gd name="T35" fmla="*/ 59 h 216"/>
                <a:gd name="T36" fmla="*/ 316 w 1307"/>
                <a:gd name="T37" fmla="*/ 192 h 216"/>
                <a:gd name="T38" fmla="*/ 1198 w 1307"/>
                <a:gd name="T39" fmla="*/ 97 h 216"/>
                <a:gd name="T40" fmla="*/ 974 w 1307"/>
                <a:gd name="T41" fmla="*/ 48 h 216"/>
                <a:gd name="T42" fmla="*/ 946 w 1307"/>
                <a:gd name="T43" fmla="*/ 4 h 216"/>
                <a:gd name="T44" fmla="*/ 744 w 1307"/>
                <a:gd name="T45" fmla="*/ 48 h 216"/>
                <a:gd name="T46" fmla="*/ 719 w 1307"/>
                <a:gd name="T47" fmla="*/ 14 h 216"/>
                <a:gd name="T48" fmla="*/ 516 w 1307"/>
                <a:gd name="T49" fmla="*/ 48 h 216"/>
                <a:gd name="T50" fmla="*/ 491 w 1307"/>
                <a:gd name="T51" fmla="*/ 14 h 216"/>
                <a:gd name="T52" fmla="*/ 276 w 1307"/>
                <a:gd name="T53" fmla="*/ 48 h 216"/>
                <a:gd name="T54" fmla="*/ 251 w 1307"/>
                <a:gd name="T55" fmla="*/ 14 h 216"/>
                <a:gd name="T56" fmla="*/ 199 w 1307"/>
                <a:gd name="T57" fmla="*/ 48 h 216"/>
                <a:gd name="T58" fmla="*/ 148 w 1307"/>
                <a:gd name="T59" fmla="*/ 92 h 216"/>
                <a:gd name="T60" fmla="*/ 0 w 1307"/>
                <a:gd name="T61" fmla="*/ 127 h 216"/>
                <a:gd name="T62" fmla="*/ 95 w 1307"/>
                <a:gd name="T63" fmla="*/ 95 h 216"/>
                <a:gd name="T64" fmla="*/ 85 w 1307"/>
                <a:gd name="T65" fmla="*/ 204 h 216"/>
                <a:gd name="T66" fmla="*/ 1181 w 1307"/>
                <a:gd name="T67" fmla="*/ 82 h 216"/>
                <a:gd name="T68" fmla="*/ 1176 w 1307"/>
                <a:gd name="T69" fmla="*/ 115 h 216"/>
                <a:gd name="T70" fmla="*/ 1158 w 1307"/>
                <a:gd name="T71" fmla="*/ 200 h 216"/>
                <a:gd name="T72" fmla="*/ 1193 w 1307"/>
                <a:gd name="T73" fmla="*/ 120 h 216"/>
                <a:gd name="T74" fmla="*/ 1253 w 1307"/>
                <a:gd name="T75" fmla="*/ 202 h 216"/>
                <a:gd name="T76" fmla="*/ 1258 w 1307"/>
                <a:gd name="T77" fmla="*/ 191 h 216"/>
                <a:gd name="T78" fmla="*/ 1287 w 1307"/>
                <a:gd name="T79" fmla="*/ 99 h 216"/>
                <a:gd name="T80" fmla="*/ 1198 w 1307"/>
                <a:gd name="T81"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7" h="216">
                  <a:moveTo>
                    <a:pt x="1025" y="186"/>
                  </a:moveTo>
                  <a:lnTo>
                    <a:pt x="978" y="59"/>
                  </a:lnTo>
                  <a:lnTo>
                    <a:pt x="1174" y="59"/>
                  </a:lnTo>
                  <a:lnTo>
                    <a:pt x="1177" y="70"/>
                  </a:lnTo>
                  <a:lnTo>
                    <a:pt x="1025" y="186"/>
                  </a:lnTo>
                  <a:close/>
                  <a:moveTo>
                    <a:pt x="806" y="192"/>
                  </a:moveTo>
                  <a:lnTo>
                    <a:pt x="968" y="64"/>
                  </a:lnTo>
                  <a:lnTo>
                    <a:pt x="1014" y="192"/>
                  </a:lnTo>
                  <a:lnTo>
                    <a:pt x="806" y="192"/>
                  </a:lnTo>
                  <a:close/>
                  <a:moveTo>
                    <a:pt x="748" y="59"/>
                  </a:moveTo>
                  <a:lnTo>
                    <a:pt x="954" y="59"/>
                  </a:lnTo>
                  <a:lnTo>
                    <a:pt x="794" y="186"/>
                  </a:lnTo>
                  <a:lnTo>
                    <a:pt x="748" y="59"/>
                  </a:lnTo>
                  <a:close/>
                  <a:moveTo>
                    <a:pt x="577" y="192"/>
                  </a:moveTo>
                  <a:lnTo>
                    <a:pt x="737" y="63"/>
                  </a:lnTo>
                  <a:lnTo>
                    <a:pt x="784" y="192"/>
                  </a:lnTo>
                  <a:lnTo>
                    <a:pt x="577" y="192"/>
                  </a:lnTo>
                  <a:close/>
                  <a:moveTo>
                    <a:pt x="520" y="59"/>
                  </a:moveTo>
                  <a:lnTo>
                    <a:pt x="723" y="59"/>
                  </a:lnTo>
                  <a:lnTo>
                    <a:pt x="566" y="186"/>
                  </a:lnTo>
                  <a:lnTo>
                    <a:pt x="520" y="59"/>
                  </a:lnTo>
                  <a:close/>
                  <a:moveTo>
                    <a:pt x="338" y="192"/>
                  </a:moveTo>
                  <a:lnTo>
                    <a:pt x="509" y="63"/>
                  </a:lnTo>
                  <a:lnTo>
                    <a:pt x="556" y="192"/>
                  </a:lnTo>
                  <a:lnTo>
                    <a:pt x="338" y="192"/>
                  </a:lnTo>
                  <a:close/>
                  <a:moveTo>
                    <a:pt x="280" y="59"/>
                  </a:moveTo>
                  <a:lnTo>
                    <a:pt x="494" y="59"/>
                  </a:lnTo>
                  <a:lnTo>
                    <a:pt x="326" y="186"/>
                  </a:lnTo>
                  <a:lnTo>
                    <a:pt x="280" y="59"/>
                  </a:lnTo>
                  <a:close/>
                  <a:moveTo>
                    <a:pt x="105" y="192"/>
                  </a:moveTo>
                  <a:lnTo>
                    <a:pt x="151" y="112"/>
                  </a:lnTo>
                  <a:cubicBezTo>
                    <a:pt x="164" y="120"/>
                    <a:pt x="176" y="133"/>
                    <a:pt x="184" y="148"/>
                  </a:cubicBezTo>
                  <a:cubicBezTo>
                    <a:pt x="188" y="155"/>
                    <a:pt x="197" y="158"/>
                    <a:pt x="205" y="155"/>
                  </a:cubicBezTo>
                  <a:cubicBezTo>
                    <a:pt x="196" y="131"/>
                    <a:pt x="179" y="111"/>
                    <a:pt x="158" y="98"/>
                  </a:cubicBezTo>
                  <a:lnTo>
                    <a:pt x="171" y="76"/>
                  </a:lnTo>
                  <a:cubicBezTo>
                    <a:pt x="177" y="66"/>
                    <a:pt x="187" y="59"/>
                    <a:pt x="199" y="59"/>
                  </a:cubicBezTo>
                  <a:lnTo>
                    <a:pt x="268" y="59"/>
                  </a:lnTo>
                  <a:lnTo>
                    <a:pt x="316" y="192"/>
                  </a:lnTo>
                  <a:lnTo>
                    <a:pt x="105" y="192"/>
                  </a:lnTo>
                  <a:close/>
                  <a:moveTo>
                    <a:pt x="1198" y="97"/>
                  </a:moveTo>
                  <a:lnTo>
                    <a:pt x="1183" y="48"/>
                  </a:lnTo>
                  <a:lnTo>
                    <a:pt x="974" y="48"/>
                  </a:lnTo>
                  <a:lnTo>
                    <a:pt x="957" y="0"/>
                  </a:lnTo>
                  <a:lnTo>
                    <a:pt x="946" y="4"/>
                  </a:lnTo>
                  <a:lnTo>
                    <a:pt x="962" y="48"/>
                  </a:lnTo>
                  <a:lnTo>
                    <a:pt x="744" y="48"/>
                  </a:lnTo>
                  <a:lnTo>
                    <a:pt x="730" y="10"/>
                  </a:lnTo>
                  <a:lnTo>
                    <a:pt x="719" y="14"/>
                  </a:lnTo>
                  <a:lnTo>
                    <a:pt x="731" y="48"/>
                  </a:lnTo>
                  <a:lnTo>
                    <a:pt x="516" y="48"/>
                  </a:lnTo>
                  <a:lnTo>
                    <a:pt x="502" y="10"/>
                  </a:lnTo>
                  <a:lnTo>
                    <a:pt x="491" y="14"/>
                  </a:lnTo>
                  <a:lnTo>
                    <a:pt x="503" y="48"/>
                  </a:lnTo>
                  <a:lnTo>
                    <a:pt x="276" y="48"/>
                  </a:lnTo>
                  <a:lnTo>
                    <a:pt x="262" y="10"/>
                  </a:lnTo>
                  <a:lnTo>
                    <a:pt x="251" y="14"/>
                  </a:lnTo>
                  <a:lnTo>
                    <a:pt x="263" y="48"/>
                  </a:lnTo>
                  <a:lnTo>
                    <a:pt x="199" y="48"/>
                  </a:lnTo>
                  <a:cubicBezTo>
                    <a:pt x="183" y="48"/>
                    <a:pt x="169" y="56"/>
                    <a:pt x="161" y="70"/>
                  </a:cubicBezTo>
                  <a:lnTo>
                    <a:pt x="148" y="92"/>
                  </a:lnTo>
                  <a:cubicBezTo>
                    <a:pt x="132" y="84"/>
                    <a:pt x="114" y="79"/>
                    <a:pt x="95" y="79"/>
                  </a:cubicBezTo>
                  <a:cubicBezTo>
                    <a:pt x="57" y="79"/>
                    <a:pt x="22" y="97"/>
                    <a:pt x="0" y="127"/>
                  </a:cubicBezTo>
                  <a:cubicBezTo>
                    <a:pt x="7" y="132"/>
                    <a:pt x="16" y="131"/>
                    <a:pt x="22" y="125"/>
                  </a:cubicBezTo>
                  <a:cubicBezTo>
                    <a:pt x="41" y="106"/>
                    <a:pt x="67" y="95"/>
                    <a:pt x="95" y="95"/>
                  </a:cubicBezTo>
                  <a:cubicBezTo>
                    <a:pt x="111" y="95"/>
                    <a:pt x="126" y="99"/>
                    <a:pt x="140" y="106"/>
                  </a:cubicBezTo>
                  <a:lnTo>
                    <a:pt x="85" y="204"/>
                  </a:lnTo>
                  <a:lnTo>
                    <a:pt x="1021" y="204"/>
                  </a:lnTo>
                  <a:lnTo>
                    <a:pt x="1181" y="82"/>
                  </a:lnTo>
                  <a:lnTo>
                    <a:pt x="1188" y="104"/>
                  </a:lnTo>
                  <a:cubicBezTo>
                    <a:pt x="1184" y="108"/>
                    <a:pt x="1180" y="111"/>
                    <a:pt x="1176" y="115"/>
                  </a:cubicBezTo>
                  <a:cubicBezTo>
                    <a:pt x="1150" y="142"/>
                    <a:pt x="1138" y="179"/>
                    <a:pt x="1144" y="216"/>
                  </a:cubicBezTo>
                  <a:cubicBezTo>
                    <a:pt x="1152" y="215"/>
                    <a:pt x="1158" y="208"/>
                    <a:pt x="1158" y="200"/>
                  </a:cubicBezTo>
                  <a:cubicBezTo>
                    <a:pt x="1157" y="172"/>
                    <a:pt x="1168" y="146"/>
                    <a:pt x="1187" y="126"/>
                  </a:cubicBezTo>
                  <a:cubicBezTo>
                    <a:pt x="1189" y="124"/>
                    <a:pt x="1191" y="122"/>
                    <a:pt x="1193" y="120"/>
                  </a:cubicBezTo>
                  <a:cubicBezTo>
                    <a:pt x="1205" y="151"/>
                    <a:pt x="1225" y="179"/>
                    <a:pt x="1251" y="200"/>
                  </a:cubicBezTo>
                  <a:lnTo>
                    <a:pt x="1253" y="202"/>
                  </a:lnTo>
                  <a:lnTo>
                    <a:pt x="1261" y="193"/>
                  </a:lnTo>
                  <a:lnTo>
                    <a:pt x="1258" y="191"/>
                  </a:lnTo>
                  <a:cubicBezTo>
                    <a:pt x="1233" y="170"/>
                    <a:pt x="1214" y="143"/>
                    <a:pt x="1203" y="113"/>
                  </a:cubicBezTo>
                  <a:cubicBezTo>
                    <a:pt x="1228" y="96"/>
                    <a:pt x="1258" y="91"/>
                    <a:pt x="1287" y="99"/>
                  </a:cubicBezTo>
                  <a:cubicBezTo>
                    <a:pt x="1295" y="101"/>
                    <a:pt x="1304" y="96"/>
                    <a:pt x="1307" y="89"/>
                  </a:cubicBezTo>
                  <a:cubicBezTo>
                    <a:pt x="1271" y="73"/>
                    <a:pt x="1230" y="77"/>
                    <a:pt x="1198" y="97"/>
                  </a:cubicBezTo>
                  <a:close/>
                </a:path>
              </a:pathLst>
            </a:custGeom>
            <a:solidFill>
              <a:srgbClr val="EB4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598">
              <a:extLst>
                <a:ext uri="{FF2B5EF4-FFF2-40B4-BE49-F238E27FC236}">
                  <a16:creationId xmlns:a16="http://schemas.microsoft.com/office/drawing/2014/main" id="{1FA5EADA-B5ED-42DC-8220-4C03194C3335}"/>
                </a:ext>
              </a:extLst>
            </p:cNvPr>
            <p:cNvSpPr>
              <a:spLocks/>
            </p:cNvSpPr>
            <p:nvPr/>
          </p:nvSpPr>
          <p:spPr bwMode="auto">
            <a:xfrm>
              <a:off x="10594975" y="5549901"/>
              <a:ext cx="9525" cy="22225"/>
            </a:xfrm>
            <a:custGeom>
              <a:avLst/>
              <a:gdLst>
                <a:gd name="T0" fmla="*/ 8 w 15"/>
                <a:gd name="T1" fmla="*/ 35 h 35"/>
                <a:gd name="T2" fmla="*/ 8 w 15"/>
                <a:gd name="T3" fmla="*/ 35 h 35"/>
                <a:gd name="T4" fmla="*/ 0 w 15"/>
                <a:gd name="T5" fmla="*/ 28 h 35"/>
                <a:gd name="T6" fmla="*/ 0 w 15"/>
                <a:gd name="T7" fmla="*/ 8 h 35"/>
                <a:gd name="T8" fmla="*/ 8 w 15"/>
                <a:gd name="T9" fmla="*/ 0 h 35"/>
                <a:gd name="T10" fmla="*/ 15 w 15"/>
                <a:gd name="T11" fmla="*/ 8 h 35"/>
                <a:gd name="T12" fmla="*/ 15 w 15"/>
                <a:gd name="T13" fmla="*/ 28 h 35"/>
                <a:gd name="T14" fmla="*/ 8 w 15"/>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5">
                  <a:moveTo>
                    <a:pt x="8" y="35"/>
                  </a:moveTo>
                  <a:lnTo>
                    <a:pt x="8" y="35"/>
                  </a:lnTo>
                  <a:cubicBezTo>
                    <a:pt x="3" y="35"/>
                    <a:pt x="0" y="32"/>
                    <a:pt x="0" y="28"/>
                  </a:cubicBezTo>
                  <a:lnTo>
                    <a:pt x="0" y="8"/>
                  </a:lnTo>
                  <a:cubicBezTo>
                    <a:pt x="0" y="4"/>
                    <a:pt x="3" y="0"/>
                    <a:pt x="8" y="0"/>
                  </a:cubicBezTo>
                  <a:cubicBezTo>
                    <a:pt x="12" y="0"/>
                    <a:pt x="15" y="4"/>
                    <a:pt x="15" y="8"/>
                  </a:cubicBezTo>
                  <a:lnTo>
                    <a:pt x="15" y="28"/>
                  </a:lnTo>
                  <a:cubicBezTo>
                    <a:pt x="15" y="32"/>
                    <a:pt x="12" y="35"/>
                    <a:pt x="8" y="35"/>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99">
              <a:extLst>
                <a:ext uri="{FF2B5EF4-FFF2-40B4-BE49-F238E27FC236}">
                  <a16:creationId xmlns:a16="http://schemas.microsoft.com/office/drawing/2014/main" id="{212E165E-5B03-46BF-A2C0-B300A879F1A4}"/>
                </a:ext>
              </a:extLst>
            </p:cNvPr>
            <p:cNvSpPr>
              <a:spLocks/>
            </p:cNvSpPr>
            <p:nvPr/>
          </p:nvSpPr>
          <p:spPr bwMode="auto">
            <a:xfrm>
              <a:off x="11406188" y="5584826"/>
              <a:ext cx="19050" cy="19050"/>
            </a:xfrm>
            <a:custGeom>
              <a:avLst/>
              <a:gdLst>
                <a:gd name="T0" fmla="*/ 3 w 31"/>
                <a:gd name="T1" fmla="*/ 28 h 31"/>
                <a:gd name="T2" fmla="*/ 3 w 31"/>
                <a:gd name="T3" fmla="*/ 28 h 31"/>
                <a:gd name="T4" fmla="*/ 3 w 31"/>
                <a:gd name="T5" fmla="*/ 17 h 31"/>
                <a:gd name="T6" fmla="*/ 17 w 31"/>
                <a:gd name="T7" fmla="*/ 3 h 31"/>
                <a:gd name="T8" fmla="*/ 28 w 31"/>
                <a:gd name="T9" fmla="*/ 3 h 31"/>
                <a:gd name="T10" fmla="*/ 28 w 31"/>
                <a:gd name="T11" fmla="*/ 14 h 31"/>
                <a:gd name="T12" fmla="*/ 14 w 31"/>
                <a:gd name="T13" fmla="*/ 28 h 31"/>
                <a:gd name="T14" fmla="*/ 3 w 31"/>
                <a:gd name="T15" fmla="*/ 28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1">
                  <a:moveTo>
                    <a:pt x="3" y="28"/>
                  </a:moveTo>
                  <a:lnTo>
                    <a:pt x="3" y="28"/>
                  </a:lnTo>
                  <a:cubicBezTo>
                    <a:pt x="0" y="25"/>
                    <a:pt x="0" y="20"/>
                    <a:pt x="3" y="17"/>
                  </a:cubicBezTo>
                  <a:lnTo>
                    <a:pt x="17" y="3"/>
                  </a:lnTo>
                  <a:cubicBezTo>
                    <a:pt x="20" y="0"/>
                    <a:pt x="25" y="0"/>
                    <a:pt x="28" y="3"/>
                  </a:cubicBezTo>
                  <a:cubicBezTo>
                    <a:pt x="31" y="6"/>
                    <a:pt x="31" y="11"/>
                    <a:pt x="28" y="14"/>
                  </a:cubicBezTo>
                  <a:lnTo>
                    <a:pt x="14" y="28"/>
                  </a:lnTo>
                  <a:cubicBezTo>
                    <a:pt x="11" y="31"/>
                    <a:pt x="6" y="31"/>
                    <a:pt x="3" y="28"/>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600">
              <a:extLst>
                <a:ext uri="{FF2B5EF4-FFF2-40B4-BE49-F238E27FC236}">
                  <a16:creationId xmlns:a16="http://schemas.microsoft.com/office/drawing/2014/main" id="{6C2ED9EC-606D-4FCD-B968-DDD159B09357}"/>
                </a:ext>
              </a:extLst>
            </p:cNvPr>
            <p:cNvSpPr>
              <a:spLocks/>
            </p:cNvSpPr>
            <p:nvPr/>
          </p:nvSpPr>
          <p:spPr bwMode="auto">
            <a:xfrm>
              <a:off x="10960100" y="5427663"/>
              <a:ext cx="117475" cy="23813"/>
            </a:xfrm>
            <a:custGeom>
              <a:avLst/>
              <a:gdLst>
                <a:gd name="T0" fmla="*/ 132 w 185"/>
                <a:gd name="T1" fmla="*/ 15 h 37"/>
                <a:gd name="T2" fmla="*/ 74 w 185"/>
                <a:gd name="T3" fmla="*/ 15 h 37"/>
                <a:gd name="T4" fmla="*/ 75 w 185"/>
                <a:gd name="T5" fmla="*/ 23 h 37"/>
                <a:gd name="T6" fmla="*/ 62 w 185"/>
                <a:gd name="T7" fmla="*/ 15 h 37"/>
                <a:gd name="T8" fmla="*/ 23 w 185"/>
                <a:gd name="T9" fmla="*/ 0 h 37"/>
                <a:gd name="T10" fmla="*/ 6 w 185"/>
                <a:gd name="T11" fmla="*/ 0 h 37"/>
                <a:gd name="T12" fmla="*/ 0 w 185"/>
                <a:gd name="T13" fmla="*/ 6 h 37"/>
                <a:gd name="T14" fmla="*/ 6 w 185"/>
                <a:gd name="T15" fmla="*/ 12 h 37"/>
                <a:gd name="T16" fmla="*/ 23 w 185"/>
                <a:gd name="T17" fmla="*/ 12 h 37"/>
                <a:gd name="T18" fmla="*/ 54 w 185"/>
                <a:gd name="T19" fmla="*/ 24 h 37"/>
                <a:gd name="T20" fmla="*/ 89 w 185"/>
                <a:gd name="T21" fmla="*/ 37 h 37"/>
                <a:gd name="T22" fmla="*/ 96 w 185"/>
                <a:gd name="T23" fmla="*/ 37 h 37"/>
                <a:gd name="T24" fmla="*/ 110 w 185"/>
                <a:gd name="T25" fmla="*/ 37 h 37"/>
                <a:gd name="T26" fmla="*/ 185 w 185"/>
                <a:gd name="T27" fmla="*/ 37 h 37"/>
                <a:gd name="T28" fmla="*/ 132 w 185"/>
                <a:gd name="T2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37">
                  <a:moveTo>
                    <a:pt x="132" y="15"/>
                  </a:moveTo>
                  <a:lnTo>
                    <a:pt x="74" y="15"/>
                  </a:lnTo>
                  <a:cubicBezTo>
                    <a:pt x="74" y="18"/>
                    <a:pt x="74" y="20"/>
                    <a:pt x="75" y="23"/>
                  </a:cubicBezTo>
                  <a:cubicBezTo>
                    <a:pt x="70" y="21"/>
                    <a:pt x="66" y="19"/>
                    <a:pt x="62" y="15"/>
                  </a:cubicBezTo>
                  <a:cubicBezTo>
                    <a:pt x="52" y="6"/>
                    <a:pt x="38" y="0"/>
                    <a:pt x="23" y="0"/>
                  </a:cubicBezTo>
                  <a:lnTo>
                    <a:pt x="6" y="0"/>
                  </a:lnTo>
                  <a:cubicBezTo>
                    <a:pt x="3" y="0"/>
                    <a:pt x="0" y="3"/>
                    <a:pt x="0" y="6"/>
                  </a:cubicBezTo>
                  <a:cubicBezTo>
                    <a:pt x="0" y="9"/>
                    <a:pt x="3" y="12"/>
                    <a:pt x="6" y="12"/>
                  </a:cubicBezTo>
                  <a:lnTo>
                    <a:pt x="23" y="12"/>
                  </a:lnTo>
                  <a:cubicBezTo>
                    <a:pt x="35" y="12"/>
                    <a:pt x="46" y="16"/>
                    <a:pt x="54" y="24"/>
                  </a:cubicBezTo>
                  <a:cubicBezTo>
                    <a:pt x="63" y="32"/>
                    <a:pt x="76" y="37"/>
                    <a:pt x="89" y="37"/>
                  </a:cubicBezTo>
                  <a:lnTo>
                    <a:pt x="96" y="37"/>
                  </a:lnTo>
                  <a:lnTo>
                    <a:pt x="110" y="37"/>
                  </a:lnTo>
                  <a:lnTo>
                    <a:pt x="185" y="37"/>
                  </a:lnTo>
                  <a:cubicBezTo>
                    <a:pt x="171" y="23"/>
                    <a:pt x="152" y="15"/>
                    <a:pt x="132" y="1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601">
              <a:extLst>
                <a:ext uri="{FF2B5EF4-FFF2-40B4-BE49-F238E27FC236}">
                  <a16:creationId xmlns:a16="http://schemas.microsoft.com/office/drawing/2014/main" id="{D59608DF-FD14-4676-9B45-C0C749966F0A}"/>
                </a:ext>
              </a:extLst>
            </p:cNvPr>
            <p:cNvSpPr>
              <a:spLocks noChangeArrowheads="1"/>
            </p:cNvSpPr>
            <p:nvPr/>
          </p:nvSpPr>
          <p:spPr bwMode="auto">
            <a:xfrm>
              <a:off x="10698163" y="5437188"/>
              <a:ext cx="6350" cy="23813"/>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602">
              <a:extLst>
                <a:ext uri="{FF2B5EF4-FFF2-40B4-BE49-F238E27FC236}">
                  <a16:creationId xmlns:a16="http://schemas.microsoft.com/office/drawing/2014/main" id="{FA7F0393-A45E-4EF2-89CC-431DEB9BE276}"/>
                </a:ext>
              </a:extLst>
            </p:cNvPr>
            <p:cNvSpPr>
              <a:spLocks noChangeArrowheads="1"/>
            </p:cNvSpPr>
            <p:nvPr/>
          </p:nvSpPr>
          <p:spPr bwMode="auto">
            <a:xfrm>
              <a:off x="10691813" y="5440363"/>
              <a:ext cx="6350" cy="190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03">
              <a:extLst>
                <a:ext uri="{FF2B5EF4-FFF2-40B4-BE49-F238E27FC236}">
                  <a16:creationId xmlns:a16="http://schemas.microsoft.com/office/drawing/2014/main" id="{597C821E-2BB4-474C-A49B-D69C91019040}"/>
                </a:ext>
              </a:extLst>
            </p:cNvPr>
            <p:cNvSpPr>
              <a:spLocks/>
            </p:cNvSpPr>
            <p:nvPr/>
          </p:nvSpPr>
          <p:spPr bwMode="auto">
            <a:xfrm>
              <a:off x="11180763" y="5537201"/>
              <a:ext cx="74613" cy="44450"/>
            </a:xfrm>
            <a:custGeom>
              <a:avLst/>
              <a:gdLst>
                <a:gd name="T0" fmla="*/ 118 w 118"/>
                <a:gd name="T1" fmla="*/ 40 h 68"/>
                <a:gd name="T2" fmla="*/ 118 w 118"/>
                <a:gd name="T3" fmla="*/ 35 h 68"/>
                <a:gd name="T4" fmla="*/ 85 w 118"/>
                <a:gd name="T5" fmla="*/ 1 h 68"/>
                <a:gd name="T6" fmla="*/ 56 w 118"/>
                <a:gd name="T7" fmla="*/ 18 h 68"/>
                <a:gd name="T8" fmla="*/ 4 w 118"/>
                <a:gd name="T9" fmla="*/ 0 h 68"/>
                <a:gd name="T10" fmla="*/ 0 w 118"/>
                <a:gd name="T11" fmla="*/ 11 h 68"/>
                <a:gd name="T12" fmla="*/ 52 w 118"/>
                <a:gd name="T13" fmla="*/ 29 h 68"/>
                <a:gd name="T14" fmla="*/ 51 w 118"/>
                <a:gd name="T15" fmla="*/ 35 h 68"/>
                <a:gd name="T16" fmla="*/ 85 w 118"/>
                <a:gd name="T17" fmla="*/ 68 h 68"/>
                <a:gd name="T18" fmla="*/ 114 w 118"/>
                <a:gd name="T19" fmla="*/ 51 h 68"/>
                <a:gd name="T20" fmla="*/ 118 w 118"/>
                <a:gd name="T21"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68">
                  <a:moveTo>
                    <a:pt x="118" y="40"/>
                  </a:moveTo>
                  <a:cubicBezTo>
                    <a:pt x="118" y="38"/>
                    <a:pt x="118" y="37"/>
                    <a:pt x="118" y="35"/>
                  </a:cubicBezTo>
                  <a:cubicBezTo>
                    <a:pt x="118" y="16"/>
                    <a:pt x="103" y="1"/>
                    <a:pt x="85" y="1"/>
                  </a:cubicBezTo>
                  <a:cubicBezTo>
                    <a:pt x="72" y="1"/>
                    <a:pt x="62" y="8"/>
                    <a:pt x="56" y="18"/>
                  </a:cubicBezTo>
                  <a:lnTo>
                    <a:pt x="4" y="0"/>
                  </a:lnTo>
                  <a:lnTo>
                    <a:pt x="0" y="11"/>
                  </a:lnTo>
                  <a:lnTo>
                    <a:pt x="52" y="29"/>
                  </a:lnTo>
                  <a:cubicBezTo>
                    <a:pt x="52" y="31"/>
                    <a:pt x="51" y="33"/>
                    <a:pt x="51" y="35"/>
                  </a:cubicBezTo>
                  <a:cubicBezTo>
                    <a:pt x="51" y="53"/>
                    <a:pt x="66" y="68"/>
                    <a:pt x="85" y="68"/>
                  </a:cubicBezTo>
                  <a:cubicBezTo>
                    <a:pt x="97" y="68"/>
                    <a:pt x="108" y="61"/>
                    <a:pt x="114" y="51"/>
                  </a:cubicBezTo>
                  <a:lnTo>
                    <a:pt x="118"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04">
              <a:extLst>
                <a:ext uri="{FF2B5EF4-FFF2-40B4-BE49-F238E27FC236}">
                  <a16:creationId xmlns:a16="http://schemas.microsoft.com/office/drawing/2014/main" id="{DFC50D2A-E9DE-405E-A246-1173972D19F2}"/>
                </a:ext>
              </a:extLst>
            </p:cNvPr>
            <p:cNvSpPr>
              <a:spLocks/>
            </p:cNvSpPr>
            <p:nvPr/>
          </p:nvSpPr>
          <p:spPr bwMode="auto">
            <a:xfrm>
              <a:off x="10829925" y="5572126"/>
              <a:ext cx="28575" cy="12700"/>
            </a:xfrm>
            <a:custGeom>
              <a:avLst/>
              <a:gdLst>
                <a:gd name="T0" fmla="*/ 46 w 46"/>
                <a:gd name="T1" fmla="*/ 13 h 22"/>
                <a:gd name="T2" fmla="*/ 25 w 46"/>
                <a:gd name="T3" fmla="*/ 21 h 22"/>
                <a:gd name="T4" fmla="*/ 3 w 46"/>
                <a:gd name="T5" fmla="*/ 22 h 22"/>
                <a:gd name="T6" fmla="*/ 0 w 46"/>
                <a:gd name="T7" fmla="*/ 10 h 22"/>
                <a:gd name="T8" fmla="*/ 21 w 46"/>
                <a:gd name="T9" fmla="*/ 2 h 22"/>
                <a:gd name="T10" fmla="*/ 44 w 46"/>
                <a:gd name="T11" fmla="*/ 0 h 22"/>
                <a:gd name="T12" fmla="*/ 46 w 46"/>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6" h="22">
                  <a:moveTo>
                    <a:pt x="46" y="13"/>
                  </a:moveTo>
                  <a:lnTo>
                    <a:pt x="25" y="21"/>
                  </a:lnTo>
                  <a:lnTo>
                    <a:pt x="3" y="22"/>
                  </a:lnTo>
                  <a:lnTo>
                    <a:pt x="0" y="10"/>
                  </a:lnTo>
                  <a:lnTo>
                    <a:pt x="21" y="2"/>
                  </a:lnTo>
                  <a:lnTo>
                    <a:pt x="44" y="0"/>
                  </a:lnTo>
                  <a:lnTo>
                    <a:pt x="46"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605">
              <a:extLst>
                <a:ext uri="{FF2B5EF4-FFF2-40B4-BE49-F238E27FC236}">
                  <a16:creationId xmlns:a16="http://schemas.microsoft.com/office/drawing/2014/main" id="{44256FDA-032B-40FC-9850-77BF6E27B63B}"/>
                </a:ext>
              </a:extLst>
            </p:cNvPr>
            <p:cNvSpPr>
              <a:spLocks/>
            </p:cNvSpPr>
            <p:nvPr/>
          </p:nvSpPr>
          <p:spPr bwMode="auto">
            <a:xfrm>
              <a:off x="10737850" y="5537201"/>
              <a:ext cx="74613" cy="44450"/>
            </a:xfrm>
            <a:custGeom>
              <a:avLst/>
              <a:gdLst>
                <a:gd name="T0" fmla="*/ 85 w 118"/>
                <a:gd name="T1" fmla="*/ 1 h 68"/>
                <a:gd name="T2" fmla="*/ 56 w 118"/>
                <a:gd name="T3" fmla="*/ 18 h 68"/>
                <a:gd name="T4" fmla="*/ 4 w 118"/>
                <a:gd name="T5" fmla="*/ 0 h 68"/>
                <a:gd name="T6" fmla="*/ 0 w 118"/>
                <a:gd name="T7" fmla="*/ 11 h 68"/>
                <a:gd name="T8" fmla="*/ 52 w 118"/>
                <a:gd name="T9" fmla="*/ 29 h 68"/>
                <a:gd name="T10" fmla="*/ 52 w 118"/>
                <a:gd name="T11" fmla="*/ 35 h 68"/>
                <a:gd name="T12" fmla="*/ 85 w 118"/>
                <a:gd name="T13" fmla="*/ 68 h 68"/>
                <a:gd name="T14" fmla="*/ 118 w 118"/>
                <a:gd name="T15" fmla="*/ 35 h 68"/>
                <a:gd name="T16" fmla="*/ 85 w 118"/>
                <a:gd name="T17"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8">
                  <a:moveTo>
                    <a:pt x="85" y="1"/>
                  </a:moveTo>
                  <a:cubicBezTo>
                    <a:pt x="73" y="1"/>
                    <a:pt x="62" y="8"/>
                    <a:pt x="56" y="18"/>
                  </a:cubicBezTo>
                  <a:lnTo>
                    <a:pt x="4" y="0"/>
                  </a:lnTo>
                  <a:lnTo>
                    <a:pt x="0" y="11"/>
                  </a:lnTo>
                  <a:lnTo>
                    <a:pt x="52" y="29"/>
                  </a:lnTo>
                  <a:cubicBezTo>
                    <a:pt x="52" y="31"/>
                    <a:pt x="52" y="33"/>
                    <a:pt x="52" y="35"/>
                  </a:cubicBezTo>
                  <a:cubicBezTo>
                    <a:pt x="52" y="53"/>
                    <a:pt x="67" y="68"/>
                    <a:pt x="85" y="68"/>
                  </a:cubicBezTo>
                  <a:cubicBezTo>
                    <a:pt x="103" y="68"/>
                    <a:pt x="118" y="53"/>
                    <a:pt x="118" y="35"/>
                  </a:cubicBezTo>
                  <a:cubicBezTo>
                    <a:pt x="118" y="16"/>
                    <a:pt x="103" y="1"/>
                    <a:pt x="85" y="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2606">
              <a:extLst>
                <a:ext uri="{FF2B5EF4-FFF2-40B4-BE49-F238E27FC236}">
                  <a16:creationId xmlns:a16="http://schemas.microsoft.com/office/drawing/2014/main" id="{828F1A48-6149-4A9C-988D-F6601A5FDBEE}"/>
                </a:ext>
              </a:extLst>
            </p:cNvPr>
            <p:cNvSpPr>
              <a:spLocks noChangeArrowheads="1"/>
            </p:cNvSpPr>
            <p:nvPr/>
          </p:nvSpPr>
          <p:spPr bwMode="auto">
            <a:xfrm>
              <a:off x="10785475" y="5553076"/>
              <a:ext cx="12700"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607">
              <a:extLst>
                <a:ext uri="{FF2B5EF4-FFF2-40B4-BE49-F238E27FC236}">
                  <a16:creationId xmlns:a16="http://schemas.microsoft.com/office/drawing/2014/main" id="{86F762F4-DE88-4DD8-BB9C-AA017E47CDD1}"/>
                </a:ext>
              </a:extLst>
            </p:cNvPr>
            <p:cNvSpPr>
              <a:spLocks/>
            </p:cNvSpPr>
            <p:nvPr/>
          </p:nvSpPr>
          <p:spPr bwMode="auto">
            <a:xfrm>
              <a:off x="10982325" y="5572126"/>
              <a:ext cx="28575" cy="12700"/>
            </a:xfrm>
            <a:custGeom>
              <a:avLst/>
              <a:gdLst>
                <a:gd name="T0" fmla="*/ 47 w 47"/>
                <a:gd name="T1" fmla="*/ 13 h 22"/>
                <a:gd name="T2" fmla="*/ 25 w 47"/>
                <a:gd name="T3" fmla="*/ 21 h 22"/>
                <a:gd name="T4" fmla="*/ 3 w 47"/>
                <a:gd name="T5" fmla="*/ 22 h 22"/>
                <a:gd name="T6" fmla="*/ 0 w 47"/>
                <a:gd name="T7" fmla="*/ 10 h 22"/>
                <a:gd name="T8" fmla="*/ 21 w 47"/>
                <a:gd name="T9" fmla="*/ 2 h 22"/>
                <a:gd name="T10" fmla="*/ 44 w 47"/>
                <a:gd name="T11" fmla="*/ 0 h 22"/>
                <a:gd name="T12" fmla="*/ 47 w 47"/>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7" h="22">
                  <a:moveTo>
                    <a:pt x="47" y="13"/>
                  </a:moveTo>
                  <a:lnTo>
                    <a:pt x="25" y="21"/>
                  </a:lnTo>
                  <a:lnTo>
                    <a:pt x="3" y="22"/>
                  </a:lnTo>
                  <a:lnTo>
                    <a:pt x="0" y="10"/>
                  </a:lnTo>
                  <a:lnTo>
                    <a:pt x="21" y="2"/>
                  </a:lnTo>
                  <a:lnTo>
                    <a:pt x="44" y="0"/>
                  </a:lnTo>
                  <a:lnTo>
                    <a:pt x="47"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608">
              <a:extLst>
                <a:ext uri="{FF2B5EF4-FFF2-40B4-BE49-F238E27FC236}">
                  <a16:creationId xmlns:a16="http://schemas.microsoft.com/office/drawing/2014/main" id="{244F23C2-C409-4DC2-9A42-5B228CF5BF4C}"/>
                </a:ext>
              </a:extLst>
            </p:cNvPr>
            <p:cNvSpPr>
              <a:spLocks/>
            </p:cNvSpPr>
            <p:nvPr/>
          </p:nvSpPr>
          <p:spPr bwMode="auto">
            <a:xfrm>
              <a:off x="10890250" y="5537201"/>
              <a:ext cx="74613" cy="44450"/>
            </a:xfrm>
            <a:custGeom>
              <a:avLst/>
              <a:gdLst>
                <a:gd name="T0" fmla="*/ 85 w 119"/>
                <a:gd name="T1" fmla="*/ 1 h 68"/>
                <a:gd name="T2" fmla="*/ 56 w 119"/>
                <a:gd name="T3" fmla="*/ 18 h 68"/>
                <a:gd name="T4" fmla="*/ 4 w 119"/>
                <a:gd name="T5" fmla="*/ 0 h 68"/>
                <a:gd name="T6" fmla="*/ 0 w 119"/>
                <a:gd name="T7" fmla="*/ 11 h 68"/>
                <a:gd name="T8" fmla="*/ 52 w 119"/>
                <a:gd name="T9" fmla="*/ 29 h 68"/>
                <a:gd name="T10" fmla="*/ 52 w 119"/>
                <a:gd name="T11" fmla="*/ 35 h 68"/>
                <a:gd name="T12" fmla="*/ 85 w 119"/>
                <a:gd name="T13" fmla="*/ 68 h 68"/>
                <a:gd name="T14" fmla="*/ 119 w 119"/>
                <a:gd name="T15" fmla="*/ 35 h 68"/>
                <a:gd name="T16" fmla="*/ 85 w 119"/>
                <a:gd name="T17"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8">
                  <a:moveTo>
                    <a:pt x="85" y="1"/>
                  </a:moveTo>
                  <a:cubicBezTo>
                    <a:pt x="73" y="1"/>
                    <a:pt x="62" y="8"/>
                    <a:pt x="56" y="18"/>
                  </a:cubicBezTo>
                  <a:lnTo>
                    <a:pt x="4" y="0"/>
                  </a:lnTo>
                  <a:lnTo>
                    <a:pt x="0" y="11"/>
                  </a:lnTo>
                  <a:lnTo>
                    <a:pt x="52" y="29"/>
                  </a:lnTo>
                  <a:cubicBezTo>
                    <a:pt x="52" y="31"/>
                    <a:pt x="52" y="33"/>
                    <a:pt x="52" y="35"/>
                  </a:cubicBezTo>
                  <a:cubicBezTo>
                    <a:pt x="52" y="53"/>
                    <a:pt x="67" y="68"/>
                    <a:pt x="85" y="68"/>
                  </a:cubicBezTo>
                  <a:cubicBezTo>
                    <a:pt x="104" y="68"/>
                    <a:pt x="119" y="53"/>
                    <a:pt x="119" y="35"/>
                  </a:cubicBezTo>
                  <a:cubicBezTo>
                    <a:pt x="119" y="16"/>
                    <a:pt x="104" y="1"/>
                    <a:pt x="85" y="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609">
              <a:extLst>
                <a:ext uri="{FF2B5EF4-FFF2-40B4-BE49-F238E27FC236}">
                  <a16:creationId xmlns:a16="http://schemas.microsoft.com/office/drawing/2014/main" id="{63D049DA-1D21-4A78-8854-B60877BD75E2}"/>
                </a:ext>
              </a:extLst>
            </p:cNvPr>
            <p:cNvSpPr>
              <a:spLocks noChangeArrowheads="1"/>
            </p:cNvSpPr>
            <p:nvPr/>
          </p:nvSpPr>
          <p:spPr bwMode="auto">
            <a:xfrm>
              <a:off x="10937875" y="5553076"/>
              <a:ext cx="12700"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610">
              <a:extLst>
                <a:ext uri="{FF2B5EF4-FFF2-40B4-BE49-F238E27FC236}">
                  <a16:creationId xmlns:a16="http://schemas.microsoft.com/office/drawing/2014/main" id="{18D89596-0B88-41DE-AFB9-10710262EEC0}"/>
                </a:ext>
              </a:extLst>
            </p:cNvPr>
            <p:cNvSpPr>
              <a:spLocks/>
            </p:cNvSpPr>
            <p:nvPr/>
          </p:nvSpPr>
          <p:spPr bwMode="auto">
            <a:xfrm>
              <a:off x="11126788" y="5572126"/>
              <a:ext cx="28575" cy="12700"/>
            </a:xfrm>
            <a:custGeom>
              <a:avLst/>
              <a:gdLst>
                <a:gd name="T0" fmla="*/ 47 w 47"/>
                <a:gd name="T1" fmla="*/ 13 h 22"/>
                <a:gd name="T2" fmla="*/ 25 w 47"/>
                <a:gd name="T3" fmla="*/ 21 h 22"/>
                <a:gd name="T4" fmla="*/ 3 w 47"/>
                <a:gd name="T5" fmla="*/ 22 h 22"/>
                <a:gd name="T6" fmla="*/ 0 w 47"/>
                <a:gd name="T7" fmla="*/ 10 h 22"/>
                <a:gd name="T8" fmla="*/ 21 w 47"/>
                <a:gd name="T9" fmla="*/ 2 h 22"/>
                <a:gd name="T10" fmla="*/ 44 w 47"/>
                <a:gd name="T11" fmla="*/ 0 h 22"/>
                <a:gd name="T12" fmla="*/ 47 w 47"/>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7" h="22">
                  <a:moveTo>
                    <a:pt x="47" y="13"/>
                  </a:moveTo>
                  <a:lnTo>
                    <a:pt x="25" y="21"/>
                  </a:lnTo>
                  <a:lnTo>
                    <a:pt x="3" y="22"/>
                  </a:lnTo>
                  <a:lnTo>
                    <a:pt x="0" y="10"/>
                  </a:lnTo>
                  <a:lnTo>
                    <a:pt x="21" y="2"/>
                  </a:lnTo>
                  <a:lnTo>
                    <a:pt x="44" y="0"/>
                  </a:lnTo>
                  <a:lnTo>
                    <a:pt x="47"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611">
              <a:extLst>
                <a:ext uri="{FF2B5EF4-FFF2-40B4-BE49-F238E27FC236}">
                  <a16:creationId xmlns:a16="http://schemas.microsoft.com/office/drawing/2014/main" id="{7BD7F674-B094-438D-B5EE-85DD7641FDB8}"/>
                </a:ext>
              </a:extLst>
            </p:cNvPr>
            <p:cNvSpPr>
              <a:spLocks/>
            </p:cNvSpPr>
            <p:nvPr/>
          </p:nvSpPr>
          <p:spPr bwMode="auto">
            <a:xfrm>
              <a:off x="11034713" y="5537201"/>
              <a:ext cx="74613" cy="44450"/>
            </a:xfrm>
            <a:custGeom>
              <a:avLst/>
              <a:gdLst>
                <a:gd name="T0" fmla="*/ 85 w 119"/>
                <a:gd name="T1" fmla="*/ 1 h 68"/>
                <a:gd name="T2" fmla="*/ 56 w 119"/>
                <a:gd name="T3" fmla="*/ 18 h 68"/>
                <a:gd name="T4" fmla="*/ 4 w 119"/>
                <a:gd name="T5" fmla="*/ 0 h 68"/>
                <a:gd name="T6" fmla="*/ 0 w 119"/>
                <a:gd name="T7" fmla="*/ 11 h 68"/>
                <a:gd name="T8" fmla="*/ 52 w 119"/>
                <a:gd name="T9" fmla="*/ 29 h 68"/>
                <a:gd name="T10" fmla="*/ 52 w 119"/>
                <a:gd name="T11" fmla="*/ 35 h 68"/>
                <a:gd name="T12" fmla="*/ 85 w 119"/>
                <a:gd name="T13" fmla="*/ 68 h 68"/>
                <a:gd name="T14" fmla="*/ 119 w 119"/>
                <a:gd name="T15" fmla="*/ 35 h 68"/>
                <a:gd name="T16" fmla="*/ 85 w 119"/>
                <a:gd name="T17"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8">
                  <a:moveTo>
                    <a:pt x="85" y="1"/>
                  </a:moveTo>
                  <a:cubicBezTo>
                    <a:pt x="73" y="1"/>
                    <a:pt x="62" y="8"/>
                    <a:pt x="56" y="18"/>
                  </a:cubicBezTo>
                  <a:lnTo>
                    <a:pt x="4" y="0"/>
                  </a:lnTo>
                  <a:lnTo>
                    <a:pt x="0" y="11"/>
                  </a:lnTo>
                  <a:lnTo>
                    <a:pt x="52" y="29"/>
                  </a:lnTo>
                  <a:cubicBezTo>
                    <a:pt x="52" y="31"/>
                    <a:pt x="52" y="33"/>
                    <a:pt x="52" y="35"/>
                  </a:cubicBezTo>
                  <a:cubicBezTo>
                    <a:pt x="52" y="53"/>
                    <a:pt x="67" y="68"/>
                    <a:pt x="85" y="68"/>
                  </a:cubicBezTo>
                  <a:cubicBezTo>
                    <a:pt x="104" y="68"/>
                    <a:pt x="119" y="53"/>
                    <a:pt x="119" y="35"/>
                  </a:cubicBezTo>
                  <a:cubicBezTo>
                    <a:pt x="119" y="16"/>
                    <a:pt x="104" y="1"/>
                    <a:pt x="85" y="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2612">
              <a:extLst>
                <a:ext uri="{FF2B5EF4-FFF2-40B4-BE49-F238E27FC236}">
                  <a16:creationId xmlns:a16="http://schemas.microsoft.com/office/drawing/2014/main" id="{26EB1611-7E3B-4FA1-9A75-2B645373D1A7}"/>
                </a:ext>
              </a:extLst>
            </p:cNvPr>
            <p:cNvSpPr>
              <a:spLocks noChangeArrowheads="1"/>
            </p:cNvSpPr>
            <p:nvPr/>
          </p:nvSpPr>
          <p:spPr bwMode="auto">
            <a:xfrm>
              <a:off x="11082338" y="5553076"/>
              <a:ext cx="12700"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2613">
              <a:extLst>
                <a:ext uri="{FF2B5EF4-FFF2-40B4-BE49-F238E27FC236}">
                  <a16:creationId xmlns:a16="http://schemas.microsoft.com/office/drawing/2014/main" id="{4E8AA1F5-495D-4569-A03B-116D7ED63694}"/>
                </a:ext>
              </a:extLst>
            </p:cNvPr>
            <p:cNvSpPr>
              <a:spLocks noChangeArrowheads="1"/>
            </p:cNvSpPr>
            <p:nvPr/>
          </p:nvSpPr>
          <p:spPr bwMode="auto">
            <a:xfrm>
              <a:off x="11228388" y="5553076"/>
              <a:ext cx="11113"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2614">
              <a:extLst>
                <a:ext uri="{FF2B5EF4-FFF2-40B4-BE49-F238E27FC236}">
                  <a16:creationId xmlns:a16="http://schemas.microsoft.com/office/drawing/2014/main" id="{AF0012B8-4DBD-4019-B109-66F194F90B69}"/>
                </a:ext>
              </a:extLst>
            </p:cNvPr>
            <p:cNvSpPr>
              <a:spLocks noChangeArrowheads="1"/>
            </p:cNvSpPr>
            <p:nvPr/>
          </p:nvSpPr>
          <p:spPr bwMode="auto">
            <a:xfrm>
              <a:off x="10637838" y="5551488"/>
              <a:ext cx="19050" cy="1905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2615">
              <a:extLst>
                <a:ext uri="{FF2B5EF4-FFF2-40B4-BE49-F238E27FC236}">
                  <a16:creationId xmlns:a16="http://schemas.microsoft.com/office/drawing/2014/main" id="{677B610C-8BFB-4E3C-8C07-F9B70D376CCA}"/>
                </a:ext>
              </a:extLst>
            </p:cNvPr>
            <p:cNvSpPr>
              <a:spLocks noChangeArrowheads="1"/>
            </p:cNvSpPr>
            <p:nvPr/>
          </p:nvSpPr>
          <p:spPr bwMode="auto">
            <a:xfrm>
              <a:off x="11374438" y="5551488"/>
              <a:ext cx="19050" cy="19050"/>
            </a:xfrm>
            <a:prstGeom prst="ellipse">
              <a:avLst/>
            </a:pr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616">
              <a:extLst>
                <a:ext uri="{FF2B5EF4-FFF2-40B4-BE49-F238E27FC236}">
                  <a16:creationId xmlns:a16="http://schemas.microsoft.com/office/drawing/2014/main" id="{FEC36A60-3F23-4C39-9712-06721F5D5266}"/>
                </a:ext>
              </a:extLst>
            </p:cNvPr>
            <p:cNvSpPr>
              <a:spLocks/>
            </p:cNvSpPr>
            <p:nvPr/>
          </p:nvSpPr>
          <p:spPr bwMode="auto">
            <a:xfrm>
              <a:off x="11272838" y="5572126"/>
              <a:ext cx="28575" cy="12700"/>
            </a:xfrm>
            <a:custGeom>
              <a:avLst/>
              <a:gdLst>
                <a:gd name="T0" fmla="*/ 46 w 46"/>
                <a:gd name="T1" fmla="*/ 13 h 22"/>
                <a:gd name="T2" fmla="*/ 25 w 46"/>
                <a:gd name="T3" fmla="*/ 21 h 22"/>
                <a:gd name="T4" fmla="*/ 2 w 46"/>
                <a:gd name="T5" fmla="*/ 22 h 22"/>
                <a:gd name="T6" fmla="*/ 0 w 46"/>
                <a:gd name="T7" fmla="*/ 10 h 22"/>
                <a:gd name="T8" fmla="*/ 21 w 46"/>
                <a:gd name="T9" fmla="*/ 2 h 22"/>
                <a:gd name="T10" fmla="*/ 44 w 46"/>
                <a:gd name="T11" fmla="*/ 0 h 22"/>
                <a:gd name="T12" fmla="*/ 46 w 46"/>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6" h="22">
                  <a:moveTo>
                    <a:pt x="46" y="13"/>
                  </a:moveTo>
                  <a:lnTo>
                    <a:pt x="25" y="21"/>
                  </a:lnTo>
                  <a:lnTo>
                    <a:pt x="2" y="22"/>
                  </a:lnTo>
                  <a:lnTo>
                    <a:pt x="0" y="10"/>
                  </a:lnTo>
                  <a:lnTo>
                    <a:pt x="21" y="2"/>
                  </a:lnTo>
                  <a:lnTo>
                    <a:pt x="44" y="0"/>
                  </a:lnTo>
                  <a:lnTo>
                    <a:pt x="46"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618">
              <a:extLst>
                <a:ext uri="{FF2B5EF4-FFF2-40B4-BE49-F238E27FC236}">
                  <a16:creationId xmlns:a16="http://schemas.microsoft.com/office/drawing/2014/main" id="{763FF72C-6CAC-4858-A9BC-25F8C05EBB27}"/>
                </a:ext>
              </a:extLst>
            </p:cNvPr>
            <p:cNvSpPr>
              <a:spLocks/>
            </p:cNvSpPr>
            <p:nvPr/>
          </p:nvSpPr>
          <p:spPr bwMode="auto">
            <a:xfrm>
              <a:off x="10801350" y="5407025"/>
              <a:ext cx="42863" cy="36513"/>
            </a:xfrm>
            <a:custGeom>
              <a:avLst/>
              <a:gdLst>
                <a:gd name="T0" fmla="*/ 61 w 67"/>
                <a:gd name="T1" fmla="*/ 23 h 57"/>
                <a:gd name="T2" fmla="*/ 34 w 67"/>
                <a:gd name="T3" fmla="*/ 10 h 57"/>
                <a:gd name="T4" fmla="*/ 18 w 67"/>
                <a:gd name="T5" fmla="*/ 0 h 57"/>
                <a:gd name="T6" fmla="*/ 0 w 67"/>
                <a:gd name="T7" fmla="*/ 12 h 57"/>
                <a:gd name="T8" fmla="*/ 22 w 67"/>
                <a:gd name="T9" fmla="*/ 31 h 57"/>
                <a:gd name="T10" fmla="*/ 33 w 67"/>
                <a:gd name="T11" fmla="*/ 36 h 57"/>
                <a:gd name="T12" fmla="*/ 46 w 67"/>
                <a:gd name="T13" fmla="*/ 38 h 57"/>
                <a:gd name="T14" fmla="*/ 42 w 67"/>
                <a:gd name="T15" fmla="*/ 43 h 57"/>
                <a:gd name="T16" fmla="*/ 42 w 67"/>
                <a:gd name="T17" fmla="*/ 51 h 57"/>
                <a:gd name="T18" fmla="*/ 43 w 67"/>
                <a:gd name="T19" fmla="*/ 51 h 57"/>
                <a:gd name="T20" fmla="*/ 47 w 67"/>
                <a:gd name="T21" fmla="*/ 49 h 57"/>
                <a:gd name="T22" fmla="*/ 46 w 67"/>
                <a:gd name="T23" fmla="*/ 50 h 57"/>
                <a:gd name="T24" fmla="*/ 48 w 67"/>
                <a:gd name="T25" fmla="*/ 57 h 57"/>
                <a:gd name="T26" fmla="*/ 48 w 67"/>
                <a:gd name="T27" fmla="*/ 57 h 57"/>
                <a:gd name="T28" fmla="*/ 52 w 67"/>
                <a:gd name="T29" fmla="*/ 52 h 57"/>
                <a:gd name="T30" fmla="*/ 55 w 67"/>
                <a:gd name="T31" fmla="*/ 57 h 57"/>
                <a:gd name="T32" fmla="*/ 66 w 67"/>
                <a:gd name="T33" fmla="*/ 46 h 57"/>
                <a:gd name="T34" fmla="*/ 67 w 67"/>
                <a:gd name="T35" fmla="*/ 33 h 57"/>
                <a:gd name="T36" fmla="*/ 61 w 67"/>
                <a:gd name="T37" fmla="*/ 2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61" y="23"/>
                  </a:moveTo>
                  <a:lnTo>
                    <a:pt x="34" y="10"/>
                  </a:lnTo>
                  <a:lnTo>
                    <a:pt x="18" y="0"/>
                  </a:lnTo>
                  <a:lnTo>
                    <a:pt x="0" y="12"/>
                  </a:lnTo>
                  <a:lnTo>
                    <a:pt x="22" y="31"/>
                  </a:lnTo>
                  <a:cubicBezTo>
                    <a:pt x="25" y="34"/>
                    <a:pt x="28" y="36"/>
                    <a:pt x="33" y="36"/>
                  </a:cubicBezTo>
                  <a:lnTo>
                    <a:pt x="46" y="38"/>
                  </a:lnTo>
                  <a:lnTo>
                    <a:pt x="42" y="43"/>
                  </a:lnTo>
                  <a:cubicBezTo>
                    <a:pt x="39" y="45"/>
                    <a:pt x="40" y="49"/>
                    <a:pt x="42" y="51"/>
                  </a:cubicBezTo>
                  <a:lnTo>
                    <a:pt x="43" y="51"/>
                  </a:lnTo>
                  <a:lnTo>
                    <a:pt x="47" y="49"/>
                  </a:lnTo>
                  <a:lnTo>
                    <a:pt x="46" y="50"/>
                  </a:lnTo>
                  <a:cubicBezTo>
                    <a:pt x="44" y="52"/>
                    <a:pt x="45" y="56"/>
                    <a:pt x="48" y="57"/>
                  </a:cubicBezTo>
                  <a:lnTo>
                    <a:pt x="48" y="57"/>
                  </a:lnTo>
                  <a:lnTo>
                    <a:pt x="52" y="52"/>
                  </a:lnTo>
                  <a:cubicBezTo>
                    <a:pt x="52" y="54"/>
                    <a:pt x="53" y="56"/>
                    <a:pt x="55" y="57"/>
                  </a:cubicBezTo>
                  <a:lnTo>
                    <a:pt x="66" y="46"/>
                  </a:lnTo>
                  <a:lnTo>
                    <a:pt x="67" y="33"/>
                  </a:lnTo>
                  <a:cubicBezTo>
                    <a:pt x="67" y="29"/>
                    <a:pt x="65" y="25"/>
                    <a:pt x="61" y="23"/>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619">
              <a:extLst>
                <a:ext uri="{FF2B5EF4-FFF2-40B4-BE49-F238E27FC236}">
                  <a16:creationId xmlns:a16="http://schemas.microsoft.com/office/drawing/2014/main" id="{94E21434-8C5D-4C6F-A8EF-80CF642A34CB}"/>
                </a:ext>
              </a:extLst>
            </p:cNvPr>
            <p:cNvSpPr>
              <a:spLocks/>
            </p:cNvSpPr>
            <p:nvPr/>
          </p:nvSpPr>
          <p:spPr bwMode="auto">
            <a:xfrm>
              <a:off x="11071225" y="5235575"/>
              <a:ext cx="74613" cy="80963"/>
            </a:xfrm>
            <a:custGeom>
              <a:avLst/>
              <a:gdLst>
                <a:gd name="T0" fmla="*/ 114 w 117"/>
                <a:gd name="T1" fmla="*/ 66 h 127"/>
                <a:gd name="T2" fmla="*/ 107 w 117"/>
                <a:gd name="T3" fmla="*/ 56 h 127"/>
                <a:gd name="T4" fmla="*/ 106 w 117"/>
                <a:gd name="T5" fmla="*/ 51 h 127"/>
                <a:gd name="T6" fmla="*/ 48 w 117"/>
                <a:gd name="T7" fmla="*/ 2 h 127"/>
                <a:gd name="T8" fmla="*/ 2 w 117"/>
                <a:gd name="T9" fmla="*/ 47 h 127"/>
                <a:gd name="T10" fmla="*/ 15 w 117"/>
                <a:gd name="T11" fmla="*/ 88 h 127"/>
                <a:gd name="T12" fmla="*/ 0 w 117"/>
                <a:gd name="T13" fmla="*/ 105 h 127"/>
                <a:gd name="T14" fmla="*/ 31 w 117"/>
                <a:gd name="T15" fmla="*/ 127 h 127"/>
                <a:gd name="T16" fmla="*/ 41 w 117"/>
                <a:gd name="T17" fmla="*/ 116 h 127"/>
                <a:gd name="T18" fmla="*/ 65 w 117"/>
                <a:gd name="T19" fmla="*/ 105 h 127"/>
                <a:gd name="T20" fmla="*/ 73 w 117"/>
                <a:gd name="T21" fmla="*/ 105 h 127"/>
                <a:gd name="T22" fmla="*/ 85 w 117"/>
                <a:gd name="T23" fmla="*/ 105 h 127"/>
                <a:gd name="T24" fmla="*/ 100 w 117"/>
                <a:gd name="T25" fmla="*/ 93 h 127"/>
                <a:gd name="T26" fmla="*/ 104 w 117"/>
                <a:gd name="T27" fmla="*/ 74 h 127"/>
                <a:gd name="T28" fmla="*/ 108 w 117"/>
                <a:gd name="T29" fmla="*/ 75 h 127"/>
                <a:gd name="T30" fmla="*/ 114 w 117"/>
                <a:gd name="T31" fmla="*/ 6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7">
                  <a:moveTo>
                    <a:pt x="114" y="66"/>
                  </a:moveTo>
                  <a:lnTo>
                    <a:pt x="107" y="56"/>
                  </a:lnTo>
                  <a:cubicBezTo>
                    <a:pt x="106" y="54"/>
                    <a:pt x="106" y="53"/>
                    <a:pt x="106" y="51"/>
                  </a:cubicBezTo>
                  <a:cubicBezTo>
                    <a:pt x="105" y="40"/>
                    <a:pt x="99" y="0"/>
                    <a:pt x="48" y="2"/>
                  </a:cubicBezTo>
                  <a:cubicBezTo>
                    <a:pt x="24" y="3"/>
                    <a:pt x="5" y="24"/>
                    <a:pt x="2" y="47"/>
                  </a:cubicBezTo>
                  <a:cubicBezTo>
                    <a:pt x="1" y="63"/>
                    <a:pt x="6" y="77"/>
                    <a:pt x="15" y="88"/>
                  </a:cubicBezTo>
                  <a:lnTo>
                    <a:pt x="0" y="105"/>
                  </a:lnTo>
                  <a:lnTo>
                    <a:pt x="31" y="127"/>
                  </a:lnTo>
                  <a:lnTo>
                    <a:pt x="41" y="116"/>
                  </a:lnTo>
                  <a:cubicBezTo>
                    <a:pt x="47" y="109"/>
                    <a:pt x="56" y="105"/>
                    <a:pt x="65" y="105"/>
                  </a:cubicBezTo>
                  <a:lnTo>
                    <a:pt x="73" y="105"/>
                  </a:lnTo>
                  <a:lnTo>
                    <a:pt x="85" y="105"/>
                  </a:lnTo>
                  <a:cubicBezTo>
                    <a:pt x="93" y="105"/>
                    <a:pt x="99" y="100"/>
                    <a:pt x="100" y="93"/>
                  </a:cubicBezTo>
                  <a:cubicBezTo>
                    <a:pt x="101" y="87"/>
                    <a:pt x="103" y="81"/>
                    <a:pt x="104" y="74"/>
                  </a:cubicBezTo>
                  <a:lnTo>
                    <a:pt x="108" y="75"/>
                  </a:lnTo>
                  <a:cubicBezTo>
                    <a:pt x="113" y="76"/>
                    <a:pt x="117" y="70"/>
                    <a:pt x="114" y="66"/>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2620">
              <a:extLst>
                <a:ext uri="{FF2B5EF4-FFF2-40B4-BE49-F238E27FC236}">
                  <a16:creationId xmlns:a16="http://schemas.microsoft.com/office/drawing/2014/main" id="{64BC4D66-1D92-400E-BE27-141C5CD35B35}"/>
                </a:ext>
              </a:extLst>
            </p:cNvPr>
            <p:cNvSpPr>
              <a:spLocks noChangeArrowheads="1"/>
            </p:cNvSpPr>
            <p:nvPr/>
          </p:nvSpPr>
          <p:spPr bwMode="auto">
            <a:xfrm>
              <a:off x="11126788" y="5267325"/>
              <a:ext cx="4763"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621">
              <a:extLst>
                <a:ext uri="{FF2B5EF4-FFF2-40B4-BE49-F238E27FC236}">
                  <a16:creationId xmlns:a16="http://schemas.microsoft.com/office/drawing/2014/main" id="{69E4A326-7FE4-46A2-A107-F86D1BFF417F}"/>
                </a:ext>
              </a:extLst>
            </p:cNvPr>
            <p:cNvSpPr>
              <a:spLocks/>
            </p:cNvSpPr>
            <p:nvPr/>
          </p:nvSpPr>
          <p:spPr bwMode="auto">
            <a:xfrm>
              <a:off x="11125200" y="5284788"/>
              <a:ext cx="11113" cy="7938"/>
            </a:xfrm>
            <a:custGeom>
              <a:avLst/>
              <a:gdLst>
                <a:gd name="T0" fmla="*/ 18 w 18"/>
                <a:gd name="T1" fmla="*/ 2 h 13"/>
                <a:gd name="T2" fmla="*/ 0 w 18"/>
                <a:gd name="T3" fmla="*/ 0 h 13"/>
                <a:gd name="T4" fmla="*/ 16 w 18"/>
                <a:gd name="T5" fmla="*/ 13 h 13"/>
                <a:gd name="T6" fmla="*/ 18 w 18"/>
                <a:gd name="T7" fmla="*/ 2 h 13"/>
              </a:gdLst>
              <a:ahLst/>
              <a:cxnLst>
                <a:cxn ang="0">
                  <a:pos x="T0" y="T1"/>
                </a:cxn>
                <a:cxn ang="0">
                  <a:pos x="T2" y="T3"/>
                </a:cxn>
                <a:cxn ang="0">
                  <a:pos x="T4" y="T5"/>
                </a:cxn>
                <a:cxn ang="0">
                  <a:pos x="T6" y="T7"/>
                </a:cxn>
              </a:cxnLst>
              <a:rect l="0" t="0" r="r" b="b"/>
              <a:pathLst>
                <a:path w="18" h="13">
                  <a:moveTo>
                    <a:pt x="18" y="2"/>
                  </a:moveTo>
                  <a:lnTo>
                    <a:pt x="0" y="0"/>
                  </a:lnTo>
                  <a:cubicBezTo>
                    <a:pt x="0" y="0"/>
                    <a:pt x="3" y="11"/>
                    <a:pt x="16" y="13"/>
                  </a:cubicBezTo>
                  <a:cubicBezTo>
                    <a:pt x="17" y="9"/>
                    <a:pt x="18" y="2"/>
                    <a:pt x="18" y="2"/>
                  </a:cubicBez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22">
              <a:extLst>
                <a:ext uri="{FF2B5EF4-FFF2-40B4-BE49-F238E27FC236}">
                  <a16:creationId xmlns:a16="http://schemas.microsoft.com/office/drawing/2014/main" id="{32B4834B-AD57-4B10-B46C-863E42F4D997}"/>
                </a:ext>
              </a:extLst>
            </p:cNvPr>
            <p:cNvSpPr>
              <a:spLocks/>
            </p:cNvSpPr>
            <p:nvPr/>
          </p:nvSpPr>
          <p:spPr bwMode="auto">
            <a:xfrm>
              <a:off x="11117263" y="5256213"/>
              <a:ext cx="15875" cy="9525"/>
            </a:xfrm>
            <a:custGeom>
              <a:avLst/>
              <a:gdLst>
                <a:gd name="T0" fmla="*/ 2 w 25"/>
                <a:gd name="T1" fmla="*/ 14 h 14"/>
                <a:gd name="T2" fmla="*/ 1 w 25"/>
                <a:gd name="T3" fmla="*/ 14 h 14"/>
                <a:gd name="T4" fmla="*/ 1 w 25"/>
                <a:gd name="T5" fmla="*/ 11 h 14"/>
                <a:gd name="T6" fmla="*/ 24 w 25"/>
                <a:gd name="T7" fmla="*/ 7 h 14"/>
                <a:gd name="T8" fmla="*/ 25 w 25"/>
                <a:gd name="T9" fmla="*/ 10 h 14"/>
                <a:gd name="T10" fmla="*/ 22 w 25"/>
                <a:gd name="T11" fmla="*/ 10 h 14"/>
                <a:gd name="T12" fmla="*/ 4 w 25"/>
                <a:gd name="T13" fmla="*/ 14 h 14"/>
                <a:gd name="T14" fmla="*/ 2 w 25"/>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 y="14"/>
                  </a:moveTo>
                  <a:cubicBezTo>
                    <a:pt x="2" y="14"/>
                    <a:pt x="1" y="14"/>
                    <a:pt x="1" y="14"/>
                  </a:cubicBezTo>
                  <a:cubicBezTo>
                    <a:pt x="0" y="14"/>
                    <a:pt x="0" y="12"/>
                    <a:pt x="1" y="11"/>
                  </a:cubicBezTo>
                  <a:cubicBezTo>
                    <a:pt x="1" y="11"/>
                    <a:pt x="9" y="0"/>
                    <a:pt x="24" y="7"/>
                  </a:cubicBezTo>
                  <a:cubicBezTo>
                    <a:pt x="25" y="7"/>
                    <a:pt x="25" y="9"/>
                    <a:pt x="25" y="10"/>
                  </a:cubicBezTo>
                  <a:cubicBezTo>
                    <a:pt x="24" y="11"/>
                    <a:pt x="23" y="11"/>
                    <a:pt x="22" y="10"/>
                  </a:cubicBezTo>
                  <a:cubicBezTo>
                    <a:pt x="10" y="5"/>
                    <a:pt x="4" y="13"/>
                    <a:pt x="4" y="14"/>
                  </a:cubicBezTo>
                  <a:cubicBezTo>
                    <a:pt x="4" y="14"/>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3">
              <a:extLst>
                <a:ext uri="{FF2B5EF4-FFF2-40B4-BE49-F238E27FC236}">
                  <a16:creationId xmlns:a16="http://schemas.microsoft.com/office/drawing/2014/main" id="{27EBE7B6-D927-4740-BEC1-BBB2E38A020F}"/>
                </a:ext>
              </a:extLst>
            </p:cNvPr>
            <p:cNvSpPr>
              <a:spLocks/>
            </p:cNvSpPr>
            <p:nvPr/>
          </p:nvSpPr>
          <p:spPr bwMode="auto">
            <a:xfrm>
              <a:off x="10675938" y="5235575"/>
              <a:ext cx="76200" cy="90488"/>
            </a:xfrm>
            <a:custGeom>
              <a:avLst/>
              <a:gdLst>
                <a:gd name="T0" fmla="*/ 114 w 119"/>
                <a:gd name="T1" fmla="*/ 54 h 143"/>
                <a:gd name="T2" fmla="*/ 111 w 119"/>
                <a:gd name="T3" fmla="*/ 51 h 143"/>
                <a:gd name="T4" fmla="*/ 104 w 119"/>
                <a:gd name="T5" fmla="*/ 40 h 143"/>
                <a:gd name="T6" fmla="*/ 52 w 119"/>
                <a:gd name="T7" fmla="*/ 1 h 143"/>
                <a:gd name="T8" fmla="*/ 2 w 119"/>
                <a:gd name="T9" fmla="*/ 47 h 143"/>
                <a:gd name="T10" fmla="*/ 25 w 119"/>
                <a:gd name="T11" fmla="*/ 97 h 143"/>
                <a:gd name="T12" fmla="*/ 34 w 119"/>
                <a:gd name="T13" fmla="*/ 114 h 143"/>
                <a:gd name="T14" fmla="*/ 35 w 119"/>
                <a:gd name="T15" fmla="*/ 131 h 143"/>
                <a:gd name="T16" fmla="*/ 30 w 119"/>
                <a:gd name="T17" fmla="*/ 143 h 143"/>
                <a:gd name="T18" fmla="*/ 82 w 119"/>
                <a:gd name="T19" fmla="*/ 139 h 143"/>
                <a:gd name="T20" fmla="*/ 73 w 119"/>
                <a:gd name="T21" fmla="*/ 119 h 143"/>
                <a:gd name="T22" fmla="*/ 79 w 119"/>
                <a:gd name="T23" fmla="*/ 106 h 143"/>
                <a:gd name="T24" fmla="*/ 88 w 119"/>
                <a:gd name="T25" fmla="*/ 104 h 143"/>
                <a:gd name="T26" fmla="*/ 106 w 119"/>
                <a:gd name="T27" fmla="*/ 84 h 143"/>
                <a:gd name="T28" fmla="*/ 106 w 119"/>
                <a:gd name="T29" fmla="*/ 69 h 143"/>
                <a:gd name="T30" fmla="*/ 110 w 119"/>
                <a:gd name="T31" fmla="*/ 65 h 143"/>
                <a:gd name="T32" fmla="*/ 114 w 119"/>
                <a:gd name="T33" fmla="*/ 5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43">
                  <a:moveTo>
                    <a:pt x="114" y="54"/>
                  </a:moveTo>
                  <a:lnTo>
                    <a:pt x="111" y="51"/>
                  </a:lnTo>
                  <a:cubicBezTo>
                    <a:pt x="107" y="48"/>
                    <a:pt x="105" y="44"/>
                    <a:pt x="104" y="40"/>
                  </a:cubicBezTo>
                  <a:cubicBezTo>
                    <a:pt x="98" y="17"/>
                    <a:pt x="77" y="0"/>
                    <a:pt x="52" y="1"/>
                  </a:cubicBezTo>
                  <a:cubicBezTo>
                    <a:pt x="26" y="2"/>
                    <a:pt x="5" y="22"/>
                    <a:pt x="2" y="47"/>
                  </a:cubicBezTo>
                  <a:cubicBezTo>
                    <a:pt x="0" y="68"/>
                    <a:pt x="10" y="87"/>
                    <a:pt x="25" y="97"/>
                  </a:cubicBezTo>
                  <a:lnTo>
                    <a:pt x="34" y="114"/>
                  </a:lnTo>
                  <a:cubicBezTo>
                    <a:pt x="37" y="119"/>
                    <a:pt x="37" y="126"/>
                    <a:pt x="35" y="131"/>
                  </a:cubicBezTo>
                  <a:lnTo>
                    <a:pt x="30" y="143"/>
                  </a:lnTo>
                  <a:lnTo>
                    <a:pt x="82" y="139"/>
                  </a:lnTo>
                  <a:lnTo>
                    <a:pt x="73" y="119"/>
                  </a:lnTo>
                  <a:cubicBezTo>
                    <a:pt x="71" y="113"/>
                    <a:pt x="74" y="107"/>
                    <a:pt x="79" y="106"/>
                  </a:cubicBezTo>
                  <a:cubicBezTo>
                    <a:pt x="79" y="106"/>
                    <a:pt x="87" y="104"/>
                    <a:pt x="88" y="104"/>
                  </a:cubicBezTo>
                  <a:cubicBezTo>
                    <a:pt x="98" y="103"/>
                    <a:pt x="107" y="95"/>
                    <a:pt x="106" y="84"/>
                  </a:cubicBezTo>
                  <a:cubicBezTo>
                    <a:pt x="106" y="80"/>
                    <a:pt x="106" y="74"/>
                    <a:pt x="106" y="69"/>
                  </a:cubicBezTo>
                  <a:cubicBezTo>
                    <a:pt x="106" y="67"/>
                    <a:pt x="108" y="65"/>
                    <a:pt x="110" y="65"/>
                  </a:cubicBezTo>
                  <a:cubicBezTo>
                    <a:pt x="116" y="65"/>
                    <a:pt x="119" y="58"/>
                    <a:pt x="114" y="54"/>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24">
              <a:extLst>
                <a:ext uri="{FF2B5EF4-FFF2-40B4-BE49-F238E27FC236}">
                  <a16:creationId xmlns:a16="http://schemas.microsoft.com/office/drawing/2014/main" id="{6C002F1C-CB23-4996-B5D8-862A103C1038}"/>
                </a:ext>
              </a:extLst>
            </p:cNvPr>
            <p:cNvSpPr>
              <a:spLocks/>
            </p:cNvSpPr>
            <p:nvPr/>
          </p:nvSpPr>
          <p:spPr bwMode="auto">
            <a:xfrm>
              <a:off x="10907713" y="5248275"/>
              <a:ext cx="82550" cy="80963"/>
            </a:xfrm>
            <a:custGeom>
              <a:avLst/>
              <a:gdLst>
                <a:gd name="T0" fmla="*/ 126 w 130"/>
                <a:gd name="T1" fmla="*/ 66 h 130"/>
                <a:gd name="T2" fmla="*/ 122 w 130"/>
                <a:gd name="T3" fmla="*/ 62 h 130"/>
                <a:gd name="T4" fmla="*/ 119 w 130"/>
                <a:gd name="T5" fmla="*/ 56 h 130"/>
                <a:gd name="T6" fmla="*/ 119 w 130"/>
                <a:gd name="T7" fmla="*/ 54 h 130"/>
                <a:gd name="T8" fmla="*/ 64 w 130"/>
                <a:gd name="T9" fmla="*/ 1 h 130"/>
                <a:gd name="T10" fmla="*/ 14 w 130"/>
                <a:gd name="T11" fmla="*/ 51 h 130"/>
                <a:gd name="T12" fmla="*/ 28 w 130"/>
                <a:gd name="T13" fmla="*/ 90 h 130"/>
                <a:gd name="T14" fmla="*/ 0 w 130"/>
                <a:gd name="T15" fmla="*/ 112 h 130"/>
                <a:gd name="T16" fmla="*/ 42 w 130"/>
                <a:gd name="T17" fmla="*/ 130 h 130"/>
                <a:gd name="T18" fmla="*/ 56 w 130"/>
                <a:gd name="T19" fmla="*/ 118 h 130"/>
                <a:gd name="T20" fmla="*/ 88 w 130"/>
                <a:gd name="T21" fmla="*/ 107 h 130"/>
                <a:gd name="T22" fmla="*/ 94 w 130"/>
                <a:gd name="T23" fmla="*/ 108 h 130"/>
                <a:gd name="T24" fmla="*/ 94 w 130"/>
                <a:gd name="T25" fmla="*/ 108 h 130"/>
                <a:gd name="T26" fmla="*/ 99 w 130"/>
                <a:gd name="T27" fmla="*/ 108 h 130"/>
                <a:gd name="T28" fmla="*/ 115 w 130"/>
                <a:gd name="T29" fmla="*/ 94 h 130"/>
                <a:gd name="T30" fmla="*/ 117 w 130"/>
                <a:gd name="T31" fmla="*/ 78 h 130"/>
                <a:gd name="T32" fmla="*/ 121 w 130"/>
                <a:gd name="T33" fmla="*/ 78 h 130"/>
                <a:gd name="T34" fmla="*/ 126 w 130"/>
                <a:gd name="T35"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130">
                  <a:moveTo>
                    <a:pt x="126" y="66"/>
                  </a:moveTo>
                  <a:lnTo>
                    <a:pt x="122" y="62"/>
                  </a:lnTo>
                  <a:cubicBezTo>
                    <a:pt x="120" y="60"/>
                    <a:pt x="119" y="58"/>
                    <a:pt x="119" y="56"/>
                  </a:cubicBezTo>
                  <a:cubicBezTo>
                    <a:pt x="119" y="55"/>
                    <a:pt x="119" y="55"/>
                    <a:pt x="119" y="54"/>
                  </a:cubicBezTo>
                  <a:cubicBezTo>
                    <a:pt x="119" y="24"/>
                    <a:pt x="94" y="0"/>
                    <a:pt x="64" y="1"/>
                  </a:cubicBezTo>
                  <a:cubicBezTo>
                    <a:pt x="37" y="3"/>
                    <a:pt x="16" y="25"/>
                    <a:pt x="14" y="51"/>
                  </a:cubicBezTo>
                  <a:cubicBezTo>
                    <a:pt x="13" y="66"/>
                    <a:pt x="19" y="80"/>
                    <a:pt x="28" y="90"/>
                  </a:cubicBezTo>
                  <a:lnTo>
                    <a:pt x="0" y="112"/>
                  </a:lnTo>
                  <a:lnTo>
                    <a:pt x="42" y="130"/>
                  </a:lnTo>
                  <a:lnTo>
                    <a:pt x="56" y="118"/>
                  </a:lnTo>
                  <a:cubicBezTo>
                    <a:pt x="65" y="111"/>
                    <a:pt x="76" y="107"/>
                    <a:pt x="88" y="107"/>
                  </a:cubicBezTo>
                  <a:lnTo>
                    <a:pt x="94" y="108"/>
                  </a:lnTo>
                  <a:lnTo>
                    <a:pt x="94" y="108"/>
                  </a:lnTo>
                  <a:cubicBezTo>
                    <a:pt x="95" y="108"/>
                    <a:pt x="97" y="108"/>
                    <a:pt x="99" y="108"/>
                  </a:cubicBezTo>
                  <a:cubicBezTo>
                    <a:pt x="107" y="108"/>
                    <a:pt x="114" y="102"/>
                    <a:pt x="115" y="94"/>
                  </a:cubicBezTo>
                  <a:cubicBezTo>
                    <a:pt x="116" y="89"/>
                    <a:pt x="117" y="83"/>
                    <a:pt x="117" y="78"/>
                  </a:cubicBezTo>
                  <a:lnTo>
                    <a:pt x="121" y="78"/>
                  </a:lnTo>
                  <a:cubicBezTo>
                    <a:pt x="127" y="78"/>
                    <a:pt x="130" y="71"/>
                    <a:pt x="126" y="66"/>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625">
              <a:extLst>
                <a:ext uri="{FF2B5EF4-FFF2-40B4-BE49-F238E27FC236}">
                  <a16:creationId xmlns:a16="http://schemas.microsoft.com/office/drawing/2014/main" id="{5E0D3D2D-521C-49BA-A416-7499FD4B90F0}"/>
                </a:ext>
              </a:extLst>
            </p:cNvPr>
            <p:cNvSpPr>
              <a:spLocks/>
            </p:cNvSpPr>
            <p:nvPr/>
          </p:nvSpPr>
          <p:spPr bwMode="auto">
            <a:xfrm>
              <a:off x="11069638" y="5289550"/>
              <a:ext cx="31750" cy="79375"/>
            </a:xfrm>
            <a:custGeom>
              <a:avLst/>
              <a:gdLst>
                <a:gd name="T0" fmla="*/ 8 w 52"/>
                <a:gd name="T1" fmla="*/ 0 h 126"/>
                <a:gd name="T2" fmla="*/ 15 w 52"/>
                <a:gd name="T3" fmla="*/ 3 h 126"/>
                <a:gd name="T4" fmla="*/ 52 w 52"/>
                <a:gd name="T5" fmla="*/ 36 h 126"/>
                <a:gd name="T6" fmla="*/ 44 w 52"/>
                <a:gd name="T7" fmla="*/ 47 h 126"/>
                <a:gd name="T8" fmla="*/ 41 w 52"/>
                <a:gd name="T9" fmla="*/ 72 h 126"/>
                <a:gd name="T10" fmla="*/ 46 w 52"/>
                <a:gd name="T11" fmla="*/ 93 h 126"/>
                <a:gd name="T12" fmla="*/ 39 w 52"/>
                <a:gd name="T13" fmla="*/ 119 h 126"/>
                <a:gd name="T14" fmla="*/ 32 w 52"/>
                <a:gd name="T15" fmla="*/ 126 h 126"/>
                <a:gd name="T16" fmla="*/ 0 w 52"/>
                <a:gd name="T17" fmla="*/ 13 h 126"/>
                <a:gd name="T18" fmla="*/ 8 w 5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6">
                  <a:moveTo>
                    <a:pt x="8" y="0"/>
                  </a:moveTo>
                  <a:lnTo>
                    <a:pt x="15" y="3"/>
                  </a:lnTo>
                  <a:cubicBezTo>
                    <a:pt x="31" y="10"/>
                    <a:pt x="44" y="21"/>
                    <a:pt x="52" y="36"/>
                  </a:cubicBezTo>
                  <a:lnTo>
                    <a:pt x="44" y="47"/>
                  </a:lnTo>
                  <a:lnTo>
                    <a:pt x="41" y="72"/>
                  </a:lnTo>
                  <a:lnTo>
                    <a:pt x="46" y="93"/>
                  </a:lnTo>
                  <a:cubicBezTo>
                    <a:pt x="49" y="102"/>
                    <a:pt x="46" y="112"/>
                    <a:pt x="39" y="119"/>
                  </a:cubicBezTo>
                  <a:lnTo>
                    <a:pt x="32" y="126"/>
                  </a:lnTo>
                  <a:lnTo>
                    <a:pt x="0" y="13"/>
                  </a:lnTo>
                  <a:lnTo>
                    <a:pt x="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26">
              <a:extLst>
                <a:ext uri="{FF2B5EF4-FFF2-40B4-BE49-F238E27FC236}">
                  <a16:creationId xmlns:a16="http://schemas.microsoft.com/office/drawing/2014/main" id="{DAF8198F-7497-4494-8754-0E666CA85653}"/>
                </a:ext>
              </a:extLst>
            </p:cNvPr>
            <p:cNvSpPr>
              <a:spLocks/>
            </p:cNvSpPr>
            <p:nvPr/>
          </p:nvSpPr>
          <p:spPr bwMode="auto">
            <a:xfrm>
              <a:off x="11325225" y="5430838"/>
              <a:ext cx="52388" cy="42863"/>
            </a:xfrm>
            <a:custGeom>
              <a:avLst/>
              <a:gdLst>
                <a:gd name="T0" fmla="*/ 14 w 84"/>
                <a:gd name="T1" fmla="*/ 67 h 67"/>
                <a:gd name="T2" fmla="*/ 9 w 84"/>
                <a:gd name="T3" fmla="*/ 63 h 67"/>
                <a:gd name="T4" fmla="*/ 2 w 84"/>
                <a:gd name="T5" fmla="*/ 37 h 67"/>
                <a:gd name="T6" fmla="*/ 7 w 84"/>
                <a:gd name="T7" fmla="*/ 11 h 67"/>
                <a:gd name="T8" fmla="*/ 31 w 84"/>
                <a:gd name="T9" fmla="*/ 0 h 67"/>
                <a:gd name="T10" fmla="*/ 58 w 84"/>
                <a:gd name="T11" fmla="*/ 0 h 67"/>
                <a:gd name="T12" fmla="*/ 84 w 84"/>
                <a:gd name="T13" fmla="*/ 25 h 67"/>
                <a:gd name="T14" fmla="*/ 58 w 84"/>
                <a:gd name="T15" fmla="*/ 51 h 67"/>
                <a:gd name="T16" fmla="*/ 53 w 84"/>
                <a:gd name="T17" fmla="*/ 51 h 67"/>
                <a:gd name="T18" fmla="*/ 47 w 84"/>
                <a:gd name="T19" fmla="*/ 45 h 67"/>
                <a:gd name="T20" fmla="*/ 53 w 84"/>
                <a:gd name="T21" fmla="*/ 39 h 67"/>
                <a:gd name="T22" fmla="*/ 58 w 84"/>
                <a:gd name="T23" fmla="*/ 39 h 67"/>
                <a:gd name="T24" fmla="*/ 72 w 84"/>
                <a:gd name="T25" fmla="*/ 25 h 67"/>
                <a:gd name="T26" fmla="*/ 58 w 84"/>
                <a:gd name="T27" fmla="*/ 11 h 67"/>
                <a:gd name="T28" fmla="*/ 31 w 84"/>
                <a:gd name="T29" fmla="*/ 11 h 67"/>
                <a:gd name="T30" fmla="*/ 17 w 84"/>
                <a:gd name="T31" fmla="*/ 18 h 67"/>
                <a:gd name="T32" fmla="*/ 13 w 84"/>
                <a:gd name="T33" fmla="*/ 34 h 67"/>
                <a:gd name="T34" fmla="*/ 20 w 84"/>
                <a:gd name="T35" fmla="*/ 60 h 67"/>
                <a:gd name="T36" fmla="*/ 16 w 84"/>
                <a:gd name="T37" fmla="*/ 67 h 67"/>
                <a:gd name="T38" fmla="*/ 14 w 84"/>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67">
                  <a:moveTo>
                    <a:pt x="14" y="67"/>
                  </a:moveTo>
                  <a:cubicBezTo>
                    <a:pt x="12" y="67"/>
                    <a:pt x="9" y="66"/>
                    <a:pt x="9" y="63"/>
                  </a:cubicBezTo>
                  <a:lnTo>
                    <a:pt x="2" y="37"/>
                  </a:lnTo>
                  <a:cubicBezTo>
                    <a:pt x="0" y="28"/>
                    <a:pt x="2" y="19"/>
                    <a:pt x="7" y="11"/>
                  </a:cubicBezTo>
                  <a:cubicBezTo>
                    <a:pt x="13" y="4"/>
                    <a:pt x="22" y="0"/>
                    <a:pt x="31" y="0"/>
                  </a:cubicBezTo>
                  <a:lnTo>
                    <a:pt x="58" y="0"/>
                  </a:lnTo>
                  <a:cubicBezTo>
                    <a:pt x="73" y="0"/>
                    <a:pt x="84" y="11"/>
                    <a:pt x="84" y="25"/>
                  </a:cubicBezTo>
                  <a:cubicBezTo>
                    <a:pt x="84" y="40"/>
                    <a:pt x="73" y="51"/>
                    <a:pt x="58" y="51"/>
                  </a:cubicBezTo>
                  <a:lnTo>
                    <a:pt x="53" y="51"/>
                  </a:lnTo>
                  <a:cubicBezTo>
                    <a:pt x="50" y="51"/>
                    <a:pt x="47" y="49"/>
                    <a:pt x="47" y="45"/>
                  </a:cubicBezTo>
                  <a:cubicBezTo>
                    <a:pt x="47" y="42"/>
                    <a:pt x="50" y="39"/>
                    <a:pt x="53" y="39"/>
                  </a:cubicBezTo>
                  <a:lnTo>
                    <a:pt x="58" y="39"/>
                  </a:lnTo>
                  <a:cubicBezTo>
                    <a:pt x="66" y="39"/>
                    <a:pt x="72" y="33"/>
                    <a:pt x="72" y="25"/>
                  </a:cubicBezTo>
                  <a:cubicBezTo>
                    <a:pt x="72" y="18"/>
                    <a:pt x="66" y="11"/>
                    <a:pt x="58" y="11"/>
                  </a:cubicBezTo>
                  <a:lnTo>
                    <a:pt x="31" y="11"/>
                  </a:lnTo>
                  <a:cubicBezTo>
                    <a:pt x="25" y="11"/>
                    <a:pt x="20" y="14"/>
                    <a:pt x="17" y="18"/>
                  </a:cubicBezTo>
                  <a:cubicBezTo>
                    <a:pt x="13" y="23"/>
                    <a:pt x="12" y="29"/>
                    <a:pt x="13" y="34"/>
                  </a:cubicBezTo>
                  <a:lnTo>
                    <a:pt x="20" y="60"/>
                  </a:lnTo>
                  <a:cubicBezTo>
                    <a:pt x="21" y="63"/>
                    <a:pt x="19" y="66"/>
                    <a:pt x="16" y="67"/>
                  </a:cubicBezTo>
                  <a:cubicBezTo>
                    <a:pt x="15" y="67"/>
                    <a:pt x="15" y="67"/>
                    <a:pt x="14" y="67"/>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27">
              <a:extLst>
                <a:ext uri="{FF2B5EF4-FFF2-40B4-BE49-F238E27FC236}">
                  <a16:creationId xmlns:a16="http://schemas.microsoft.com/office/drawing/2014/main" id="{5BBE0D08-C9F1-4583-866F-AC2119186616}"/>
                </a:ext>
              </a:extLst>
            </p:cNvPr>
            <p:cNvSpPr>
              <a:spLocks/>
            </p:cNvSpPr>
            <p:nvPr/>
          </p:nvSpPr>
          <p:spPr bwMode="auto">
            <a:xfrm>
              <a:off x="11339513" y="5456238"/>
              <a:ext cx="9525" cy="20638"/>
            </a:xfrm>
            <a:custGeom>
              <a:avLst/>
              <a:gdLst>
                <a:gd name="T0" fmla="*/ 15 w 15"/>
                <a:gd name="T1" fmla="*/ 0 h 32"/>
                <a:gd name="T2" fmla="*/ 0 w 15"/>
                <a:gd name="T3" fmla="*/ 16 h 32"/>
                <a:gd name="T4" fmla="*/ 15 w 15"/>
                <a:gd name="T5" fmla="*/ 32 h 32"/>
                <a:gd name="T6" fmla="*/ 15 w 15"/>
                <a:gd name="T7" fmla="*/ 0 h 32"/>
              </a:gdLst>
              <a:ahLst/>
              <a:cxnLst>
                <a:cxn ang="0">
                  <a:pos x="T0" y="T1"/>
                </a:cxn>
                <a:cxn ang="0">
                  <a:pos x="T2" y="T3"/>
                </a:cxn>
                <a:cxn ang="0">
                  <a:pos x="T4" y="T5"/>
                </a:cxn>
                <a:cxn ang="0">
                  <a:pos x="T6" y="T7"/>
                </a:cxn>
              </a:cxnLst>
              <a:rect l="0" t="0" r="r" b="b"/>
              <a:pathLst>
                <a:path w="15" h="32">
                  <a:moveTo>
                    <a:pt x="15" y="0"/>
                  </a:moveTo>
                  <a:cubicBezTo>
                    <a:pt x="7" y="1"/>
                    <a:pt x="0" y="8"/>
                    <a:pt x="0" y="16"/>
                  </a:cubicBezTo>
                  <a:cubicBezTo>
                    <a:pt x="0" y="25"/>
                    <a:pt x="7" y="32"/>
                    <a:pt x="15" y="32"/>
                  </a:cubicBez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28">
              <a:extLst>
                <a:ext uri="{FF2B5EF4-FFF2-40B4-BE49-F238E27FC236}">
                  <a16:creationId xmlns:a16="http://schemas.microsoft.com/office/drawing/2014/main" id="{393A8ABC-332C-4F86-9BCD-7541666F671C}"/>
                </a:ext>
              </a:extLst>
            </p:cNvPr>
            <p:cNvSpPr>
              <a:spLocks/>
            </p:cNvSpPr>
            <p:nvPr/>
          </p:nvSpPr>
          <p:spPr bwMode="auto">
            <a:xfrm>
              <a:off x="11268075" y="5291138"/>
              <a:ext cx="87313" cy="69850"/>
            </a:xfrm>
            <a:custGeom>
              <a:avLst/>
              <a:gdLst>
                <a:gd name="T0" fmla="*/ 132 w 138"/>
                <a:gd name="T1" fmla="*/ 46 h 110"/>
                <a:gd name="T2" fmla="*/ 84 w 138"/>
                <a:gd name="T3" fmla="*/ 1 h 110"/>
                <a:gd name="T4" fmla="*/ 31 w 138"/>
                <a:gd name="T5" fmla="*/ 38 h 110"/>
                <a:gd name="T6" fmla="*/ 31 w 138"/>
                <a:gd name="T7" fmla="*/ 65 h 110"/>
                <a:gd name="T8" fmla="*/ 0 w 138"/>
                <a:gd name="T9" fmla="*/ 71 h 110"/>
                <a:gd name="T10" fmla="*/ 17 w 138"/>
                <a:gd name="T11" fmla="*/ 109 h 110"/>
                <a:gd name="T12" fmla="*/ 43 w 138"/>
                <a:gd name="T13" fmla="*/ 103 h 110"/>
                <a:gd name="T14" fmla="*/ 69 w 138"/>
                <a:gd name="T15" fmla="*/ 103 h 110"/>
                <a:gd name="T16" fmla="*/ 83 w 138"/>
                <a:gd name="T17" fmla="*/ 105 h 110"/>
                <a:gd name="T18" fmla="*/ 98 w 138"/>
                <a:gd name="T19" fmla="*/ 109 h 110"/>
                <a:gd name="T20" fmla="*/ 119 w 138"/>
                <a:gd name="T21" fmla="*/ 97 h 110"/>
                <a:gd name="T22" fmla="*/ 124 w 138"/>
                <a:gd name="T23" fmla="*/ 84 h 110"/>
                <a:gd name="T24" fmla="*/ 128 w 138"/>
                <a:gd name="T25" fmla="*/ 82 h 110"/>
                <a:gd name="T26" fmla="*/ 133 w 138"/>
                <a:gd name="T27" fmla="*/ 83 h 110"/>
                <a:gd name="T28" fmla="*/ 138 w 138"/>
                <a:gd name="T29" fmla="*/ 79 h 110"/>
                <a:gd name="T30" fmla="*/ 132 w 138"/>
                <a:gd name="T31" fmla="*/ 4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110">
                  <a:moveTo>
                    <a:pt x="132" y="46"/>
                  </a:moveTo>
                  <a:cubicBezTo>
                    <a:pt x="133" y="31"/>
                    <a:pt x="114" y="3"/>
                    <a:pt x="84" y="1"/>
                  </a:cubicBezTo>
                  <a:cubicBezTo>
                    <a:pt x="60" y="0"/>
                    <a:pt x="38" y="15"/>
                    <a:pt x="31" y="38"/>
                  </a:cubicBezTo>
                  <a:cubicBezTo>
                    <a:pt x="29" y="47"/>
                    <a:pt x="29" y="56"/>
                    <a:pt x="31" y="65"/>
                  </a:cubicBezTo>
                  <a:lnTo>
                    <a:pt x="0" y="71"/>
                  </a:lnTo>
                  <a:lnTo>
                    <a:pt x="17" y="109"/>
                  </a:lnTo>
                  <a:lnTo>
                    <a:pt x="43" y="103"/>
                  </a:lnTo>
                  <a:cubicBezTo>
                    <a:pt x="52" y="102"/>
                    <a:pt x="61" y="101"/>
                    <a:pt x="69" y="103"/>
                  </a:cubicBezTo>
                  <a:lnTo>
                    <a:pt x="83" y="105"/>
                  </a:lnTo>
                  <a:lnTo>
                    <a:pt x="98" y="109"/>
                  </a:lnTo>
                  <a:cubicBezTo>
                    <a:pt x="107" y="110"/>
                    <a:pt x="115" y="106"/>
                    <a:pt x="119" y="97"/>
                  </a:cubicBezTo>
                  <a:lnTo>
                    <a:pt x="124" y="84"/>
                  </a:lnTo>
                  <a:cubicBezTo>
                    <a:pt x="124" y="82"/>
                    <a:pt x="126" y="81"/>
                    <a:pt x="128" y="82"/>
                  </a:cubicBezTo>
                  <a:lnTo>
                    <a:pt x="133" y="83"/>
                  </a:lnTo>
                  <a:cubicBezTo>
                    <a:pt x="136" y="83"/>
                    <a:pt x="138" y="81"/>
                    <a:pt x="138" y="79"/>
                  </a:cubicBezTo>
                  <a:cubicBezTo>
                    <a:pt x="138" y="77"/>
                    <a:pt x="131" y="64"/>
                    <a:pt x="132" y="4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29">
              <a:extLst>
                <a:ext uri="{FF2B5EF4-FFF2-40B4-BE49-F238E27FC236}">
                  <a16:creationId xmlns:a16="http://schemas.microsoft.com/office/drawing/2014/main" id="{5D4FCF2C-ED4B-48AF-9D82-F52B3DC0B6B1}"/>
                </a:ext>
              </a:extLst>
            </p:cNvPr>
            <p:cNvSpPr>
              <a:spLocks/>
            </p:cNvSpPr>
            <p:nvPr/>
          </p:nvSpPr>
          <p:spPr bwMode="auto">
            <a:xfrm>
              <a:off x="11341100" y="5324475"/>
              <a:ext cx="4763" cy="4763"/>
            </a:xfrm>
            <a:custGeom>
              <a:avLst/>
              <a:gdLst>
                <a:gd name="T0" fmla="*/ 3 w 9"/>
                <a:gd name="T1" fmla="*/ 6 h 8"/>
                <a:gd name="T2" fmla="*/ 8 w 9"/>
                <a:gd name="T3" fmla="*/ 8 h 8"/>
                <a:gd name="T4" fmla="*/ 9 w 9"/>
                <a:gd name="T5" fmla="*/ 4 h 8"/>
                <a:gd name="T6" fmla="*/ 4 w 9"/>
                <a:gd name="T7" fmla="*/ 0 h 8"/>
                <a:gd name="T8" fmla="*/ 0 w 9"/>
                <a:gd name="T9" fmla="*/ 4 h 8"/>
                <a:gd name="T10" fmla="*/ 0 w 9"/>
                <a:gd name="T11" fmla="*/ 7 h 8"/>
                <a:gd name="T12" fmla="*/ 3 w 9"/>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6"/>
                  </a:moveTo>
                  <a:cubicBezTo>
                    <a:pt x="5" y="6"/>
                    <a:pt x="7" y="7"/>
                    <a:pt x="8" y="8"/>
                  </a:cubicBezTo>
                  <a:cubicBezTo>
                    <a:pt x="9" y="7"/>
                    <a:pt x="9" y="6"/>
                    <a:pt x="9" y="4"/>
                  </a:cubicBezTo>
                  <a:cubicBezTo>
                    <a:pt x="9" y="2"/>
                    <a:pt x="7" y="0"/>
                    <a:pt x="4" y="0"/>
                  </a:cubicBezTo>
                  <a:cubicBezTo>
                    <a:pt x="2" y="0"/>
                    <a:pt x="0" y="2"/>
                    <a:pt x="0" y="4"/>
                  </a:cubicBezTo>
                  <a:cubicBezTo>
                    <a:pt x="0" y="5"/>
                    <a:pt x="0" y="6"/>
                    <a:pt x="0" y="7"/>
                  </a:cubicBezTo>
                  <a:cubicBezTo>
                    <a:pt x="1" y="6"/>
                    <a:pt x="2" y="6"/>
                    <a:pt x="3"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30">
              <a:extLst>
                <a:ext uri="{FF2B5EF4-FFF2-40B4-BE49-F238E27FC236}">
                  <a16:creationId xmlns:a16="http://schemas.microsoft.com/office/drawing/2014/main" id="{4BFC7046-5D87-452F-A59C-9CD554B57CE5}"/>
                </a:ext>
              </a:extLst>
            </p:cNvPr>
            <p:cNvSpPr>
              <a:spLocks/>
            </p:cNvSpPr>
            <p:nvPr/>
          </p:nvSpPr>
          <p:spPr bwMode="auto">
            <a:xfrm>
              <a:off x="11334750" y="5316538"/>
              <a:ext cx="15875" cy="4763"/>
            </a:xfrm>
            <a:custGeom>
              <a:avLst/>
              <a:gdLst>
                <a:gd name="T0" fmla="*/ 2 w 24"/>
                <a:gd name="T1" fmla="*/ 7 h 7"/>
                <a:gd name="T2" fmla="*/ 0 w 24"/>
                <a:gd name="T3" fmla="*/ 5 h 7"/>
                <a:gd name="T4" fmla="*/ 2 w 24"/>
                <a:gd name="T5" fmla="*/ 3 h 7"/>
                <a:gd name="T6" fmla="*/ 22 w 24"/>
                <a:gd name="T7" fmla="*/ 1 h 7"/>
                <a:gd name="T8" fmla="*/ 24 w 24"/>
                <a:gd name="T9" fmla="*/ 3 h 7"/>
                <a:gd name="T10" fmla="*/ 21 w 24"/>
                <a:gd name="T11" fmla="*/ 5 h 7"/>
                <a:gd name="T12" fmla="*/ 3 w 24"/>
                <a:gd name="T13" fmla="*/ 7 h 7"/>
                <a:gd name="T14" fmla="*/ 2 w 24"/>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
                  <a:moveTo>
                    <a:pt x="2" y="7"/>
                  </a:moveTo>
                  <a:cubicBezTo>
                    <a:pt x="1" y="7"/>
                    <a:pt x="1" y="6"/>
                    <a:pt x="0" y="5"/>
                  </a:cubicBezTo>
                  <a:cubicBezTo>
                    <a:pt x="0" y="4"/>
                    <a:pt x="0" y="3"/>
                    <a:pt x="2" y="3"/>
                  </a:cubicBezTo>
                  <a:cubicBezTo>
                    <a:pt x="8" y="1"/>
                    <a:pt x="15" y="0"/>
                    <a:pt x="22" y="1"/>
                  </a:cubicBezTo>
                  <a:cubicBezTo>
                    <a:pt x="23" y="1"/>
                    <a:pt x="24" y="2"/>
                    <a:pt x="24" y="3"/>
                  </a:cubicBezTo>
                  <a:cubicBezTo>
                    <a:pt x="23" y="4"/>
                    <a:pt x="22" y="5"/>
                    <a:pt x="21" y="5"/>
                  </a:cubicBezTo>
                  <a:cubicBezTo>
                    <a:pt x="15" y="4"/>
                    <a:pt x="9" y="5"/>
                    <a:pt x="3" y="7"/>
                  </a:cubicBezTo>
                  <a:cubicBezTo>
                    <a:pt x="3" y="7"/>
                    <a:pt x="2" y="7"/>
                    <a:pt x="2" y="7"/>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631">
              <a:extLst>
                <a:ext uri="{FF2B5EF4-FFF2-40B4-BE49-F238E27FC236}">
                  <a16:creationId xmlns:a16="http://schemas.microsoft.com/office/drawing/2014/main" id="{DF027304-9481-4E95-B73D-16C2EBF22C1E}"/>
                </a:ext>
              </a:extLst>
            </p:cNvPr>
            <p:cNvSpPr>
              <a:spLocks/>
            </p:cNvSpPr>
            <p:nvPr/>
          </p:nvSpPr>
          <p:spPr bwMode="auto">
            <a:xfrm>
              <a:off x="11164888" y="5421313"/>
              <a:ext cx="120650" cy="103188"/>
            </a:xfrm>
            <a:custGeom>
              <a:avLst/>
              <a:gdLst>
                <a:gd name="T0" fmla="*/ 0 w 192"/>
                <a:gd name="T1" fmla="*/ 0 h 163"/>
                <a:gd name="T2" fmla="*/ 0 w 192"/>
                <a:gd name="T3" fmla="*/ 0 h 163"/>
                <a:gd name="T4" fmla="*/ 26 w 192"/>
                <a:gd name="T5" fmla="*/ 39 h 163"/>
                <a:gd name="T6" fmla="*/ 120 w 192"/>
                <a:gd name="T7" fmla="*/ 80 h 163"/>
                <a:gd name="T8" fmla="*/ 43 w 192"/>
                <a:gd name="T9" fmla="*/ 143 h 163"/>
                <a:gd name="T10" fmla="*/ 66 w 192"/>
                <a:gd name="T11" fmla="*/ 163 h 163"/>
                <a:gd name="T12" fmla="*/ 171 w 192"/>
                <a:gd name="T13" fmla="*/ 103 h 163"/>
                <a:gd name="T14" fmla="*/ 176 w 192"/>
                <a:gd name="T15" fmla="*/ 53 h 163"/>
                <a:gd name="T16" fmla="*/ 114 w 192"/>
                <a:gd name="T17" fmla="*/ 0 h 163"/>
                <a:gd name="T18" fmla="*/ 0 w 192"/>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3">
                  <a:moveTo>
                    <a:pt x="0" y="0"/>
                  </a:moveTo>
                  <a:lnTo>
                    <a:pt x="0" y="0"/>
                  </a:lnTo>
                  <a:cubicBezTo>
                    <a:pt x="0" y="17"/>
                    <a:pt x="10" y="33"/>
                    <a:pt x="26" y="39"/>
                  </a:cubicBezTo>
                  <a:lnTo>
                    <a:pt x="120" y="80"/>
                  </a:lnTo>
                  <a:lnTo>
                    <a:pt x="43" y="143"/>
                  </a:lnTo>
                  <a:lnTo>
                    <a:pt x="66" y="163"/>
                  </a:lnTo>
                  <a:lnTo>
                    <a:pt x="171" y="103"/>
                  </a:lnTo>
                  <a:cubicBezTo>
                    <a:pt x="190" y="92"/>
                    <a:pt x="192" y="67"/>
                    <a:pt x="176" y="53"/>
                  </a:cubicBezTo>
                  <a:lnTo>
                    <a:pt x="11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632">
              <a:extLst>
                <a:ext uri="{FF2B5EF4-FFF2-40B4-BE49-F238E27FC236}">
                  <a16:creationId xmlns:a16="http://schemas.microsoft.com/office/drawing/2014/main" id="{344E17A0-E45E-4F5C-B233-DFD39A115364}"/>
                </a:ext>
              </a:extLst>
            </p:cNvPr>
            <p:cNvSpPr>
              <a:spLocks/>
            </p:cNvSpPr>
            <p:nvPr/>
          </p:nvSpPr>
          <p:spPr bwMode="auto">
            <a:xfrm>
              <a:off x="11239500" y="5459413"/>
              <a:ext cx="15875"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633">
              <a:extLst>
                <a:ext uri="{FF2B5EF4-FFF2-40B4-BE49-F238E27FC236}">
                  <a16:creationId xmlns:a16="http://schemas.microsoft.com/office/drawing/2014/main" id="{B3F34973-EF87-4AAE-A729-E89110E895EB}"/>
                </a:ext>
              </a:extLst>
            </p:cNvPr>
            <p:cNvSpPr>
              <a:spLocks/>
            </p:cNvSpPr>
            <p:nvPr/>
          </p:nvSpPr>
          <p:spPr bwMode="auto">
            <a:xfrm>
              <a:off x="11187113" y="5514975"/>
              <a:ext cx="19050" cy="12700"/>
            </a:xfrm>
            <a:custGeom>
              <a:avLst/>
              <a:gdLst>
                <a:gd name="T0" fmla="*/ 29 w 29"/>
                <a:gd name="T1" fmla="*/ 15 h 21"/>
                <a:gd name="T2" fmla="*/ 20 w 29"/>
                <a:gd name="T3" fmla="*/ 21 h 21"/>
                <a:gd name="T4" fmla="*/ 0 w 29"/>
                <a:gd name="T5" fmla="*/ 7 h 21"/>
                <a:gd name="T6" fmla="*/ 12 w 29"/>
                <a:gd name="T7" fmla="*/ 0 h 21"/>
                <a:gd name="T8" fmla="*/ 29 w 29"/>
                <a:gd name="T9" fmla="*/ 15 h 21"/>
              </a:gdLst>
              <a:ahLst/>
              <a:cxnLst>
                <a:cxn ang="0">
                  <a:pos x="T0" y="T1"/>
                </a:cxn>
                <a:cxn ang="0">
                  <a:pos x="T2" y="T3"/>
                </a:cxn>
                <a:cxn ang="0">
                  <a:pos x="T4" y="T5"/>
                </a:cxn>
                <a:cxn ang="0">
                  <a:pos x="T6" y="T7"/>
                </a:cxn>
                <a:cxn ang="0">
                  <a:pos x="T8" y="T9"/>
                </a:cxn>
              </a:cxnLst>
              <a:rect l="0" t="0" r="r" b="b"/>
              <a:pathLst>
                <a:path w="29" h="21">
                  <a:moveTo>
                    <a:pt x="29" y="15"/>
                  </a:moveTo>
                  <a:lnTo>
                    <a:pt x="20" y="21"/>
                  </a:lnTo>
                  <a:lnTo>
                    <a:pt x="0" y="7"/>
                  </a:lnTo>
                  <a:lnTo>
                    <a:pt x="12" y="0"/>
                  </a:lnTo>
                  <a:lnTo>
                    <a:pt x="29" y="15"/>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634">
              <a:extLst>
                <a:ext uri="{FF2B5EF4-FFF2-40B4-BE49-F238E27FC236}">
                  <a16:creationId xmlns:a16="http://schemas.microsoft.com/office/drawing/2014/main" id="{FEC3A6B2-02CE-46F0-A07A-B5B05460C6C0}"/>
                </a:ext>
              </a:extLst>
            </p:cNvPr>
            <p:cNvSpPr>
              <a:spLocks/>
            </p:cNvSpPr>
            <p:nvPr/>
          </p:nvSpPr>
          <p:spPr bwMode="auto">
            <a:xfrm>
              <a:off x="11174413" y="5518150"/>
              <a:ext cx="34925" cy="41275"/>
            </a:xfrm>
            <a:custGeom>
              <a:avLst/>
              <a:gdLst>
                <a:gd name="T0" fmla="*/ 20 w 54"/>
                <a:gd name="T1" fmla="*/ 0 h 63"/>
                <a:gd name="T2" fmla="*/ 0 w 54"/>
                <a:gd name="T3" fmla="*/ 11 h 63"/>
                <a:gd name="T4" fmla="*/ 47 w 54"/>
                <a:gd name="T5" fmla="*/ 63 h 63"/>
                <a:gd name="T6" fmla="*/ 52 w 54"/>
                <a:gd name="T7" fmla="*/ 56 h 63"/>
                <a:gd name="T8" fmla="*/ 35 w 54"/>
                <a:gd name="T9" fmla="*/ 25 h 63"/>
                <a:gd name="T10" fmla="*/ 40 w 54"/>
                <a:gd name="T11" fmla="*/ 14 h 63"/>
                <a:gd name="T12" fmla="*/ 20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20" y="0"/>
                  </a:moveTo>
                  <a:lnTo>
                    <a:pt x="0" y="11"/>
                  </a:lnTo>
                  <a:cubicBezTo>
                    <a:pt x="0" y="11"/>
                    <a:pt x="13" y="57"/>
                    <a:pt x="47" y="63"/>
                  </a:cubicBezTo>
                  <a:cubicBezTo>
                    <a:pt x="51" y="63"/>
                    <a:pt x="54" y="59"/>
                    <a:pt x="52" y="56"/>
                  </a:cubicBezTo>
                  <a:lnTo>
                    <a:pt x="35" y="25"/>
                  </a:lnTo>
                  <a:lnTo>
                    <a:pt x="40" y="14"/>
                  </a:lnTo>
                  <a:lnTo>
                    <a:pt x="20" y="0"/>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635">
              <a:extLst>
                <a:ext uri="{FF2B5EF4-FFF2-40B4-BE49-F238E27FC236}">
                  <a16:creationId xmlns:a16="http://schemas.microsoft.com/office/drawing/2014/main" id="{22FCE359-D9D9-4514-9FA9-18F4D8863E2F}"/>
                </a:ext>
              </a:extLst>
            </p:cNvPr>
            <p:cNvSpPr>
              <a:spLocks noEditPoints="1"/>
            </p:cNvSpPr>
            <p:nvPr/>
          </p:nvSpPr>
          <p:spPr bwMode="auto">
            <a:xfrm>
              <a:off x="11318875" y="5418138"/>
              <a:ext cx="53975" cy="25400"/>
            </a:xfrm>
            <a:custGeom>
              <a:avLst/>
              <a:gdLst>
                <a:gd name="T0" fmla="*/ 70 w 84"/>
                <a:gd name="T1" fmla="*/ 27 h 39"/>
                <a:gd name="T2" fmla="*/ 70 w 84"/>
                <a:gd name="T3" fmla="*/ 21 h 39"/>
                <a:gd name="T4" fmla="*/ 70 w 84"/>
                <a:gd name="T5" fmla="*/ 21 h 39"/>
                <a:gd name="T6" fmla="*/ 73 w 84"/>
                <a:gd name="T7" fmla="*/ 26 h 39"/>
                <a:gd name="T8" fmla="*/ 70 w 84"/>
                <a:gd name="T9" fmla="*/ 27 h 39"/>
                <a:gd name="T10" fmla="*/ 63 w 84"/>
                <a:gd name="T11" fmla="*/ 27 h 39"/>
                <a:gd name="T12" fmla="*/ 63 w 84"/>
                <a:gd name="T13" fmla="*/ 27 h 39"/>
                <a:gd name="T14" fmla="*/ 63 w 84"/>
                <a:gd name="T15" fmla="*/ 27 h 39"/>
                <a:gd name="T16" fmla="*/ 61 w 84"/>
                <a:gd name="T17" fmla="*/ 22 h 39"/>
                <a:gd name="T18" fmla="*/ 62 w 84"/>
                <a:gd name="T19" fmla="*/ 26 h 39"/>
                <a:gd name="T20" fmla="*/ 61 w 84"/>
                <a:gd name="T21" fmla="*/ 25 h 39"/>
                <a:gd name="T22" fmla="*/ 58 w 84"/>
                <a:gd name="T23" fmla="*/ 22 h 39"/>
                <a:gd name="T24" fmla="*/ 61 w 84"/>
                <a:gd name="T25" fmla="*/ 22 h 39"/>
                <a:gd name="T26" fmla="*/ 83 w 84"/>
                <a:gd name="T27" fmla="*/ 26 h 39"/>
                <a:gd name="T28" fmla="*/ 74 w 84"/>
                <a:gd name="T29" fmla="*/ 6 h 39"/>
                <a:gd name="T30" fmla="*/ 70 w 84"/>
                <a:gd name="T31" fmla="*/ 4 h 39"/>
                <a:gd name="T32" fmla="*/ 67 w 84"/>
                <a:gd name="T33" fmla="*/ 4 h 39"/>
                <a:gd name="T34" fmla="*/ 30 w 84"/>
                <a:gd name="T35" fmla="*/ 7 h 39"/>
                <a:gd name="T36" fmla="*/ 25 w 84"/>
                <a:gd name="T37" fmla="*/ 6 h 39"/>
                <a:gd name="T38" fmla="*/ 13 w 84"/>
                <a:gd name="T39" fmla="*/ 0 h 39"/>
                <a:gd name="T40" fmla="*/ 0 w 84"/>
                <a:gd name="T41" fmla="*/ 10 h 39"/>
                <a:gd name="T42" fmla="*/ 4 w 84"/>
                <a:gd name="T43" fmla="*/ 21 h 39"/>
                <a:gd name="T44" fmla="*/ 27 w 84"/>
                <a:gd name="T45" fmla="*/ 25 h 39"/>
                <a:gd name="T46" fmla="*/ 31 w 84"/>
                <a:gd name="T47" fmla="*/ 25 h 39"/>
                <a:gd name="T48" fmla="*/ 47 w 84"/>
                <a:gd name="T49" fmla="*/ 24 h 39"/>
                <a:gd name="T50" fmla="*/ 54 w 84"/>
                <a:gd name="T51" fmla="*/ 28 h 39"/>
                <a:gd name="T52" fmla="*/ 51 w 84"/>
                <a:gd name="T53" fmla="*/ 33 h 39"/>
                <a:gd name="T54" fmla="*/ 53 w 84"/>
                <a:gd name="T55" fmla="*/ 38 h 39"/>
                <a:gd name="T56" fmla="*/ 56 w 84"/>
                <a:gd name="T57" fmla="*/ 37 h 39"/>
                <a:gd name="T58" fmla="*/ 57 w 84"/>
                <a:gd name="T59" fmla="*/ 35 h 39"/>
                <a:gd name="T60" fmla="*/ 58 w 84"/>
                <a:gd name="T61" fmla="*/ 35 h 39"/>
                <a:gd name="T62" fmla="*/ 66 w 84"/>
                <a:gd name="T63" fmla="*/ 34 h 39"/>
                <a:gd name="T64" fmla="*/ 66 w 84"/>
                <a:gd name="T65" fmla="*/ 35 h 39"/>
                <a:gd name="T66" fmla="*/ 69 w 84"/>
                <a:gd name="T67" fmla="*/ 38 h 39"/>
                <a:gd name="T68" fmla="*/ 82 w 84"/>
                <a:gd name="T69" fmla="*/ 31 h 39"/>
                <a:gd name="T70" fmla="*/ 83 w 84"/>
                <a:gd name="T71"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39">
                  <a:moveTo>
                    <a:pt x="70" y="27"/>
                  </a:moveTo>
                  <a:lnTo>
                    <a:pt x="70" y="21"/>
                  </a:lnTo>
                  <a:lnTo>
                    <a:pt x="70" y="21"/>
                  </a:lnTo>
                  <a:lnTo>
                    <a:pt x="73" y="26"/>
                  </a:lnTo>
                  <a:cubicBezTo>
                    <a:pt x="72" y="26"/>
                    <a:pt x="71" y="27"/>
                    <a:pt x="70" y="27"/>
                  </a:cubicBezTo>
                  <a:close/>
                  <a:moveTo>
                    <a:pt x="63" y="27"/>
                  </a:moveTo>
                  <a:cubicBezTo>
                    <a:pt x="63" y="27"/>
                    <a:pt x="63" y="27"/>
                    <a:pt x="63" y="27"/>
                  </a:cubicBezTo>
                  <a:lnTo>
                    <a:pt x="63" y="27"/>
                  </a:lnTo>
                  <a:close/>
                  <a:moveTo>
                    <a:pt x="61" y="22"/>
                  </a:moveTo>
                  <a:lnTo>
                    <a:pt x="62" y="26"/>
                  </a:lnTo>
                  <a:cubicBezTo>
                    <a:pt x="62" y="25"/>
                    <a:pt x="62" y="25"/>
                    <a:pt x="61" y="25"/>
                  </a:cubicBezTo>
                  <a:lnTo>
                    <a:pt x="58" y="22"/>
                  </a:lnTo>
                  <a:lnTo>
                    <a:pt x="61" y="22"/>
                  </a:lnTo>
                  <a:close/>
                  <a:moveTo>
                    <a:pt x="83" y="26"/>
                  </a:moveTo>
                  <a:lnTo>
                    <a:pt x="74" y="6"/>
                  </a:lnTo>
                  <a:cubicBezTo>
                    <a:pt x="73" y="5"/>
                    <a:pt x="72" y="4"/>
                    <a:pt x="70" y="4"/>
                  </a:cubicBezTo>
                  <a:lnTo>
                    <a:pt x="67" y="4"/>
                  </a:lnTo>
                  <a:cubicBezTo>
                    <a:pt x="60" y="4"/>
                    <a:pt x="37" y="6"/>
                    <a:pt x="30" y="7"/>
                  </a:cubicBezTo>
                  <a:cubicBezTo>
                    <a:pt x="28" y="7"/>
                    <a:pt x="27" y="7"/>
                    <a:pt x="25" y="6"/>
                  </a:cubicBezTo>
                  <a:lnTo>
                    <a:pt x="13" y="0"/>
                  </a:lnTo>
                  <a:lnTo>
                    <a:pt x="0" y="10"/>
                  </a:lnTo>
                  <a:lnTo>
                    <a:pt x="4" y="21"/>
                  </a:lnTo>
                  <a:lnTo>
                    <a:pt x="27" y="25"/>
                  </a:lnTo>
                  <a:cubicBezTo>
                    <a:pt x="29" y="25"/>
                    <a:pt x="30" y="25"/>
                    <a:pt x="31" y="25"/>
                  </a:cubicBezTo>
                  <a:lnTo>
                    <a:pt x="47" y="24"/>
                  </a:lnTo>
                  <a:lnTo>
                    <a:pt x="54" y="28"/>
                  </a:lnTo>
                  <a:lnTo>
                    <a:pt x="51" y="33"/>
                  </a:lnTo>
                  <a:cubicBezTo>
                    <a:pt x="51" y="34"/>
                    <a:pt x="51" y="37"/>
                    <a:pt x="53" y="38"/>
                  </a:cubicBezTo>
                  <a:cubicBezTo>
                    <a:pt x="54" y="39"/>
                    <a:pt x="55" y="38"/>
                    <a:pt x="56" y="37"/>
                  </a:cubicBezTo>
                  <a:lnTo>
                    <a:pt x="57" y="35"/>
                  </a:lnTo>
                  <a:cubicBezTo>
                    <a:pt x="57" y="35"/>
                    <a:pt x="57" y="35"/>
                    <a:pt x="58" y="35"/>
                  </a:cubicBezTo>
                  <a:lnTo>
                    <a:pt x="66" y="34"/>
                  </a:lnTo>
                  <a:cubicBezTo>
                    <a:pt x="66" y="34"/>
                    <a:pt x="66" y="35"/>
                    <a:pt x="66" y="35"/>
                  </a:cubicBezTo>
                  <a:cubicBezTo>
                    <a:pt x="65" y="37"/>
                    <a:pt x="67" y="39"/>
                    <a:pt x="69" y="38"/>
                  </a:cubicBezTo>
                  <a:lnTo>
                    <a:pt x="82" y="31"/>
                  </a:lnTo>
                  <a:cubicBezTo>
                    <a:pt x="84" y="30"/>
                    <a:pt x="84" y="28"/>
                    <a:pt x="83" y="2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636">
              <a:extLst>
                <a:ext uri="{FF2B5EF4-FFF2-40B4-BE49-F238E27FC236}">
                  <a16:creationId xmlns:a16="http://schemas.microsoft.com/office/drawing/2014/main" id="{4925BAD5-0446-466D-B0FE-15E236CF3C06}"/>
                </a:ext>
              </a:extLst>
            </p:cNvPr>
            <p:cNvSpPr>
              <a:spLocks/>
            </p:cNvSpPr>
            <p:nvPr/>
          </p:nvSpPr>
          <p:spPr bwMode="auto">
            <a:xfrm>
              <a:off x="11226800" y="5273675"/>
              <a:ext cx="117475" cy="63500"/>
            </a:xfrm>
            <a:custGeom>
              <a:avLst/>
              <a:gdLst>
                <a:gd name="T0" fmla="*/ 153 w 186"/>
                <a:gd name="T1" fmla="*/ 25 h 100"/>
                <a:gd name="T2" fmla="*/ 149 w 186"/>
                <a:gd name="T3" fmla="*/ 24 h 100"/>
                <a:gd name="T4" fmla="*/ 149 w 186"/>
                <a:gd name="T5" fmla="*/ 24 h 100"/>
                <a:gd name="T6" fmla="*/ 148 w 186"/>
                <a:gd name="T7" fmla="*/ 24 h 100"/>
                <a:gd name="T8" fmla="*/ 145 w 186"/>
                <a:gd name="T9" fmla="*/ 24 h 100"/>
                <a:gd name="T10" fmla="*/ 130 w 186"/>
                <a:gd name="T11" fmla="*/ 23 h 100"/>
                <a:gd name="T12" fmla="*/ 130 w 186"/>
                <a:gd name="T13" fmla="*/ 23 h 100"/>
                <a:gd name="T14" fmla="*/ 16 w 186"/>
                <a:gd name="T15" fmla="*/ 0 h 100"/>
                <a:gd name="T16" fmla="*/ 40 w 186"/>
                <a:gd name="T17" fmla="*/ 41 h 100"/>
                <a:gd name="T18" fmla="*/ 23 w 186"/>
                <a:gd name="T19" fmla="*/ 100 h 100"/>
                <a:gd name="T20" fmla="*/ 61 w 186"/>
                <a:gd name="T21" fmla="*/ 84 h 100"/>
                <a:gd name="T22" fmla="*/ 99 w 186"/>
                <a:gd name="T23" fmla="*/ 96 h 100"/>
                <a:gd name="T24" fmla="*/ 126 w 186"/>
                <a:gd name="T25" fmla="*/ 78 h 100"/>
                <a:gd name="T26" fmla="*/ 127 w 186"/>
                <a:gd name="T27" fmla="*/ 70 h 100"/>
                <a:gd name="T28" fmla="*/ 138 w 186"/>
                <a:gd name="T29" fmla="*/ 63 h 100"/>
                <a:gd name="T30" fmla="*/ 146 w 186"/>
                <a:gd name="T31" fmla="*/ 76 h 100"/>
                <a:gd name="T32" fmla="*/ 146 w 186"/>
                <a:gd name="T33" fmla="*/ 76 h 100"/>
                <a:gd name="T34" fmla="*/ 151 w 186"/>
                <a:gd name="T35" fmla="*/ 74 h 100"/>
                <a:gd name="T36" fmla="*/ 157 w 186"/>
                <a:gd name="T37" fmla="*/ 67 h 100"/>
                <a:gd name="T38" fmla="*/ 160 w 186"/>
                <a:gd name="T39" fmla="*/ 51 h 100"/>
                <a:gd name="T40" fmla="*/ 169 w 186"/>
                <a:gd name="T41" fmla="*/ 45 h 100"/>
                <a:gd name="T42" fmla="*/ 175 w 186"/>
                <a:gd name="T43" fmla="*/ 46 h 100"/>
                <a:gd name="T44" fmla="*/ 182 w 186"/>
                <a:gd name="T45" fmla="*/ 44 h 100"/>
                <a:gd name="T46" fmla="*/ 186 w 186"/>
                <a:gd name="T47" fmla="*/ 42 h 100"/>
                <a:gd name="T48" fmla="*/ 153 w 186"/>
                <a:gd name="T49" fmla="*/ 2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00">
                  <a:moveTo>
                    <a:pt x="153" y="25"/>
                  </a:moveTo>
                  <a:cubicBezTo>
                    <a:pt x="151" y="25"/>
                    <a:pt x="150" y="24"/>
                    <a:pt x="149" y="24"/>
                  </a:cubicBezTo>
                  <a:lnTo>
                    <a:pt x="149" y="24"/>
                  </a:lnTo>
                  <a:cubicBezTo>
                    <a:pt x="149" y="24"/>
                    <a:pt x="149" y="24"/>
                    <a:pt x="148" y="24"/>
                  </a:cubicBezTo>
                  <a:cubicBezTo>
                    <a:pt x="147" y="24"/>
                    <a:pt x="146" y="24"/>
                    <a:pt x="145" y="24"/>
                  </a:cubicBezTo>
                  <a:cubicBezTo>
                    <a:pt x="142" y="24"/>
                    <a:pt x="136" y="23"/>
                    <a:pt x="130" y="23"/>
                  </a:cubicBezTo>
                  <a:lnTo>
                    <a:pt x="130" y="23"/>
                  </a:lnTo>
                  <a:cubicBezTo>
                    <a:pt x="90" y="22"/>
                    <a:pt x="24" y="34"/>
                    <a:pt x="16" y="0"/>
                  </a:cubicBezTo>
                  <a:cubicBezTo>
                    <a:pt x="7" y="17"/>
                    <a:pt x="8" y="35"/>
                    <a:pt x="40" y="41"/>
                  </a:cubicBezTo>
                  <a:cubicBezTo>
                    <a:pt x="13" y="55"/>
                    <a:pt x="0" y="79"/>
                    <a:pt x="23" y="100"/>
                  </a:cubicBezTo>
                  <a:cubicBezTo>
                    <a:pt x="32" y="79"/>
                    <a:pt x="49" y="75"/>
                    <a:pt x="61" y="84"/>
                  </a:cubicBezTo>
                  <a:cubicBezTo>
                    <a:pt x="74" y="93"/>
                    <a:pt x="78" y="94"/>
                    <a:pt x="99" y="96"/>
                  </a:cubicBezTo>
                  <a:cubicBezTo>
                    <a:pt x="115" y="98"/>
                    <a:pt x="123" y="89"/>
                    <a:pt x="126" y="78"/>
                  </a:cubicBezTo>
                  <a:lnTo>
                    <a:pt x="127" y="70"/>
                  </a:lnTo>
                  <a:cubicBezTo>
                    <a:pt x="128" y="65"/>
                    <a:pt x="133" y="62"/>
                    <a:pt x="138" y="63"/>
                  </a:cubicBezTo>
                  <a:cubicBezTo>
                    <a:pt x="144" y="64"/>
                    <a:pt x="147" y="70"/>
                    <a:pt x="146" y="76"/>
                  </a:cubicBezTo>
                  <a:lnTo>
                    <a:pt x="146" y="76"/>
                  </a:lnTo>
                  <a:lnTo>
                    <a:pt x="151" y="74"/>
                  </a:lnTo>
                  <a:cubicBezTo>
                    <a:pt x="154" y="73"/>
                    <a:pt x="156" y="71"/>
                    <a:pt x="157" y="67"/>
                  </a:cubicBezTo>
                  <a:lnTo>
                    <a:pt x="160" y="51"/>
                  </a:lnTo>
                  <a:cubicBezTo>
                    <a:pt x="161" y="47"/>
                    <a:pt x="165" y="44"/>
                    <a:pt x="169" y="45"/>
                  </a:cubicBezTo>
                  <a:lnTo>
                    <a:pt x="175" y="46"/>
                  </a:lnTo>
                  <a:cubicBezTo>
                    <a:pt x="177" y="47"/>
                    <a:pt x="180" y="46"/>
                    <a:pt x="182" y="44"/>
                  </a:cubicBezTo>
                  <a:lnTo>
                    <a:pt x="186" y="42"/>
                  </a:lnTo>
                  <a:cubicBezTo>
                    <a:pt x="186" y="42"/>
                    <a:pt x="177" y="30"/>
                    <a:pt x="153" y="25"/>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637">
              <a:extLst>
                <a:ext uri="{FF2B5EF4-FFF2-40B4-BE49-F238E27FC236}">
                  <a16:creationId xmlns:a16="http://schemas.microsoft.com/office/drawing/2014/main" id="{33FCDD86-3142-4D0F-B84E-3284B5BC7686}"/>
                </a:ext>
              </a:extLst>
            </p:cNvPr>
            <p:cNvSpPr>
              <a:spLocks/>
            </p:cNvSpPr>
            <p:nvPr/>
          </p:nvSpPr>
          <p:spPr bwMode="auto">
            <a:xfrm>
              <a:off x="11309350" y="5318125"/>
              <a:ext cx="7938" cy="9525"/>
            </a:xfrm>
            <a:custGeom>
              <a:avLst/>
              <a:gdLst>
                <a:gd name="T0" fmla="*/ 10 w 13"/>
                <a:gd name="T1" fmla="*/ 15 h 15"/>
                <a:gd name="T2" fmla="*/ 8 w 13"/>
                <a:gd name="T3" fmla="*/ 15 h 15"/>
                <a:gd name="T4" fmla="*/ 1 w 13"/>
                <a:gd name="T5" fmla="*/ 5 h 15"/>
                <a:gd name="T6" fmla="*/ 8 w 13"/>
                <a:gd name="T7" fmla="*/ 1 h 15"/>
                <a:gd name="T8" fmla="*/ 12 w 13"/>
                <a:gd name="T9" fmla="*/ 7 h 15"/>
                <a:gd name="T10" fmla="*/ 10 w 13"/>
                <a:gd name="T11" fmla="*/ 15 h 15"/>
              </a:gdLst>
              <a:ahLst/>
              <a:cxnLst>
                <a:cxn ang="0">
                  <a:pos x="T0" y="T1"/>
                </a:cxn>
                <a:cxn ang="0">
                  <a:pos x="T2" y="T3"/>
                </a:cxn>
                <a:cxn ang="0">
                  <a:pos x="T4" y="T5"/>
                </a:cxn>
                <a:cxn ang="0">
                  <a:pos x="T6" y="T7"/>
                </a:cxn>
                <a:cxn ang="0">
                  <a:pos x="T8" y="T9"/>
                </a:cxn>
                <a:cxn ang="0">
                  <a:pos x="T10" y="T11"/>
                </a:cxn>
              </a:cxnLst>
              <a:rect l="0" t="0" r="r" b="b"/>
              <a:pathLst>
                <a:path w="13" h="15">
                  <a:moveTo>
                    <a:pt x="10" y="15"/>
                  </a:moveTo>
                  <a:lnTo>
                    <a:pt x="8" y="15"/>
                  </a:lnTo>
                  <a:cubicBezTo>
                    <a:pt x="3" y="14"/>
                    <a:pt x="0" y="10"/>
                    <a:pt x="1" y="5"/>
                  </a:cubicBezTo>
                  <a:cubicBezTo>
                    <a:pt x="2" y="2"/>
                    <a:pt x="5" y="0"/>
                    <a:pt x="8" y="1"/>
                  </a:cubicBezTo>
                  <a:cubicBezTo>
                    <a:pt x="11" y="1"/>
                    <a:pt x="13" y="4"/>
                    <a:pt x="12" y="7"/>
                  </a:cubicBezTo>
                  <a:lnTo>
                    <a:pt x="10" y="15"/>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638">
              <a:extLst>
                <a:ext uri="{FF2B5EF4-FFF2-40B4-BE49-F238E27FC236}">
                  <a16:creationId xmlns:a16="http://schemas.microsoft.com/office/drawing/2014/main" id="{421C6F6D-20ED-426D-B623-D766770CC489}"/>
                </a:ext>
              </a:extLst>
            </p:cNvPr>
            <p:cNvSpPr>
              <a:spLocks/>
            </p:cNvSpPr>
            <p:nvPr/>
          </p:nvSpPr>
          <p:spPr bwMode="auto">
            <a:xfrm>
              <a:off x="11017250" y="5408613"/>
              <a:ext cx="120650" cy="115888"/>
            </a:xfrm>
            <a:custGeom>
              <a:avLst/>
              <a:gdLst>
                <a:gd name="T0" fmla="*/ 0 w 192"/>
                <a:gd name="T1" fmla="*/ 20 h 183"/>
                <a:gd name="T2" fmla="*/ 0 w 192"/>
                <a:gd name="T3" fmla="*/ 20 h 183"/>
                <a:gd name="T4" fmla="*/ 26 w 192"/>
                <a:gd name="T5" fmla="*/ 59 h 183"/>
                <a:gd name="T6" fmla="*/ 120 w 192"/>
                <a:gd name="T7" fmla="*/ 100 h 183"/>
                <a:gd name="T8" fmla="*/ 36 w 192"/>
                <a:gd name="T9" fmla="*/ 157 h 183"/>
                <a:gd name="T10" fmla="*/ 66 w 192"/>
                <a:gd name="T11" fmla="*/ 183 h 183"/>
                <a:gd name="T12" fmla="*/ 171 w 192"/>
                <a:gd name="T13" fmla="*/ 123 h 183"/>
                <a:gd name="T14" fmla="*/ 176 w 192"/>
                <a:gd name="T15" fmla="*/ 73 h 183"/>
                <a:gd name="T16" fmla="*/ 93 w 192"/>
                <a:gd name="T17" fmla="*/ 2 h 183"/>
                <a:gd name="T18" fmla="*/ 0 w 192"/>
                <a:gd name="T19" fmla="*/ 0 h 183"/>
                <a:gd name="T20" fmla="*/ 0 w 192"/>
                <a:gd name="T21" fmla="*/ 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3">
                  <a:moveTo>
                    <a:pt x="0" y="20"/>
                  </a:moveTo>
                  <a:lnTo>
                    <a:pt x="0" y="20"/>
                  </a:lnTo>
                  <a:cubicBezTo>
                    <a:pt x="0" y="37"/>
                    <a:pt x="10" y="53"/>
                    <a:pt x="26" y="59"/>
                  </a:cubicBezTo>
                  <a:lnTo>
                    <a:pt x="120" y="100"/>
                  </a:lnTo>
                  <a:lnTo>
                    <a:pt x="36" y="157"/>
                  </a:lnTo>
                  <a:lnTo>
                    <a:pt x="66" y="183"/>
                  </a:lnTo>
                  <a:lnTo>
                    <a:pt x="171" y="123"/>
                  </a:lnTo>
                  <a:cubicBezTo>
                    <a:pt x="190" y="112"/>
                    <a:pt x="192" y="87"/>
                    <a:pt x="176" y="73"/>
                  </a:cubicBezTo>
                  <a:lnTo>
                    <a:pt x="93" y="2"/>
                  </a:lnTo>
                  <a:lnTo>
                    <a:pt x="0" y="0"/>
                  </a:lnTo>
                  <a:lnTo>
                    <a:pt x="0"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639">
              <a:extLst>
                <a:ext uri="{FF2B5EF4-FFF2-40B4-BE49-F238E27FC236}">
                  <a16:creationId xmlns:a16="http://schemas.microsoft.com/office/drawing/2014/main" id="{8BAD5F09-37D7-430F-AD57-8FE55607E010}"/>
                </a:ext>
              </a:extLst>
            </p:cNvPr>
            <p:cNvSpPr>
              <a:spLocks/>
            </p:cNvSpPr>
            <p:nvPr/>
          </p:nvSpPr>
          <p:spPr bwMode="auto">
            <a:xfrm>
              <a:off x="11014075" y="5407025"/>
              <a:ext cx="65088" cy="33338"/>
            </a:xfrm>
            <a:custGeom>
              <a:avLst/>
              <a:gdLst>
                <a:gd name="T0" fmla="*/ 8 w 103"/>
                <a:gd name="T1" fmla="*/ 40 h 51"/>
                <a:gd name="T2" fmla="*/ 103 w 103"/>
                <a:gd name="T3" fmla="*/ 7 h 51"/>
                <a:gd name="T4" fmla="*/ 4 w 103"/>
                <a:gd name="T5" fmla="*/ 7 h 51"/>
                <a:gd name="T6" fmla="*/ 8 w 103"/>
                <a:gd name="T7" fmla="*/ 40 h 51"/>
              </a:gdLst>
              <a:ahLst/>
              <a:cxnLst>
                <a:cxn ang="0">
                  <a:pos x="T0" y="T1"/>
                </a:cxn>
                <a:cxn ang="0">
                  <a:pos x="T2" y="T3"/>
                </a:cxn>
                <a:cxn ang="0">
                  <a:pos x="T4" y="T5"/>
                </a:cxn>
                <a:cxn ang="0">
                  <a:pos x="T6" y="T7"/>
                </a:cxn>
              </a:cxnLst>
              <a:rect l="0" t="0" r="r" b="b"/>
              <a:pathLst>
                <a:path w="103" h="51">
                  <a:moveTo>
                    <a:pt x="8" y="40"/>
                  </a:moveTo>
                  <a:cubicBezTo>
                    <a:pt x="8" y="40"/>
                    <a:pt x="73" y="51"/>
                    <a:pt x="103" y="7"/>
                  </a:cubicBezTo>
                  <a:cubicBezTo>
                    <a:pt x="78" y="0"/>
                    <a:pt x="4" y="7"/>
                    <a:pt x="4" y="7"/>
                  </a:cubicBezTo>
                  <a:cubicBezTo>
                    <a:pt x="4" y="7"/>
                    <a:pt x="0" y="28"/>
                    <a:pt x="8" y="40"/>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40">
              <a:extLst>
                <a:ext uri="{FF2B5EF4-FFF2-40B4-BE49-F238E27FC236}">
                  <a16:creationId xmlns:a16="http://schemas.microsoft.com/office/drawing/2014/main" id="{B04C0B6C-1534-4025-8A9A-02B36171A5F4}"/>
                </a:ext>
              </a:extLst>
            </p:cNvPr>
            <p:cNvSpPr>
              <a:spLocks/>
            </p:cNvSpPr>
            <p:nvPr/>
          </p:nvSpPr>
          <p:spPr bwMode="auto">
            <a:xfrm>
              <a:off x="11091863" y="5459413"/>
              <a:ext cx="15875"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641">
              <a:extLst>
                <a:ext uri="{FF2B5EF4-FFF2-40B4-BE49-F238E27FC236}">
                  <a16:creationId xmlns:a16="http://schemas.microsoft.com/office/drawing/2014/main" id="{87CA9023-0E06-46B9-AA27-07D26411A549}"/>
                </a:ext>
              </a:extLst>
            </p:cNvPr>
            <p:cNvSpPr>
              <a:spLocks/>
            </p:cNvSpPr>
            <p:nvPr/>
          </p:nvSpPr>
          <p:spPr bwMode="auto">
            <a:xfrm>
              <a:off x="11039475" y="5514975"/>
              <a:ext cx="19050" cy="12700"/>
            </a:xfrm>
            <a:custGeom>
              <a:avLst/>
              <a:gdLst>
                <a:gd name="T0" fmla="*/ 30 w 30"/>
                <a:gd name="T1" fmla="*/ 15 h 21"/>
                <a:gd name="T2" fmla="*/ 21 w 30"/>
                <a:gd name="T3" fmla="*/ 21 h 21"/>
                <a:gd name="T4" fmla="*/ 0 w 30"/>
                <a:gd name="T5" fmla="*/ 7 h 21"/>
                <a:gd name="T6" fmla="*/ 13 w 30"/>
                <a:gd name="T7" fmla="*/ 0 h 21"/>
                <a:gd name="T8" fmla="*/ 30 w 30"/>
                <a:gd name="T9" fmla="*/ 15 h 21"/>
              </a:gdLst>
              <a:ahLst/>
              <a:cxnLst>
                <a:cxn ang="0">
                  <a:pos x="T0" y="T1"/>
                </a:cxn>
                <a:cxn ang="0">
                  <a:pos x="T2" y="T3"/>
                </a:cxn>
                <a:cxn ang="0">
                  <a:pos x="T4" y="T5"/>
                </a:cxn>
                <a:cxn ang="0">
                  <a:pos x="T6" y="T7"/>
                </a:cxn>
                <a:cxn ang="0">
                  <a:pos x="T8" y="T9"/>
                </a:cxn>
              </a:cxnLst>
              <a:rect l="0" t="0" r="r" b="b"/>
              <a:pathLst>
                <a:path w="30" h="21">
                  <a:moveTo>
                    <a:pt x="30" y="15"/>
                  </a:moveTo>
                  <a:lnTo>
                    <a:pt x="21" y="21"/>
                  </a:lnTo>
                  <a:lnTo>
                    <a:pt x="0" y="7"/>
                  </a:lnTo>
                  <a:lnTo>
                    <a:pt x="13" y="0"/>
                  </a:lnTo>
                  <a:lnTo>
                    <a:pt x="30" y="15"/>
                  </a:lnTo>
                  <a:close/>
                </a:path>
              </a:pathLst>
            </a:custGeom>
            <a:solidFill>
              <a:srgbClr val="EB4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642">
              <a:extLst>
                <a:ext uri="{FF2B5EF4-FFF2-40B4-BE49-F238E27FC236}">
                  <a16:creationId xmlns:a16="http://schemas.microsoft.com/office/drawing/2014/main" id="{93533371-F954-4B0B-ABEF-54128A61093A}"/>
                </a:ext>
              </a:extLst>
            </p:cNvPr>
            <p:cNvSpPr>
              <a:spLocks/>
            </p:cNvSpPr>
            <p:nvPr/>
          </p:nvSpPr>
          <p:spPr bwMode="auto">
            <a:xfrm>
              <a:off x="11026775" y="5518150"/>
              <a:ext cx="34925" cy="41275"/>
            </a:xfrm>
            <a:custGeom>
              <a:avLst/>
              <a:gdLst>
                <a:gd name="T0" fmla="*/ 19 w 54"/>
                <a:gd name="T1" fmla="*/ 0 h 63"/>
                <a:gd name="T2" fmla="*/ 0 w 54"/>
                <a:gd name="T3" fmla="*/ 11 h 63"/>
                <a:gd name="T4" fmla="*/ 47 w 54"/>
                <a:gd name="T5" fmla="*/ 63 h 63"/>
                <a:gd name="T6" fmla="*/ 52 w 54"/>
                <a:gd name="T7" fmla="*/ 56 h 63"/>
                <a:gd name="T8" fmla="*/ 35 w 54"/>
                <a:gd name="T9" fmla="*/ 25 h 63"/>
                <a:gd name="T10" fmla="*/ 40 w 54"/>
                <a:gd name="T11" fmla="*/ 14 h 63"/>
                <a:gd name="T12" fmla="*/ 19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19" y="0"/>
                  </a:moveTo>
                  <a:lnTo>
                    <a:pt x="0" y="11"/>
                  </a:lnTo>
                  <a:cubicBezTo>
                    <a:pt x="0" y="11"/>
                    <a:pt x="13" y="57"/>
                    <a:pt x="47" y="63"/>
                  </a:cubicBezTo>
                  <a:cubicBezTo>
                    <a:pt x="51" y="63"/>
                    <a:pt x="54" y="59"/>
                    <a:pt x="52" y="56"/>
                  </a:cubicBezTo>
                  <a:lnTo>
                    <a:pt x="35" y="25"/>
                  </a:lnTo>
                  <a:lnTo>
                    <a:pt x="40" y="14"/>
                  </a:lnTo>
                  <a:lnTo>
                    <a:pt x="19"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643">
              <a:extLst>
                <a:ext uri="{FF2B5EF4-FFF2-40B4-BE49-F238E27FC236}">
                  <a16:creationId xmlns:a16="http://schemas.microsoft.com/office/drawing/2014/main" id="{B433A49F-5EF1-420F-8A70-BF24E857B3E4}"/>
                </a:ext>
              </a:extLst>
            </p:cNvPr>
            <p:cNvSpPr>
              <a:spLocks/>
            </p:cNvSpPr>
            <p:nvPr/>
          </p:nvSpPr>
          <p:spPr bwMode="auto">
            <a:xfrm>
              <a:off x="10874375" y="5421313"/>
              <a:ext cx="120650" cy="103188"/>
            </a:xfrm>
            <a:custGeom>
              <a:avLst/>
              <a:gdLst>
                <a:gd name="T0" fmla="*/ 0 w 192"/>
                <a:gd name="T1" fmla="*/ 0 h 163"/>
                <a:gd name="T2" fmla="*/ 0 w 192"/>
                <a:gd name="T3" fmla="*/ 0 h 163"/>
                <a:gd name="T4" fmla="*/ 26 w 192"/>
                <a:gd name="T5" fmla="*/ 39 h 163"/>
                <a:gd name="T6" fmla="*/ 120 w 192"/>
                <a:gd name="T7" fmla="*/ 80 h 163"/>
                <a:gd name="T8" fmla="*/ 43 w 192"/>
                <a:gd name="T9" fmla="*/ 143 h 163"/>
                <a:gd name="T10" fmla="*/ 66 w 192"/>
                <a:gd name="T11" fmla="*/ 163 h 163"/>
                <a:gd name="T12" fmla="*/ 171 w 192"/>
                <a:gd name="T13" fmla="*/ 103 h 163"/>
                <a:gd name="T14" fmla="*/ 176 w 192"/>
                <a:gd name="T15" fmla="*/ 53 h 163"/>
                <a:gd name="T16" fmla="*/ 114 w 192"/>
                <a:gd name="T17" fmla="*/ 0 h 163"/>
                <a:gd name="T18" fmla="*/ 0 w 192"/>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3">
                  <a:moveTo>
                    <a:pt x="0" y="0"/>
                  </a:moveTo>
                  <a:lnTo>
                    <a:pt x="0" y="0"/>
                  </a:lnTo>
                  <a:cubicBezTo>
                    <a:pt x="0" y="17"/>
                    <a:pt x="10" y="33"/>
                    <a:pt x="26" y="39"/>
                  </a:cubicBezTo>
                  <a:lnTo>
                    <a:pt x="120" y="80"/>
                  </a:lnTo>
                  <a:lnTo>
                    <a:pt x="43" y="143"/>
                  </a:lnTo>
                  <a:lnTo>
                    <a:pt x="66" y="163"/>
                  </a:lnTo>
                  <a:lnTo>
                    <a:pt x="171" y="103"/>
                  </a:lnTo>
                  <a:cubicBezTo>
                    <a:pt x="189" y="92"/>
                    <a:pt x="192" y="67"/>
                    <a:pt x="176" y="53"/>
                  </a:cubicBezTo>
                  <a:lnTo>
                    <a:pt x="114" y="0"/>
                  </a:lnTo>
                  <a:lnTo>
                    <a:pt x="0" y="0"/>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644">
              <a:extLst>
                <a:ext uri="{FF2B5EF4-FFF2-40B4-BE49-F238E27FC236}">
                  <a16:creationId xmlns:a16="http://schemas.microsoft.com/office/drawing/2014/main" id="{3A5D1139-3B47-4D18-A541-6E6A26BAA952}"/>
                </a:ext>
              </a:extLst>
            </p:cNvPr>
            <p:cNvSpPr>
              <a:spLocks/>
            </p:cNvSpPr>
            <p:nvPr/>
          </p:nvSpPr>
          <p:spPr bwMode="auto">
            <a:xfrm>
              <a:off x="10948988" y="5459413"/>
              <a:ext cx="17463"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645">
              <a:extLst>
                <a:ext uri="{FF2B5EF4-FFF2-40B4-BE49-F238E27FC236}">
                  <a16:creationId xmlns:a16="http://schemas.microsoft.com/office/drawing/2014/main" id="{836F7180-713D-4876-BA56-03074158512D}"/>
                </a:ext>
              </a:extLst>
            </p:cNvPr>
            <p:cNvSpPr>
              <a:spLocks/>
            </p:cNvSpPr>
            <p:nvPr/>
          </p:nvSpPr>
          <p:spPr bwMode="auto">
            <a:xfrm>
              <a:off x="10896600" y="5514975"/>
              <a:ext cx="19050" cy="12700"/>
            </a:xfrm>
            <a:custGeom>
              <a:avLst/>
              <a:gdLst>
                <a:gd name="T0" fmla="*/ 30 w 30"/>
                <a:gd name="T1" fmla="*/ 15 h 21"/>
                <a:gd name="T2" fmla="*/ 21 w 30"/>
                <a:gd name="T3" fmla="*/ 21 h 21"/>
                <a:gd name="T4" fmla="*/ 0 w 30"/>
                <a:gd name="T5" fmla="*/ 7 h 21"/>
                <a:gd name="T6" fmla="*/ 12 w 30"/>
                <a:gd name="T7" fmla="*/ 0 h 21"/>
                <a:gd name="T8" fmla="*/ 30 w 30"/>
                <a:gd name="T9" fmla="*/ 15 h 21"/>
              </a:gdLst>
              <a:ahLst/>
              <a:cxnLst>
                <a:cxn ang="0">
                  <a:pos x="T0" y="T1"/>
                </a:cxn>
                <a:cxn ang="0">
                  <a:pos x="T2" y="T3"/>
                </a:cxn>
                <a:cxn ang="0">
                  <a:pos x="T4" y="T5"/>
                </a:cxn>
                <a:cxn ang="0">
                  <a:pos x="T6" y="T7"/>
                </a:cxn>
                <a:cxn ang="0">
                  <a:pos x="T8" y="T9"/>
                </a:cxn>
              </a:cxnLst>
              <a:rect l="0" t="0" r="r" b="b"/>
              <a:pathLst>
                <a:path w="30" h="21">
                  <a:moveTo>
                    <a:pt x="30" y="15"/>
                  </a:moveTo>
                  <a:lnTo>
                    <a:pt x="21" y="21"/>
                  </a:lnTo>
                  <a:lnTo>
                    <a:pt x="0" y="7"/>
                  </a:lnTo>
                  <a:lnTo>
                    <a:pt x="12" y="0"/>
                  </a:lnTo>
                  <a:lnTo>
                    <a:pt x="3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46">
              <a:extLst>
                <a:ext uri="{FF2B5EF4-FFF2-40B4-BE49-F238E27FC236}">
                  <a16:creationId xmlns:a16="http://schemas.microsoft.com/office/drawing/2014/main" id="{8F0C3FFE-E63A-45FF-B1B5-25DBFCF3312C}"/>
                </a:ext>
              </a:extLst>
            </p:cNvPr>
            <p:cNvSpPr>
              <a:spLocks/>
            </p:cNvSpPr>
            <p:nvPr/>
          </p:nvSpPr>
          <p:spPr bwMode="auto">
            <a:xfrm>
              <a:off x="10883900" y="5513388"/>
              <a:ext cx="34925" cy="46038"/>
            </a:xfrm>
            <a:custGeom>
              <a:avLst/>
              <a:gdLst>
                <a:gd name="T0" fmla="*/ 29 w 54"/>
                <a:gd name="T1" fmla="*/ 0 h 72"/>
                <a:gd name="T2" fmla="*/ 0 w 54"/>
                <a:gd name="T3" fmla="*/ 20 h 72"/>
                <a:gd name="T4" fmla="*/ 48 w 54"/>
                <a:gd name="T5" fmla="*/ 72 h 72"/>
                <a:gd name="T6" fmla="*/ 53 w 54"/>
                <a:gd name="T7" fmla="*/ 65 h 72"/>
                <a:gd name="T8" fmla="*/ 42 w 54"/>
                <a:gd name="T9" fmla="*/ 39 h 72"/>
                <a:gd name="T10" fmla="*/ 43 w 54"/>
                <a:gd name="T11" fmla="*/ 27 h 72"/>
                <a:gd name="T12" fmla="*/ 49 w 54"/>
                <a:gd name="T13" fmla="*/ 17 h 72"/>
                <a:gd name="T14" fmla="*/ 29 w 54"/>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2">
                  <a:moveTo>
                    <a:pt x="29" y="0"/>
                  </a:moveTo>
                  <a:lnTo>
                    <a:pt x="0" y="20"/>
                  </a:lnTo>
                  <a:cubicBezTo>
                    <a:pt x="0" y="20"/>
                    <a:pt x="13" y="67"/>
                    <a:pt x="48" y="72"/>
                  </a:cubicBezTo>
                  <a:cubicBezTo>
                    <a:pt x="51" y="72"/>
                    <a:pt x="54" y="69"/>
                    <a:pt x="53" y="65"/>
                  </a:cubicBezTo>
                  <a:cubicBezTo>
                    <a:pt x="49" y="57"/>
                    <a:pt x="45" y="46"/>
                    <a:pt x="42" y="39"/>
                  </a:cubicBezTo>
                  <a:cubicBezTo>
                    <a:pt x="41" y="35"/>
                    <a:pt x="41" y="31"/>
                    <a:pt x="43" y="27"/>
                  </a:cubicBezTo>
                  <a:lnTo>
                    <a:pt x="49" y="17"/>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647">
              <a:extLst>
                <a:ext uri="{FF2B5EF4-FFF2-40B4-BE49-F238E27FC236}">
                  <a16:creationId xmlns:a16="http://schemas.microsoft.com/office/drawing/2014/main" id="{4EB49993-CFED-4109-8497-E38BBB7D4FB2}"/>
                </a:ext>
              </a:extLst>
            </p:cNvPr>
            <p:cNvSpPr>
              <a:spLocks/>
            </p:cNvSpPr>
            <p:nvPr/>
          </p:nvSpPr>
          <p:spPr bwMode="auto">
            <a:xfrm>
              <a:off x="10720388" y="5411788"/>
              <a:ext cx="122238" cy="112713"/>
            </a:xfrm>
            <a:custGeom>
              <a:avLst/>
              <a:gdLst>
                <a:gd name="T0" fmla="*/ 0 w 192"/>
                <a:gd name="T1" fmla="*/ 14 h 177"/>
                <a:gd name="T2" fmla="*/ 0 w 192"/>
                <a:gd name="T3" fmla="*/ 14 h 177"/>
                <a:gd name="T4" fmla="*/ 26 w 192"/>
                <a:gd name="T5" fmla="*/ 53 h 177"/>
                <a:gd name="T6" fmla="*/ 120 w 192"/>
                <a:gd name="T7" fmla="*/ 94 h 177"/>
                <a:gd name="T8" fmla="*/ 43 w 192"/>
                <a:gd name="T9" fmla="*/ 157 h 177"/>
                <a:gd name="T10" fmla="*/ 66 w 192"/>
                <a:gd name="T11" fmla="*/ 177 h 177"/>
                <a:gd name="T12" fmla="*/ 171 w 192"/>
                <a:gd name="T13" fmla="*/ 117 h 177"/>
                <a:gd name="T14" fmla="*/ 176 w 192"/>
                <a:gd name="T15" fmla="*/ 67 h 177"/>
                <a:gd name="T16" fmla="*/ 86 w 192"/>
                <a:gd name="T17" fmla="*/ 0 h 177"/>
                <a:gd name="T18" fmla="*/ 0 w 192"/>
                <a:gd name="T19" fmla="*/ 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77">
                  <a:moveTo>
                    <a:pt x="0" y="14"/>
                  </a:moveTo>
                  <a:lnTo>
                    <a:pt x="0" y="14"/>
                  </a:lnTo>
                  <a:cubicBezTo>
                    <a:pt x="0" y="31"/>
                    <a:pt x="10" y="47"/>
                    <a:pt x="26" y="53"/>
                  </a:cubicBezTo>
                  <a:lnTo>
                    <a:pt x="120" y="94"/>
                  </a:lnTo>
                  <a:lnTo>
                    <a:pt x="43" y="157"/>
                  </a:lnTo>
                  <a:lnTo>
                    <a:pt x="66" y="177"/>
                  </a:lnTo>
                  <a:lnTo>
                    <a:pt x="171" y="117"/>
                  </a:lnTo>
                  <a:cubicBezTo>
                    <a:pt x="190" y="106"/>
                    <a:pt x="192" y="81"/>
                    <a:pt x="176" y="67"/>
                  </a:cubicBezTo>
                  <a:lnTo>
                    <a:pt x="86" y="0"/>
                  </a:lnTo>
                  <a:lnTo>
                    <a:pt x="0" y="14"/>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648">
              <a:extLst>
                <a:ext uri="{FF2B5EF4-FFF2-40B4-BE49-F238E27FC236}">
                  <a16:creationId xmlns:a16="http://schemas.microsoft.com/office/drawing/2014/main" id="{27C2A7C7-FC06-414E-A000-B366F30A310A}"/>
                </a:ext>
              </a:extLst>
            </p:cNvPr>
            <p:cNvSpPr>
              <a:spLocks/>
            </p:cNvSpPr>
            <p:nvPr/>
          </p:nvSpPr>
          <p:spPr bwMode="auto">
            <a:xfrm>
              <a:off x="10796588" y="5459413"/>
              <a:ext cx="15875"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649">
              <a:extLst>
                <a:ext uri="{FF2B5EF4-FFF2-40B4-BE49-F238E27FC236}">
                  <a16:creationId xmlns:a16="http://schemas.microsoft.com/office/drawing/2014/main" id="{2163A3DE-F238-43A5-B887-C678A563A1CB}"/>
                </a:ext>
              </a:extLst>
            </p:cNvPr>
            <p:cNvSpPr>
              <a:spLocks/>
            </p:cNvSpPr>
            <p:nvPr/>
          </p:nvSpPr>
          <p:spPr bwMode="auto">
            <a:xfrm>
              <a:off x="10742613" y="5514975"/>
              <a:ext cx="19050" cy="12700"/>
            </a:xfrm>
            <a:custGeom>
              <a:avLst/>
              <a:gdLst>
                <a:gd name="T0" fmla="*/ 30 w 30"/>
                <a:gd name="T1" fmla="*/ 15 h 21"/>
                <a:gd name="T2" fmla="*/ 21 w 30"/>
                <a:gd name="T3" fmla="*/ 21 h 21"/>
                <a:gd name="T4" fmla="*/ 0 w 30"/>
                <a:gd name="T5" fmla="*/ 7 h 21"/>
                <a:gd name="T6" fmla="*/ 13 w 30"/>
                <a:gd name="T7" fmla="*/ 0 h 21"/>
                <a:gd name="T8" fmla="*/ 30 w 30"/>
                <a:gd name="T9" fmla="*/ 15 h 21"/>
              </a:gdLst>
              <a:ahLst/>
              <a:cxnLst>
                <a:cxn ang="0">
                  <a:pos x="T0" y="T1"/>
                </a:cxn>
                <a:cxn ang="0">
                  <a:pos x="T2" y="T3"/>
                </a:cxn>
                <a:cxn ang="0">
                  <a:pos x="T4" y="T5"/>
                </a:cxn>
                <a:cxn ang="0">
                  <a:pos x="T6" y="T7"/>
                </a:cxn>
                <a:cxn ang="0">
                  <a:pos x="T8" y="T9"/>
                </a:cxn>
              </a:cxnLst>
              <a:rect l="0" t="0" r="r" b="b"/>
              <a:pathLst>
                <a:path w="30" h="21">
                  <a:moveTo>
                    <a:pt x="30" y="15"/>
                  </a:moveTo>
                  <a:lnTo>
                    <a:pt x="21" y="21"/>
                  </a:lnTo>
                  <a:lnTo>
                    <a:pt x="0" y="7"/>
                  </a:lnTo>
                  <a:lnTo>
                    <a:pt x="13" y="0"/>
                  </a:lnTo>
                  <a:lnTo>
                    <a:pt x="30" y="15"/>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650">
              <a:extLst>
                <a:ext uri="{FF2B5EF4-FFF2-40B4-BE49-F238E27FC236}">
                  <a16:creationId xmlns:a16="http://schemas.microsoft.com/office/drawing/2014/main" id="{5A210718-8824-4CDD-A7E6-E1154B6F0E21}"/>
                </a:ext>
              </a:extLst>
            </p:cNvPr>
            <p:cNvSpPr>
              <a:spLocks/>
            </p:cNvSpPr>
            <p:nvPr/>
          </p:nvSpPr>
          <p:spPr bwMode="auto">
            <a:xfrm>
              <a:off x="10731500" y="5518150"/>
              <a:ext cx="33338" cy="41275"/>
            </a:xfrm>
            <a:custGeom>
              <a:avLst/>
              <a:gdLst>
                <a:gd name="T0" fmla="*/ 19 w 54"/>
                <a:gd name="T1" fmla="*/ 0 h 63"/>
                <a:gd name="T2" fmla="*/ 0 w 54"/>
                <a:gd name="T3" fmla="*/ 11 h 63"/>
                <a:gd name="T4" fmla="*/ 47 w 54"/>
                <a:gd name="T5" fmla="*/ 63 h 63"/>
                <a:gd name="T6" fmla="*/ 52 w 54"/>
                <a:gd name="T7" fmla="*/ 56 h 63"/>
                <a:gd name="T8" fmla="*/ 34 w 54"/>
                <a:gd name="T9" fmla="*/ 25 h 63"/>
                <a:gd name="T10" fmla="*/ 40 w 54"/>
                <a:gd name="T11" fmla="*/ 14 h 63"/>
                <a:gd name="T12" fmla="*/ 19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19" y="0"/>
                  </a:moveTo>
                  <a:lnTo>
                    <a:pt x="0" y="11"/>
                  </a:lnTo>
                  <a:cubicBezTo>
                    <a:pt x="0" y="11"/>
                    <a:pt x="13" y="57"/>
                    <a:pt x="47" y="63"/>
                  </a:cubicBezTo>
                  <a:cubicBezTo>
                    <a:pt x="51" y="63"/>
                    <a:pt x="54" y="59"/>
                    <a:pt x="52" y="56"/>
                  </a:cubicBezTo>
                  <a:lnTo>
                    <a:pt x="34" y="25"/>
                  </a:lnTo>
                  <a:lnTo>
                    <a:pt x="40" y="14"/>
                  </a:lnTo>
                  <a:lnTo>
                    <a:pt x="19" y="0"/>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651">
              <a:extLst>
                <a:ext uri="{FF2B5EF4-FFF2-40B4-BE49-F238E27FC236}">
                  <a16:creationId xmlns:a16="http://schemas.microsoft.com/office/drawing/2014/main" id="{65BDAA34-7571-4BE5-8407-846AA16E09F8}"/>
                </a:ext>
              </a:extLst>
            </p:cNvPr>
            <p:cNvSpPr>
              <a:spLocks/>
            </p:cNvSpPr>
            <p:nvPr/>
          </p:nvSpPr>
          <p:spPr bwMode="auto">
            <a:xfrm>
              <a:off x="11171238" y="5527675"/>
              <a:ext cx="22225" cy="26988"/>
            </a:xfrm>
            <a:custGeom>
              <a:avLst/>
              <a:gdLst>
                <a:gd name="T0" fmla="*/ 25 w 35"/>
                <a:gd name="T1" fmla="*/ 44 h 44"/>
                <a:gd name="T2" fmla="*/ 10 w 35"/>
                <a:gd name="T3" fmla="*/ 27 h 44"/>
                <a:gd name="T4" fmla="*/ 0 w 35"/>
                <a:gd name="T5" fmla="*/ 7 h 44"/>
                <a:gd name="T6" fmla="*/ 11 w 35"/>
                <a:gd name="T7" fmla="*/ 0 h 44"/>
                <a:gd name="T8" fmla="*/ 26 w 35"/>
                <a:gd name="T9" fmla="*/ 17 h 44"/>
                <a:gd name="T10" fmla="*/ 35 w 35"/>
                <a:gd name="T11" fmla="*/ 37 h 44"/>
                <a:gd name="T12" fmla="*/ 25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5" y="44"/>
                  </a:moveTo>
                  <a:lnTo>
                    <a:pt x="10" y="27"/>
                  </a:lnTo>
                  <a:lnTo>
                    <a:pt x="0" y="7"/>
                  </a:lnTo>
                  <a:lnTo>
                    <a:pt x="11" y="0"/>
                  </a:lnTo>
                  <a:lnTo>
                    <a:pt x="26" y="17"/>
                  </a:lnTo>
                  <a:lnTo>
                    <a:pt x="35" y="37"/>
                  </a:lnTo>
                  <a:lnTo>
                    <a:pt x="25"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652">
              <a:extLst>
                <a:ext uri="{FF2B5EF4-FFF2-40B4-BE49-F238E27FC236}">
                  <a16:creationId xmlns:a16="http://schemas.microsoft.com/office/drawing/2014/main" id="{9889ED75-0BC8-45DE-851E-D139F59F0DA5}"/>
                </a:ext>
              </a:extLst>
            </p:cNvPr>
            <p:cNvSpPr>
              <a:spLocks/>
            </p:cNvSpPr>
            <p:nvPr/>
          </p:nvSpPr>
          <p:spPr bwMode="auto">
            <a:xfrm>
              <a:off x="10726738" y="5527675"/>
              <a:ext cx="22225" cy="26988"/>
            </a:xfrm>
            <a:custGeom>
              <a:avLst/>
              <a:gdLst>
                <a:gd name="T0" fmla="*/ 25 w 35"/>
                <a:gd name="T1" fmla="*/ 44 h 44"/>
                <a:gd name="T2" fmla="*/ 10 w 35"/>
                <a:gd name="T3" fmla="*/ 27 h 44"/>
                <a:gd name="T4" fmla="*/ 0 w 35"/>
                <a:gd name="T5" fmla="*/ 7 h 44"/>
                <a:gd name="T6" fmla="*/ 11 w 35"/>
                <a:gd name="T7" fmla="*/ 0 h 44"/>
                <a:gd name="T8" fmla="*/ 26 w 35"/>
                <a:gd name="T9" fmla="*/ 17 h 44"/>
                <a:gd name="T10" fmla="*/ 35 w 35"/>
                <a:gd name="T11" fmla="*/ 37 h 44"/>
                <a:gd name="T12" fmla="*/ 25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5" y="44"/>
                  </a:moveTo>
                  <a:lnTo>
                    <a:pt x="10" y="27"/>
                  </a:lnTo>
                  <a:lnTo>
                    <a:pt x="0" y="7"/>
                  </a:lnTo>
                  <a:lnTo>
                    <a:pt x="11" y="0"/>
                  </a:lnTo>
                  <a:lnTo>
                    <a:pt x="26" y="17"/>
                  </a:lnTo>
                  <a:lnTo>
                    <a:pt x="35" y="37"/>
                  </a:lnTo>
                  <a:lnTo>
                    <a:pt x="25"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653">
              <a:extLst>
                <a:ext uri="{FF2B5EF4-FFF2-40B4-BE49-F238E27FC236}">
                  <a16:creationId xmlns:a16="http://schemas.microsoft.com/office/drawing/2014/main" id="{72F81988-3F75-43BD-87B4-7BE0F3CF764D}"/>
                </a:ext>
              </a:extLst>
            </p:cNvPr>
            <p:cNvSpPr>
              <a:spLocks/>
            </p:cNvSpPr>
            <p:nvPr/>
          </p:nvSpPr>
          <p:spPr bwMode="auto">
            <a:xfrm>
              <a:off x="10880725" y="5527675"/>
              <a:ext cx="22225" cy="26988"/>
            </a:xfrm>
            <a:custGeom>
              <a:avLst/>
              <a:gdLst>
                <a:gd name="T0" fmla="*/ 24 w 35"/>
                <a:gd name="T1" fmla="*/ 44 h 44"/>
                <a:gd name="T2" fmla="*/ 9 w 35"/>
                <a:gd name="T3" fmla="*/ 27 h 44"/>
                <a:gd name="T4" fmla="*/ 0 w 35"/>
                <a:gd name="T5" fmla="*/ 7 h 44"/>
                <a:gd name="T6" fmla="*/ 10 w 35"/>
                <a:gd name="T7" fmla="*/ 0 h 44"/>
                <a:gd name="T8" fmla="*/ 25 w 35"/>
                <a:gd name="T9" fmla="*/ 17 h 44"/>
                <a:gd name="T10" fmla="*/ 35 w 35"/>
                <a:gd name="T11" fmla="*/ 37 h 44"/>
                <a:gd name="T12" fmla="*/ 24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4" y="44"/>
                  </a:moveTo>
                  <a:lnTo>
                    <a:pt x="9" y="27"/>
                  </a:lnTo>
                  <a:lnTo>
                    <a:pt x="0" y="7"/>
                  </a:lnTo>
                  <a:lnTo>
                    <a:pt x="10" y="0"/>
                  </a:lnTo>
                  <a:lnTo>
                    <a:pt x="25" y="17"/>
                  </a:lnTo>
                  <a:lnTo>
                    <a:pt x="35" y="37"/>
                  </a:lnTo>
                  <a:lnTo>
                    <a:pt x="24"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54">
              <a:extLst>
                <a:ext uri="{FF2B5EF4-FFF2-40B4-BE49-F238E27FC236}">
                  <a16:creationId xmlns:a16="http://schemas.microsoft.com/office/drawing/2014/main" id="{59D6F12A-38A7-4257-928C-7C4530E11C9A}"/>
                </a:ext>
              </a:extLst>
            </p:cNvPr>
            <p:cNvSpPr>
              <a:spLocks/>
            </p:cNvSpPr>
            <p:nvPr/>
          </p:nvSpPr>
          <p:spPr bwMode="auto">
            <a:xfrm>
              <a:off x="11025188" y="5527675"/>
              <a:ext cx="22225" cy="26988"/>
            </a:xfrm>
            <a:custGeom>
              <a:avLst/>
              <a:gdLst>
                <a:gd name="T0" fmla="*/ 24 w 35"/>
                <a:gd name="T1" fmla="*/ 44 h 44"/>
                <a:gd name="T2" fmla="*/ 9 w 35"/>
                <a:gd name="T3" fmla="*/ 27 h 44"/>
                <a:gd name="T4" fmla="*/ 0 w 35"/>
                <a:gd name="T5" fmla="*/ 7 h 44"/>
                <a:gd name="T6" fmla="*/ 10 w 35"/>
                <a:gd name="T7" fmla="*/ 0 h 44"/>
                <a:gd name="T8" fmla="*/ 25 w 35"/>
                <a:gd name="T9" fmla="*/ 17 h 44"/>
                <a:gd name="T10" fmla="*/ 35 w 35"/>
                <a:gd name="T11" fmla="*/ 37 h 44"/>
                <a:gd name="T12" fmla="*/ 24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4" y="44"/>
                  </a:moveTo>
                  <a:lnTo>
                    <a:pt x="9" y="27"/>
                  </a:lnTo>
                  <a:lnTo>
                    <a:pt x="0" y="7"/>
                  </a:lnTo>
                  <a:lnTo>
                    <a:pt x="10" y="0"/>
                  </a:lnTo>
                  <a:lnTo>
                    <a:pt x="25" y="17"/>
                  </a:lnTo>
                  <a:lnTo>
                    <a:pt x="35" y="37"/>
                  </a:lnTo>
                  <a:lnTo>
                    <a:pt x="24"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655">
              <a:extLst>
                <a:ext uri="{FF2B5EF4-FFF2-40B4-BE49-F238E27FC236}">
                  <a16:creationId xmlns:a16="http://schemas.microsoft.com/office/drawing/2014/main" id="{BD49F0DA-2C60-43D1-966D-B6C0548F0E0C}"/>
                </a:ext>
              </a:extLst>
            </p:cNvPr>
            <p:cNvSpPr>
              <a:spLocks/>
            </p:cNvSpPr>
            <p:nvPr/>
          </p:nvSpPr>
          <p:spPr bwMode="auto">
            <a:xfrm>
              <a:off x="11336338" y="5340350"/>
              <a:ext cx="9525" cy="11113"/>
            </a:xfrm>
            <a:custGeom>
              <a:avLst/>
              <a:gdLst>
                <a:gd name="T0" fmla="*/ 15 w 15"/>
                <a:gd name="T1" fmla="*/ 9 h 16"/>
                <a:gd name="T2" fmla="*/ 3 w 15"/>
                <a:gd name="T3" fmla="*/ 0 h 16"/>
                <a:gd name="T4" fmla="*/ 12 w 15"/>
                <a:gd name="T5" fmla="*/ 16 h 16"/>
                <a:gd name="T6" fmla="*/ 15 w 15"/>
                <a:gd name="T7" fmla="*/ 9 h 16"/>
              </a:gdLst>
              <a:ahLst/>
              <a:cxnLst>
                <a:cxn ang="0">
                  <a:pos x="T0" y="T1"/>
                </a:cxn>
                <a:cxn ang="0">
                  <a:pos x="T2" y="T3"/>
                </a:cxn>
                <a:cxn ang="0">
                  <a:pos x="T4" y="T5"/>
                </a:cxn>
                <a:cxn ang="0">
                  <a:pos x="T6" y="T7"/>
                </a:cxn>
              </a:cxnLst>
              <a:rect l="0" t="0" r="r" b="b"/>
              <a:pathLst>
                <a:path w="15" h="16">
                  <a:moveTo>
                    <a:pt x="15" y="9"/>
                  </a:moveTo>
                  <a:lnTo>
                    <a:pt x="3" y="0"/>
                  </a:lnTo>
                  <a:cubicBezTo>
                    <a:pt x="3" y="0"/>
                    <a:pt x="0" y="13"/>
                    <a:pt x="12" y="16"/>
                  </a:cubicBezTo>
                  <a:cubicBezTo>
                    <a:pt x="14" y="14"/>
                    <a:pt x="15" y="10"/>
                    <a:pt x="15" y="9"/>
                  </a:cubicBezTo>
                  <a:close/>
                </a:path>
              </a:pathLst>
            </a:custGeom>
            <a:solidFill>
              <a:srgbClr val="8C6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656">
              <a:extLst>
                <a:ext uri="{FF2B5EF4-FFF2-40B4-BE49-F238E27FC236}">
                  <a16:creationId xmlns:a16="http://schemas.microsoft.com/office/drawing/2014/main" id="{18A43164-3837-4836-A27A-C6C5F4180F74}"/>
                </a:ext>
              </a:extLst>
            </p:cNvPr>
            <p:cNvSpPr>
              <a:spLocks/>
            </p:cNvSpPr>
            <p:nvPr/>
          </p:nvSpPr>
          <p:spPr bwMode="auto">
            <a:xfrm>
              <a:off x="11007725" y="5294313"/>
              <a:ext cx="87313" cy="130175"/>
            </a:xfrm>
            <a:custGeom>
              <a:avLst/>
              <a:gdLst>
                <a:gd name="T0" fmla="*/ 132 w 138"/>
                <a:gd name="T1" fmla="*/ 33 h 205"/>
                <a:gd name="T2" fmla="*/ 78 w 138"/>
                <a:gd name="T3" fmla="*/ 13 h 205"/>
                <a:gd name="T4" fmla="*/ 26 w 138"/>
                <a:gd name="T5" fmla="*/ 76 h 205"/>
                <a:gd name="T6" fmla="*/ 0 w 138"/>
                <a:gd name="T7" fmla="*/ 195 h 205"/>
                <a:gd name="T8" fmla="*/ 120 w 138"/>
                <a:gd name="T9" fmla="*/ 181 h 205"/>
                <a:gd name="T10" fmla="*/ 136 w 138"/>
                <a:gd name="T11" fmla="*/ 70 h 205"/>
                <a:gd name="T12" fmla="*/ 135 w 138"/>
                <a:gd name="T13" fmla="*/ 44 h 205"/>
                <a:gd name="T14" fmla="*/ 132 w 138"/>
                <a:gd name="T15" fmla="*/ 33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05">
                  <a:moveTo>
                    <a:pt x="132" y="33"/>
                  </a:moveTo>
                  <a:cubicBezTo>
                    <a:pt x="125" y="10"/>
                    <a:pt x="98" y="0"/>
                    <a:pt x="78" y="13"/>
                  </a:cubicBezTo>
                  <a:cubicBezTo>
                    <a:pt x="60" y="24"/>
                    <a:pt x="39" y="43"/>
                    <a:pt x="26" y="76"/>
                  </a:cubicBezTo>
                  <a:cubicBezTo>
                    <a:pt x="7" y="121"/>
                    <a:pt x="9" y="161"/>
                    <a:pt x="0" y="195"/>
                  </a:cubicBezTo>
                  <a:cubicBezTo>
                    <a:pt x="40" y="205"/>
                    <a:pt x="115" y="191"/>
                    <a:pt x="120" y="181"/>
                  </a:cubicBezTo>
                  <a:cubicBezTo>
                    <a:pt x="121" y="160"/>
                    <a:pt x="132" y="92"/>
                    <a:pt x="136" y="70"/>
                  </a:cubicBezTo>
                  <a:cubicBezTo>
                    <a:pt x="138" y="61"/>
                    <a:pt x="137" y="53"/>
                    <a:pt x="135" y="44"/>
                  </a:cubicBezTo>
                  <a:cubicBezTo>
                    <a:pt x="135" y="41"/>
                    <a:pt x="133" y="37"/>
                    <a:pt x="132" y="3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657">
              <a:extLst>
                <a:ext uri="{FF2B5EF4-FFF2-40B4-BE49-F238E27FC236}">
                  <a16:creationId xmlns:a16="http://schemas.microsoft.com/office/drawing/2014/main" id="{0950A3FF-C889-4205-B770-731C1CD6928C}"/>
                </a:ext>
              </a:extLst>
            </p:cNvPr>
            <p:cNvSpPr>
              <a:spLocks/>
            </p:cNvSpPr>
            <p:nvPr/>
          </p:nvSpPr>
          <p:spPr bwMode="auto">
            <a:xfrm>
              <a:off x="11114088" y="5407025"/>
              <a:ext cx="41275" cy="41275"/>
            </a:xfrm>
            <a:custGeom>
              <a:avLst/>
              <a:gdLst>
                <a:gd name="T0" fmla="*/ 65 w 65"/>
                <a:gd name="T1" fmla="*/ 49 h 65"/>
                <a:gd name="T2" fmla="*/ 58 w 65"/>
                <a:gd name="T3" fmla="*/ 35 h 65"/>
                <a:gd name="T4" fmla="*/ 58 w 65"/>
                <a:gd name="T5" fmla="*/ 33 h 65"/>
                <a:gd name="T6" fmla="*/ 54 w 65"/>
                <a:gd name="T7" fmla="*/ 25 h 65"/>
                <a:gd name="T8" fmla="*/ 23 w 65"/>
                <a:gd name="T9" fmla="*/ 7 h 65"/>
                <a:gd name="T10" fmla="*/ 16 w 65"/>
                <a:gd name="T11" fmla="*/ 0 h 65"/>
                <a:gd name="T12" fmla="*/ 0 w 65"/>
                <a:gd name="T13" fmla="*/ 13 h 65"/>
                <a:gd name="T14" fmla="*/ 10 w 65"/>
                <a:gd name="T15" fmla="*/ 27 h 65"/>
                <a:gd name="T16" fmla="*/ 26 w 65"/>
                <a:gd name="T17" fmla="*/ 36 h 65"/>
                <a:gd name="T18" fmla="*/ 37 w 65"/>
                <a:gd name="T19" fmla="*/ 37 h 65"/>
                <a:gd name="T20" fmla="*/ 30 w 65"/>
                <a:gd name="T21" fmla="*/ 46 h 65"/>
                <a:gd name="T22" fmla="*/ 30 w 65"/>
                <a:gd name="T23" fmla="*/ 52 h 65"/>
                <a:gd name="T24" fmla="*/ 31 w 65"/>
                <a:gd name="T25" fmla="*/ 54 h 65"/>
                <a:gd name="T26" fmla="*/ 46 w 65"/>
                <a:gd name="T27" fmla="*/ 45 h 65"/>
                <a:gd name="T28" fmla="*/ 41 w 65"/>
                <a:gd name="T29" fmla="*/ 50 h 65"/>
                <a:gd name="T30" fmla="*/ 40 w 65"/>
                <a:gd name="T31" fmla="*/ 57 h 65"/>
                <a:gd name="T32" fmla="*/ 41 w 65"/>
                <a:gd name="T33" fmla="*/ 59 h 65"/>
                <a:gd name="T34" fmla="*/ 53 w 65"/>
                <a:gd name="T35" fmla="*/ 54 h 65"/>
                <a:gd name="T36" fmla="*/ 52 w 65"/>
                <a:gd name="T37" fmla="*/ 56 h 65"/>
                <a:gd name="T38" fmla="*/ 52 w 65"/>
                <a:gd name="T39" fmla="*/ 64 h 65"/>
                <a:gd name="T40" fmla="*/ 54 w 65"/>
                <a:gd name="T41" fmla="*/ 65 h 65"/>
                <a:gd name="T42" fmla="*/ 64 w 65"/>
                <a:gd name="T43" fmla="*/ 54 h 65"/>
                <a:gd name="T44" fmla="*/ 65 w 65"/>
                <a:gd name="T45" fmla="*/ 4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65" y="49"/>
                  </a:moveTo>
                  <a:lnTo>
                    <a:pt x="58" y="35"/>
                  </a:lnTo>
                  <a:lnTo>
                    <a:pt x="58" y="33"/>
                  </a:lnTo>
                  <a:cubicBezTo>
                    <a:pt x="58" y="30"/>
                    <a:pt x="57" y="27"/>
                    <a:pt x="54" y="25"/>
                  </a:cubicBezTo>
                  <a:lnTo>
                    <a:pt x="23" y="7"/>
                  </a:lnTo>
                  <a:lnTo>
                    <a:pt x="16" y="0"/>
                  </a:lnTo>
                  <a:lnTo>
                    <a:pt x="0" y="13"/>
                  </a:lnTo>
                  <a:lnTo>
                    <a:pt x="10" y="27"/>
                  </a:lnTo>
                  <a:cubicBezTo>
                    <a:pt x="14" y="32"/>
                    <a:pt x="20" y="36"/>
                    <a:pt x="26" y="36"/>
                  </a:cubicBezTo>
                  <a:lnTo>
                    <a:pt x="37" y="37"/>
                  </a:lnTo>
                  <a:lnTo>
                    <a:pt x="30" y="46"/>
                  </a:lnTo>
                  <a:cubicBezTo>
                    <a:pt x="28" y="48"/>
                    <a:pt x="28" y="50"/>
                    <a:pt x="30" y="52"/>
                  </a:cubicBezTo>
                  <a:lnTo>
                    <a:pt x="31" y="54"/>
                  </a:lnTo>
                  <a:lnTo>
                    <a:pt x="46" y="45"/>
                  </a:lnTo>
                  <a:lnTo>
                    <a:pt x="41" y="50"/>
                  </a:lnTo>
                  <a:cubicBezTo>
                    <a:pt x="40" y="52"/>
                    <a:pt x="39" y="55"/>
                    <a:pt x="40" y="57"/>
                  </a:cubicBezTo>
                  <a:lnTo>
                    <a:pt x="41" y="59"/>
                  </a:lnTo>
                  <a:lnTo>
                    <a:pt x="53" y="54"/>
                  </a:lnTo>
                  <a:lnTo>
                    <a:pt x="52" y="56"/>
                  </a:lnTo>
                  <a:cubicBezTo>
                    <a:pt x="50" y="59"/>
                    <a:pt x="50" y="62"/>
                    <a:pt x="52" y="64"/>
                  </a:cubicBezTo>
                  <a:lnTo>
                    <a:pt x="54" y="65"/>
                  </a:lnTo>
                  <a:lnTo>
                    <a:pt x="64" y="54"/>
                  </a:lnTo>
                  <a:cubicBezTo>
                    <a:pt x="65" y="53"/>
                    <a:pt x="65" y="51"/>
                    <a:pt x="65" y="49"/>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658">
              <a:extLst>
                <a:ext uri="{FF2B5EF4-FFF2-40B4-BE49-F238E27FC236}">
                  <a16:creationId xmlns:a16="http://schemas.microsoft.com/office/drawing/2014/main" id="{4263873D-6ACE-42CF-BF87-BC0BBE95C67B}"/>
                </a:ext>
              </a:extLst>
            </p:cNvPr>
            <p:cNvSpPr>
              <a:spLocks/>
            </p:cNvSpPr>
            <p:nvPr/>
          </p:nvSpPr>
          <p:spPr bwMode="auto">
            <a:xfrm>
              <a:off x="10958513" y="5408613"/>
              <a:ext cx="39688" cy="36513"/>
            </a:xfrm>
            <a:custGeom>
              <a:avLst/>
              <a:gdLst>
                <a:gd name="T0" fmla="*/ 58 w 64"/>
                <a:gd name="T1" fmla="*/ 29 h 58"/>
                <a:gd name="T2" fmla="*/ 58 w 64"/>
                <a:gd name="T3" fmla="*/ 26 h 58"/>
                <a:gd name="T4" fmla="*/ 54 w 64"/>
                <a:gd name="T5" fmla="*/ 20 h 58"/>
                <a:gd name="T6" fmla="*/ 23 w 64"/>
                <a:gd name="T7" fmla="*/ 6 h 58"/>
                <a:gd name="T8" fmla="*/ 16 w 64"/>
                <a:gd name="T9" fmla="*/ 0 h 58"/>
                <a:gd name="T10" fmla="*/ 0 w 64"/>
                <a:gd name="T11" fmla="*/ 8 h 58"/>
                <a:gd name="T12" fmla="*/ 16 w 64"/>
                <a:gd name="T13" fmla="*/ 25 h 58"/>
                <a:gd name="T14" fmla="*/ 33 w 64"/>
                <a:gd name="T15" fmla="*/ 32 h 58"/>
                <a:gd name="T16" fmla="*/ 38 w 64"/>
                <a:gd name="T17" fmla="*/ 31 h 58"/>
                <a:gd name="T18" fmla="*/ 40 w 64"/>
                <a:gd name="T19" fmla="*/ 39 h 58"/>
                <a:gd name="T20" fmla="*/ 36 w 64"/>
                <a:gd name="T21" fmla="*/ 41 h 58"/>
                <a:gd name="T22" fmla="*/ 33 w 64"/>
                <a:gd name="T23" fmla="*/ 49 h 58"/>
                <a:gd name="T24" fmla="*/ 33 w 64"/>
                <a:gd name="T25" fmla="*/ 50 h 58"/>
                <a:gd name="T26" fmla="*/ 47 w 64"/>
                <a:gd name="T27" fmla="*/ 44 h 58"/>
                <a:gd name="T28" fmla="*/ 49 w 64"/>
                <a:gd name="T29" fmla="*/ 34 h 58"/>
                <a:gd name="T30" fmla="*/ 51 w 64"/>
                <a:gd name="T31" fmla="*/ 42 h 58"/>
                <a:gd name="T32" fmla="*/ 46 w 64"/>
                <a:gd name="T33" fmla="*/ 47 h 58"/>
                <a:gd name="T34" fmla="*/ 45 w 64"/>
                <a:gd name="T35" fmla="*/ 54 h 58"/>
                <a:gd name="T36" fmla="*/ 46 w 64"/>
                <a:gd name="T37" fmla="*/ 55 h 58"/>
                <a:gd name="T38" fmla="*/ 56 w 64"/>
                <a:gd name="T39" fmla="*/ 48 h 58"/>
                <a:gd name="T40" fmla="*/ 56 w 64"/>
                <a:gd name="T41" fmla="*/ 53 h 58"/>
                <a:gd name="T42" fmla="*/ 63 w 64"/>
                <a:gd name="T43" fmla="*/ 57 h 58"/>
                <a:gd name="T44" fmla="*/ 64 w 64"/>
                <a:gd name="T45" fmla="*/ 57 h 58"/>
                <a:gd name="T46" fmla="*/ 64 w 64"/>
                <a:gd name="T47" fmla="*/ 33 h 58"/>
                <a:gd name="T48" fmla="*/ 58 w 64"/>
                <a:gd name="T49"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58">
                  <a:moveTo>
                    <a:pt x="58" y="29"/>
                  </a:moveTo>
                  <a:lnTo>
                    <a:pt x="58" y="26"/>
                  </a:lnTo>
                  <a:cubicBezTo>
                    <a:pt x="58" y="23"/>
                    <a:pt x="56" y="21"/>
                    <a:pt x="54" y="20"/>
                  </a:cubicBezTo>
                  <a:lnTo>
                    <a:pt x="23" y="6"/>
                  </a:lnTo>
                  <a:lnTo>
                    <a:pt x="16" y="0"/>
                  </a:lnTo>
                  <a:lnTo>
                    <a:pt x="0" y="8"/>
                  </a:lnTo>
                  <a:lnTo>
                    <a:pt x="16" y="25"/>
                  </a:lnTo>
                  <a:cubicBezTo>
                    <a:pt x="21" y="29"/>
                    <a:pt x="27" y="32"/>
                    <a:pt x="33" y="32"/>
                  </a:cubicBezTo>
                  <a:lnTo>
                    <a:pt x="38" y="31"/>
                  </a:lnTo>
                  <a:lnTo>
                    <a:pt x="40" y="39"/>
                  </a:lnTo>
                  <a:lnTo>
                    <a:pt x="36" y="41"/>
                  </a:lnTo>
                  <a:cubicBezTo>
                    <a:pt x="34" y="43"/>
                    <a:pt x="32" y="46"/>
                    <a:pt x="33" y="49"/>
                  </a:cubicBezTo>
                  <a:lnTo>
                    <a:pt x="33" y="50"/>
                  </a:lnTo>
                  <a:lnTo>
                    <a:pt x="47" y="44"/>
                  </a:lnTo>
                  <a:lnTo>
                    <a:pt x="49" y="34"/>
                  </a:lnTo>
                  <a:lnTo>
                    <a:pt x="51" y="42"/>
                  </a:lnTo>
                  <a:lnTo>
                    <a:pt x="46" y="47"/>
                  </a:lnTo>
                  <a:cubicBezTo>
                    <a:pt x="44" y="48"/>
                    <a:pt x="44" y="52"/>
                    <a:pt x="45" y="54"/>
                  </a:cubicBezTo>
                  <a:lnTo>
                    <a:pt x="46" y="55"/>
                  </a:lnTo>
                  <a:lnTo>
                    <a:pt x="56" y="48"/>
                  </a:lnTo>
                  <a:lnTo>
                    <a:pt x="56" y="53"/>
                  </a:lnTo>
                  <a:cubicBezTo>
                    <a:pt x="57" y="56"/>
                    <a:pt x="60" y="58"/>
                    <a:pt x="63" y="57"/>
                  </a:cubicBezTo>
                  <a:lnTo>
                    <a:pt x="64" y="57"/>
                  </a:lnTo>
                  <a:lnTo>
                    <a:pt x="64" y="33"/>
                  </a:lnTo>
                  <a:lnTo>
                    <a:pt x="58" y="29"/>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2659">
              <a:extLst>
                <a:ext uri="{FF2B5EF4-FFF2-40B4-BE49-F238E27FC236}">
                  <a16:creationId xmlns:a16="http://schemas.microsoft.com/office/drawing/2014/main" id="{AA19CE6C-2F86-4A47-937B-79BB66C022DC}"/>
                </a:ext>
              </a:extLst>
            </p:cNvPr>
            <p:cNvSpPr>
              <a:spLocks noChangeArrowheads="1"/>
            </p:cNvSpPr>
            <p:nvPr/>
          </p:nvSpPr>
          <p:spPr bwMode="auto">
            <a:xfrm>
              <a:off x="10972800" y="5283200"/>
              <a:ext cx="4763"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660">
              <a:extLst>
                <a:ext uri="{FF2B5EF4-FFF2-40B4-BE49-F238E27FC236}">
                  <a16:creationId xmlns:a16="http://schemas.microsoft.com/office/drawing/2014/main" id="{D5DDE8D1-1044-4BA4-9A9B-FCA520018501}"/>
                </a:ext>
              </a:extLst>
            </p:cNvPr>
            <p:cNvSpPr>
              <a:spLocks/>
            </p:cNvSpPr>
            <p:nvPr/>
          </p:nvSpPr>
          <p:spPr bwMode="auto">
            <a:xfrm>
              <a:off x="10969625" y="5295900"/>
              <a:ext cx="14288" cy="7938"/>
            </a:xfrm>
            <a:custGeom>
              <a:avLst/>
              <a:gdLst>
                <a:gd name="T0" fmla="*/ 17 w 22"/>
                <a:gd name="T1" fmla="*/ 1 h 11"/>
                <a:gd name="T2" fmla="*/ 14 w 22"/>
                <a:gd name="T3" fmla="*/ 0 h 11"/>
                <a:gd name="T4" fmla="*/ 2 w 22"/>
                <a:gd name="T5" fmla="*/ 7 h 11"/>
                <a:gd name="T6" fmla="*/ 0 w 22"/>
                <a:gd name="T7" fmla="*/ 10 h 11"/>
                <a:gd name="T8" fmla="*/ 21 w 22"/>
                <a:gd name="T9" fmla="*/ 11 h 11"/>
                <a:gd name="T10" fmla="*/ 22 w 22"/>
                <a:gd name="T11" fmla="*/ 6 h 11"/>
                <a:gd name="T12" fmla="*/ 17 w 2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2" h="11">
                  <a:moveTo>
                    <a:pt x="17" y="1"/>
                  </a:moveTo>
                  <a:lnTo>
                    <a:pt x="14" y="0"/>
                  </a:lnTo>
                  <a:cubicBezTo>
                    <a:pt x="9" y="0"/>
                    <a:pt x="5" y="2"/>
                    <a:pt x="2" y="7"/>
                  </a:cubicBezTo>
                  <a:lnTo>
                    <a:pt x="0" y="10"/>
                  </a:lnTo>
                  <a:lnTo>
                    <a:pt x="21" y="11"/>
                  </a:lnTo>
                  <a:lnTo>
                    <a:pt x="22" y="6"/>
                  </a:lnTo>
                  <a:cubicBezTo>
                    <a:pt x="22" y="3"/>
                    <a:pt x="20" y="1"/>
                    <a:pt x="17" y="1"/>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661">
              <a:extLst>
                <a:ext uri="{FF2B5EF4-FFF2-40B4-BE49-F238E27FC236}">
                  <a16:creationId xmlns:a16="http://schemas.microsoft.com/office/drawing/2014/main" id="{67268FF0-751F-4EA2-BC17-BBB33D2BB9B2}"/>
                </a:ext>
              </a:extLst>
            </p:cNvPr>
            <p:cNvSpPr>
              <a:spLocks/>
            </p:cNvSpPr>
            <p:nvPr/>
          </p:nvSpPr>
          <p:spPr bwMode="auto">
            <a:xfrm>
              <a:off x="10912475" y="5243513"/>
              <a:ext cx="57150" cy="61913"/>
            </a:xfrm>
            <a:custGeom>
              <a:avLst/>
              <a:gdLst>
                <a:gd name="T0" fmla="*/ 73 w 92"/>
                <a:gd name="T1" fmla="*/ 30 h 97"/>
                <a:gd name="T2" fmla="*/ 92 w 92"/>
                <a:gd name="T3" fmla="*/ 16 h 97"/>
                <a:gd name="T4" fmla="*/ 74 w 92"/>
                <a:gd name="T5" fmla="*/ 7 h 97"/>
                <a:gd name="T6" fmla="*/ 29 w 92"/>
                <a:gd name="T7" fmla="*/ 12 h 97"/>
                <a:gd name="T8" fmla="*/ 10 w 92"/>
                <a:gd name="T9" fmla="*/ 81 h 97"/>
                <a:gd name="T10" fmla="*/ 21 w 92"/>
                <a:gd name="T11" fmla="*/ 97 h 97"/>
                <a:gd name="T12" fmla="*/ 49 w 92"/>
                <a:gd name="T13" fmla="*/ 79 h 97"/>
                <a:gd name="T14" fmla="*/ 42 w 92"/>
                <a:gd name="T15" fmla="*/ 67 h 97"/>
                <a:gd name="T16" fmla="*/ 41 w 92"/>
                <a:gd name="T17" fmla="*/ 65 h 97"/>
                <a:gd name="T18" fmla="*/ 48 w 92"/>
                <a:gd name="T19" fmla="*/ 56 h 97"/>
                <a:gd name="T20" fmla="*/ 58 w 92"/>
                <a:gd name="T21" fmla="*/ 63 h 97"/>
                <a:gd name="T22" fmla="*/ 59 w 92"/>
                <a:gd name="T23" fmla="*/ 74 h 97"/>
                <a:gd name="T24" fmla="*/ 69 w 92"/>
                <a:gd name="T25" fmla="*/ 73 h 97"/>
                <a:gd name="T26" fmla="*/ 67 w 92"/>
                <a:gd name="T27" fmla="*/ 53 h 97"/>
                <a:gd name="T28" fmla="*/ 80 w 92"/>
                <a:gd name="T29" fmla="*/ 41 h 97"/>
                <a:gd name="T30" fmla="*/ 73 w 92"/>
                <a:gd name="T31" fmla="*/ 3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97">
                  <a:moveTo>
                    <a:pt x="73" y="30"/>
                  </a:moveTo>
                  <a:lnTo>
                    <a:pt x="92" y="16"/>
                  </a:lnTo>
                  <a:lnTo>
                    <a:pt x="74" y="7"/>
                  </a:lnTo>
                  <a:cubicBezTo>
                    <a:pt x="60" y="0"/>
                    <a:pt x="42" y="2"/>
                    <a:pt x="29" y="12"/>
                  </a:cubicBezTo>
                  <a:cubicBezTo>
                    <a:pt x="8" y="27"/>
                    <a:pt x="0" y="56"/>
                    <a:pt x="10" y="81"/>
                  </a:cubicBezTo>
                  <a:cubicBezTo>
                    <a:pt x="13" y="87"/>
                    <a:pt x="17" y="93"/>
                    <a:pt x="21" y="97"/>
                  </a:cubicBezTo>
                  <a:cubicBezTo>
                    <a:pt x="36" y="94"/>
                    <a:pt x="45" y="84"/>
                    <a:pt x="49" y="79"/>
                  </a:cubicBezTo>
                  <a:cubicBezTo>
                    <a:pt x="45" y="76"/>
                    <a:pt x="42" y="72"/>
                    <a:pt x="42" y="67"/>
                  </a:cubicBezTo>
                  <a:lnTo>
                    <a:pt x="41" y="65"/>
                  </a:lnTo>
                  <a:cubicBezTo>
                    <a:pt x="41" y="60"/>
                    <a:pt x="44" y="56"/>
                    <a:pt x="48" y="56"/>
                  </a:cubicBezTo>
                  <a:cubicBezTo>
                    <a:pt x="53" y="55"/>
                    <a:pt x="57" y="58"/>
                    <a:pt x="58" y="63"/>
                  </a:cubicBezTo>
                  <a:lnTo>
                    <a:pt x="59" y="74"/>
                  </a:lnTo>
                  <a:lnTo>
                    <a:pt x="69" y="73"/>
                  </a:lnTo>
                  <a:lnTo>
                    <a:pt x="67" y="53"/>
                  </a:lnTo>
                  <a:lnTo>
                    <a:pt x="80" y="41"/>
                  </a:lnTo>
                  <a:lnTo>
                    <a:pt x="73" y="3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662">
              <a:extLst>
                <a:ext uri="{FF2B5EF4-FFF2-40B4-BE49-F238E27FC236}">
                  <a16:creationId xmlns:a16="http://schemas.microsoft.com/office/drawing/2014/main" id="{7B3AE094-19B0-4549-9B10-1EFE74F787F2}"/>
                </a:ext>
              </a:extLst>
            </p:cNvPr>
            <p:cNvSpPr>
              <a:spLocks/>
            </p:cNvSpPr>
            <p:nvPr/>
          </p:nvSpPr>
          <p:spPr bwMode="auto">
            <a:xfrm>
              <a:off x="10966450" y="5275263"/>
              <a:ext cx="14288" cy="7938"/>
            </a:xfrm>
            <a:custGeom>
              <a:avLst/>
              <a:gdLst>
                <a:gd name="T0" fmla="*/ 3 w 22"/>
                <a:gd name="T1" fmla="*/ 11 h 11"/>
                <a:gd name="T2" fmla="*/ 1 w 22"/>
                <a:gd name="T3" fmla="*/ 11 h 11"/>
                <a:gd name="T4" fmla="*/ 1 w 22"/>
                <a:gd name="T5" fmla="*/ 8 h 11"/>
                <a:gd name="T6" fmla="*/ 21 w 22"/>
                <a:gd name="T7" fmla="*/ 5 h 11"/>
                <a:gd name="T8" fmla="*/ 21 w 22"/>
                <a:gd name="T9" fmla="*/ 7 h 11"/>
                <a:gd name="T10" fmla="*/ 18 w 22"/>
                <a:gd name="T11" fmla="*/ 8 h 11"/>
                <a:gd name="T12" fmla="*/ 4 w 22"/>
                <a:gd name="T13" fmla="*/ 11 h 11"/>
                <a:gd name="T14" fmla="*/ 3 w 2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3" y="11"/>
                  </a:moveTo>
                  <a:cubicBezTo>
                    <a:pt x="2" y="11"/>
                    <a:pt x="2" y="11"/>
                    <a:pt x="1" y="11"/>
                  </a:cubicBezTo>
                  <a:cubicBezTo>
                    <a:pt x="0" y="10"/>
                    <a:pt x="1" y="9"/>
                    <a:pt x="1" y="8"/>
                  </a:cubicBezTo>
                  <a:cubicBezTo>
                    <a:pt x="5" y="5"/>
                    <a:pt x="13" y="0"/>
                    <a:pt x="21" y="5"/>
                  </a:cubicBezTo>
                  <a:cubicBezTo>
                    <a:pt x="21" y="5"/>
                    <a:pt x="22" y="7"/>
                    <a:pt x="21" y="7"/>
                  </a:cubicBezTo>
                  <a:cubicBezTo>
                    <a:pt x="20" y="8"/>
                    <a:pt x="19" y="9"/>
                    <a:pt x="18" y="8"/>
                  </a:cubicBezTo>
                  <a:cubicBezTo>
                    <a:pt x="12" y="3"/>
                    <a:pt x="4" y="11"/>
                    <a:pt x="4" y="11"/>
                  </a:cubicBezTo>
                  <a:cubicBezTo>
                    <a:pt x="4" y="11"/>
                    <a:pt x="3" y="11"/>
                    <a:pt x="3" y="11"/>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663">
              <a:extLst>
                <a:ext uri="{FF2B5EF4-FFF2-40B4-BE49-F238E27FC236}">
                  <a16:creationId xmlns:a16="http://schemas.microsoft.com/office/drawing/2014/main" id="{8A4C2D60-B507-498F-BB78-450CD910F1E7}"/>
                </a:ext>
              </a:extLst>
            </p:cNvPr>
            <p:cNvSpPr>
              <a:spLocks/>
            </p:cNvSpPr>
            <p:nvPr/>
          </p:nvSpPr>
          <p:spPr bwMode="auto">
            <a:xfrm>
              <a:off x="10683875" y="5302250"/>
              <a:ext cx="134938" cy="153988"/>
            </a:xfrm>
            <a:custGeom>
              <a:avLst/>
              <a:gdLst>
                <a:gd name="T0" fmla="*/ 212 w 212"/>
                <a:gd name="T1" fmla="*/ 160 h 242"/>
                <a:gd name="T2" fmla="*/ 129 w 212"/>
                <a:gd name="T3" fmla="*/ 106 h 242"/>
                <a:gd name="T4" fmla="*/ 124 w 212"/>
                <a:gd name="T5" fmla="*/ 100 h 242"/>
                <a:gd name="T6" fmla="*/ 74 w 212"/>
                <a:gd name="T7" fmla="*/ 27 h 242"/>
                <a:gd name="T8" fmla="*/ 74 w 212"/>
                <a:gd name="T9" fmla="*/ 9 h 242"/>
                <a:gd name="T10" fmla="*/ 15 w 212"/>
                <a:gd name="T11" fmla="*/ 6 h 242"/>
                <a:gd name="T12" fmla="*/ 15 w 212"/>
                <a:gd name="T13" fmla="*/ 24 h 242"/>
                <a:gd name="T14" fmla="*/ 8 w 212"/>
                <a:gd name="T15" fmla="*/ 57 h 242"/>
                <a:gd name="T16" fmla="*/ 23 w 212"/>
                <a:gd name="T17" fmla="*/ 153 h 242"/>
                <a:gd name="T18" fmla="*/ 0 w 212"/>
                <a:gd name="T19" fmla="*/ 204 h 242"/>
                <a:gd name="T20" fmla="*/ 151 w 212"/>
                <a:gd name="T21" fmla="*/ 172 h 242"/>
                <a:gd name="T22" fmla="*/ 149 w 212"/>
                <a:gd name="T23" fmla="*/ 167 h 242"/>
                <a:gd name="T24" fmla="*/ 187 w 212"/>
                <a:gd name="T25" fmla="*/ 191 h 242"/>
                <a:gd name="T26" fmla="*/ 212 w 212"/>
                <a:gd name="T27" fmla="*/ 16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42">
                  <a:moveTo>
                    <a:pt x="212" y="160"/>
                  </a:moveTo>
                  <a:lnTo>
                    <a:pt x="129" y="106"/>
                  </a:lnTo>
                  <a:lnTo>
                    <a:pt x="124" y="100"/>
                  </a:lnTo>
                  <a:cubicBezTo>
                    <a:pt x="109" y="66"/>
                    <a:pt x="92" y="44"/>
                    <a:pt x="74" y="27"/>
                  </a:cubicBezTo>
                  <a:cubicBezTo>
                    <a:pt x="74" y="23"/>
                    <a:pt x="74" y="17"/>
                    <a:pt x="74" y="9"/>
                  </a:cubicBezTo>
                  <a:cubicBezTo>
                    <a:pt x="40" y="0"/>
                    <a:pt x="15" y="6"/>
                    <a:pt x="15" y="6"/>
                  </a:cubicBezTo>
                  <a:lnTo>
                    <a:pt x="15" y="24"/>
                  </a:lnTo>
                  <a:cubicBezTo>
                    <a:pt x="7" y="32"/>
                    <a:pt x="4" y="45"/>
                    <a:pt x="8" y="57"/>
                  </a:cubicBezTo>
                  <a:cubicBezTo>
                    <a:pt x="16" y="86"/>
                    <a:pt x="27" y="130"/>
                    <a:pt x="23" y="153"/>
                  </a:cubicBezTo>
                  <a:cubicBezTo>
                    <a:pt x="16" y="190"/>
                    <a:pt x="0" y="204"/>
                    <a:pt x="0" y="204"/>
                  </a:cubicBezTo>
                  <a:cubicBezTo>
                    <a:pt x="0" y="204"/>
                    <a:pt x="92" y="242"/>
                    <a:pt x="151" y="172"/>
                  </a:cubicBezTo>
                  <a:cubicBezTo>
                    <a:pt x="150" y="171"/>
                    <a:pt x="150" y="169"/>
                    <a:pt x="149" y="167"/>
                  </a:cubicBezTo>
                  <a:lnTo>
                    <a:pt x="187" y="191"/>
                  </a:lnTo>
                  <a:lnTo>
                    <a:pt x="212" y="160"/>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664">
              <a:extLst>
                <a:ext uri="{FF2B5EF4-FFF2-40B4-BE49-F238E27FC236}">
                  <a16:creationId xmlns:a16="http://schemas.microsoft.com/office/drawing/2014/main" id="{39937774-8BB4-4F63-95E5-C089FCFEC21A}"/>
                </a:ext>
              </a:extLst>
            </p:cNvPr>
            <p:cNvSpPr>
              <a:spLocks/>
            </p:cNvSpPr>
            <p:nvPr/>
          </p:nvSpPr>
          <p:spPr bwMode="auto">
            <a:xfrm>
              <a:off x="10858500" y="5308600"/>
              <a:ext cx="115888" cy="138113"/>
            </a:xfrm>
            <a:custGeom>
              <a:avLst/>
              <a:gdLst>
                <a:gd name="T0" fmla="*/ 183 w 183"/>
                <a:gd name="T1" fmla="*/ 158 h 217"/>
                <a:gd name="T2" fmla="*/ 125 w 183"/>
                <a:gd name="T3" fmla="*/ 104 h 217"/>
                <a:gd name="T4" fmla="*/ 124 w 183"/>
                <a:gd name="T5" fmla="*/ 101 h 217"/>
                <a:gd name="T6" fmla="*/ 134 w 183"/>
                <a:gd name="T7" fmla="*/ 57 h 217"/>
                <a:gd name="T8" fmla="*/ 109 w 183"/>
                <a:gd name="T9" fmla="*/ 7 h 217"/>
                <a:gd name="T10" fmla="*/ 45 w 183"/>
                <a:gd name="T11" fmla="*/ 33 h 217"/>
                <a:gd name="T12" fmla="*/ 6 w 183"/>
                <a:gd name="T13" fmla="*/ 152 h 217"/>
                <a:gd name="T14" fmla="*/ 0 w 183"/>
                <a:gd name="T15" fmla="*/ 197 h 217"/>
                <a:gd name="T16" fmla="*/ 138 w 183"/>
                <a:gd name="T17" fmla="*/ 176 h 217"/>
                <a:gd name="T18" fmla="*/ 128 w 183"/>
                <a:gd name="T19" fmla="*/ 155 h 217"/>
                <a:gd name="T20" fmla="*/ 169 w 183"/>
                <a:gd name="T21" fmla="*/ 179 h 217"/>
                <a:gd name="T22" fmla="*/ 183 w 183"/>
                <a:gd name="T23" fmla="*/ 1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217">
                  <a:moveTo>
                    <a:pt x="183" y="158"/>
                  </a:moveTo>
                  <a:lnTo>
                    <a:pt x="125" y="104"/>
                  </a:lnTo>
                  <a:lnTo>
                    <a:pt x="124" y="101"/>
                  </a:lnTo>
                  <a:cubicBezTo>
                    <a:pt x="127" y="78"/>
                    <a:pt x="133" y="61"/>
                    <a:pt x="134" y="57"/>
                  </a:cubicBezTo>
                  <a:cubicBezTo>
                    <a:pt x="139" y="43"/>
                    <a:pt x="123" y="11"/>
                    <a:pt x="109" y="7"/>
                  </a:cubicBezTo>
                  <a:cubicBezTo>
                    <a:pt x="85" y="0"/>
                    <a:pt x="58" y="11"/>
                    <a:pt x="45" y="33"/>
                  </a:cubicBezTo>
                  <a:cubicBezTo>
                    <a:pt x="24" y="69"/>
                    <a:pt x="10" y="110"/>
                    <a:pt x="6" y="152"/>
                  </a:cubicBezTo>
                  <a:lnTo>
                    <a:pt x="0" y="197"/>
                  </a:lnTo>
                  <a:cubicBezTo>
                    <a:pt x="0" y="197"/>
                    <a:pt x="75" y="217"/>
                    <a:pt x="138" y="176"/>
                  </a:cubicBezTo>
                  <a:cubicBezTo>
                    <a:pt x="133" y="169"/>
                    <a:pt x="130" y="162"/>
                    <a:pt x="128" y="155"/>
                  </a:cubicBezTo>
                  <a:lnTo>
                    <a:pt x="169" y="179"/>
                  </a:lnTo>
                  <a:lnTo>
                    <a:pt x="183" y="158"/>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665">
              <a:extLst>
                <a:ext uri="{FF2B5EF4-FFF2-40B4-BE49-F238E27FC236}">
                  <a16:creationId xmlns:a16="http://schemas.microsoft.com/office/drawing/2014/main" id="{ABDA4E36-790E-4324-BF86-2D3404D26B85}"/>
                </a:ext>
              </a:extLst>
            </p:cNvPr>
            <p:cNvSpPr>
              <a:spLocks/>
            </p:cNvSpPr>
            <p:nvPr/>
          </p:nvSpPr>
          <p:spPr bwMode="auto">
            <a:xfrm>
              <a:off x="10899775" y="5362575"/>
              <a:ext cx="41275" cy="49213"/>
            </a:xfrm>
            <a:custGeom>
              <a:avLst/>
              <a:gdLst>
                <a:gd name="T0" fmla="*/ 40 w 64"/>
                <a:gd name="T1" fmla="*/ 58 h 78"/>
                <a:gd name="T2" fmla="*/ 19 w 64"/>
                <a:gd name="T3" fmla="*/ 29 h 78"/>
                <a:gd name="T4" fmla="*/ 12 w 64"/>
                <a:gd name="T5" fmla="*/ 0 h 78"/>
                <a:gd name="T6" fmla="*/ 7 w 64"/>
                <a:gd name="T7" fmla="*/ 12 h 78"/>
                <a:gd name="T8" fmla="*/ 24 w 64"/>
                <a:gd name="T9" fmla="*/ 58 h 78"/>
                <a:gd name="T10" fmla="*/ 64 w 64"/>
                <a:gd name="T11" fmla="*/ 78 h 78"/>
                <a:gd name="T12" fmla="*/ 62 w 64"/>
                <a:gd name="T13" fmla="*/ 71 h 78"/>
                <a:gd name="T14" fmla="*/ 40 w 64"/>
                <a:gd name="T15" fmla="*/ 5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78">
                  <a:moveTo>
                    <a:pt x="40" y="58"/>
                  </a:moveTo>
                  <a:cubicBezTo>
                    <a:pt x="29" y="52"/>
                    <a:pt x="22" y="42"/>
                    <a:pt x="19" y="29"/>
                  </a:cubicBezTo>
                  <a:lnTo>
                    <a:pt x="12" y="0"/>
                  </a:lnTo>
                  <a:lnTo>
                    <a:pt x="7" y="12"/>
                  </a:lnTo>
                  <a:cubicBezTo>
                    <a:pt x="0" y="29"/>
                    <a:pt x="7" y="49"/>
                    <a:pt x="24" y="58"/>
                  </a:cubicBezTo>
                  <a:lnTo>
                    <a:pt x="64" y="78"/>
                  </a:lnTo>
                  <a:lnTo>
                    <a:pt x="62" y="71"/>
                  </a:lnTo>
                  <a:lnTo>
                    <a:pt x="40" y="58"/>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666">
              <a:extLst>
                <a:ext uri="{FF2B5EF4-FFF2-40B4-BE49-F238E27FC236}">
                  <a16:creationId xmlns:a16="http://schemas.microsoft.com/office/drawing/2014/main" id="{D63EFFE2-7EAA-490A-A628-8DDD4EEEEC7D}"/>
                </a:ext>
              </a:extLst>
            </p:cNvPr>
            <p:cNvSpPr>
              <a:spLocks/>
            </p:cNvSpPr>
            <p:nvPr/>
          </p:nvSpPr>
          <p:spPr bwMode="auto">
            <a:xfrm>
              <a:off x="10920413" y="5365750"/>
              <a:ext cx="15875" cy="11113"/>
            </a:xfrm>
            <a:custGeom>
              <a:avLst/>
              <a:gdLst>
                <a:gd name="T0" fmla="*/ 24 w 24"/>
                <a:gd name="T1" fmla="*/ 18 h 18"/>
                <a:gd name="T2" fmla="*/ 0 w 24"/>
                <a:gd name="T3" fmla="*/ 13 h 18"/>
                <a:gd name="T4" fmla="*/ 24 w 24"/>
                <a:gd name="T5" fmla="*/ 18 h 18"/>
              </a:gdLst>
              <a:ahLst/>
              <a:cxnLst>
                <a:cxn ang="0">
                  <a:pos x="T0" y="T1"/>
                </a:cxn>
                <a:cxn ang="0">
                  <a:pos x="T2" y="T3"/>
                </a:cxn>
                <a:cxn ang="0">
                  <a:pos x="T4" y="T5"/>
                </a:cxn>
              </a:cxnLst>
              <a:rect l="0" t="0" r="r" b="b"/>
              <a:pathLst>
                <a:path w="24" h="18">
                  <a:moveTo>
                    <a:pt x="24" y="18"/>
                  </a:moveTo>
                  <a:lnTo>
                    <a:pt x="0" y="13"/>
                  </a:lnTo>
                  <a:cubicBezTo>
                    <a:pt x="0" y="13"/>
                    <a:pt x="15" y="0"/>
                    <a:pt x="24" y="18"/>
                  </a:cubicBez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667">
              <a:extLst>
                <a:ext uri="{FF2B5EF4-FFF2-40B4-BE49-F238E27FC236}">
                  <a16:creationId xmlns:a16="http://schemas.microsoft.com/office/drawing/2014/main" id="{4C959CC3-5C8B-4FC0-9ED2-B2FE1DEF20A8}"/>
                </a:ext>
              </a:extLst>
            </p:cNvPr>
            <p:cNvSpPr>
              <a:spLocks/>
            </p:cNvSpPr>
            <p:nvPr/>
          </p:nvSpPr>
          <p:spPr bwMode="auto">
            <a:xfrm>
              <a:off x="10714038" y="5351463"/>
              <a:ext cx="65088" cy="60325"/>
            </a:xfrm>
            <a:custGeom>
              <a:avLst/>
              <a:gdLst>
                <a:gd name="T0" fmla="*/ 57 w 102"/>
                <a:gd name="T1" fmla="*/ 63 h 96"/>
                <a:gd name="T2" fmla="*/ 0 w 102"/>
                <a:gd name="T3" fmla="*/ 0 h 96"/>
                <a:gd name="T4" fmla="*/ 6 w 102"/>
                <a:gd name="T5" fmla="*/ 15 h 96"/>
                <a:gd name="T6" fmla="*/ 100 w 102"/>
                <a:gd name="T7" fmla="*/ 96 h 96"/>
                <a:gd name="T8" fmla="*/ 102 w 102"/>
                <a:gd name="T9" fmla="*/ 96 h 96"/>
                <a:gd name="T10" fmla="*/ 99 w 102"/>
                <a:gd name="T11" fmla="*/ 90 h 96"/>
                <a:gd name="T12" fmla="*/ 57 w 102"/>
                <a:gd name="T13" fmla="*/ 63 h 96"/>
              </a:gdLst>
              <a:ahLst/>
              <a:cxnLst>
                <a:cxn ang="0">
                  <a:pos x="T0" y="T1"/>
                </a:cxn>
                <a:cxn ang="0">
                  <a:pos x="T2" y="T3"/>
                </a:cxn>
                <a:cxn ang="0">
                  <a:pos x="T4" y="T5"/>
                </a:cxn>
                <a:cxn ang="0">
                  <a:pos x="T6" y="T7"/>
                </a:cxn>
                <a:cxn ang="0">
                  <a:pos x="T8" y="T9"/>
                </a:cxn>
                <a:cxn ang="0">
                  <a:pos x="T10" y="T11"/>
                </a:cxn>
                <a:cxn ang="0">
                  <a:pos x="T12" y="T13"/>
                </a:cxn>
              </a:cxnLst>
              <a:rect l="0" t="0" r="r" b="b"/>
              <a:pathLst>
                <a:path w="102" h="96">
                  <a:moveTo>
                    <a:pt x="57" y="63"/>
                  </a:moveTo>
                  <a:lnTo>
                    <a:pt x="0" y="0"/>
                  </a:lnTo>
                  <a:lnTo>
                    <a:pt x="6" y="15"/>
                  </a:lnTo>
                  <a:cubicBezTo>
                    <a:pt x="22" y="56"/>
                    <a:pt x="57" y="86"/>
                    <a:pt x="100" y="96"/>
                  </a:cubicBezTo>
                  <a:lnTo>
                    <a:pt x="102" y="96"/>
                  </a:lnTo>
                  <a:lnTo>
                    <a:pt x="99" y="90"/>
                  </a:lnTo>
                  <a:lnTo>
                    <a:pt x="57" y="63"/>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2668">
              <a:extLst>
                <a:ext uri="{FF2B5EF4-FFF2-40B4-BE49-F238E27FC236}">
                  <a16:creationId xmlns:a16="http://schemas.microsoft.com/office/drawing/2014/main" id="{B67897FC-4ACC-4605-9DB6-5282CB08A250}"/>
                </a:ext>
              </a:extLst>
            </p:cNvPr>
            <p:cNvSpPr>
              <a:spLocks noChangeArrowheads="1"/>
            </p:cNvSpPr>
            <p:nvPr/>
          </p:nvSpPr>
          <p:spPr bwMode="auto">
            <a:xfrm>
              <a:off x="10731500" y="5264150"/>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669">
              <a:extLst>
                <a:ext uri="{FF2B5EF4-FFF2-40B4-BE49-F238E27FC236}">
                  <a16:creationId xmlns:a16="http://schemas.microsoft.com/office/drawing/2014/main" id="{FCF980C1-0438-4C97-B5D1-4B12BC15BF2B}"/>
                </a:ext>
              </a:extLst>
            </p:cNvPr>
            <p:cNvSpPr>
              <a:spLocks/>
            </p:cNvSpPr>
            <p:nvPr/>
          </p:nvSpPr>
          <p:spPr bwMode="auto">
            <a:xfrm>
              <a:off x="10650538" y="5297488"/>
              <a:ext cx="79375" cy="23813"/>
            </a:xfrm>
            <a:custGeom>
              <a:avLst/>
              <a:gdLst>
                <a:gd name="T0" fmla="*/ 127 w 127"/>
                <a:gd name="T1" fmla="*/ 31 h 39"/>
                <a:gd name="T2" fmla="*/ 108 w 127"/>
                <a:gd name="T3" fmla="*/ 15 h 39"/>
                <a:gd name="T4" fmla="*/ 76 w 127"/>
                <a:gd name="T5" fmla="*/ 14 h 39"/>
                <a:gd name="T6" fmla="*/ 43 w 127"/>
                <a:gd name="T7" fmla="*/ 16 h 39"/>
                <a:gd name="T8" fmla="*/ 17 w 127"/>
                <a:gd name="T9" fmla="*/ 0 h 39"/>
                <a:gd name="T10" fmla="*/ 0 w 127"/>
                <a:gd name="T11" fmla="*/ 6 h 39"/>
                <a:gd name="T12" fmla="*/ 7 w 127"/>
                <a:gd name="T13" fmla="*/ 25 h 39"/>
                <a:gd name="T14" fmla="*/ 45 w 127"/>
                <a:gd name="T15" fmla="*/ 37 h 39"/>
                <a:gd name="T16" fmla="*/ 71 w 127"/>
                <a:gd name="T17" fmla="*/ 32 h 39"/>
                <a:gd name="T18" fmla="*/ 80 w 127"/>
                <a:gd name="T19" fmla="*/ 26 h 39"/>
                <a:gd name="T20" fmla="*/ 107 w 127"/>
                <a:gd name="T21" fmla="*/ 25 h 39"/>
                <a:gd name="T22" fmla="*/ 126 w 127"/>
                <a:gd name="T23" fmla="*/ 35 h 39"/>
                <a:gd name="T24" fmla="*/ 127 w 127"/>
                <a:gd name="T25"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39">
                  <a:moveTo>
                    <a:pt x="127" y="31"/>
                  </a:moveTo>
                  <a:lnTo>
                    <a:pt x="108" y="15"/>
                  </a:lnTo>
                  <a:cubicBezTo>
                    <a:pt x="99" y="7"/>
                    <a:pt x="86" y="7"/>
                    <a:pt x="76" y="14"/>
                  </a:cubicBezTo>
                  <a:cubicBezTo>
                    <a:pt x="66" y="21"/>
                    <a:pt x="53" y="22"/>
                    <a:pt x="43" y="16"/>
                  </a:cubicBezTo>
                  <a:lnTo>
                    <a:pt x="17" y="0"/>
                  </a:lnTo>
                  <a:lnTo>
                    <a:pt x="0" y="6"/>
                  </a:lnTo>
                  <a:lnTo>
                    <a:pt x="7" y="25"/>
                  </a:lnTo>
                  <a:lnTo>
                    <a:pt x="45" y="37"/>
                  </a:lnTo>
                  <a:cubicBezTo>
                    <a:pt x="53" y="39"/>
                    <a:pt x="63" y="38"/>
                    <a:pt x="71" y="32"/>
                  </a:cubicBezTo>
                  <a:lnTo>
                    <a:pt x="80" y="26"/>
                  </a:lnTo>
                  <a:cubicBezTo>
                    <a:pt x="88" y="20"/>
                    <a:pt x="99" y="20"/>
                    <a:pt x="107" y="25"/>
                  </a:cubicBezTo>
                  <a:lnTo>
                    <a:pt x="126" y="35"/>
                  </a:lnTo>
                  <a:lnTo>
                    <a:pt x="127" y="31"/>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670">
              <a:extLst>
                <a:ext uri="{FF2B5EF4-FFF2-40B4-BE49-F238E27FC236}">
                  <a16:creationId xmlns:a16="http://schemas.microsoft.com/office/drawing/2014/main" id="{12D46E9B-AA7F-45E2-998B-24692AE59657}"/>
                </a:ext>
              </a:extLst>
            </p:cNvPr>
            <p:cNvSpPr>
              <a:spLocks/>
            </p:cNvSpPr>
            <p:nvPr/>
          </p:nvSpPr>
          <p:spPr bwMode="auto">
            <a:xfrm>
              <a:off x="10734675" y="5281613"/>
              <a:ext cx="7938" cy="4763"/>
            </a:xfrm>
            <a:custGeom>
              <a:avLst/>
              <a:gdLst>
                <a:gd name="T0" fmla="*/ 4 w 14"/>
                <a:gd name="T1" fmla="*/ 3 h 8"/>
                <a:gd name="T2" fmla="*/ 0 w 14"/>
                <a:gd name="T3" fmla="*/ 7 h 8"/>
                <a:gd name="T4" fmla="*/ 14 w 14"/>
                <a:gd name="T5" fmla="*/ 8 h 8"/>
                <a:gd name="T6" fmla="*/ 13 w 14"/>
                <a:gd name="T7" fmla="*/ 5 h 8"/>
                <a:gd name="T8" fmla="*/ 4 w 14"/>
                <a:gd name="T9" fmla="*/ 3 h 8"/>
              </a:gdLst>
              <a:ahLst/>
              <a:cxnLst>
                <a:cxn ang="0">
                  <a:pos x="T0" y="T1"/>
                </a:cxn>
                <a:cxn ang="0">
                  <a:pos x="T2" y="T3"/>
                </a:cxn>
                <a:cxn ang="0">
                  <a:pos x="T4" y="T5"/>
                </a:cxn>
                <a:cxn ang="0">
                  <a:pos x="T6" y="T7"/>
                </a:cxn>
                <a:cxn ang="0">
                  <a:pos x="T8" y="T9"/>
                </a:cxn>
              </a:cxnLst>
              <a:rect l="0" t="0" r="r" b="b"/>
              <a:pathLst>
                <a:path w="14" h="8">
                  <a:moveTo>
                    <a:pt x="4" y="3"/>
                  </a:moveTo>
                  <a:lnTo>
                    <a:pt x="0" y="7"/>
                  </a:lnTo>
                  <a:lnTo>
                    <a:pt x="14" y="8"/>
                  </a:lnTo>
                  <a:lnTo>
                    <a:pt x="13" y="5"/>
                  </a:lnTo>
                  <a:cubicBezTo>
                    <a:pt x="11" y="1"/>
                    <a:pt x="7" y="0"/>
                    <a:pt x="4" y="3"/>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671">
              <a:extLst>
                <a:ext uri="{FF2B5EF4-FFF2-40B4-BE49-F238E27FC236}">
                  <a16:creationId xmlns:a16="http://schemas.microsoft.com/office/drawing/2014/main" id="{B3D5B8E4-9E1F-4D4C-8718-E2F33D5662E0}"/>
                </a:ext>
              </a:extLst>
            </p:cNvPr>
            <p:cNvSpPr>
              <a:spLocks/>
            </p:cNvSpPr>
            <p:nvPr/>
          </p:nvSpPr>
          <p:spPr bwMode="auto">
            <a:xfrm>
              <a:off x="10661650" y="5221288"/>
              <a:ext cx="53975" cy="76200"/>
            </a:xfrm>
            <a:custGeom>
              <a:avLst/>
              <a:gdLst>
                <a:gd name="T0" fmla="*/ 85 w 86"/>
                <a:gd name="T1" fmla="*/ 70 h 120"/>
                <a:gd name="T2" fmla="*/ 78 w 86"/>
                <a:gd name="T3" fmla="*/ 58 h 120"/>
                <a:gd name="T4" fmla="*/ 72 w 86"/>
                <a:gd name="T5" fmla="*/ 52 h 120"/>
                <a:gd name="T6" fmla="*/ 75 w 86"/>
                <a:gd name="T7" fmla="*/ 48 h 120"/>
                <a:gd name="T8" fmla="*/ 72 w 86"/>
                <a:gd name="T9" fmla="*/ 27 h 120"/>
                <a:gd name="T10" fmla="*/ 68 w 86"/>
                <a:gd name="T11" fmla="*/ 24 h 120"/>
                <a:gd name="T12" fmla="*/ 47 w 86"/>
                <a:gd name="T13" fmla="*/ 17 h 120"/>
                <a:gd name="T14" fmla="*/ 24 w 86"/>
                <a:gd name="T15" fmla="*/ 18 h 120"/>
                <a:gd name="T16" fmla="*/ 0 w 86"/>
                <a:gd name="T17" fmla="*/ 1 h 120"/>
                <a:gd name="T18" fmla="*/ 15 w 86"/>
                <a:gd name="T19" fmla="*/ 17 h 120"/>
                <a:gd name="T20" fmla="*/ 33 w 86"/>
                <a:gd name="T21" fmla="*/ 29 h 120"/>
                <a:gd name="T22" fmla="*/ 50 w 86"/>
                <a:gd name="T23" fmla="*/ 120 h 120"/>
                <a:gd name="T24" fmla="*/ 72 w 86"/>
                <a:gd name="T25" fmla="*/ 90 h 120"/>
                <a:gd name="T26" fmla="*/ 59 w 86"/>
                <a:gd name="T27" fmla="*/ 78 h 120"/>
                <a:gd name="T28" fmla="*/ 59 w 86"/>
                <a:gd name="T29" fmla="*/ 73 h 120"/>
                <a:gd name="T30" fmla="*/ 67 w 86"/>
                <a:gd name="T31" fmla="*/ 65 h 120"/>
                <a:gd name="T32" fmla="*/ 75 w 86"/>
                <a:gd name="T33" fmla="*/ 72 h 120"/>
                <a:gd name="T34" fmla="*/ 76 w 86"/>
                <a:gd name="T35" fmla="*/ 87 h 120"/>
                <a:gd name="T36" fmla="*/ 86 w 86"/>
                <a:gd name="T37" fmla="*/ 87 h 120"/>
                <a:gd name="T38" fmla="*/ 85 w 86"/>
                <a:gd name="T39" fmla="*/ 7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0">
                  <a:moveTo>
                    <a:pt x="85" y="70"/>
                  </a:moveTo>
                  <a:cubicBezTo>
                    <a:pt x="85" y="65"/>
                    <a:pt x="82" y="61"/>
                    <a:pt x="78" y="58"/>
                  </a:cubicBezTo>
                  <a:lnTo>
                    <a:pt x="72" y="52"/>
                  </a:lnTo>
                  <a:lnTo>
                    <a:pt x="75" y="48"/>
                  </a:lnTo>
                  <a:cubicBezTo>
                    <a:pt x="79" y="42"/>
                    <a:pt x="78" y="32"/>
                    <a:pt x="72" y="27"/>
                  </a:cubicBezTo>
                  <a:lnTo>
                    <a:pt x="68" y="24"/>
                  </a:lnTo>
                  <a:cubicBezTo>
                    <a:pt x="68" y="24"/>
                    <a:pt x="57" y="15"/>
                    <a:pt x="47" y="17"/>
                  </a:cubicBezTo>
                  <a:cubicBezTo>
                    <a:pt x="39" y="19"/>
                    <a:pt x="30" y="19"/>
                    <a:pt x="24" y="18"/>
                  </a:cubicBezTo>
                  <a:cubicBezTo>
                    <a:pt x="24" y="12"/>
                    <a:pt x="21" y="0"/>
                    <a:pt x="0" y="1"/>
                  </a:cubicBezTo>
                  <a:cubicBezTo>
                    <a:pt x="9" y="8"/>
                    <a:pt x="12" y="10"/>
                    <a:pt x="15" y="17"/>
                  </a:cubicBezTo>
                  <a:cubicBezTo>
                    <a:pt x="15" y="17"/>
                    <a:pt x="18" y="28"/>
                    <a:pt x="33" y="29"/>
                  </a:cubicBezTo>
                  <a:cubicBezTo>
                    <a:pt x="23" y="39"/>
                    <a:pt x="7" y="100"/>
                    <a:pt x="50" y="120"/>
                  </a:cubicBezTo>
                  <a:cubicBezTo>
                    <a:pt x="65" y="111"/>
                    <a:pt x="70" y="95"/>
                    <a:pt x="72" y="90"/>
                  </a:cubicBezTo>
                  <a:cubicBezTo>
                    <a:pt x="65" y="90"/>
                    <a:pt x="59" y="85"/>
                    <a:pt x="59" y="78"/>
                  </a:cubicBezTo>
                  <a:lnTo>
                    <a:pt x="59" y="73"/>
                  </a:lnTo>
                  <a:cubicBezTo>
                    <a:pt x="59" y="69"/>
                    <a:pt x="62" y="65"/>
                    <a:pt x="67" y="65"/>
                  </a:cubicBezTo>
                  <a:cubicBezTo>
                    <a:pt x="71" y="64"/>
                    <a:pt x="75" y="68"/>
                    <a:pt x="75" y="72"/>
                  </a:cubicBezTo>
                  <a:lnTo>
                    <a:pt x="76" y="87"/>
                  </a:lnTo>
                  <a:lnTo>
                    <a:pt x="86" y="87"/>
                  </a:lnTo>
                  <a:lnTo>
                    <a:pt x="85" y="7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672">
              <a:extLst>
                <a:ext uri="{FF2B5EF4-FFF2-40B4-BE49-F238E27FC236}">
                  <a16:creationId xmlns:a16="http://schemas.microsoft.com/office/drawing/2014/main" id="{C1B1FD79-0EA1-4BE1-8A3D-11F4AAC6AC3A}"/>
                </a:ext>
              </a:extLst>
            </p:cNvPr>
            <p:cNvSpPr>
              <a:spLocks/>
            </p:cNvSpPr>
            <p:nvPr/>
          </p:nvSpPr>
          <p:spPr bwMode="auto">
            <a:xfrm>
              <a:off x="10725150" y="5254625"/>
              <a:ext cx="11113" cy="7938"/>
            </a:xfrm>
            <a:custGeom>
              <a:avLst/>
              <a:gdLst>
                <a:gd name="T0" fmla="*/ 2 w 17"/>
                <a:gd name="T1" fmla="*/ 12 h 12"/>
                <a:gd name="T2" fmla="*/ 1 w 17"/>
                <a:gd name="T3" fmla="*/ 12 h 12"/>
                <a:gd name="T4" fmla="*/ 0 w 17"/>
                <a:gd name="T5" fmla="*/ 10 h 12"/>
                <a:gd name="T6" fmla="*/ 5 w 17"/>
                <a:gd name="T7" fmla="*/ 2 h 12"/>
                <a:gd name="T8" fmla="*/ 15 w 17"/>
                <a:gd name="T9" fmla="*/ 1 h 12"/>
                <a:gd name="T10" fmla="*/ 16 w 17"/>
                <a:gd name="T11" fmla="*/ 3 h 12"/>
                <a:gd name="T12" fmla="*/ 14 w 17"/>
                <a:gd name="T13" fmla="*/ 4 h 12"/>
                <a:gd name="T14" fmla="*/ 7 w 17"/>
                <a:gd name="T15" fmla="*/ 5 h 12"/>
                <a:gd name="T16" fmla="*/ 3 w 17"/>
                <a:gd name="T17" fmla="*/ 11 h 12"/>
                <a:gd name="T18" fmla="*/ 2 w 17"/>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2" y="12"/>
                  </a:moveTo>
                  <a:cubicBezTo>
                    <a:pt x="1" y="12"/>
                    <a:pt x="1" y="12"/>
                    <a:pt x="1" y="12"/>
                  </a:cubicBezTo>
                  <a:cubicBezTo>
                    <a:pt x="0" y="12"/>
                    <a:pt x="0" y="11"/>
                    <a:pt x="0" y="10"/>
                  </a:cubicBezTo>
                  <a:cubicBezTo>
                    <a:pt x="0" y="10"/>
                    <a:pt x="1" y="5"/>
                    <a:pt x="5" y="2"/>
                  </a:cubicBezTo>
                  <a:cubicBezTo>
                    <a:pt x="8" y="1"/>
                    <a:pt x="11" y="0"/>
                    <a:pt x="15" y="1"/>
                  </a:cubicBezTo>
                  <a:cubicBezTo>
                    <a:pt x="16" y="1"/>
                    <a:pt x="17" y="2"/>
                    <a:pt x="16" y="3"/>
                  </a:cubicBezTo>
                  <a:cubicBezTo>
                    <a:pt x="16" y="4"/>
                    <a:pt x="15" y="5"/>
                    <a:pt x="14" y="4"/>
                  </a:cubicBezTo>
                  <a:cubicBezTo>
                    <a:pt x="11" y="4"/>
                    <a:pt x="9" y="4"/>
                    <a:pt x="7" y="5"/>
                  </a:cubicBezTo>
                  <a:cubicBezTo>
                    <a:pt x="4" y="7"/>
                    <a:pt x="3" y="11"/>
                    <a:pt x="3" y="11"/>
                  </a:cubicBezTo>
                  <a:cubicBezTo>
                    <a:pt x="3" y="12"/>
                    <a:pt x="2" y="12"/>
                    <a:pt x="2" y="1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673">
              <a:extLst>
                <a:ext uri="{FF2B5EF4-FFF2-40B4-BE49-F238E27FC236}">
                  <a16:creationId xmlns:a16="http://schemas.microsoft.com/office/drawing/2014/main" id="{5437F506-74B9-469F-8836-A97CDC2B6FDB}"/>
                </a:ext>
              </a:extLst>
            </p:cNvPr>
            <p:cNvSpPr>
              <a:spLocks/>
            </p:cNvSpPr>
            <p:nvPr/>
          </p:nvSpPr>
          <p:spPr bwMode="auto">
            <a:xfrm>
              <a:off x="10907713" y="5303838"/>
              <a:ext cx="39688" cy="30163"/>
            </a:xfrm>
            <a:custGeom>
              <a:avLst/>
              <a:gdLst>
                <a:gd name="T0" fmla="*/ 64 w 64"/>
                <a:gd name="T1" fmla="*/ 33 h 48"/>
                <a:gd name="T2" fmla="*/ 17 w 64"/>
                <a:gd name="T3" fmla="*/ 0 h 48"/>
                <a:gd name="T4" fmla="*/ 0 w 64"/>
                <a:gd name="T5" fmla="*/ 24 h 48"/>
                <a:gd name="T6" fmla="*/ 53 w 64"/>
                <a:gd name="T7" fmla="*/ 48 h 48"/>
                <a:gd name="T8" fmla="*/ 64 w 64"/>
                <a:gd name="T9" fmla="*/ 33 h 48"/>
              </a:gdLst>
              <a:ahLst/>
              <a:cxnLst>
                <a:cxn ang="0">
                  <a:pos x="T0" y="T1"/>
                </a:cxn>
                <a:cxn ang="0">
                  <a:pos x="T2" y="T3"/>
                </a:cxn>
                <a:cxn ang="0">
                  <a:pos x="T4" y="T5"/>
                </a:cxn>
                <a:cxn ang="0">
                  <a:pos x="T6" y="T7"/>
                </a:cxn>
                <a:cxn ang="0">
                  <a:pos x="T8" y="T9"/>
                </a:cxn>
              </a:cxnLst>
              <a:rect l="0" t="0" r="r" b="b"/>
              <a:pathLst>
                <a:path w="64" h="48">
                  <a:moveTo>
                    <a:pt x="64" y="33"/>
                  </a:moveTo>
                  <a:cubicBezTo>
                    <a:pt x="43" y="8"/>
                    <a:pt x="17" y="0"/>
                    <a:pt x="17" y="0"/>
                  </a:cubicBezTo>
                  <a:lnTo>
                    <a:pt x="0" y="24"/>
                  </a:lnTo>
                  <a:lnTo>
                    <a:pt x="53" y="48"/>
                  </a:lnTo>
                  <a:lnTo>
                    <a:pt x="64" y="33"/>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674">
              <a:extLst>
                <a:ext uri="{FF2B5EF4-FFF2-40B4-BE49-F238E27FC236}">
                  <a16:creationId xmlns:a16="http://schemas.microsoft.com/office/drawing/2014/main" id="{51859351-69CE-424F-8804-6C67DA288CAE}"/>
                </a:ext>
              </a:extLst>
            </p:cNvPr>
            <p:cNvSpPr>
              <a:spLocks/>
            </p:cNvSpPr>
            <p:nvPr/>
          </p:nvSpPr>
          <p:spPr bwMode="auto">
            <a:xfrm>
              <a:off x="10880725" y="5329238"/>
              <a:ext cx="66675" cy="26988"/>
            </a:xfrm>
            <a:custGeom>
              <a:avLst/>
              <a:gdLst>
                <a:gd name="T0" fmla="*/ 99 w 106"/>
                <a:gd name="T1" fmla="*/ 0 h 42"/>
                <a:gd name="T2" fmla="*/ 104 w 106"/>
                <a:gd name="T3" fmla="*/ 16 h 42"/>
                <a:gd name="T4" fmla="*/ 22 w 106"/>
                <a:gd name="T5" fmla="*/ 42 h 42"/>
                <a:gd name="T6" fmla="*/ 0 w 106"/>
                <a:gd name="T7" fmla="*/ 42 h 42"/>
                <a:gd name="T8" fmla="*/ 4 w 106"/>
                <a:gd name="T9" fmla="*/ 19 h 42"/>
                <a:gd name="T10" fmla="*/ 56 w 106"/>
                <a:gd name="T11" fmla="*/ 12 h 42"/>
                <a:gd name="T12" fmla="*/ 97 w 106"/>
                <a:gd name="T13" fmla="*/ 4 h 42"/>
                <a:gd name="T14" fmla="*/ 99 w 106"/>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42">
                  <a:moveTo>
                    <a:pt x="99" y="0"/>
                  </a:moveTo>
                  <a:cubicBezTo>
                    <a:pt x="99" y="0"/>
                    <a:pt x="104" y="8"/>
                    <a:pt x="104" y="16"/>
                  </a:cubicBezTo>
                  <a:cubicBezTo>
                    <a:pt x="87" y="36"/>
                    <a:pt x="41" y="16"/>
                    <a:pt x="22" y="42"/>
                  </a:cubicBezTo>
                  <a:lnTo>
                    <a:pt x="0" y="42"/>
                  </a:lnTo>
                  <a:lnTo>
                    <a:pt x="4" y="19"/>
                  </a:lnTo>
                  <a:cubicBezTo>
                    <a:pt x="4" y="19"/>
                    <a:pt x="27" y="6"/>
                    <a:pt x="56" y="12"/>
                  </a:cubicBezTo>
                  <a:cubicBezTo>
                    <a:pt x="106" y="21"/>
                    <a:pt x="97" y="4"/>
                    <a:pt x="97" y="4"/>
                  </a:cubicBezTo>
                  <a:lnTo>
                    <a:pt x="99" y="0"/>
                  </a:ln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75">
              <a:extLst>
                <a:ext uri="{FF2B5EF4-FFF2-40B4-BE49-F238E27FC236}">
                  <a16:creationId xmlns:a16="http://schemas.microsoft.com/office/drawing/2014/main" id="{C0CB89B4-E0F9-41CC-9E59-1D4EA3BF4A30}"/>
                </a:ext>
              </a:extLst>
            </p:cNvPr>
            <p:cNvSpPr>
              <a:spLocks/>
            </p:cNvSpPr>
            <p:nvPr/>
          </p:nvSpPr>
          <p:spPr bwMode="auto">
            <a:xfrm>
              <a:off x="10925175" y="5318125"/>
              <a:ext cx="19050" cy="14288"/>
            </a:xfrm>
            <a:custGeom>
              <a:avLst/>
              <a:gdLst>
                <a:gd name="T0" fmla="*/ 28 w 30"/>
                <a:gd name="T1" fmla="*/ 22 h 22"/>
                <a:gd name="T2" fmla="*/ 0 w 30"/>
                <a:gd name="T3" fmla="*/ 0 h 22"/>
                <a:gd name="T4" fmla="*/ 30 w 30"/>
                <a:gd name="T5" fmla="*/ 18 h 22"/>
                <a:gd name="T6" fmla="*/ 28 w 30"/>
                <a:gd name="T7" fmla="*/ 22 h 22"/>
              </a:gdLst>
              <a:ahLst/>
              <a:cxnLst>
                <a:cxn ang="0">
                  <a:pos x="T0" y="T1"/>
                </a:cxn>
                <a:cxn ang="0">
                  <a:pos x="T2" y="T3"/>
                </a:cxn>
                <a:cxn ang="0">
                  <a:pos x="T4" y="T5"/>
                </a:cxn>
                <a:cxn ang="0">
                  <a:pos x="T6" y="T7"/>
                </a:cxn>
              </a:cxnLst>
              <a:rect l="0" t="0" r="r" b="b"/>
              <a:pathLst>
                <a:path w="30" h="22">
                  <a:moveTo>
                    <a:pt x="28" y="22"/>
                  </a:moveTo>
                  <a:cubicBezTo>
                    <a:pt x="28" y="22"/>
                    <a:pt x="14" y="5"/>
                    <a:pt x="0" y="0"/>
                  </a:cubicBezTo>
                  <a:cubicBezTo>
                    <a:pt x="17" y="3"/>
                    <a:pt x="30" y="18"/>
                    <a:pt x="30" y="18"/>
                  </a:cubicBezTo>
                  <a:lnTo>
                    <a:pt x="28" y="22"/>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676">
              <a:extLst>
                <a:ext uri="{FF2B5EF4-FFF2-40B4-BE49-F238E27FC236}">
                  <a16:creationId xmlns:a16="http://schemas.microsoft.com/office/drawing/2014/main" id="{51A3E2DA-B261-4B99-AAB1-EDC0E5031880}"/>
                </a:ext>
              </a:extLst>
            </p:cNvPr>
            <p:cNvSpPr>
              <a:spLocks/>
            </p:cNvSpPr>
            <p:nvPr/>
          </p:nvSpPr>
          <p:spPr bwMode="auto">
            <a:xfrm>
              <a:off x="11049000" y="5227638"/>
              <a:ext cx="85725" cy="68263"/>
            </a:xfrm>
            <a:custGeom>
              <a:avLst/>
              <a:gdLst>
                <a:gd name="T0" fmla="*/ 117 w 136"/>
                <a:gd name="T1" fmla="*/ 20 h 108"/>
                <a:gd name="T2" fmla="*/ 75 w 136"/>
                <a:gd name="T3" fmla="*/ 15 h 108"/>
                <a:gd name="T4" fmla="*/ 39 w 136"/>
                <a:gd name="T5" fmla="*/ 49 h 108"/>
                <a:gd name="T6" fmla="*/ 30 w 136"/>
                <a:gd name="T7" fmla="*/ 58 h 108"/>
                <a:gd name="T8" fmla="*/ 18 w 136"/>
                <a:gd name="T9" fmla="*/ 55 h 108"/>
                <a:gd name="T10" fmla="*/ 0 w 136"/>
                <a:gd name="T11" fmla="*/ 67 h 108"/>
                <a:gd name="T12" fmla="*/ 12 w 136"/>
                <a:gd name="T13" fmla="*/ 78 h 108"/>
                <a:gd name="T14" fmla="*/ 9 w 136"/>
                <a:gd name="T15" fmla="*/ 93 h 108"/>
                <a:gd name="T16" fmla="*/ 24 w 136"/>
                <a:gd name="T17" fmla="*/ 96 h 108"/>
                <a:gd name="T18" fmla="*/ 27 w 136"/>
                <a:gd name="T19" fmla="*/ 100 h 108"/>
                <a:gd name="T20" fmla="*/ 58 w 136"/>
                <a:gd name="T21" fmla="*/ 94 h 108"/>
                <a:gd name="T22" fmla="*/ 83 w 136"/>
                <a:gd name="T23" fmla="*/ 78 h 108"/>
                <a:gd name="T24" fmla="*/ 73 w 136"/>
                <a:gd name="T25" fmla="*/ 66 h 108"/>
                <a:gd name="T26" fmla="*/ 74 w 136"/>
                <a:gd name="T27" fmla="*/ 59 h 108"/>
                <a:gd name="T28" fmla="*/ 83 w 136"/>
                <a:gd name="T29" fmla="*/ 52 h 108"/>
                <a:gd name="T30" fmla="*/ 91 w 136"/>
                <a:gd name="T31" fmla="*/ 61 h 108"/>
                <a:gd name="T32" fmla="*/ 91 w 136"/>
                <a:gd name="T33" fmla="*/ 62 h 108"/>
                <a:gd name="T34" fmla="*/ 107 w 136"/>
                <a:gd name="T35" fmla="*/ 46 h 108"/>
                <a:gd name="T36" fmla="*/ 134 w 136"/>
                <a:gd name="T37" fmla="*/ 35 h 108"/>
                <a:gd name="T38" fmla="*/ 117 w 136"/>
                <a:gd name="T39"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08">
                  <a:moveTo>
                    <a:pt x="117" y="20"/>
                  </a:moveTo>
                  <a:cubicBezTo>
                    <a:pt x="110" y="0"/>
                    <a:pt x="81" y="0"/>
                    <a:pt x="75" y="15"/>
                  </a:cubicBezTo>
                  <a:cubicBezTo>
                    <a:pt x="57" y="2"/>
                    <a:pt x="24" y="26"/>
                    <a:pt x="39" y="49"/>
                  </a:cubicBezTo>
                  <a:cubicBezTo>
                    <a:pt x="34" y="51"/>
                    <a:pt x="31" y="54"/>
                    <a:pt x="30" y="58"/>
                  </a:cubicBezTo>
                  <a:cubicBezTo>
                    <a:pt x="26" y="56"/>
                    <a:pt x="22" y="55"/>
                    <a:pt x="18" y="55"/>
                  </a:cubicBezTo>
                  <a:cubicBezTo>
                    <a:pt x="8" y="55"/>
                    <a:pt x="0" y="60"/>
                    <a:pt x="0" y="67"/>
                  </a:cubicBezTo>
                  <a:cubicBezTo>
                    <a:pt x="0" y="72"/>
                    <a:pt x="5" y="76"/>
                    <a:pt x="12" y="78"/>
                  </a:cubicBezTo>
                  <a:cubicBezTo>
                    <a:pt x="7" y="82"/>
                    <a:pt x="5" y="88"/>
                    <a:pt x="9" y="93"/>
                  </a:cubicBezTo>
                  <a:cubicBezTo>
                    <a:pt x="13" y="98"/>
                    <a:pt x="19" y="98"/>
                    <a:pt x="24" y="96"/>
                  </a:cubicBezTo>
                  <a:cubicBezTo>
                    <a:pt x="25" y="97"/>
                    <a:pt x="26" y="99"/>
                    <a:pt x="27" y="100"/>
                  </a:cubicBezTo>
                  <a:cubicBezTo>
                    <a:pt x="35" y="108"/>
                    <a:pt x="56" y="106"/>
                    <a:pt x="58" y="94"/>
                  </a:cubicBezTo>
                  <a:cubicBezTo>
                    <a:pt x="69" y="94"/>
                    <a:pt x="80" y="88"/>
                    <a:pt x="83" y="78"/>
                  </a:cubicBezTo>
                  <a:cubicBezTo>
                    <a:pt x="77" y="78"/>
                    <a:pt x="73" y="72"/>
                    <a:pt x="73" y="66"/>
                  </a:cubicBezTo>
                  <a:lnTo>
                    <a:pt x="74" y="59"/>
                  </a:lnTo>
                  <a:cubicBezTo>
                    <a:pt x="74" y="55"/>
                    <a:pt x="78" y="51"/>
                    <a:pt x="83" y="52"/>
                  </a:cubicBezTo>
                  <a:cubicBezTo>
                    <a:pt x="88" y="52"/>
                    <a:pt x="92" y="56"/>
                    <a:pt x="91" y="61"/>
                  </a:cubicBezTo>
                  <a:lnTo>
                    <a:pt x="91" y="62"/>
                  </a:lnTo>
                  <a:cubicBezTo>
                    <a:pt x="97" y="60"/>
                    <a:pt x="103" y="57"/>
                    <a:pt x="107" y="46"/>
                  </a:cubicBezTo>
                  <a:cubicBezTo>
                    <a:pt x="119" y="50"/>
                    <a:pt x="132" y="44"/>
                    <a:pt x="134" y="35"/>
                  </a:cubicBezTo>
                  <a:cubicBezTo>
                    <a:pt x="136" y="26"/>
                    <a:pt x="125" y="17"/>
                    <a:pt x="117"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677">
              <a:extLst>
                <a:ext uri="{FF2B5EF4-FFF2-40B4-BE49-F238E27FC236}">
                  <a16:creationId xmlns:a16="http://schemas.microsoft.com/office/drawing/2014/main" id="{55E89FE5-F5EE-4944-BE13-D130BDF486FF}"/>
                </a:ext>
              </a:extLst>
            </p:cNvPr>
            <p:cNvSpPr>
              <a:spLocks/>
            </p:cNvSpPr>
            <p:nvPr/>
          </p:nvSpPr>
          <p:spPr bwMode="auto">
            <a:xfrm>
              <a:off x="11164888" y="5327650"/>
              <a:ext cx="161925" cy="128588"/>
            </a:xfrm>
            <a:custGeom>
              <a:avLst/>
              <a:gdLst>
                <a:gd name="T0" fmla="*/ 201 w 257"/>
                <a:gd name="T1" fmla="*/ 112 h 202"/>
                <a:gd name="T2" fmla="*/ 206 w 257"/>
                <a:gd name="T3" fmla="*/ 45 h 202"/>
                <a:gd name="T4" fmla="*/ 206 w 257"/>
                <a:gd name="T5" fmla="*/ 45 h 202"/>
                <a:gd name="T6" fmla="*/ 198 w 257"/>
                <a:gd name="T7" fmla="*/ 17 h 202"/>
                <a:gd name="T8" fmla="*/ 159 w 257"/>
                <a:gd name="T9" fmla="*/ 3 h 202"/>
                <a:gd name="T10" fmla="*/ 0 w 257"/>
                <a:gd name="T11" fmla="*/ 146 h 202"/>
                <a:gd name="T12" fmla="*/ 113 w 257"/>
                <a:gd name="T13" fmla="*/ 202 h 202"/>
                <a:gd name="T14" fmla="*/ 133 w 257"/>
                <a:gd name="T15" fmla="*/ 154 h 202"/>
                <a:gd name="T16" fmla="*/ 146 w 257"/>
                <a:gd name="T17" fmla="*/ 132 h 202"/>
                <a:gd name="T18" fmla="*/ 163 w 257"/>
                <a:gd name="T19" fmla="*/ 111 h 202"/>
                <a:gd name="T20" fmla="*/ 163 w 257"/>
                <a:gd name="T21" fmla="*/ 115 h 202"/>
                <a:gd name="T22" fmla="*/ 179 w 257"/>
                <a:gd name="T23" fmla="*/ 145 h 202"/>
                <a:gd name="T24" fmla="*/ 231 w 257"/>
                <a:gd name="T25" fmla="*/ 180 h 202"/>
                <a:gd name="T26" fmla="*/ 256 w 257"/>
                <a:gd name="T27" fmla="*/ 148 h 202"/>
                <a:gd name="T28" fmla="*/ 257 w 257"/>
                <a:gd name="T29" fmla="*/ 142 h 202"/>
                <a:gd name="T30" fmla="*/ 201 w 257"/>
                <a:gd name="T31" fmla="*/ 11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02">
                  <a:moveTo>
                    <a:pt x="201" y="112"/>
                  </a:moveTo>
                  <a:lnTo>
                    <a:pt x="206" y="45"/>
                  </a:lnTo>
                  <a:lnTo>
                    <a:pt x="206" y="45"/>
                  </a:lnTo>
                  <a:cubicBezTo>
                    <a:pt x="207" y="35"/>
                    <a:pt x="204" y="25"/>
                    <a:pt x="198" y="17"/>
                  </a:cubicBezTo>
                  <a:cubicBezTo>
                    <a:pt x="189" y="5"/>
                    <a:pt x="174" y="0"/>
                    <a:pt x="159" y="3"/>
                  </a:cubicBezTo>
                  <a:cubicBezTo>
                    <a:pt x="94" y="15"/>
                    <a:pt x="4" y="92"/>
                    <a:pt x="0" y="146"/>
                  </a:cubicBezTo>
                  <a:cubicBezTo>
                    <a:pt x="40" y="172"/>
                    <a:pt x="113" y="202"/>
                    <a:pt x="113" y="202"/>
                  </a:cubicBezTo>
                  <a:lnTo>
                    <a:pt x="133" y="154"/>
                  </a:lnTo>
                  <a:cubicBezTo>
                    <a:pt x="136" y="146"/>
                    <a:pt x="141" y="139"/>
                    <a:pt x="146" y="132"/>
                  </a:cubicBezTo>
                  <a:lnTo>
                    <a:pt x="163" y="111"/>
                  </a:lnTo>
                  <a:lnTo>
                    <a:pt x="163" y="115"/>
                  </a:lnTo>
                  <a:cubicBezTo>
                    <a:pt x="163" y="127"/>
                    <a:pt x="169" y="139"/>
                    <a:pt x="179" y="145"/>
                  </a:cubicBezTo>
                  <a:lnTo>
                    <a:pt x="231" y="180"/>
                  </a:lnTo>
                  <a:cubicBezTo>
                    <a:pt x="244" y="173"/>
                    <a:pt x="253" y="162"/>
                    <a:pt x="256" y="148"/>
                  </a:cubicBezTo>
                  <a:lnTo>
                    <a:pt x="257" y="142"/>
                  </a:lnTo>
                  <a:lnTo>
                    <a:pt x="201" y="112"/>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678">
              <a:extLst>
                <a:ext uri="{FF2B5EF4-FFF2-40B4-BE49-F238E27FC236}">
                  <a16:creationId xmlns:a16="http://schemas.microsoft.com/office/drawing/2014/main" id="{07915B96-B2BB-4350-9128-53D49E7C06DD}"/>
                </a:ext>
              </a:extLst>
            </p:cNvPr>
            <p:cNvSpPr>
              <a:spLocks/>
            </p:cNvSpPr>
            <p:nvPr/>
          </p:nvSpPr>
          <p:spPr bwMode="auto">
            <a:xfrm>
              <a:off x="11252200" y="5356225"/>
              <a:ext cx="15875" cy="50800"/>
            </a:xfrm>
            <a:custGeom>
              <a:avLst/>
              <a:gdLst>
                <a:gd name="T0" fmla="*/ 24 w 24"/>
                <a:gd name="T1" fmla="*/ 65 h 80"/>
                <a:gd name="T2" fmla="*/ 23 w 24"/>
                <a:gd name="T3" fmla="*/ 0 h 80"/>
                <a:gd name="T4" fmla="*/ 13 w 24"/>
                <a:gd name="T5" fmla="*/ 80 h 80"/>
                <a:gd name="T6" fmla="*/ 24 w 24"/>
                <a:gd name="T7" fmla="*/ 65 h 80"/>
              </a:gdLst>
              <a:ahLst/>
              <a:cxnLst>
                <a:cxn ang="0">
                  <a:pos x="T0" y="T1"/>
                </a:cxn>
                <a:cxn ang="0">
                  <a:pos x="T2" y="T3"/>
                </a:cxn>
                <a:cxn ang="0">
                  <a:pos x="T4" y="T5"/>
                </a:cxn>
                <a:cxn ang="0">
                  <a:pos x="T6" y="T7"/>
                </a:cxn>
              </a:cxnLst>
              <a:rect l="0" t="0" r="r" b="b"/>
              <a:pathLst>
                <a:path w="24" h="80">
                  <a:moveTo>
                    <a:pt x="24" y="65"/>
                  </a:moveTo>
                  <a:lnTo>
                    <a:pt x="23" y="0"/>
                  </a:lnTo>
                  <a:cubicBezTo>
                    <a:pt x="23" y="0"/>
                    <a:pt x="0" y="38"/>
                    <a:pt x="13" y="80"/>
                  </a:cubicBezTo>
                  <a:cubicBezTo>
                    <a:pt x="15" y="78"/>
                    <a:pt x="24" y="65"/>
                    <a:pt x="24" y="6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679">
              <a:extLst>
                <a:ext uri="{FF2B5EF4-FFF2-40B4-BE49-F238E27FC236}">
                  <a16:creationId xmlns:a16="http://schemas.microsoft.com/office/drawing/2014/main" id="{B8692F2B-6516-4145-B191-3F1818ED8662}"/>
                </a:ext>
              </a:extLst>
            </p:cNvPr>
            <p:cNvSpPr>
              <a:spLocks/>
            </p:cNvSpPr>
            <p:nvPr/>
          </p:nvSpPr>
          <p:spPr bwMode="auto">
            <a:xfrm>
              <a:off x="11058525" y="5318125"/>
              <a:ext cx="68263" cy="104775"/>
            </a:xfrm>
            <a:custGeom>
              <a:avLst/>
              <a:gdLst>
                <a:gd name="T0" fmla="*/ 0 w 107"/>
                <a:gd name="T1" fmla="*/ 24 h 165"/>
                <a:gd name="T2" fmla="*/ 0 w 107"/>
                <a:gd name="T3" fmla="*/ 90 h 165"/>
                <a:gd name="T4" fmla="*/ 19 w 107"/>
                <a:gd name="T5" fmla="*/ 122 h 165"/>
                <a:gd name="T6" fmla="*/ 93 w 107"/>
                <a:gd name="T7" fmla="*/ 165 h 165"/>
                <a:gd name="T8" fmla="*/ 107 w 107"/>
                <a:gd name="T9" fmla="*/ 140 h 165"/>
                <a:gd name="T10" fmla="*/ 44 w 107"/>
                <a:gd name="T11" fmla="*/ 89 h 165"/>
                <a:gd name="T12" fmla="*/ 46 w 107"/>
                <a:gd name="T13" fmla="*/ 25 h 165"/>
                <a:gd name="T14" fmla="*/ 22 w 107"/>
                <a:gd name="T15" fmla="*/ 1 h 165"/>
                <a:gd name="T16" fmla="*/ 0 w 107"/>
                <a:gd name="T1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65">
                  <a:moveTo>
                    <a:pt x="0" y="24"/>
                  </a:moveTo>
                  <a:lnTo>
                    <a:pt x="0" y="90"/>
                  </a:lnTo>
                  <a:cubicBezTo>
                    <a:pt x="0" y="103"/>
                    <a:pt x="7" y="115"/>
                    <a:pt x="19" y="122"/>
                  </a:cubicBezTo>
                  <a:lnTo>
                    <a:pt x="93" y="165"/>
                  </a:lnTo>
                  <a:lnTo>
                    <a:pt x="107" y="140"/>
                  </a:lnTo>
                  <a:lnTo>
                    <a:pt x="44" y="89"/>
                  </a:lnTo>
                  <a:lnTo>
                    <a:pt x="46" y="25"/>
                  </a:lnTo>
                  <a:cubicBezTo>
                    <a:pt x="47" y="11"/>
                    <a:pt x="36" y="0"/>
                    <a:pt x="22" y="1"/>
                  </a:cubicBezTo>
                  <a:cubicBezTo>
                    <a:pt x="10" y="1"/>
                    <a:pt x="0" y="11"/>
                    <a:pt x="0" y="2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680">
              <a:extLst>
                <a:ext uri="{FF2B5EF4-FFF2-40B4-BE49-F238E27FC236}">
                  <a16:creationId xmlns:a16="http://schemas.microsoft.com/office/drawing/2014/main" id="{35056B7A-2328-4AD2-9B27-EB91BE0769B3}"/>
                </a:ext>
              </a:extLst>
            </p:cNvPr>
            <p:cNvSpPr>
              <a:spLocks/>
            </p:cNvSpPr>
            <p:nvPr/>
          </p:nvSpPr>
          <p:spPr bwMode="auto">
            <a:xfrm>
              <a:off x="11010900" y="5294313"/>
              <a:ext cx="115888" cy="128588"/>
            </a:xfrm>
            <a:custGeom>
              <a:avLst/>
              <a:gdLst>
                <a:gd name="T0" fmla="*/ 120 w 183"/>
                <a:gd name="T1" fmla="*/ 127 h 203"/>
                <a:gd name="T2" fmla="*/ 122 w 183"/>
                <a:gd name="T3" fmla="*/ 63 h 203"/>
                <a:gd name="T4" fmla="*/ 121 w 183"/>
                <a:gd name="T5" fmla="*/ 54 h 203"/>
                <a:gd name="T6" fmla="*/ 133 w 183"/>
                <a:gd name="T7" fmla="*/ 64 h 203"/>
                <a:gd name="T8" fmla="*/ 134 w 183"/>
                <a:gd name="T9" fmla="*/ 64 h 203"/>
                <a:gd name="T10" fmla="*/ 132 w 183"/>
                <a:gd name="T11" fmla="*/ 44 h 203"/>
                <a:gd name="T12" fmla="*/ 127 w 183"/>
                <a:gd name="T13" fmla="*/ 26 h 203"/>
                <a:gd name="T14" fmla="*/ 81 w 183"/>
                <a:gd name="T15" fmla="*/ 9 h 203"/>
                <a:gd name="T16" fmla="*/ 23 w 183"/>
                <a:gd name="T17" fmla="*/ 76 h 203"/>
                <a:gd name="T18" fmla="*/ 0 w 183"/>
                <a:gd name="T19" fmla="*/ 180 h 203"/>
                <a:gd name="T20" fmla="*/ 40 w 183"/>
                <a:gd name="T21" fmla="*/ 120 h 203"/>
                <a:gd name="T22" fmla="*/ 76 w 183"/>
                <a:gd name="T23" fmla="*/ 63 h 203"/>
                <a:gd name="T24" fmla="*/ 76 w 183"/>
                <a:gd name="T25" fmla="*/ 128 h 203"/>
                <a:gd name="T26" fmla="*/ 95 w 183"/>
                <a:gd name="T27" fmla="*/ 160 h 203"/>
                <a:gd name="T28" fmla="*/ 169 w 183"/>
                <a:gd name="T29" fmla="*/ 203 h 203"/>
                <a:gd name="T30" fmla="*/ 183 w 183"/>
                <a:gd name="T31" fmla="*/ 178 h 203"/>
                <a:gd name="T32" fmla="*/ 120 w 183"/>
                <a:gd name="T33"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203">
                  <a:moveTo>
                    <a:pt x="120" y="127"/>
                  </a:moveTo>
                  <a:lnTo>
                    <a:pt x="122" y="63"/>
                  </a:lnTo>
                  <a:cubicBezTo>
                    <a:pt x="122" y="59"/>
                    <a:pt x="122" y="56"/>
                    <a:pt x="121" y="54"/>
                  </a:cubicBezTo>
                  <a:cubicBezTo>
                    <a:pt x="125" y="56"/>
                    <a:pt x="130" y="59"/>
                    <a:pt x="133" y="64"/>
                  </a:cubicBezTo>
                  <a:lnTo>
                    <a:pt x="134" y="64"/>
                  </a:lnTo>
                  <a:cubicBezTo>
                    <a:pt x="134" y="58"/>
                    <a:pt x="134" y="51"/>
                    <a:pt x="132" y="44"/>
                  </a:cubicBezTo>
                  <a:cubicBezTo>
                    <a:pt x="131" y="39"/>
                    <a:pt x="129" y="33"/>
                    <a:pt x="127" y="26"/>
                  </a:cubicBezTo>
                  <a:cubicBezTo>
                    <a:pt x="120" y="8"/>
                    <a:pt x="98" y="0"/>
                    <a:pt x="81" y="9"/>
                  </a:cubicBezTo>
                  <a:cubicBezTo>
                    <a:pt x="62" y="20"/>
                    <a:pt x="38" y="39"/>
                    <a:pt x="23" y="76"/>
                  </a:cubicBezTo>
                  <a:cubicBezTo>
                    <a:pt x="7" y="114"/>
                    <a:pt x="6" y="149"/>
                    <a:pt x="0" y="180"/>
                  </a:cubicBezTo>
                  <a:cubicBezTo>
                    <a:pt x="19" y="164"/>
                    <a:pt x="32" y="143"/>
                    <a:pt x="40" y="120"/>
                  </a:cubicBezTo>
                  <a:cubicBezTo>
                    <a:pt x="47" y="98"/>
                    <a:pt x="60" y="78"/>
                    <a:pt x="76" y="63"/>
                  </a:cubicBezTo>
                  <a:lnTo>
                    <a:pt x="76" y="128"/>
                  </a:lnTo>
                  <a:cubicBezTo>
                    <a:pt x="76" y="141"/>
                    <a:pt x="83" y="153"/>
                    <a:pt x="95" y="160"/>
                  </a:cubicBezTo>
                  <a:lnTo>
                    <a:pt x="169" y="203"/>
                  </a:lnTo>
                  <a:lnTo>
                    <a:pt x="183" y="178"/>
                  </a:lnTo>
                  <a:lnTo>
                    <a:pt x="120" y="12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681">
              <a:extLst>
                <a:ext uri="{FF2B5EF4-FFF2-40B4-BE49-F238E27FC236}">
                  <a16:creationId xmlns:a16="http://schemas.microsoft.com/office/drawing/2014/main" id="{704B0AD7-FEA2-46E3-833D-29B566B42526}"/>
                </a:ext>
              </a:extLst>
            </p:cNvPr>
            <p:cNvSpPr>
              <a:spLocks/>
            </p:cNvSpPr>
            <p:nvPr/>
          </p:nvSpPr>
          <p:spPr bwMode="auto">
            <a:xfrm>
              <a:off x="11069638" y="5365750"/>
              <a:ext cx="14288" cy="9525"/>
            </a:xfrm>
            <a:custGeom>
              <a:avLst/>
              <a:gdLst>
                <a:gd name="T0" fmla="*/ 23 w 23"/>
                <a:gd name="T1" fmla="*/ 14 h 14"/>
                <a:gd name="T2" fmla="*/ 0 w 23"/>
                <a:gd name="T3" fmla="*/ 11 h 14"/>
                <a:gd name="T4" fmla="*/ 23 w 23"/>
                <a:gd name="T5" fmla="*/ 14 h 14"/>
              </a:gdLst>
              <a:ahLst/>
              <a:cxnLst>
                <a:cxn ang="0">
                  <a:pos x="T0" y="T1"/>
                </a:cxn>
                <a:cxn ang="0">
                  <a:pos x="T2" y="T3"/>
                </a:cxn>
                <a:cxn ang="0">
                  <a:pos x="T4" y="T5"/>
                </a:cxn>
              </a:cxnLst>
              <a:rect l="0" t="0" r="r" b="b"/>
              <a:pathLst>
                <a:path w="23" h="14">
                  <a:moveTo>
                    <a:pt x="23" y="14"/>
                  </a:moveTo>
                  <a:lnTo>
                    <a:pt x="0" y="11"/>
                  </a:lnTo>
                  <a:cubicBezTo>
                    <a:pt x="0" y="11"/>
                    <a:pt x="16" y="0"/>
                    <a:pt x="2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2682">
              <a:extLst>
                <a:ext uri="{FF2B5EF4-FFF2-40B4-BE49-F238E27FC236}">
                  <a16:creationId xmlns:a16="http://schemas.microsoft.com/office/drawing/2014/main" id="{CFA72D07-2A4A-4057-BBB2-BC4B47C6F9B0}"/>
                </a:ext>
              </a:extLst>
            </p:cNvPr>
            <p:cNvSpPr>
              <a:spLocks noChangeArrowheads="1"/>
            </p:cNvSpPr>
            <p:nvPr/>
          </p:nvSpPr>
          <p:spPr bwMode="auto">
            <a:xfrm>
              <a:off x="11112500" y="5411788"/>
              <a:ext cx="4763" cy="63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683">
              <a:extLst>
                <a:ext uri="{FF2B5EF4-FFF2-40B4-BE49-F238E27FC236}">
                  <a16:creationId xmlns:a16="http://schemas.microsoft.com/office/drawing/2014/main" id="{295A141E-FC51-410A-A72A-5506912B4E87}"/>
                </a:ext>
              </a:extLst>
            </p:cNvPr>
            <p:cNvSpPr>
              <a:spLocks noEditPoints="1"/>
            </p:cNvSpPr>
            <p:nvPr/>
          </p:nvSpPr>
          <p:spPr bwMode="auto">
            <a:xfrm>
              <a:off x="11104563" y="5262563"/>
              <a:ext cx="34925" cy="15875"/>
            </a:xfrm>
            <a:custGeom>
              <a:avLst/>
              <a:gdLst>
                <a:gd name="T0" fmla="*/ 45 w 55"/>
                <a:gd name="T1" fmla="*/ 20 h 25"/>
                <a:gd name="T2" fmla="*/ 44 w 55"/>
                <a:gd name="T3" fmla="*/ 22 h 25"/>
                <a:gd name="T4" fmla="*/ 41 w 55"/>
                <a:gd name="T5" fmla="*/ 23 h 25"/>
                <a:gd name="T6" fmla="*/ 32 w 55"/>
                <a:gd name="T7" fmla="*/ 21 h 25"/>
                <a:gd name="T8" fmla="*/ 28 w 55"/>
                <a:gd name="T9" fmla="*/ 16 h 25"/>
                <a:gd name="T10" fmla="*/ 29 w 55"/>
                <a:gd name="T11" fmla="*/ 8 h 25"/>
                <a:gd name="T12" fmla="*/ 34 w 55"/>
                <a:gd name="T13" fmla="*/ 4 h 25"/>
                <a:gd name="T14" fmla="*/ 35 w 55"/>
                <a:gd name="T15" fmla="*/ 4 h 25"/>
                <a:gd name="T16" fmla="*/ 44 w 55"/>
                <a:gd name="T17" fmla="*/ 5 h 25"/>
                <a:gd name="T18" fmla="*/ 46 w 55"/>
                <a:gd name="T19" fmla="*/ 6 h 25"/>
                <a:gd name="T20" fmla="*/ 47 w 55"/>
                <a:gd name="T21" fmla="*/ 9 h 25"/>
                <a:gd name="T22" fmla="*/ 45 w 55"/>
                <a:gd name="T23" fmla="*/ 20 h 25"/>
                <a:gd name="T24" fmla="*/ 54 w 55"/>
                <a:gd name="T25" fmla="*/ 3 h 25"/>
                <a:gd name="T26" fmla="*/ 42 w 55"/>
                <a:gd name="T27" fmla="*/ 2 h 25"/>
                <a:gd name="T28" fmla="*/ 42 w 55"/>
                <a:gd name="T29" fmla="*/ 2 h 25"/>
                <a:gd name="T30" fmla="*/ 35 w 55"/>
                <a:gd name="T31" fmla="*/ 1 h 25"/>
                <a:gd name="T32" fmla="*/ 34 w 55"/>
                <a:gd name="T33" fmla="*/ 1 h 25"/>
                <a:gd name="T34" fmla="*/ 34 w 55"/>
                <a:gd name="T35" fmla="*/ 1 h 25"/>
                <a:gd name="T36" fmla="*/ 0 w 55"/>
                <a:gd name="T37" fmla="*/ 0 h 25"/>
                <a:gd name="T38" fmla="*/ 2 w 55"/>
                <a:gd name="T39" fmla="*/ 3 h 25"/>
                <a:gd name="T40" fmla="*/ 28 w 55"/>
                <a:gd name="T41" fmla="*/ 3 h 25"/>
                <a:gd name="T42" fmla="*/ 27 w 55"/>
                <a:gd name="T43" fmla="*/ 7 h 25"/>
                <a:gd name="T44" fmla="*/ 25 w 55"/>
                <a:gd name="T45" fmla="*/ 16 h 25"/>
                <a:gd name="T46" fmla="*/ 32 w 55"/>
                <a:gd name="T47" fmla="*/ 24 h 25"/>
                <a:gd name="T48" fmla="*/ 41 w 55"/>
                <a:gd name="T49" fmla="*/ 25 h 25"/>
                <a:gd name="T50" fmla="*/ 42 w 55"/>
                <a:gd name="T51" fmla="*/ 25 h 25"/>
                <a:gd name="T52" fmla="*/ 46 w 55"/>
                <a:gd name="T53" fmla="*/ 24 h 25"/>
                <a:gd name="T54" fmla="*/ 48 w 55"/>
                <a:gd name="T55" fmla="*/ 20 h 25"/>
                <a:gd name="T56" fmla="*/ 49 w 55"/>
                <a:gd name="T57" fmla="*/ 9 h 25"/>
                <a:gd name="T58" fmla="*/ 49 w 55"/>
                <a:gd name="T59" fmla="*/ 5 h 25"/>
                <a:gd name="T60" fmla="*/ 53 w 55"/>
                <a:gd name="T61" fmla="*/ 6 h 25"/>
                <a:gd name="T62" fmla="*/ 53 w 55"/>
                <a:gd name="T63" fmla="*/ 6 h 25"/>
                <a:gd name="T64" fmla="*/ 55 w 55"/>
                <a:gd name="T65" fmla="*/ 5 h 25"/>
                <a:gd name="T66" fmla="*/ 54 w 55"/>
                <a:gd name="T6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25">
                  <a:moveTo>
                    <a:pt x="45" y="20"/>
                  </a:moveTo>
                  <a:cubicBezTo>
                    <a:pt x="45" y="21"/>
                    <a:pt x="45" y="21"/>
                    <a:pt x="44" y="22"/>
                  </a:cubicBezTo>
                  <a:cubicBezTo>
                    <a:pt x="43" y="23"/>
                    <a:pt x="42" y="23"/>
                    <a:pt x="41" y="23"/>
                  </a:cubicBezTo>
                  <a:lnTo>
                    <a:pt x="32" y="21"/>
                  </a:lnTo>
                  <a:cubicBezTo>
                    <a:pt x="30" y="21"/>
                    <a:pt x="28" y="19"/>
                    <a:pt x="28" y="16"/>
                  </a:cubicBezTo>
                  <a:lnTo>
                    <a:pt x="29" y="8"/>
                  </a:lnTo>
                  <a:cubicBezTo>
                    <a:pt x="30" y="5"/>
                    <a:pt x="32" y="4"/>
                    <a:pt x="34" y="4"/>
                  </a:cubicBezTo>
                  <a:cubicBezTo>
                    <a:pt x="34" y="4"/>
                    <a:pt x="34" y="4"/>
                    <a:pt x="35" y="4"/>
                  </a:cubicBezTo>
                  <a:lnTo>
                    <a:pt x="44" y="5"/>
                  </a:lnTo>
                  <a:cubicBezTo>
                    <a:pt x="45" y="5"/>
                    <a:pt x="46" y="6"/>
                    <a:pt x="46" y="6"/>
                  </a:cubicBezTo>
                  <a:cubicBezTo>
                    <a:pt x="47" y="7"/>
                    <a:pt x="47" y="8"/>
                    <a:pt x="47" y="9"/>
                  </a:cubicBezTo>
                  <a:lnTo>
                    <a:pt x="45" y="20"/>
                  </a:lnTo>
                  <a:close/>
                  <a:moveTo>
                    <a:pt x="54" y="3"/>
                  </a:moveTo>
                  <a:lnTo>
                    <a:pt x="42" y="2"/>
                  </a:lnTo>
                  <a:cubicBezTo>
                    <a:pt x="42" y="2"/>
                    <a:pt x="42" y="2"/>
                    <a:pt x="42" y="2"/>
                  </a:cubicBezTo>
                  <a:lnTo>
                    <a:pt x="35" y="1"/>
                  </a:lnTo>
                  <a:cubicBezTo>
                    <a:pt x="35" y="1"/>
                    <a:pt x="34" y="1"/>
                    <a:pt x="34" y="1"/>
                  </a:cubicBezTo>
                  <a:lnTo>
                    <a:pt x="34" y="1"/>
                  </a:lnTo>
                  <a:lnTo>
                    <a:pt x="0" y="0"/>
                  </a:lnTo>
                  <a:lnTo>
                    <a:pt x="2" y="3"/>
                  </a:lnTo>
                  <a:lnTo>
                    <a:pt x="28" y="3"/>
                  </a:lnTo>
                  <a:cubicBezTo>
                    <a:pt x="27" y="4"/>
                    <a:pt x="27" y="6"/>
                    <a:pt x="27" y="7"/>
                  </a:cubicBezTo>
                  <a:lnTo>
                    <a:pt x="25" y="16"/>
                  </a:lnTo>
                  <a:cubicBezTo>
                    <a:pt x="25" y="20"/>
                    <a:pt x="28" y="23"/>
                    <a:pt x="32" y="24"/>
                  </a:cubicBezTo>
                  <a:lnTo>
                    <a:pt x="41" y="25"/>
                  </a:lnTo>
                  <a:cubicBezTo>
                    <a:pt x="41" y="25"/>
                    <a:pt x="42" y="25"/>
                    <a:pt x="42" y="25"/>
                  </a:cubicBezTo>
                  <a:cubicBezTo>
                    <a:pt x="43" y="25"/>
                    <a:pt x="44" y="25"/>
                    <a:pt x="46" y="24"/>
                  </a:cubicBezTo>
                  <a:cubicBezTo>
                    <a:pt x="47" y="23"/>
                    <a:pt x="48" y="22"/>
                    <a:pt x="48" y="20"/>
                  </a:cubicBezTo>
                  <a:lnTo>
                    <a:pt x="49" y="9"/>
                  </a:lnTo>
                  <a:cubicBezTo>
                    <a:pt x="50" y="8"/>
                    <a:pt x="49" y="7"/>
                    <a:pt x="49" y="5"/>
                  </a:cubicBezTo>
                  <a:lnTo>
                    <a:pt x="53" y="6"/>
                  </a:lnTo>
                  <a:lnTo>
                    <a:pt x="53" y="6"/>
                  </a:lnTo>
                  <a:cubicBezTo>
                    <a:pt x="54" y="6"/>
                    <a:pt x="55" y="5"/>
                    <a:pt x="55" y="5"/>
                  </a:cubicBezTo>
                  <a:cubicBezTo>
                    <a:pt x="55" y="4"/>
                    <a:pt x="54" y="3"/>
                    <a:pt x="5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8" name="TextBox 127">
            <a:extLst>
              <a:ext uri="{FF2B5EF4-FFF2-40B4-BE49-F238E27FC236}">
                <a16:creationId xmlns:a16="http://schemas.microsoft.com/office/drawing/2014/main" id="{68BAE144-117E-44E8-91F0-33DD982F0E62}"/>
              </a:ext>
            </a:extLst>
          </p:cNvPr>
          <p:cNvSpPr txBox="1"/>
          <p:nvPr/>
        </p:nvSpPr>
        <p:spPr>
          <a:xfrm>
            <a:off x="604379" y="4008704"/>
            <a:ext cx="4867479" cy="1200329"/>
          </a:xfrm>
          <a:custGeom>
            <a:avLst/>
            <a:gdLst>
              <a:gd name="connsiteX0" fmla="*/ 0 w 4867479"/>
              <a:gd name="connsiteY0" fmla="*/ 0 h 1200329"/>
              <a:gd name="connsiteX1" fmla="*/ 646679 w 4867479"/>
              <a:gd name="connsiteY1" fmla="*/ 0 h 1200329"/>
              <a:gd name="connsiteX2" fmla="*/ 1196009 w 4867479"/>
              <a:gd name="connsiteY2" fmla="*/ 0 h 1200329"/>
              <a:gd name="connsiteX3" fmla="*/ 1988713 w 4867479"/>
              <a:gd name="connsiteY3" fmla="*/ 0 h 1200329"/>
              <a:gd name="connsiteX4" fmla="*/ 2635392 w 4867479"/>
              <a:gd name="connsiteY4" fmla="*/ 0 h 1200329"/>
              <a:gd name="connsiteX5" fmla="*/ 3282072 w 4867479"/>
              <a:gd name="connsiteY5" fmla="*/ 0 h 1200329"/>
              <a:gd name="connsiteX6" fmla="*/ 4074775 w 4867479"/>
              <a:gd name="connsiteY6" fmla="*/ 0 h 1200329"/>
              <a:gd name="connsiteX7" fmla="*/ 4867479 w 4867479"/>
              <a:gd name="connsiteY7" fmla="*/ 0 h 1200329"/>
              <a:gd name="connsiteX8" fmla="*/ 4867479 w 4867479"/>
              <a:gd name="connsiteY8" fmla="*/ 624171 h 1200329"/>
              <a:gd name="connsiteX9" fmla="*/ 4867479 w 4867479"/>
              <a:gd name="connsiteY9" fmla="*/ 1200329 h 1200329"/>
              <a:gd name="connsiteX10" fmla="*/ 4269474 w 4867479"/>
              <a:gd name="connsiteY10" fmla="*/ 1200329 h 1200329"/>
              <a:gd name="connsiteX11" fmla="*/ 3574120 w 4867479"/>
              <a:gd name="connsiteY11" fmla="*/ 1200329 h 1200329"/>
              <a:gd name="connsiteX12" fmla="*/ 2927441 w 4867479"/>
              <a:gd name="connsiteY12" fmla="*/ 1200329 h 1200329"/>
              <a:gd name="connsiteX13" fmla="*/ 2134737 w 4867479"/>
              <a:gd name="connsiteY13" fmla="*/ 1200329 h 1200329"/>
              <a:gd name="connsiteX14" fmla="*/ 1342033 w 4867479"/>
              <a:gd name="connsiteY14" fmla="*/ 1200329 h 1200329"/>
              <a:gd name="connsiteX15" fmla="*/ 744029 w 4867479"/>
              <a:gd name="connsiteY15" fmla="*/ 1200329 h 1200329"/>
              <a:gd name="connsiteX16" fmla="*/ 0 w 4867479"/>
              <a:gd name="connsiteY16" fmla="*/ 1200329 h 1200329"/>
              <a:gd name="connsiteX17" fmla="*/ 0 w 4867479"/>
              <a:gd name="connsiteY17" fmla="*/ 576158 h 1200329"/>
              <a:gd name="connsiteX18" fmla="*/ 0 w 4867479"/>
              <a:gd name="connsiteY18"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7479" h="1200329" extrusionOk="0">
                <a:moveTo>
                  <a:pt x="0" y="0"/>
                </a:moveTo>
                <a:cubicBezTo>
                  <a:pt x="233755" y="11316"/>
                  <a:pt x="476149" y="1645"/>
                  <a:pt x="646679" y="0"/>
                </a:cubicBezTo>
                <a:cubicBezTo>
                  <a:pt x="817209" y="-1645"/>
                  <a:pt x="1039287" y="26950"/>
                  <a:pt x="1196009" y="0"/>
                </a:cubicBezTo>
                <a:cubicBezTo>
                  <a:pt x="1352731" y="-26950"/>
                  <a:pt x="1748442" y="7365"/>
                  <a:pt x="1988713" y="0"/>
                </a:cubicBezTo>
                <a:cubicBezTo>
                  <a:pt x="2228984" y="-7365"/>
                  <a:pt x="2360273" y="-12724"/>
                  <a:pt x="2635392" y="0"/>
                </a:cubicBezTo>
                <a:cubicBezTo>
                  <a:pt x="2910511" y="12724"/>
                  <a:pt x="3093932" y="25351"/>
                  <a:pt x="3282072" y="0"/>
                </a:cubicBezTo>
                <a:cubicBezTo>
                  <a:pt x="3470212" y="-25351"/>
                  <a:pt x="3701240" y="-15893"/>
                  <a:pt x="4074775" y="0"/>
                </a:cubicBezTo>
                <a:cubicBezTo>
                  <a:pt x="4448310" y="15893"/>
                  <a:pt x="4652368" y="30840"/>
                  <a:pt x="4867479" y="0"/>
                </a:cubicBezTo>
                <a:cubicBezTo>
                  <a:pt x="4883465" y="249590"/>
                  <a:pt x="4855942" y="393908"/>
                  <a:pt x="4867479" y="624171"/>
                </a:cubicBezTo>
                <a:cubicBezTo>
                  <a:pt x="4879016" y="854434"/>
                  <a:pt x="4860982" y="1006894"/>
                  <a:pt x="4867479" y="1200329"/>
                </a:cubicBezTo>
                <a:cubicBezTo>
                  <a:pt x="4672651" y="1174300"/>
                  <a:pt x="4547748" y="1220533"/>
                  <a:pt x="4269474" y="1200329"/>
                </a:cubicBezTo>
                <a:cubicBezTo>
                  <a:pt x="3991201" y="1180125"/>
                  <a:pt x="3897497" y="1198402"/>
                  <a:pt x="3574120" y="1200329"/>
                </a:cubicBezTo>
                <a:cubicBezTo>
                  <a:pt x="3250743" y="1202256"/>
                  <a:pt x="3228710" y="1178324"/>
                  <a:pt x="2927441" y="1200329"/>
                </a:cubicBezTo>
                <a:cubicBezTo>
                  <a:pt x="2626172" y="1222334"/>
                  <a:pt x="2343854" y="1178248"/>
                  <a:pt x="2134737" y="1200329"/>
                </a:cubicBezTo>
                <a:cubicBezTo>
                  <a:pt x="1925620" y="1222410"/>
                  <a:pt x="1731945" y="1239549"/>
                  <a:pt x="1342033" y="1200329"/>
                </a:cubicBezTo>
                <a:cubicBezTo>
                  <a:pt x="952121" y="1161109"/>
                  <a:pt x="962219" y="1172332"/>
                  <a:pt x="744029" y="1200329"/>
                </a:cubicBezTo>
                <a:cubicBezTo>
                  <a:pt x="525839" y="1228326"/>
                  <a:pt x="206455" y="1174542"/>
                  <a:pt x="0" y="1200329"/>
                </a:cubicBezTo>
                <a:cubicBezTo>
                  <a:pt x="-19341" y="938229"/>
                  <a:pt x="-19003" y="816038"/>
                  <a:pt x="0" y="576158"/>
                </a:cubicBezTo>
                <a:cubicBezTo>
                  <a:pt x="19003" y="336278"/>
                  <a:pt x="21223" y="250888"/>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400" b="0" i="0">
                <a:solidFill>
                  <a:srgbClr val="000000"/>
                </a:solidFill>
                <a:effectLst/>
                <a:latin typeface="Segoe UI Semilight" panose="020B0402040204020203" pitchFamily="34" charset="0"/>
                <a:cs typeface="Segoe UI Semilight" panose="020B0402040204020203" pitchFamily="34" charset="0"/>
              </a:defRPr>
            </a:lvl1pPr>
          </a:lstStyle>
          <a:p>
            <a:pPr algn="just"/>
            <a:r>
              <a:rPr lang="en-US" dirty="0"/>
              <a:t>Planning an effective navigation experience is a critical element of designing SharePoint sites. </a:t>
            </a:r>
          </a:p>
        </p:txBody>
      </p:sp>
      <p:sp>
        <p:nvSpPr>
          <p:cNvPr id="129" name="Title 16">
            <a:extLst>
              <a:ext uri="{FF2B5EF4-FFF2-40B4-BE49-F238E27FC236}">
                <a16:creationId xmlns:a16="http://schemas.microsoft.com/office/drawing/2014/main" id="{E8BBB0D1-1BD3-4994-AA3F-D6F01BA1E32B}"/>
              </a:ext>
            </a:extLst>
          </p:cNvPr>
          <p:cNvSpPr>
            <a:spLocks noGrp="1"/>
          </p:cNvSpPr>
          <p:nvPr>
            <p:ph type="title"/>
          </p:nvPr>
        </p:nvSpPr>
        <p:spPr>
          <a:xfrm>
            <a:off x="588263" y="457200"/>
            <a:ext cx="11018520" cy="553998"/>
          </a:xfrm>
        </p:spPr>
        <p:txBody>
          <a:bodyPr>
            <a:normAutofit fontScale="90000"/>
          </a:bodyPr>
          <a:lstStyle/>
          <a:p>
            <a:r>
              <a:rPr lang="en-US" dirty="0"/>
              <a:t>Overview of navigation in SharePoint </a:t>
            </a:r>
            <a:r>
              <a:rPr lang="en-US" sz="2400" dirty="0">
                <a:latin typeface="+mn-lt"/>
                <a:cs typeface="Segoe UI Semilight" panose="020B0402040204020203" pitchFamily="34" charset="0"/>
              </a:rPr>
              <a:t>(1/4)</a:t>
            </a:r>
            <a:endParaRPr lang="en-US" dirty="0"/>
          </a:p>
        </p:txBody>
      </p:sp>
    </p:spTree>
    <p:extLst>
      <p:ext uri="{BB962C8B-B14F-4D97-AF65-F5344CB8AC3E}">
        <p14:creationId xmlns:p14="http://schemas.microsoft.com/office/powerpoint/2010/main" val="181892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6356419" cy="3471720"/>
          </a:xfrm>
        </p:spPr>
        <p:txBody>
          <a:bodyPr>
            <a:normAutofit lnSpcReduction="10000"/>
          </a:bodyPr>
          <a:lstStyle/>
          <a:p>
            <a:r>
              <a:rPr lang="en-US" sz="2400" b="0" i="0" dirty="0">
                <a:solidFill>
                  <a:srgbClr val="000000"/>
                </a:solidFill>
                <a:effectLst/>
              </a:rPr>
              <a:t>Overview of SharePoint in Microsoft 365</a:t>
            </a:r>
            <a:endParaRPr lang="en-US" sz="2400" dirty="0"/>
          </a:p>
          <a:p>
            <a:r>
              <a:rPr lang="en-US" sz="2400" dirty="0"/>
              <a:t>SharePoint integration with Microsoft 365</a:t>
            </a:r>
          </a:p>
          <a:p>
            <a:r>
              <a:rPr lang="en-US" sz="2400" dirty="0"/>
              <a:t>SharePoint integration with Power Platform</a:t>
            </a:r>
          </a:p>
          <a:p>
            <a:r>
              <a:rPr lang="en-US" sz="2400" dirty="0"/>
              <a:t>SharePoint service description</a:t>
            </a:r>
          </a:p>
          <a:p>
            <a:r>
              <a:rPr lang="en-US" sz="2400" dirty="0"/>
              <a:t>SharePoint Administrator in Microsoft 365</a:t>
            </a:r>
          </a:p>
          <a:p>
            <a:r>
              <a:rPr lang="en-US" sz="2400" dirty="0"/>
              <a:t>New SharePoint Admin Center</a:t>
            </a:r>
          </a:p>
          <a:p>
            <a:r>
              <a:rPr lang="en-US" sz="2400" dirty="0"/>
              <a:t>Classic SharePoint Admin Center</a:t>
            </a:r>
          </a:p>
          <a:p>
            <a:r>
              <a:rPr lang="en-US" sz="2400" dirty="0"/>
              <a:t>SharePoint Online Management Shell</a:t>
            </a:r>
          </a:p>
        </p:txBody>
      </p:sp>
      <p:grpSp>
        <p:nvGrpSpPr>
          <p:cNvPr id="98" name="Group 97">
            <a:extLst>
              <a:ext uri="{FF2B5EF4-FFF2-40B4-BE49-F238E27FC236}">
                <a16:creationId xmlns:a16="http://schemas.microsoft.com/office/drawing/2014/main" id="{3FD85D93-FFE4-4607-A019-BC8FC6FEEDC6}"/>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A6D2DFBB-AF49-43D4-99B6-4A7E53C052E1}"/>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4">
              <a:extLst>
                <a:ext uri="{FF2B5EF4-FFF2-40B4-BE49-F238E27FC236}">
                  <a16:creationId xmlns:a16="http://schemas.microsoft.com/office/drawing/2014/main" id="{F09F45F9-8E8E-4856-BF87-8C4797172B13}"/>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5">
              <a:extLst>
                <a:ext uri="{FF2B5EF4-FFF2-40B4-BE49-F238E27FC236}">
                  <a16:creationId xmlns:a16="http://schemas.microsoft.com/office/drawing/2014/main" id="{32927BB5-FE6D-4A61-B069-AA2A344F9F7C}"/>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6">
              <a:extLst>
                <a:ext uri="{FF2B5EF4-FFF2-40B4-BE49-F238E27FC236}">
                  <a16:creationId xmlns:a16="http://schemas.microsoft.com/office/drawing/2014/main" id="{0173EF78-B25E-4CB3-8169-4F99F3A2C6C4}"/>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97">
              <a:extLst>
                <a:ext uri="{FF2B5EF4-FFF2-40B4-BE49-F238E27FC236}">
                  <a16:creationId xmlns:a16="http://schemas.microsoft.com/office/drawing/2014/main" id="{83FDFD09-EE4C-4061-AF65-6331CADB11BF}"/>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98">
              <a:extLst>
                <a:ext uri="{FF2B5EF4-FFF2-40B4-BE49-F238E27FC236}">
                  <a16:creationId xmlns:a16="http://schemas.microsoft.com/office/drawing/2014/main" id="{7DC05171-CC15-4B07-B5A3-DA1044D749FD}"/>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99">
              <a:extLst>
                <a:ext uri="{FF2B5EF4-FFF2-40B4-BE49-F238E27FC236}">
                  <a16:creationId xmlns:a16="http://schemas.microsoft.com/office/drawing/2014/main" id="{D89C6D63-C6EB-43F7-9E0C-BC15825823DE}"/>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0">
              <a:extLst>
                <a:ext uri="{FF2B5EF4-FFF2-40B4-BE49-F238E27FC236}">
                  <a16:creationId xmlns:a16="http://schemas.microsoft.com/office/drawing/2014/main" id="{391716E7-ED57-4484-8550-77C18FC63E5B}"/>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901">
              <a:extLst>
                <a:ext uri="{FF2B5EF4-FFF2-40B4-BE49-F238E27FC236}">
                  <a16:creationId xmlns:a16="http://schemas.microsoft.com/office/drawing/2014/main" id="{A4BE9477-412B-440C-B100-A0C14262D470}"/>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902">
              <a:extLst>
                <a:ext uri="{FF2B5EF4-FFF2-40B4-BE49-F238E27FC236}">
                  <a16:creationId xmlns:a16="http://schemas.microsoft.com/office/drawing/2014/main" id="{A0CB6570-FAFA-4A65-B001-9CD81DF52363}"/>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03">
              <a:extLst>
                <a:ext uri="{FF2B5EF4-FFF2-40B4-BE49-F238E27FC236}">
                  <a16:creationId xmlns:a16="http://schemas.microsoft.com/office/drawing/2014/main" id="{0F76B205-B884-4D3B-9900-9D9EFFF955BA}"/>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04">
              <a:extLst>
                <a:ext uri="{FF2B5EF4-FFF2-40B4-BE49-F238E27FC236}">
                  <a16:creationId xmlns:a16="http://schemas.microsoft.com/office/drawing/2014/main" id="{BC804553-B090-4640-A748-131D290C817D}"/>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05">
              <a:extLst>
                <a:ext uri="{FF2B5EF4-FFF2-40B4-BE49-F238E27FC236}">
                  <a16:creationId xmlns:a16="http://schemas.microsoft.com/office/drawing/2014/main" id="{226205DC-B378-410F-9F88-E6E43EAF291A}"/>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6">
              <a:extLst>
                <a:ext uri="{FF2B5EF4-FFF2-40B4-BE49-F238E27FC236}">
                  <a16:creationId xmlns:a16="http://schemas.microsoft.com/office/drawing/2014/main" id="{AE902435-3ED9-41CD-978A-7AB6FDEB2DDC}"/>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07">
              <a:extLst>
                <a:ext uri="{FF2B5EF4-FFF2-40B4-BE49-F238E27FC236}">
                  <a16:creationId xmlns:a16="http://schemas.microsoft.com/office/drawing/2014/main" id="{40C72DC4-8CE6-4AFB-8D03-62F3BF0702EA}"/>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08">
              <a:extLst>
                <a:ext uri="{FF2B5EF4-FFF2-40B4-BE49-F238E27FC236}">
                  <a16:creationId xmlns:a16="http://schemas.microsoft.com/office/drawing/2014/main" id="{BE83A701-F4E6-47C7-8575-01D964DADEC2}"/>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09">
              <a:extLst>
                <a:ext uri="{FF2B5EF4-FFF2-40B4-BE49-F238E27FC236}">
                  <a16:creationId xmlns:a16="http://schemas.microsoft.com/office/drawing/2014/main" id="{02B712A1-5E82-4E68-AB73-62F0195B33DA}"/>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10">
              <a:extLst>
                <a:ext uri="{FF2B5EF4-FFF2-40B4-BE49-F238E27FC236}">
                  <a16:creationId xmlns:a16="http://schemas.microsoft.com/office/drawing/2014/main" id="{1593CB6D-4079-4A43-AE00-E8450740D4A1}"/>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11">
              <a:extLst>
                <a:ext uri="{FF2B5EF4-FFF2-40B4-BE49-F238E27FC236}">
                  <a16:creationId xmlns:a16="http://schemas.microsoft.com/office/drawing/2014/main" id="{CA5BC1B7-6783-4546-A0C4-89C41D2C5BEC}"/>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912">
              <a:extLst>
                <a:ext uri="{FF2B5EF4-FFF2-40B4-BE49-F238E27FC236}">
                  <a16:creationId xmlns:a16="http://schemas.microsoft.com/office/drawing/2014/main" id="{0083CE5E-5F30-4F85-8F6E-C25A0F905B80}"/>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13">
              <a:extLst>
                <a:ext uri="{FF2B5EF4-FFF2-40B4-BE49-F238E27FC236}">
                  <a16:creationId xmlns:a16="http://schemas.microsoft.com/office/drawing/2014/main" id="{FF0D1B3C-2D5B-4247-B2C8-E54D6F2A954C}"/>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914">
              <a:extLst>
                <a:ext uri="{FF2B5EF4-FFF2-40B4-BE49-F238E27FC236}">
                  <a16:creationId xmlns:a16="http://schemas.microsoft.com/office/drawing/2014/main" id="{C7ADAFE7-DAB1-4D75-BC19-B986516ACB72}"/>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15">
              <a:extLst>
                <a:ext uri="{FF2B5EF4-FFF2-40B4-BE49-F238E27FC236}">
                  <a16:creationId xmlns:a16="http://schemas.microsoft.com/office/drawing/2014/main" id="{8C9F7D97-8EB9-465F-9D45-5711C2CF403B}"/>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16">
              <a:extLst>
                <a:ext uri="{FF2B5EF4-FFF2-40B4-BE49-F238E27FC236}">
                  <a16:creationId xmlns:a16="http://schemas.microsoft.com/office/drawing/2014/main" id="{026E49CA-4F9A-4B6F-89DB-0A9729BCD5E0}"/>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17">
              <a:extLst>
                <a:ext uri="{FF2B5EF4-FFF2-40B4-BE49-F238E27FC236}">
                  <a16:creationId xmlns:a16="http://schemas.microsoft.com/office/drawing/2014/main" id="{1FD39212-8DD1-45E6-B46C-CCEA1DA1F76B}"/>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18">
              <a:extLst>
                <a:ext uri="{FF2B5EF4-FFF2-40B4-BE49-F238E27FC236}">
                  <a16:creationId xmlns:a16="http://schemas.microsoft.com/office/drawing/2014/main" id="{0DB5B7A7-4A0A-4B37-BD28-1692BC119710}"/>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19">
              <a:extLst>
                <a:ext uri="{FF2B5EF4-FFF2-40B4-BE49-F238E27FC236}">
                  <a16:creationId xmlns:a16="http://schemas.microsoft.com/office/drawing/2014/main" id="{B7E21F25-9E00-432D-9593-D4ACFF9FF77B}"/>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20">
              <a:extLst>
                <a:ext uri="{FF2B5EF4-FFF2-40B4-BE49-F238E27FC236}">
                  <a16:creationId xmlns:a16="http://schemas.microsoft.com/office/drawing/2014/main" id="{CCF669F9-9D6A-46B0-97BC-CECA77702185}"/>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921">
              <a:extLst>
                <a:ext uri="{FF2B5EF4-FFF2-40B4-BE49-F238E27FC236}">
                  <a16:creationId xmlns:a16="http://schemas.microsoft.com/office/drawing/2014/main" id="{DCE411A7-E38B-4947-98AB-C3D8FFCEF692}"/>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22">
              <a:extLst>
                <a:ext uri="{FF2B5EF4-FFF2-40B4-BE49-F238E27FC236}">
                  <a16:creationId xmlns:a16="http://schemas.microsoft.com/office/drawing/2014/main" id="{25D1659F-97B1-4729-881C-87FA65FFB3C1}"/>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23">
              <a:extLst>
                <a:ext uri="{FF2B5EF4-FFF2-40B4-BE49-F238E27FC236}">
                  <a16:creationId xmlns:a16="http://schemas.microsoft.com/office/drawing/2014/main" id="{E8EC5D60-E653-4821-9C0D-F5B56D6AA4E8}"/>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24">
              <a:extLst>
                <a:ext uri="{FF2B5EF4-FFF2-40B4-BE49-F238E27FC236}">
                  <a16:creationId xmlns:a16="http://schemas.microsoft.com/office/drawing/2014/main" id="{81DE8DD6-4B16-4BCC-8072-F68E53E68981}"/>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25">
              <a:extLst>
                <a:ext uri="{FF2B5EF4-FFF2-40B4-BE49-F238E27FC236}">
                  <a16:creationId xmlns:a16="http://schemas.microsoft.com/office/drawing/2014/main" id="{5AD66514-2689-4BB0-B9D8-EDD141AE1F96}"/>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26">
              <a:extLst>
                <a:ext uri="{FF2B5EF4-FFF2-40B4-BE49-F238E27FC236}">
                  <a16:creationId xmlns:a16="http://schemas.microsoft.com/office/drawing/2014/main" id="{0477D03E-58FC-462D-873A-6A21DEBFCA09}"/>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927">
              <a:extLst>
                <a:ext uri="{FF2B5EF4-FFF2-40B4-BE49-F238E27FC236}">
                  <a16:creationId xmlns:a16="http://schemas.microsoft.com/office/drawing/2014/main" id="{F0AEA1BE-5035-4D61-B46A-AAB840FB84CB}"/>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28">
              <a:extLst>
                <a:ext uri="{FF2B5EF4-FFF2-40B4-BE49-F238E27FC236}">
                  <a16:creationId xmlns:a16="http://schemas.microsoft.com/office/drawing/2014/main" id="{E75A295E-F01D-40DD-B861-F86516BE6C48}"/>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29">
              <a:extLst>
                <a:ext uri="{FF2B5EF4-FFF2-40B4-BE49-F238E27FC236}">
                  <a16:creationId xmlns:a16="http://schemas.microsoft.com/office/drawing/2014/main" id="{3A6DDB48-9579-4BC5-AE10-FF46AA4055AE}"/>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930">
              <a:extLst>
                <a:ext uri="{FF2B5EF4-FFF2-40B4-BE49-F238E27FC236}">
                  <a16:creationId xmlns:a16="http://schemas.microsoft.com/office/drawing/2014/main" id="{1C20BCCE-AEC0-4216-8A0E-1587C9A1A90E}"/>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931">
              <a:extLst>
                <a:ext uri="{FF2B5EF4-FFF2-40B4-BE49-F238E27FC236}">
                  <a16:creationId xmlns:a16="http://schemas.microsoft.com/office/drawing/2014/main" id="{38EE84F1-145B-4690-9357-FF1C801F5AFF}"/>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932">
              <a:extLst>
                <a:ext uri="{FF2B5EF4-FFF2-40B4-BE49-F238E27FC236}">
                  <a16:creationId xmlns:a16="http://schemas.microsoft.com/office/drawing/2014/main" id="{AA930BAF-EFB7-45BE-A033-F884C4886A1B}"/>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933">
              <a:extLst>
                <a:ext uri="{FF2B5EF4-FFF2-40B4-BE49-F238E27FC236}">
                  <a16:creationId xmlns:a16="http://schemas.microsoft.com/office/drawing/2014/main" id="{59CF5ACE-DBC2-47B9-95DA-E4CCCAAE2136}"/>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934">
              <a:extLst>
                <a:ext uri="{FF2B5EF4-FFF2-40B4-BE49-F238E27FC236}">
                  <a16:creationId xmlns:a16="http://schemas.microsoft.com/office/drawing/2014/main" id="{77B335DF-7AEA-4E1D-BBC2-F256AEEA715E}"/>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935">
              <a:extLst>
                <a:ext uri="{FF2B5EF4-FFF2-40B4-BE49-F238E27FC236}">
                  <a16:creationId xmlns:a16="http://schemas.microsoft.com/office/drawing/2014/main" id="{22535737-12D9-4C41-95E1-1D9ADD490A74}"/>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36">
              <a:extLst>
                <a:ext uri="{FF2B5EF4-FFF2-40B4-BE49-F238E27FC236}">
                  <a16:creationId xmlns:a16="http://schemas.microsoft.com/office/drawing/2014/main" id="{345EB9B4-BD89-4FCC-A69F-39EADEC21E27}"/>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37">
              <a:extLst>
                <a:ext uri="{FF2B5EF4-FFF2-40B4-BE49-F238E27FC236}">
                  <a16:creationId xmlns:a16="http://schemas.microsoft.com/office/drawing/2014/main" id="{29C62E9B-B53E-41A3-876A-7125D91A7DA6}"/>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38">
              <a:extLst>
                <a:ext uri="{FF2B5EF4-FFF2-40B4-BE49-F238E27FC236}">
                  <a16:creationId xmlns:a16="http://schemas.microsoft.com/office/drawing/2014/main" id="{39627069-4462-473D-9A03-3DC75013BC85}"/>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39">
              <a:extLst>
                <a:ext uri="{FF2B5EF4-FFF2-40B4-BE49-F238E27FC236}">
                  <a16:creationId xmlns:a16="http://schemas.microsoft.com/office/drawing/2014/main" id="{8B9A4F0A-3DA8-4DFA-B4F1-E2164B07F6D9}"/>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40">
              <a:extLst>
                <a:ext uri="{FF2B5EF4-FFF2-40B4-BE49-F238E27FC236}">
                  <a16:creationId xmlns:a16="http://schemas.microsoft.com/office/drawing/2014/main" id="{D6BCB4B0-E3AE-46A6-8F3A-19536D49827E}"/>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941">
              <a:extLst>
                <a:ext uri="{FF2B5EF4-FFF2-40B4-BE49-F238E27FC236}">
                  <a16:creationId xmlns:a16="http://schemas.microsoft.com/office/drawing/2014/main" id="{2C96DDF3-0BD1-4FC0-9115-8F38186639CA}"/>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42">
              <a:extLst>
                <a:ext uri="{FF2B5EF4-FFF2-40B4-BE49-F238E27FC236}">
                  <a16:creationId xmlns:a16="http://schemas.microsoft.com/office/drawing/2014/main" id="{DF6E6ECE-C325-488D-B2F5-4C6B6D5A9E52}"/>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943">
              <a:extLst>
                <a:ext uri="{FF2B5EF4-FFF2-40B4-BE49-F238E27FC236}">
                  <a16:creationId xmlns:a16="http://schemas.microsoft.com/office/drawing/2014/main" id="{F1018F03-4B75-46A2-9B7D-21FA29879863}"/>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944">
              <a:extLst>
                <a:ext uri="{FF2B5EF4-FFF2-40B4-BE49-F238E27FC236}">
                  <a16:creationId xmlns:a16="http://schemas.microsoft.com/office/drawing/2014/main" id="{AF89C023-24D3-4997-9938-548EFFCD0D57}"/>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945">
              <a:extLst>
                <a:ext uri="{FF2B5EF4-FFF2-40B4-BE49-F238E27FC236}">
                  <a16:creationId xmlns:a16="http://schemas.microsoft.com/office/drawing/2014/main" id="{6A5FCEF5-524F-4064-8A3C-441C09872983}"/>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946">
              <a:extLst>
                <a:ext uri="{FF2B5EF4-FFF2-40B4-BE49-F238E27FC236}">
                  <a16:creationId xmlns:a16="http://schemas.microsoft.com/office/drawing/2014/main" id="{96A2C714-A173-4D92-BD45-40A09FC400CB}"/>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947">
              <a:extLst>
                <a:ext uri="{FF2B5EF4-FFF2-40B4-BE49-F238E27FC236}">
                  <a16:creationId xmlns:a16="http://schemas.microsoft.com/office/drawing/2014/main" id="{C5C05EBC-8665-4461-A8D0-A0257EC7FFEA}"/>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948">
              <a:extLst>
                <a:ext uri="{FF2B5EF4-FFF2-40B4-BE49-F238E27FC236}">
                  <a16:creationId xmlns:a16="http://schemas.microsoft.com/office/drawing/2014/main" id="{91B4858E-1B28-4BDD-9FD5-218E3EA73C48}"/>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949">
              <a:extLst>
                <a:ext uri="{FF2B5EF4-FFF2-40B4-BE49-F238E27FC236}">
                  <a16:creationId xmlns:a16="http://schemas.microsoft.com/office/drawing/2014/main" id="{8040354B-2236-4BE0-8FC8-20BF5047540C}"/>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950">
              <a:extLst>
                <a:ext uri="{FF2B5EF4-FFF2-40B4-BE49-F238E27FC236}">
                  <a16:creationId xmlns:a16="http://schemas.microsoft.com/office/drawing/2014/main" id="{5EEA5345-F956-4225-B61A-D7B05F8B0995}"/>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951">
              <a:extLst>
                <a:ext uri="{FF2B5EF4-FFF2-40B4-BE49-F238E27FC236}">
                  <a16:creationId xmlns:a16="http://schemas.microsoft.com/office/drawing/2014/main" id="{E3983425-8504-4F7A-9F2D-1326B634B822}"/>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952">
              <a:extLst>
                <a:ext uri="{FF2B5EF4-FFF2-40B4-BE49-F238E27FC236}">
                  <a16:creationId xmlns:a16="http://schemas.microsoft.com/office/drawing/2014/main" id="{32199787-E55C-4DBA-B0FA-86D38DC30E7E}"/>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953">
              <a:extLst>
                <a:ext uri="{FF2B5EF4-FFF2-40B4-BE49-F238E27FC236}">
                  <a16:creationId xmlns:a16="http://schemas.microsoft.com/office/drawing/2014/main" id="{D81E15AF-ECF1-470A-BD77-8ECE9F6D4497}"/>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954">
              <a:extLst>
                <a:ext uri="{FF2B5EF4-FFF2-40B4-BE49-F238E27FC236}">
                  <a16:creationId xmlns:a16="http://schemas.microsoft.com/office/drawing/2014/main" id="{135F415F-7D7D-4412-BF73-47B72B1EFCE2}"/>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955">
              <a:extLst>
                <a:ext uri="{FF2B5EF4-FFF2-40B4-BE49-F238E27FC236}">
                  <a16:creationId xmlns:a16="http://schemas.microsoft.com/office/drawing/2014/main" id="{05E259AC-3E11-4229-8163-1FBCA7CA2A05}"/>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956">
              <a:extLst>
                <a:ext uri="{FF2B5EF4-FFF2-40B4-BE49-F238E27FC236}">
                  <a16:creationId xmlns:a16="http://schemas.microsoft.com/office/drawing/2014/main" id="{C6FD4018-43E7-4858-858E-C2AE0B3C19B2}"/>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957">
              <a:extLst>
                <a:ext uri="{FF2B5EF4-FFF2-40B4-BE49-F238E27FC236}">
                  <a16:creationId xmlns:a16="http://schemas.microsoft.com/office/drawing/2014/main" id="{96DC3809-B086-4752-99E7-4891FCE0A445}"/>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958">
              <a:extLst>
                <a:ext uri="{FF2B5EF4-FFF2-40B4-BE49-F238E27FC236}">
                  <a16:creationId xmlns:a16="http://schemas.microsoft.com/office/drawing/2014/main" id="{99ECD3D6-610F-48EE-AEB2-1DCD17DC0383}"/>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959">
              <a:extLst>
                <a:ext uri="{FF2B5EF4-FFF2-40B4-BE49-F238E27FC236}">
                  <a16:creationId xmlns:a16="http://schemas.microsoft.com/office/drawing/2014/main" id="{05851238-DCEF-4FD7-ADC7-31C7CC7AAAAC}"/>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960">
              <a:extLst>
                <a:ext uri="{FF2B5EF4-FFF2-40B4-BE49-F238E27FC236}">
                  <a16:creationId xmlns:a16="http://schemas.microsoft.com/office/drawing/2014/main" id="{D2F3C22C-D1EC-4F49-B7BB-9D062805D8B4}"/>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961">
              <a:extLst>
                <a:ext uri="{FF2B5EF4-FFF2-40B4-BE49-F238E27FC236}">
                  <a16:creationId xmlns:a16="http://schemas.microsoft.com/office/drawing/2014/main" id="{2549D2A2-C131-48D5-900E-80FA6739F67A}"/>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962">
              <a:extLst>
                <a:ext uri="{FF2B5EF4-FFF2-40B4-BE49-F238E27FC236}">
                  <a16:creationId xmlns:a16="http://schemas.microsoft.com/office/drawing/2014/main" id="{04A7C406-0A62-48F3-B864-D0BFE59DF304}"/>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963">
              <a:extLst>
                <a:ext uri="{FF2B5EF4-FFF2-40B4-BE49-F238E27FC236}">
                  <a16:creationId xmlns:a16="http://schemas.microsoft.com/office/drawing/2014/main" id="{C4406861-5401-4F88-AA42-2B63DC94115E}"/>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964">
              <a:extLst>
                <a:ext uri="{FF2B5EF4-FFF2-40B4-BE49-F238E27FC236}">
                  <a16:creationId xmlns:a16="http://schemas.microsoft.com/office/drawing/2014/main" id="{2598712E-2BE2-41F1-A7D7-5D168CC80410}"/>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965">
              <a:extLst>
                <a:ext uri="{FF2B5EF4-FFF2-40B4-BE49-F238E27FC236}">
                  <a16:creationId xmlns:a16="http://schemas.microsoft.com/office/drawing/2014/main" id="{C307CCF7-369B-470F-BA6B-F369BB81E21E}"/>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966">
              <a:extLst>
                <a:ext uri="{FF2B5EF4-FFF2-40B4-BE49-F238E27FC236}">
                  <a16:creationId xmlns:a16="http://schemas.microsoft.com/office/drawing/2014/main" id="{7D98C159-33A6-426C-9CF0-5FA45AB08289}"/>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967">
              <a:extLst>
                <a:ext uri="{FF2B5EF4-FFF2-40B4-BE49-F238E27FC236}">
                  <a16:creationId xmlns:a16="http://schemas.microsoft.com/office/drawing/2014/main" id="{E508AC01-1A1E-4D16-8FD9-E2FD8E94F2F5}"/>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968">
              <a:extLst>
                <a:ext uri="{FF2B5EF4-FFF2-40B4-BE49-F238E27FC236}">
                  <a16:creationId xmlns:a16="http://schemas.microsoft.com/office/drawing/2014/main" id="{57B3A377-A1A5-4E00-AABB-7B80292254E0}"/>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969">
              <a:extLst>
                <a:ext uri="{FF2B5EF4-FFF2-40B4-BE49-F238E27FC236}">
                  <a16:creationId xmlns:a16="http://schemas.microsoft.com/office/drawing/2014/main" id="{C48610B6-389A-406F-8D5D-23301369ED66}"/>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970">
              <a:extLst>
                <a:ext uri="{FF2B5EF4-FFF2-40B4-BE49-F238E27FC236}">
                  <a16:creationId xmlns:a16="http://schemas.microsoft.com/office/drawing/2014/main" id="{1FB6D792-870D-4C73-BCA3-A23C0D35BF99}"/>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71">
              <a:extLst>
                <a:ext uri="{FF2B5EF4-FFF2-40B4-BE49-F238E27FC236}">
                  <a16:creationId xmlns:a16="http://schemas.microsoft.com/office/drawing/2014/main" id="{3FFC83A8-EE89-4C8E-987B-5179B2BF729C}"/>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72">
              <a:extLst>
                <a:ext uri="{FF2B5EF4-FFF2-40B4-BE49-F238E27FC236}">
                  <a16:creationId xmlns:a16="http://schemas.microsoft.com/office/drawing/2014/main" id="{27C4F27F-8C5E-49DA-8007-B3B6498DE974}"/>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73">
              <a:extLst>
                <a:ext uri="{FF2B5EF4-FFF2-40B4-BE49-F238E27FC236}">
                  <a16:creationId xmlns:a16="http://schemas.microsoft.com/office/drawing/2014/main" id="{EC714D5D-3067-4A47-A953-582B5A438B60}"/>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974">
              <a:extLst>
                <a:ext uri="{FF2B5EF4-FFF2-40B4-BE49-F238E27FC236}">
                  <a16:creationId xmlns:a16="http://schemas.microsoft.com/office/drawing/2014/main" id="{0954D368-200A-4A02-B29B-A9B929866001}"/>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975">
              <a:extLst>
                <a:ext uri="{FF2B5EF4-FFF2-40B4-BE49-F238E27FC236}">
                  <a16:creationId xmlns:a16="http://schemas.microsoft.com/office/drawing/2014/main" id="{13FA6FAC-2F9A-4686-89D0-286614088CD3}"/>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76">
              <a:extLst>
                <a:ext uri="{FF2B5EF4-FFF2-40B4-BE49-F238E27FC236}">
                  <a16:creationId xmlns:a16="http://schemas.microsoft.com/office/drawing/2014/main" id="{99D94A3F-1494-4FF9-8F3D-3B00C9BC660A}"/>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77">
              <a:extLst>
                <a:ext uri="{FF2B5EF4-FFF2-40B4-BE49-F238E27FC236}">
                  <a16:creationId xmlns:a16="http://schemas.microsoft.com/office/drawing/2014/main" id="{49D179D7-21AE-4EAA-9A17-9C280730681E}"/>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8">
              <a:extLst>
                <a:ext uri="{FF2B5EF4-FFF2-40B4-BE49-F238E27FC236}">
                  <a16:creationId xmlns:a16="http://schemas.microsoft.com/office/drawing/2014/main" id="{BF88E8E4-0F09-45F2-9462-C244619BBFA7}"/>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9">
              <a:extLst>
                <a:ext uri="{FF2B5EF4-FFF2-40B4-BE49-F238E27FC236}">
                  <a16:creationId xmlns:a16="http://schemas.microsoft.com/office/drawing/2014/main" id="{876728B6-3748-4B3E-80CC-A13E052C836B}"/>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0">
              <a:extLst>
                <a:ext uri="{FF2B5EF4-FFF2-40B4-BE49-F238E27FC236}">
                  <a16:creationId xmlns:a16="http://schemas.microsoft.com/office/drawing/2014/main" id="{15EB95D0-B957-4CBB-8543-F546EDDACA9C}"/>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1">
              <a:extLst>
                <a:ext uri="{FF2B5EF4-FFF2-40B4-BE49-F238E27FC236}">
                  <a16:creationId xmlns:a16="http://schemas.microsoft.com/office/drawing/2014/main" id="{61954485-564A-4152-B753-B5EDBAC19818}"/>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82">
              <a:extLst>
                <a:ext uri="{FF2B5EF4-FFF2-40B4-BE49-F238E27FC236}">
                  <a16:creationId xmlns:a16="http://schemas.microsoft.com/office/drawing/2014/main" id="{2E50460B-AE86-4A82-9273-2955684218E4}"/>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83">
              <a:extLst>
                <a:ext uri="{FF2B5EF4-FFF2-40B4-BE49-F238E27FC236}">
                  <a16:creationId xmlns:a16="http://schemas.microsoft.com/office/drawing/2014/main" id="{123140ED-D793-416E-8F6F-607C28FD9E25}"/>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84">
              <a:extLst>
                <a:ext uri="{FF2B5EF4-FFF2-40B4-BE49-F238E27FC236}">
                  <a16:creationId xmlns:a16="http://schemas.microsoft.com/office/drawing/2014/main" id="{8800037B-615B-4499-BA3E-3FF37BD74EFF}"/>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navigation in SharePoint </a:t>
            </a:r>
            <a:r>
              <a:rPr lang="en-US" sz="2400" dirty="0">
                <a:latin typeface="+mn-lt"/>
                <a:cs typeface="Segoe UI Semilight" panose="020B0402040204020203" pitchFamily="34" charset="0"/>
              </a:rPr>
              <a:t>(2/4)</a:t>
            </a:r>
            <a:endParaRPr lang="en-US" dirty="0"/>
          </a:p>
        </p:txBody>
      </p:sp>
      <p:sp>
        <p:nvSpPr>
          <p:cNvPr id="9" name="TextBox 8">
            <a:extLst>
              <a:ext uri="{FF2B5EF4-FFF2-40B4-BE49-F238E27FC236}">
                <a16:creationId xmlns:a16="http://schemas.microsoft.com/office/drawing/2014/main" id="{A4AAA036-953A-4BEA-B722-AD80CBB25E9B}"/>
              </a:ext>
            </a:extLst>
          </p:cNvPr>
          <p:cNvSpPr txBox="1"/>
          <p:nvPr/>
        </p:nvSpPr>
        <p:spPr>
          <a:xfrm>
            <a:off x="584200" y="1435100"/>
            <a:ext cx="7162784" cy="461665"/>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There are several types of navigation in SharePoint:</a:t>
            </a:r>
            <a:endParaRPr lang="en-US" sz="2400" dirty="0">
              <a:latin typeface="Segoe UI Semilight" panose="020B0402040204020203" pitchFamily="34" charset="0"/>
              <a:cs typeface="Segoe UI Semilight" panose="020B0402040204020203" pitchFamily="34" charset="0"/>
            </a:endParaRPr>
          </a:p>
        </p:txBody>
      </p:sp>
      <p:sp>
        <p:nvSpPr>
          <p:cNvPr id="129" name="TextBox 128">
            <a:extLst>
              <a:ext uri="{FF2B5EF4-FFF2-40B4-BE49-F238E27FC236}">
                <a16:creationId xmlns:a16="http://schemas.microsoft.com/office/drawing/2014/main" id="{B376B07E-E6B9-4427-A685-627D5A5347F2}"/>
              </a:ext>
            </a:extLst>
          </p:cNvPr>
          <p:cNvSpPr txBox="1"/>
          <p:nvPr/>
        </p:nvSpPr>
        <p:spPr>
          <a:xfrm>
            <a:off x="584201" y="2152833"/>
            <a:ext cx="5511800" cy="461665"/>
          </a:xfrm>
          <a:prstGeom prst="rect">
            <a:avLst/>
          </a:prstGeom>
          <a:noFill/>
        </p:spPr>
        <p:txBody>
          <a:bodyPr wrap="square">
            <a:spAutoFit/>
          </a:bodyPr>
          <a:lstStyle>
            <a:defPPr>
              <a:defRPr lang="en-US"/>
            </a:defPPr>
            <a:lvl1pPr>
              <a:defRPr sz="2400" b="0" i="0">
                <a:solidFill>
                  <a:srgbClr val="000000"/>
                </a:solidFill>
                <a:effectLst/>
                <a:latin typeface="Segoe UI Semilight" panose="020B0402040204020203" pitchFamily="34" charset="0"/>
                <a:cs typeface="Segoe UI Semilight" panose="020B0402040204020203" pitchFamily="34" charset="0"/>
              </a:defRPr>
            </a:lvl1pPr>
          </a:lstStyle>
          <a:p>
            <a:r>
              <a:rPr lang="en-US" b="1" dirty="0">
                <a:latin typeface="+mj-lt"/>
              </a:rPr>
              <a:t>Local navigation on an individual site</a:t>
            </a:r>
          </a:p>
        </p:txBody>
      </p:sp>
      <p:pic>
        <p:nvPicPr>
          <p:cNvPr id="133" name="Graphic 132">
            <a:extLst>
              <a:ext uri="{FF2B5EF4-FFF2-40B4-BE49-F238E27FC236}">
                <a16:creationId xmlns:a16="http://schemas.microsoft.com/office/drawing/2014/main" id="{90D1752F-F8AD-439D-98FA-4BEBF08D435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1150716"/>
            <a:ext cx="5964937" cy="5964937"/>
          </a:xfrm>
          <a:prstGeom prst="rect">
            <a:avLst/>
          </a:prstGeom>
        </p:spPr>
      </p:pic>
      <p:sp>
        <p:nvSpPr>
          <p:cNvPr id="5" name="TextBox 4">
            <a:extLst>
              <a:ext uri="{FF2B5EF4-FFF2-40B4-BE49-F238E27FC236}">
                <a16:creationId xmlns:a16="http://schemas.microsoft.com/office/drawing/2014/main" id="{B107CDD6-1441-483B-8E6B-5F55D3DD4A94}"/>
              </a:ext>
            </a:extLst>
          </p:cNvPr>
          <p:cNvSpPr txBox="1"/>
          <p:nvPr/>
        </p:nvSpPr>
        <p:spPr>
          <a:xfrm>
            <a:off x="584199" y="2750541"/>
            <a:ext cx="7075623" cy="3170099"/>
          </a:xfrm>
          <a:custGeom>
            <a:avLst/>
            <a:gdLst>
              <a:gd name="connsiteX0" fmla="*/ 0 w 7075623"/>
              <a:gd name="connsiteY0" fmla="*/ 0 h 3170099"/>
              <a:gd name="connsiteX1" fmla="*/ 572482 w 7075623"/>
              <a:gd name="connsiteY1" fmla="*/ 0 h 3170099"/>
              <a:gd name="connsiteX2" fmla="*/ 1003452 w 7075623"/>
              <a:gd name="connsiteY2" fmla="*/ 0 h 3170099"/>
              <a:gd name="connsiteX3" fmla="*/ 1788203 w 7075623"/>
              <a:gd name="connsiteY3" fmla="*/ 0 h 3170099"/>
              <a:gd name="connsiteX4" fmla="*/ 2360685 w 7075623"/>
              <a:gd name="connsiteY4" fmla="*/ 0 h 3170099"/>
              <a:gd name="connsiteX5" fmla="*/ 2933167 w 7075623"/>
              <a:gd name="connsiteY5" fmla="*/ 0 h 3170099"/>
              <a:gd name="connsiteX6" fmla="*/ 3717918 w 7075623"/>
              <a:gd name="connsiteY6" fmla="*/ 0 h 3170099"/>
              <a:gd name="connsiteX7" fmla="*/ 4219644 w 7075623"/>
              <a:gd name="connsiteY7" fmla="*/ 0 h 3170099"/>
              <a:gd name="connsiteX8" fmla="*/ 5004395 w 7075623"/>
              <a:gd name="connsiteY8" fmla="*/ 0 h 3170099"/>
              <a:gd name="connsiteX9" fmla="*/ 5789146 w 7075623"/>
              <a:gd name="connsiteY9" fmla="*/ 0 h 3170099"/>
              <a:gd name="connsiteX10" fmla="*/ 6432385 w 7075623"/>
              <a:gd name="connsiteY10" fmla="*/ 0 h 3170099"/>
              <a:gd name="connsiteX11" fmla="*/ 7075623 w 7075623"/>
              <a:gd name="connsiteY11" fmla="*/ 0 h 3170099"/>
              <a:gd name="connsiteX12" fmla="*/ 7075623 w 7075623"/>
              <a:gd name="connsiteY12" fmla="*/ 602319 h 3170099"/>
              <a:gd name="connsiteX13" fmla="*/ 7075623 w 7075623"/>
              <a:gd name="connsiteY13" fmla="*/ 1141236 h 3170099"/>
              <a:gd name="connsiteX14" fmla="*/ 7075623 w 7075623"/>
              <a:gd name="connsiteY14" fmla="*/ 1775255 h 3170099"/>
              <a:gd name="connsiteX15" fmla="*/ 7075623 w 7075623"/>
              <a:gd name="connsiteY15" fmla="*/ 2409275 h 3170099"/>
              <a:gd name="connsiteX16" fmla="*/ 7075623 w 7075623"/>
              <a:gd name="connsiteY16" fmla="*/ 3170099 h 3170099"/>
              <a:gd name="connsiteX17" fmla="*/ 6361628 w 7075623"/>
              <a:gd name="connsiteY17" fmla="*/ 3170099 h 3170099"/>
              <a:gd name="connsiteX18" fmla="*/ 5718390 w 7075623"/>
              <a:gd name="connsiteY18" fmla="*/ 3170099 h 3170099"/>
              <a:gd name="connsiteX19" fmla="*/ 5287420 w 7075623"/>
              <a:gd name="connsiteY19" fmla="*/ 3170099 h 3170099"/>
              <a:gd name="connsiteX20" fmla="*/ 4785694 w 7075623"/>
              <a:gd name="connsiteY20" fmla="*/ 3170099 h 3170099"/>
              <a:gd name="connsiteX21" fmla="*/ 4000943 w 7075623"/>
              <a:gd name="connsiteY21" fmla="*/ 3170099 h 3170099"/>
              <a:gd name="connsiteX22" fmla="*/ 3357705 w 7075623"/>
              <a:gd name="connsiteY22" fmla="*/ 3170099 h 3170099"/>
              <a:gd name="connsiteX23" fmla="*/ 2855979 w 7075623"/>
              <a:gd name="connsiteY23" fmla="*/ 3170099 h 3170099"/>
              <a:gd name="connsiteX24" fmla="*/ 2212740 w 7075623"/>
              <a:gd name="connsiteY24" fmla="*/ 3170099 h 3170099"/>
              <a:gd name="connsiteX25" fmla="*/ 1781771 w 7075623"/>
              <a:gd name="connsiteY25" fmla="*/ 3170099 h 3170099"/>
              <a:gd name="connsiteX26" fmla="*/ 1350801 w 7075623"/>
              <a:gd name="connsiteY26" fmla="*/ 3170099 h 3170099"/>
              <a:gd name="connsiteX27" fmla="*/ 707562 w 7075623"/>
              <a:gd name="connsiteY27" fmla="*/ 3170099 h 3170099"/>
              <a:gd name="connsiteX28" fmla="*/ 0 w 7075623"/>
              <a:gd name="connsiteY28" fmla="*/ 3170099 h 3170099"/>
              <a:gd name="connsiteX29" fmla="*/ 0 w 7075623"/>
              <a:gd name="connsiteY29" fmla="*/ 2504378 h 3170099"/>
              <a:gd name="connsiteX30" fmla="*/ 0 w 7075623"/>
              <a:gd name="connsiteY30" fmla="*/ 1902059 h 3170099"/>
              <a:gd name="connsiteX31" fmla="*/ 0 w 7075623"/>
              <a:gd name="connsiteY31" fmla="*/ 1363143 h 3170099"/>
              <a:gd name="connsiteX32" fmla="*/ 0 w 7075623"/>
              <a:gd name="connsiteY32" fmla="*/ 697422 h 3170099"/>
              <a:gd name="connsiteX33" fmla="*/ 0 w 7075623"/>
              <a:gd name="connsiteY33" fmla="*/ 0 h 317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075623" h="3170099" extrusionOk="0">
                <a:moveTo>
                  <a:pt x="0" y="0"/>
                </a:moveTo>
                <a:cubicBezTo>
                  <a:pt x="131357" y="5060"/>
                  <a:pt x="445210" y="-5266"/>
                  <a:pt x="572482" y="0"/>
                </a:cubicBezTo>
                <a:cubicBezTo>
                  <a:pt x="699754" y="5266"/>
                  <a:pt x="898758" y="12791"/>
                  <a:pt x="1003452" y="0"/>
                </a:cubicBezTo>
                <a:cubicBezTo>
                  <a:pt x="1108146" y="-12791"/>
                  <a:pt x="1604851" y="9882"/>
                  <a:pt x="1788203" y="0"/>
                </a:cubicBezTo>
                <a:cubicBezTo>
                  <a:pt x="1971555" y="-9882"/>
                  <a:pt x="2135975" y="13024"/>
                  <a:pt x="2360685" y="0"/>
                </a:cubicBezTo>
                <a:cubicBezTo>
                  <a:pt x="2585395" y="-13024"/>
                  <a:pt x="2653363" y="-2554"/>
                  <a:pt x="2933167" y="0"/>
                </a:cubicBezTo>
                <a:cubicBezTo>
                  <a:pt x="3212971" y="2554"/>
                  <a:pt x="3365574" y="2348"/>
                  <a:pt x="3717918" y="0"/>
                </a:cubicBezTo>
                <a:cubicBezTo>
                  <a:pt x="4070262" y="-2348"/>
                  <a:pt x="4033652" y="5740"/>
                  <a:pt x="4219644" y="0"/>
                </a:cubicBezTo>
                <a:cubicBezTo>
                  <a:pt x="4405636" y="-5740"/>
                  <a:pt x="4690363" y="-36679"/>
                  <a:pt x="5004395" y="0"/>
                </a:cubicBezTo>
                <a:cubicBezTo>
                  <a:pt x="5318427" y="36679"/>
                  <a:pt x="5615577" y="-3299"/>
                  <a:pt x="5789146" y="0"/>
                </a:cubicBezTo>
                <a:cubicBezTo>
                  <a:pt x="5962715" y="3299"/>
                  <a:pt x="6256665" y="-6150"/>
                  <a:pt x="6432385" y="0"/>
                </a:cubicBezTo>
                <a:cubicBezTo>
                  <a:pt x="6608105" y="6150"/>
                  <a:pt x="6852135" y="-18378"/>
                  <a:pt x="7075623" y="0"/>
                </a:cubicBezTo>
                <a:cubicBezTo>
                  <a:pt x="7074905" y="145665"/>
                  <a:pt x="7048436" y="384632"/>
                  <a:pt x="7075623" y="602319"/>
                </a:cubicBezTo>
                <a:cubicBezTo>
                  <a:pt x="7102810" y="820006"/>
                  <a:pt x="7059618" y="948341"/>
                  <a:pt x="7075623" y="1141236"/>
                </a:cubicBezTo>
                <a:cubicBezTo>
                  <a:pt x="7091628" y="1334131"/>
                  <a:pt x="7075083" y="1632096"/>
                  <a:pt x="7075623" y="1775255"/>
                </a:cubicBezTo>
                <a:cubicBezTo>
                  <a:pt x="7076163" y="1918414"/>
                  <a:pt x="7106783" y="2125450"/>
                  <a:pt x="7075623" y="2409275"/>
                </a:cubicBezTo>
                <a:cubicBezTo>
                  <a:pt x="7044463" y="2693100"/>
                  <a:pt x="7040488" y="2950660"/>
                  <a:pt x="7075623" y="3170099"/>
                </a:cubicBezTo>
                <a:cubicBezTo>
                  <a:pt x="6881729" y="3135764"/>
                  <a:pt x="6620497" y="3191128"/>
                  <a:pt x="6361628" y="3170099"/>
                </a:cubicBezTo>
                <a:cubicBezTo>
                  <a:pt x="6102760" y="3149070"/>
                  <a:pt x="5991258" y="3190225"/>
                  <a:pt x="5718390" y="3170099"/>
                </a:cubicBezTo>
                <a:cubicBezTo>
                  <a:pt x="5445522" y="3149973"/>
                  <a:pt x="5469529" y="3168198"/>
                  <a:pt x="5287420" y="3170099"/>
                </a:cubicBezTo>
                <a:cubicBezTo>
                  <a:pt x="5105311" y="3172001"/>
                  <a:pt x="5021389" y="3166307"/>
                  <a:pt x="4785694" y="3170099"/>
                </a:cubicBezTo>
                <a:cubicBezTo>
                  <a:pt x="4549999" y="3173891"/>
                  <a:pt x="4283134" y="3170321"/>
                  <a:pt x="4000943" y="3170099"/>
                </a:cubicBezTo>
                <a:cubicBezTo>
                  <a:pt x="3718752" y="3169877"/>
                  <a:pt x="3526780" y="3190885"/>
                  <a:pt x="3357705" y="3170099"/>
                </a:cubicBezTo>
                <a:cubicBezTo>
                  <a:pt x="3188630" y="3149313"/>
                  <a:pt x="3006537" y="3152294"/>
                  <a:pt x="2855979" y="3170099"/>
                </a:cubicBezTo>
                <a:cubicBezTo>
                  <a:pt x="2705421" y="3187904"/>
                  <a:pt x="2357829" y="3147066"/>
                  <a:pt x="2212740" y="3170099"/>
                </a:cubicBezTo>
                <a:cubicBezTo>
                  <a:pt x="2067651" y="3193132"/>
                  <a:pt x="1966277" y="3187392"/>
                  <a:pt x="1781771" y="3170099"/>
                </a:cubicBezTo>
                <a:cubicBezTo>
                  <a:pt x="1597265" y="3152806"/>
                  <a:pt x="1437273" y="3175602"/>
                  <a:pt x="1350801" y="3170099"/>
                </a:cubicBezTo>
                <a:cubicBezTo>
                  <a:pt x="1264329" y="3164597"/>
                  <a:pt x="954001" y="3190624"/>
                  <a:pt x="707562" y="3170099"/>
                </a:cubicBezTo>
                <a:cubicBezTo>
                  <a:pt x="461123" y="3149574"/>
                  <a:pt x="142366" y="3164693"/>
                  <a:pt x="0" y="3170099"/>
                </a:cubicBezTo>
                <a:cubicBezTo>
                  <a:pt x="-26147" y="2902615"/>
                  <a:pt x="20664" y="2741171"/>
                  <a:pt x="0" y="2504378"/>
                </a:cubicBezTo>
                <a:cubicBezTo>
                  <a:pt x="-20664" y="2267585"/>
                  <a:pt x="-24555" y="2182907"/>
                  <a:pt x="0" y="1902059"/>
                </a:cubicBezTo>
                <a:cubicBezTo>
                  <a:pt x="24555" y="1621211"/>
                  <a:pt x="23553" y="1590017"/>
                  <a:pt x="0" y="1363143"/>
                </a:cubicBezTo>
                <a:cubicBezTo>
                  <a:pt x="-23553" y="1136269"/>
                  <a:pt x="-31814" y="869700"/>
                  <a:pt x="0" y="697422"/>
                </a:cubicBezTo>
                <a:cubicBezTo>
                  <a:pt x="31814" y="525144"/>
                  <a:pt x="-12767" y="186366"/>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nSpc>
                <a:spcPct val="150000"/>
              </a:lnSpc>
            </a:pPr>
            <a:r>
              <a:rPr lang="en-US" dirty="0"/>
              <a:t>Local navigation is the persistent navigation that visitors see on every page of your site. </a:t>
            </a:r>
            <a:br>
              <a:rPr lang="en-US" dirty="0"/>
            </a:br>
            <a:r>
              <a:rPr lang="en-US" dirty="0"/>
              <a:t>For team sites, local navigation shows up on the left side of the page in the area referred to as the “quick launch.” </a:t>
            </a:r>
            <a:br>
              <a:rPr lang="en-US" dirty="0"/>
            </a:br>
            <a:r>
              <a:rPr lang="en-US" dirty="0"/>
              <a:t>For communication sites, local navigation shows up at the top of the page.</a:t>
            </a:r>
          </a:p>
          <a:p>
            <a:pPr algn="just"/>
            <a:endParaRPr lang="en-US" dirty="0"/>
          </a:p>
        </p:txBody>
      </p:sp>
    </p:spTree>
    <p:extLst>
      <p:ext uri="{BB962C8B-B14F-4D97-AF65-F5344CB8AC3E}">
        <p14:creationId xmlns:p14="http://schemas.microsoft.com/office/powerpoint/2010/main" val="3070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navigation in SharePoint </a:t>
            </a:r>
            <a:r>
              <a:rPr lang="en-US" sz="2400" dirty="0">
                <a:latin typeface="+mn-lt"/>
                <a:cs typeface="Segoe UI Semilight" panose="020B0402040204020203" pitchFamily="34" charset="0"/>
              </a:rPr>
              <a:t>(3/4) </a:t>
            </a:r>
            <a:endParaRPr lang="en-US" dirty="0"/>
          </a:p>
        </p:txBody>
      </p:sp>
      <p:sp>
        <p:nvSpPr>
          <p:cNvPr id="9" name="TextBox 8">
            <a:extLst>
              <a:ext uri="{FF2B5EF4-FFF2-40B4-BE49-F238E27FC236}">
                <a16:creationId xmlns:a16="http://schemas.microsoft.com/office/drawing/2014/main" id="{A4AAA036-953A-4BEA-B722-AD80CBB25E9B}"/>
              </a:ext>
            </a:extLst>
          </p:cNvPr>
          <p:cNvSpPr txBox="1"/>
          <p:nvPr/>
        </p:nvSpPr>
        <p:spPr>
          <a:xfrm>
            <a:off x="584200" y="1435100"/>
            <a:ext cx="7162784" cy="461665"/>
          </a:xfrm>
          <a:prstGeom prst="rect">
            <a:avLst/>
          </a:prstGeom>
          <a:noFill/>
        </p:spPr>
        <p:txBody>
          <a:bodyPr wrap="square">
            <a:spAutoFit/>
          </a:bodyPr>
          <a:lstStyle>
            <a:defPPr>
              <a:defRPr lang="en-US"/>
            </a:defPPr>
            <a:lvl1pPr>
              <a:defRPr sz="2400" b="1" i="0">
                <a:solidFill>
                  <a:srgbClr val="000000"/>
                </a:solidFill>
                <a:effectLst/>
                <a:latin typeface="+mj-lt"/>
                <a:cs typeface="Segoe UI Semilight" panose="020B0402040204020203" pitchFamily="34" charset="0"/>
              </a:defRPr>
            </a:lvl1pPr>
          </a:lstStyle>
          <a:p>
            <a:r>
              <a:rPr lang="en-US" dirty="0"/>
              <a:t>Hub navigation for groups of related sites</a:t>
            </a:r>
          </a:p>
        </p:txBody>
      </p:sp>
      <p:pic>
        <p:nvPicPr>
          <p:cNvPr id="3" name="Picture 2" descr="Site navigation">
            <a:extLst>
              <a:ext uri="{FF2B5EF4-FFF2-40B4-BE49-F238E27FC236}">
                <a16:creationId xmlns:a16="http://schemas.microsoft.com/office/drawing/2014/main" id="{89C74B4A-FCDA-4257-928C-948B06768688}"/>
              </a:ext>
            </a:extLst>
          </p:cNvPr>
          <p:cNvPicPr>
            <a:picLocks noChangeAspect="1"/>
          </p:cNvPicPr>
          <p:nvPr/>
        </p:nvPicPr>
        <p:blipFill>
          <a:blip r:embed="rId3"/>
          <a:stretch>
            <a:fillRect/>
          </a:stretch>
        </p:blipFill>
        <p:spPr>
          <a:xfrm>
            <a:off x="7710009" y="1435100"/>
            <a:ext cx="4108522" cy="5034884"/>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34E3B4E8-1A31-40A8-83D2-ADEDC1271A06}"/>
              </a:ext>
            </a:extLst>
          </p:cNvPr>
          <p:cNvSpPr txBox="1"/>
          <p:nvPr/>
        </p:nvSpPr>
        <p:spPr>
          <a:xfrm>
            <a:off x="584200" y="2240498"/>
            <a:ext cx="6223000" cy="3016210"/>
          </a:xfrm>
          <a:custGeom>
            <a:avLst/>
            <a:gdLst>
              <a:gd name="connsiteX0" fmla="*/ 0 w 6223000"/>
              <a:gd name="connsiteY0" fmla="*/ 0 h 3016210"/>
              <a:gd name="connsiteX1" fmla="*/ 629214 w 6223000"/>
              <a:gd name="connsiteY1" fmla="*/ 0 h 3016210"/>
              <a:gd name="connsiteX2" fmla="*/ 1133969 w 6223000"/>
              <a:gd name="connsiteY2" fmla="*/ 0 h 3016210"/>
              <a:gd name="connsiteX3" fmla="*/ 1949873 w 6223000"/>
              <a:gd name="connsiteY3" fmla="*/ 0 h 3016210"/>
              <a:gd name="connsiteX4" fmla="*/ 2579088 w 6223000"/>
              <a:gd name="connsiteY4" fmla="*/ 0 h 3016210"/>
              <a:gd name="connsiteX5" fmla="*/ 3208302 w 6223000"/>
              <a:gd name="connsiteY5" fmla="*/ 0 h 3016210"/>
              <a:gd name="connsiteX6" fmla="*/ 4024207 w 6223000"/>
              <a:gd name="connsiteY6" fmla="*/ 0 h 3016210"/>
              <a:gd name="connsiteX7" fmla="*/ 4591191 w 6223000"/>
              <a:gd name="connsiteY7" fmla="*/ 0 h 3016210"/>
              <a:gd name="connsiteX8" fmla="*/ 5407096 w 6223000"/>
              <a:gd name="connsiteY8" fmla="*/ 0 h 3016210"/>
              <a:gd name="connsiteX9" fmla="*/ 6223000 w 6223000"/>
              <a:gd name="connsiteY9" fmla="*/ 0 h 3016210"/>
              <a:gd name="connsiteX10" fmla="*/ 6223000 w 6223000"/>
              <a:gd name="connsiteY10" fmla="*/ 603242 h 3016210"/>
              <a:gd name="connsiteX11" fmla="*/ 6223000 w 6223000"/>
              <a:gd name="connsiteY11" fmla="*/ 1206484 h 3016210"/>
              <a:gd name="connsiteX12" fmla="*/ 6223000 w 6223000"/>
              <a:gd name="connsiteY12" fmla="*/ 1839888 h 3016210"/>
              <a:gd name="connsiteX13" fmla="*/ 6223000 w 6223000"/>
              <a:gd name="connsiteY13" fmla="*/ 2352644 h 3016210"/>
              <a:gd name="connsiteX14" fmla="*/ 6223000 w 6223000"/>
              <a:gd name="connsiteY14" fmla="*/ 3016210 h 3016210"/>
              <a:gd name="connsiteX15" fmla="*/ 5531556 w 6223000"/>
              <a:gd name="connsiteY15" fmla="*/ 3016210 h 3016210"/>
              <a:gd name="connsiteX16" fmla="*/ 4840111 w 6223000"/>
              <a:gd name="connsiteY16" fmla="*/ 3016210 h 3016210"/>
              <a:gd name="connsiteX17" fmla="*/ 4024207 w 6223000"/>
              <a:gd name="connsiteY17" fmla="*/ 3016210 h 3016210"/>
              <a:gd name="connsiteX18" fmla="*/ 3332762 w 6223000"/>
              <a:gd name="connsiteY18" fmla="*/ 3016210 h 3016210"/>
              <a:gd name="connsiteX19" fmla="*/ 2828008 w 6223000"/>
              <a:gd name="connsiteY19" fmla="*/ 3016210 h 3016210"/>
              <a:gd name="connsiteX20" fmla="*/ 2261023 w 6223000"/>
              <a:gd name="connsiteY20" fmla="*/ 3016210 h 3016210"/>
              <a:gd name="connsiteX21" fmla="*/ 1445119 w 6223000"/>
              <a:gd name="connsiteY21" fmla="*/ 3016210 h 3016210"/>
              <a:gd name="connsiteX22" fmla="*/ 753674 w 6223000"/>
              <a:gd name="connsiteY22" fmla="*/ 3016210 h 3016210"/>
              <a:gd name="connsiteX23" fmla="*/ 0 w 6223000"/>
              <a:gd name="connsiteY23" fmla="*/ 3016210 h 3016210"/>
              <a:gd name="connsiteX24" fmla="*/ 0 w 6223000"/>
              <a:gd name="connsiteY24" fmla="*/ 2412968 h 3016210"/>
              <a:gd name="connsiteX25" fmla="*/ 0 w 6223000"/>
              <a:gd name="connsiteY25" fmla="*/ 1900212 h 3016210"/>
              <a:gd name="connsiteX26" fmla="*/ 0 w 6223000"/>
              <a:gd name="connsiteY26" fmla="*/ 1387457 h 3016210"/>
              <a:gd name="connsiteX27" fmla="*/ 0 w 6223000"/>
              <a:gd name="connsiteY27" fmla="*/ 754053 h 3016210"/>
              <a:gd name="connsiteX28" fmla="*/ 0 w 6223000"/>
              <a:gd name="connsiteY28" fmla="*/ 0 h 301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223000" h="3016210" extrusionOk="0">
                <a:moveTo>
                  <a:pt x="0" y="0"/>
                </a:moveTo>
                <a:cubicBezTo>
                  <a:pt x="136516" y="-3938"/>
                  <a:pt x="376559" y="-18571"/>
                  <a:pt x="629214" y="0"/>
                </a:cubicBezTo>
                <a:cubicBezTo>
                  <a:pt x="881869" y="18571"/>
                  <a:pt x="1022067" y="13850"/>
                  <a:pt x="1133969" y="0"/>
                </a:cubicBezTo>
                <a:cubicBezTo>
                  <a:pt x="1245871" y="-13850"/>
                  <a:pt x="1696754" y="24672"/>
                  <a:pt x="1949873" y="0"/>
                </a:cubicBezTo>
                <a:cubicBezTo>
                  <a:pt x="2202992" y="-24672"/>
                  <a:pt x="2385854" y="24619"/>
                  <a:pt x="2579088" y="0"/>
                </a:cubicBezTo>
                <a:cubicBezTo>
                  <a:pt x="2772322" y="-24619"/>
                  <a:pt x="3051483" y="-914"/>
                  <a:pt x="3208302" y="0"/>
                </a:cubicBezTo>
                <a:cubicBezTo>
                  <a:pt x="3365121" y="914"/>
                  <a:pt x="3663508" y="-34335"/>
                  <a:pt x="4024207" y="0"/>
                </a:cubicBezTo>
                <a:cubicBezTo>
                  <a:pt x="4384907" y="34335"/>
                  <a:pt x="4341263" y="18744"/>
                  <a:pt x="4591191" y="0"/>
                </a:cubicBezTo>
                <a:cubicBezTo>
                  <a:pt x="4841119" y="-18744"/>
                  <a:pt x="5153935" y="32168"/>
                  <a:pt x="5407096" y="0"/>
                </a:cubicBezTo>
                <a:cubicBezTo>
                  <a:pt x="5660257" y="-32168"/>
                  <a:pt x="5954790" y="30282"/>
                  <a:pt x="6223000" y="0"/>
                </a:cubicBezTo>
                <a:cubicBezTo>
                  <a:pt x="6209688" y="123615"/>
                  <a:pt x="6248498" y="466522"/>
                  <a:pt x="6223000" y="603242"/>
                </a:cubicBezTo>
                <a:cubicBezTo>
                  <a:pt x="6197502" y="739962"/>
                  <a:pt x="6224570" y="923367"/>
                  <a:pt x="6223000" y="1206484"/>
                </a:cubicBezTo>
                <a:cubicBezTo>
                  <a:pt x="6221430" y="1489601"/>
                  <a:pt x="6206396" y="1553854"/>
                  <a:pt x="6223000" y="1839888"/>
                </a:cubicBezTo>
                <a:cubicBezTo>
                  <a:pt x="6239604" y="2125922"/>
                  <a:pt x="6199994" y="2112218"/>
                  <a:pt x="6223000" y="2352644"/>
                </a:cubicBezTo>
                <a:cubicBezTo>
                  <a:pt x="6246006" y="2593070"/>
                  <a:pt x="6195215" y="2818895"/>
                  <a:pt x="6223000" y="3016210"/>
                </a:cubicBezTo>
                <a:cubicBezTo>
                  <a:pt x="6079179" y="3004172"/>
                  <a:pt x="5738418" y="3020132"/>
                  <a:pt x="5531556" y="3016210"/>
                </a:cubicBezTo>
                <a:cubicBezTo>
                  <a:pt x="5324694" y="3012288"/>
                  <a:pt x="5173278" y="3043953"/>
                  <a:pt x="4840111" y="3016210"/>
                </a:cubicBezTo>
                <a:cubicBezTo>
                  <a:pt x="4506944" y="2988467"/>
                  <a:pt x="4264233" y="3034212"/>
                  <a:pt x="4024207" y="3016210"/>
                </a:cubicBezTo>
                <a:cubicBezTo>
                  <a:pt x="3784181" y="2998208"/>
                  <a:pt x="3651492" y="2988578"/>
                  <a:pt x="3332762" y="3016210"/>
                </a:cubicBezTo>
                <a:cubicBezTo>
                  <a:pt x="3014032" y="3043842"/>
                  <a:pt x="3078235" y="3011532"/>
                  <a:pt x="2828008" y="3016210"/>
                </a:cubicBezTo>
                <a:cubicBezTo>
                  <a:pt x="2577781" y="3020888"/>
                  <a:pt x="2383581" y="2996017"/>
                  <a:pt x="2261023" y="3016210"/>
                </a:cubicBezTo>
                <a:cubicBezTo>
                  <a:pt x="2138465" y="3036403"/>
                  <a:pt x="1627389" y="2981536"/>
                  <a:pt x="1445119" y="3016210"/>
                </a:cubicBezTo>
                <a:cubicBezTo>
                  <a:pt x="1262849" y="3050884"/>
                  <a:pt x="958682" y="2993793"/>
                  <a:pt x="753674" y="3016210"/>
                </a:cubicBezTo>
                <a:cubicBezTo>
                  <a:pt x="548666" y="3038627"/>
                  <a:pt x="216894" y="3002686"/>
                  <a:pt x="0" y="3016210"/>
                </a:cubicBezTo>
                <a:cubicBezTo>
                  <a:pt x="19765" y="2768577"/>
                  <a:pt x="19925" y="2698571"/>
                  <a:pt x="0" y="2412968"/>
                </a:cubicBezTo>
                <a:cubicBezTo>
                  <a:pt x="-19925" y="2127365"/>
                  <a:pt x="14569" y="2140399"/>
                  <a:pt x="0" y="1900212"/>
                </a:cubicBezTo>
                <a:cubicBezTo>
                  <a:pt x="-14569" y="1660025"/>
                  <a:pt x="927" y="1585278"/>
                  <a:pt x="0" y="1387457"/>
                </a:cubicBezTo>
                <a:cubicBezTo>
                  <a:pt x="-927" y="1189636"/>
                  <a:pt x="-65" y="929704"/>
                  <a:pt x="0" y="754053"/>
                </a:cubicBezTo>
                <a:cubicBezTo>
                  <a:pt x="65" y="578402"/>
                  <a:pt x="3172" y="290076"/>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gn="just">
              <a:lnSpc>
                <a:spcPct val="150000"/>
              </a:lnSpc>
            </a:pPr>
            <a:r>
              <a:rPr lang="en-US" dirty="0"/>
              <a:t>Hub site navigation is displayed above the local navigation on each site, just below the suite bar. </a:t>
            </a:r>
            <a:br>
              <a:rPr lang="en-US" dirty="0"/>
            </a:br>
            <a:r>
              <a:rPr lang="en-US" dirty="0"/>
              <a:t>Hub sites provide a great way to achieve the cross-site navigation features previously available in managed navigation and site hierarchies in classic SharePoint.</a:t>
            </a:r>
          </a:p>
          <a:p>
            <a:pPr algn="just"/>
            <a:endParaRPr lang="en-US" dirty="0"/>
          </a:p>
          <a:p>
            <a:pPr algn="just"/>
            <a:endParaRPr lang="en-US" dirty="0"/>
          </a:p>
        </p:txBody>
      </p:sp>
    </p:spTree>
    <p:extLst>
      <p:ext uri="{BB962C8B-B14F-4D97-AF65-F5344CB8AC3E}">
        <p14:creationId xmlns:p14="http://schemas.microsoft.com/office/powerpoint/2010/main" val="285605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navigation in SharePoint </a:t>
            </a:r>
            <a:r>
              <a:rPr lang="en-US" sz="2400" dirty="0">
                <a:latin typeface="+mn-lt"/>
                <a:cs typeface="Segoe UI Semilight" panose="020B0402040204020203" pitchFamily="34" charset="0"/>
              </a:rPr>
              <a:t>(4/4)</a:t>
            </a:r>
            <a:endParaRPr lang="en-US" dirty="0"/>
          </a:p>
        </p:txBody>
      </p:sp>
      <p:sp>
        <p:nvSpPr>
          <p:cNvPr id="9" name="TextBox 8">
            <a:extLst>
              <a:ext uri="{FF2B5EF4-FFF2-40B4-BE49-F238E27FC236}">
                <a16:creationId xmlns:a16="http://schemas.microsoft.com/office/drawing/2014/main" id="{A4AAA036-953A-4BEA-B722-AD80CBB25E9B}"/>
              </a:ext>
            </a:extLst>
          </p:cNvPr>
          <p:cNvSpPr txBox="1"/>
          <p:nvPr/>
        </p:nvSpPr>
        <p:spPr>
          <a:xfrm>
            <a:off x="584200" y="1342767"/>
            <a:ext cx="3523343" cy="461665"/>
          </a:xfrm>
          <a:prstGeom prst="rect">
            <a:avLst/>
          </a:prstGeom>
          <a:noFill/>
        </p:spPr>
        <p:txBody>
          <a:bodyPr wrap="square">
            <a:spAutoFit/>
          </a:bodyPr>
          <a:lstStyle>
            <a:defPPr>
              <a:defRPr lang="en-US"/>
            </a:defPPr>
            <a:lvl1pPr>
              <a:defRPr sz="2400" b="1" i="0">
                <a:solidFill>
                  <a:srgbClr val="000000"/>
                </a:solidFill>
                <a:effectLst/>
                <a:latin typeface="+mj-lt"/>
                <a:cs typeface="Segoe UI Semilight" panose="020B0402040204020203" pitchFamily="34" charset="0"/>
              </a:defRPr>
            </a:lvl1pPr>
          </a:lstStyle>
          <a:p>
            <a:r>
              <a:rPr lang="en-US" dirty="0"/>
              <a:t>Megamenu navigation</a:t>
            </a:r>
          </a:p>
        </p:txBody>
      </p:sp>
      <p:pic>
        <p:nvPicPr>
          <p:cNvPr id="5" name="Picture 4" descr="Change the look">
            <a:extLst>
              <a:ext uri="{FF2B5EF4-FFF2-40B4-BE49-F238E27FC236}">
                <a16:creationId xmlns:a16="http://schemas.microsoft.com/office/drawing/2014/main" id="{99D51D92-A6DB-4FF6-B354-6AFB159BE5B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02462" y="923146"/>
            <a:ext cx="5789538" cy="3544007"/>
          </a:xfrm>
          <a:prstGeom prst="rect">
            <a:avLst/>
          </a:prstGeom>
        </p:spPr>
      </p:pic>
      <p:sp>
        <p:nvSpPr>
          <p:cNvPr id="4" name="TextBox 3">
            <a:extLst>
              <a:ext uri="{FF2B5EF4-FFF2-40B4-BE49-F238E27FC236}">
                <a16:creationId xmlns:a16="http://schemas.microsoft.com/office/drawing/2014/main" id="{34E3B4E8-1A31-40A8-83D2-ADEDC1271A06}"/>
              </a:ext>
            </a:extLst>
          </p:cNvPr>
          <p:cNvSpPr txBox="1"/>
          <p:nvPr/>
        </p:nvSpPr>
        <p:spPr>
          <a:xfrm>
            <a:off x="584200" y="2019300"/>
            <a:ext cx="4872193" cy="4651658"/>
          </a:xfrm>
          <a:custGeom>
            <a:avLst/>
            <a:gdLst>
              <a:gd name="connsiteX0" fmla="*/ 0 w 4872193"/>
              <a:gd name="connsiteY0" fmla="*/ 0 h 4651658"/>
              <a:gd name="connsiteX1" fmla="*/ 647306 w 4872193"/>
              <a:gd name="connsiteY1" fmla="*/ 0 h 4651658"/>
              <a:gd name="connsiteX2" fmla="*/ 1197167 w 4872193"/>
              <a:gd name="connsiteY2" fmla="*/ 0 h 4651658"/>
              <a:gd name="connsiteX3" fmla="*/ 1990639 w 4872193"/>
              <a:gd name="connsiteY3" fmla="*/ 0 h 4651658"/>
              <a:gd name="connsiteX4" fmla="*/ 2637944 w 4872193"/>
              <a:gd name="connsiteY4" fmla="*/ 0 h 4651658"/>
              <a:gd name="connsiteX5" fmla="*/ 3285250 w 4872193"/>
              <a:gd name="connsiteY5" fmla="*/ 0 h 4651658"/>
              <a:gd name="connsiteX6" fmla="*/ 4078722 w 4872193"/>
              <a:gd name="connsiteY6" fmla="*/ 0 h 4651658"/>
              <a:gd name="connsiteX7" fmla="*/ 4872193 w 4872193"/>
              <a:gd name="connsiteY7" fmla="*/ 0 h 4651658"/>
              <a:gd name="connsiteX8" fmla="*/ 4872193 w 4872193"/>
              <a:gd name="connsiteY8" fmla="*/ 757556 h 4651658"/>
              <a:gd name="connsiteX9" fmla="*/ 4872193 w 4872193"/>
              <a:gd name="connsiteY9" fmla="*/ 1329045 h 4651658"/>
              <a:gd name="connsiteX10" fmla="*/ 4872193 w 4872193"/>
              <a:gd name="connsiteY10" fmla="*/ 1900535 h 4651658"/>
              <a:gd name="connsiteX11" fmla="*/ 4872193 w 4872193"/>
              <a:gd name="connsiteY11" fmla="*/ 2565057 h 4651658"/>
              <a:gd name="connsiteX12" fmla="*/ 4872193 w 4872193"/>
              <a:gd name="connsiteY12" fmla="*/ 3276096 h 4651658"/>
              <a:gd name="connsiteX13" fmla="*/ 4872193 w 4872193"/>
              <a:gd name="connsiteY13" fmla="*/ 3801069 h 4651658"/>
              <a:gd name="connsiteX14" fmla="*/ 4872193 w 4872193"/>
              <a:gd name="connsiteY14" fmla="*/ 4651658 h 4651658"/>
              <a:gd name="connsiteX15" fmla="*/ 4176165 w 4872193"/>
              <a:gd name="connsiteY15" fmla="*/ 4651658 h 4651658"/>
              <a:gd name="connsiteX16" fmla="*/ 3480138 w 4872193"/>
              <a:gd name="connsiteY16" fmla="*/ 4651658 h 4651658"/>
              <a:gd name="connsiteX17" fmla="*/ 2686666 w 4872193"/>
              <a:gd name="connsiteY17" fmla="*/ 4651658 h 4651658"/>
              <a:gd name="connsiteX18" fmla="*/ 1990639 w 4872193"/>
              <a:gd name="connsiteY18" fmla="*/ 4651658 h 4651658"/>
              <a:gd name="connsiteX19" fmla="*/ 1440777 w 4872193"/>
              <a:gd name="connsiteY19" fmla="*/ 4651658 h 4651658"/>
              <a:gd name="connsiteX20" fmla="*/ 842193 w 4872193"/>
              <a:gd name="connsiteY20" fmla="*/ 4651658 h 4651658"/>
              <a:gd name="connsiteX21" fmla="*/ 0 w 4872193"/>
              <a:gd name="connsiteY21" fmla="*/ 4651658 h 4651658"/>
              <a:gd name="connsiteX22" fmla="*/ 0 w 4872193"/>
              <a:gd name="connsiteY22" fmla="*/ 3987135 h 4651658"/>
              <a:gd name="connsiteX23" fmla="*/ 0 w 4872193"/>
              <a:gd name="connsiteY23" fmla="*/ 3322613 h 4651658"/>
              <a:gd name="connsiteX24" fmla="*/ 0 w 4872193"/>
              <a:gd name="connsiteY24" fmla="*/ 2704607 h 4651658"/>
              <a:gd name="connsiteX25" fmla="*/ 0 w 4872193"/>
              <a:gd name="connsiteY25" fmla="*/ 2179634 h 4651658"/>
              <a:gd name="connsiteX26" fmla="*/ 0 w 4872193"/>
              <a:gd name="connsiteY26" fmla="*/ 1654661 h 4651658"/>
              <a:gd name="connsiteX27" fmla="*/ 0 w 4872193"/>
              <a:gd name="connsiteY27" fmla="*/ 943622 h 4651658"/>
              <a:gd name="connsiteX28" fmla="*/ 0 w 4872193"/>
              <a:gd name="connsiteY28" fmla="*/ 0 h 465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72193" h="4651658" extrusionOk="0">
                <a:moveTo>
                  <a:pt x="0" y="0"/>
                </a:moveTo>
                <a:cubicBezTo>
                  <a:pt x="189366" y="1534"/>
                  <a:pt x="461063" y="5152"/>
                  <a:pt x="647306" y="0"/>
                </a:cubicBezTo>
                <a:cubicBezTo>
                  <a:pt x="833549" y="-5152"/>
                  <a:pt x="1080482" y="22171"/>
                  <a:pt x="1197167" y="0"/>
                </a:cubicBezTo>
                <a:cubicBezTo>
                  <a:pt x="1313852" y="-22171"/>
                  <a:pt x="1695385" y="-28552"/>
                  <a:pt x="1990639" y="0"/>
                </a:cubicBezTo>
                <a:cubicBezTo>
                  <a:pt x="2285893" y="28552"/>
                  <a:pt x="2332140" y="-23085"/>
                  <a:pt x="2637944" y="0"/>
                </a:cubicBezTo>
                <a:cubicBezTo>
                  <a:pt x="2943748" y="23085"/>
                  <a:pt x="3079182" y="-15598"/>
                  <a:pt x="3285250" y="0"/>
                </a:cubicBezTo>
                <a:cubicBezTo>
                  <a:pt x="3491318" y="15598"/>
                  <a:pt x="3825593" y="573"/>
                  <a:pt x="4078722" y="0"/>
                </a:cubicBezTo>
                <a:cubicBezTo>
                  <a:pt x="4331851" y="-573"/>
                  <a:pt x="4547424" y="-9223"/>
                  <a:pt x="4872193" y="0"/>
                </a:cubicBezTo>
                <a:cubicBezTo>
                  <a:pt x="4903595" y="270346"/>
                  <a:pt x="4860520" y="468563"/>
                  <a:pt x="4872193" y="757556"/>
                </a:cubicBezTo>
                <a:cubicBezTo>
                  <a:pt x="4883866" y="1046549"/>
                  <a:pt x="4897519" y="1093573"/>
                  <a:pt x="4872193" y="1329045"/>
                </a:cubicBezTo>
                <a:cubicBezTo>
                  <a:pt x="4846867" y="1564517"/>
                  <a:pt x="4866174" y="1669249"/>
                  <a:pt x="4872193" y="1900535"/>
                </a:cubicBezTo>
                <a:cubicBezTo>
                  <a:pt x="4878213" y="2131821"/>
                  <a:pt x="4854677" y="2285777"/>
                  <a:pt x="4872193" y="2565057"/>
                </a:cubicBezTo>
                <a:cubicBezTo>
                  <a:pt x="4889709" y="2844337"/>
                  <a:pt x="4870386" y="3083319"/>
                  <a:pt x="4872193" y="3276096"/>
                </a:cubicBezTo>
                <a:cubicBezTo>
                  <a:pt x="4874000" y="3468873"/>
                  <a:pt x="4857244" y="3620544"/>
                  <a:pt x="4872193" y="3801069"/>
                </a:cubicBezTo>
                <a:cubicBezTo>
                  <a:pt x="4887142" y="3981594"/>
                  <a:pt x="4868398" y="4455788"/>
                  <a:pt x="4872193" y="4651658"/>
                </a:cubicBezTo>
                <a:cubicBezTo>
                  <a:pt x="4603761" y="4632543"/>
                  <a:pt x="4322722" y="4661372"/>
                  <a:pt x="4176165" y="4651658"/>
                </a:cubicBezTo>
                <a:cubicBezTo>
                  <a:pt x="4029608" y="4641944"/>
                  <a:pt x="3727853" y="4668351"/>
                  <a:pt x="3480138" y="4651658"/>
                </a:cubicBezTo>
                <a:cubicBezTo>
                  <a:pt x="3232423" y="4634965"/>
                  <a:pt x="2913164" y="4623085"/>
                  <a:pt x="2686666" y="4651658"/>
                </a:cubicBezTo>
                <a:cubicBezTo>
                  <a:pt x="2460168" y="4680231"/>
                  <a:pt x="2216744" y="4619636"/>
                  <a:pt x="1990639" y="4651658"/>
                </a:cubicBezTo>
                <a:cubicBezTo>
                  <a:pt x="1764534" y="4683680"/>
                  <a:pt x="1581161" y="4640985"/>
                  <a:pt x="1440777" y="4651658"/>
                </a:cubicBezTo>
                <a:cubicBezTo>
                  <a:pt x="1300393" y="4662331"/>
                  <a:pt x="1094170" y="4666671"/>
                  <a:pt x="842193" y="4651658"/>
                </a:cubicBezTo>
                <a:cubicBezTo>
                  <a:pt x="590216" y="4636645"/>
                  <a:pt x="206458" y="4680336"/>
                  <a:pt x="0" y="4651658"/>
                </a:cubicBezTo>
                <a:cubicBezTo>
                  <a:pt x="15593" y="4381561"/>
                  <a:pt x="-25390" y="4213659"/>
                  <a:pt x="0" y="3987135"/>
                </a:cubicBezTo>
                <a:cubicBezTo>
                  <a:pt x="25390" y="3760611"/>
                  <a:pt x="-13640" y="3460853"/>
                  <a:pt x="0" y="3322613"/>
                </a:cubicBezTo>
                <a:cubicBezTo>
                  <a:pt x="13640" y="3184373"/>
                  <a:pt x="-21441" y="2946854"/>
                  <a:pt x="0" y="2704607"/>
                </a:cubicBezTo>
                <a:cubicBezTo>
                  <a:pt x="21441" y="2462360"/>
                  <a:pt x="7165" y="2369733"/>
                  <a:pt x="0" y="2179634"/>
                </a:cubicBezTo>
                <a:cubicBezTo>
                  <a:pt x="-7165" y="1989535"/>
                  <a:pt x="10552" y="1790223"/>
                  <a:pt x="0" y="1654661"/>
                </a:cubicBezTo>
                <a:cubicBezTo>
                  <a:pt x="-10552" y="1519099"/>
                  <a:pt x="-11463" y="1197588"/>
                  <a:pt x="0" y="943622"/>
                </a:cubicBezTo>
                <a:cubicBezTo>
                  <a:pt x="11463" y="689656"/>
                  <a:pt x="8343" y="270389"/>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nSpc>
                <a:spcPct val="150000"/>
              </a:lnSpc>
            </a:pPr>
            <a:r>
              <a:rPr lang="en-US" dirty="0"/>
              <a:t>Megamenu navigation is a feature in “Change the look” options. </a:t>
            </a:r>
            <a:br>
              <a:rPr lang="en-US" dirty="0"/>
            </a:br>
            <a:r>
              <a:rPr lang="en-US" dirty="0"/>
              <a:t>It allows showing multiple levels of hierarchy at once. </a:t>
            </a:r>
            <a:br>
              <a:rPr lang="en-US" dirty="0"/>
            </a:br>
            <a:r>
              <a:rPr lang="en-US" dirty="0"/>
              <a:t>This will enable you to better organize and showcase the content and sites. </a:t>
            </a:r>
            <a:br>
              <a:rPr lang="en-US" dirty="0"/>
            </a:br>
            <a:r>
              <a:rPr lang="en-US" dirty="0"/>
              <a:t>The megamenu navigation layout is only available for horizontally oriented navigations and allows for a panel display of links up to three levels.</a:t>
            </a:r>
          </a:p>
        </p:txBody>
      </p:sp>
      <p:pic>
        <p:nvPicPr>
          <p:cNvPr id="3" name="Picture 2" descr="Megamenu navigation">
            <a:extLst>
              <a:ext uri="{FF2B5EF4-FFF2-40B4-BE49-F238E27FC236}">
                <a16:creationId xmlns:a16="http://schemas.microsoft.com/office/drawing/2014/main" id="{C0EF970C-229B-4B62-882A-5AEB45EC1F4B}"/>
              </a:ext>
            </a:extLst>
          </p:cNvPr>
          <p:cNvPicPr>
            <a:picLocks noChangeAspect="1"/>
          </p:cNvPicPr>
          <p:nvPr/>
        </p:nvPicPr>
        <p:blipFill rotWithShape="1">
          <a:blip r:embed="rId4"/>
          <a:srcRect r="5782" b="31513"/>
          <a:stretch/>
        </p:blipFill>
        <p:spPr>
          <a:xfrm>
            <a:off x="6781559" y="4467153"/>
            <a:ext cx="5249620" cy="229185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6548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hub sites</a:t>
            </a:r>
            <a:endParaRPr lang="en-US" dirty="0">
              <a:latin typeface="+mn-lt"/>
            </a:endParaRPr>
          </a:p>
        </p:txBody>
      </p:sp>
      <p:sp>
        <p:nvSpPr>
          <p:cNvPr id="13" name="TextBox 12">
            <a:extLst>
              <a:ext uri="{FF2B5EF4-FFF2-40B4-BE49-F238E27FC236}">
                <a16:creationId xmlns:a16="http://schemas.microsoft.com/office/drawing/2014/main" id="{B7810543-3F5E-4660-8533-9DEC541B0ABB}"/>
              </a:ext>
            </a:extLst>
          </p:cNvPr>
          <p:cNvSpPr txBox="1"/>
          <p:nvPr/>
        </p:nvSpPr>
        <p:spPr>
          <a:xfrm>
            <a:off x="501489" y="1392067"/>
            <a:ext cx="11314113" cy="5539978"/>
          </a:xfrm>
          <a:prstGeom prst="rect">
            <a:avLst/>
          </a:prstGeom>
          <a:noFill/>
        </p:spPr>
        <p:txBody>
          <a:bodyPr wrap="square">
            <a:spAutoFit/>
          </a:bodyPr>
          <a:lstStyle>
            <a:defPPr>
              <a:defRPr lang="en-US"/>
            </a:defPPr>
            <a:lvl1pPr>
              <a:defRPr sz="2400" b="0" i="0">
                <a:solidFill>
                  <a:srgbClr val="000000"/>
                </a:solidFill>
                <a:effectLst/>
                <a:latin typeface="Segoe UI Semilight" panose="020B0402040204020203" pitchFamily="34" charset="0"/>
                <a:cs typeface="Segoe UI Semilight" panose="020B0402040204020203" pitchFamily="34" charset="0"/>
              </a:defRPr>
            </a:lvl1pPr>
          </a:lstStyle>
          <a:p>
            <a:r>
              <a:rPr lang="en-US" b="1" dirty="0"/>
              <a:t>SharePoint hub sites</a:t>
            </a:r>
            <a:r>
              <a:rPr lang="en-US" dirty="0"/>
              <a:t> provide the flexibility and help organizations by connecting and organizing sites based on project, department, division, region, etc. </a:t>
            </a:r>
            <a:br>
              <a:rPr lang="en-US" dirty="0"/>
            </a:br>
            <a:endParaRPr lang="en-US" dirty="0"/>
          </a:p>
          <a:p>
            <a:pPr>
              <a:lnSpc>
                <a:spcPct val="150000"/>
              </a:lnSpc>
            </a:pPr>
            <a:r>
              <a:rPr lang="en-US" b="1" dirty="0"/>
              <a:t>Benefits of SharePoint hub sites</a:t>
            </a:r>
          </a:p>
          <a:p>
            <a:pPr marL="342900" indent="-342900">
              <a:lnSpc>
                <a:spcPct val="150000"/>
              </a:lnSpc>
              <a:buFont typeface="Arial" panose="020B0604020202020204" pitchFamily="34" charset="0"/>
              <a:buChar char="•"/>
            </a:pPr>
            <a:r>
              <a:rPr lang="en-US" dirty="0"/>
              <a:t>Shared navigation</a:t>
            </a:r>
          </a:p>
          <a:p>
            <a:pPr marL="342900" indent="-342900">
              <a:lnSpc>
                <a:spcPct val="150000"/>
              </a:lnSpc>
              <a:buFont typeface="Arial" panose="020B0604020202020204" pitchFamily="34" charset="0"/>
              <a:buChar char="•"/>
            </a:pPr>
            <a:r>
              <a:rPr lang="en-US" dirty="0"/>
              <a:t>Search across the hub</a:t>
            </a:r>
          </a:p>
          <a:p>
            <a:pPr marL="342900" indent="-342900">
              <a:lnSpc>
                <a:spcPct val="150000"/>
              </a:lnSpc>
              <a:buFont typeface="Arial" panose="020B0604020202020204" pitchFamily="34" charset="0"/>
              <a:buChar char="•"/>
            </a:pPr>
            <a:r>
              <a:rPr lang="en-US" dirty="0"/>
              <a:t>A home destination for the hub</a:t>
            </a:r>
          </a:p>
          <a:p>
            <a:pPr marL="742933" lvl="1" indent="-28575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News roll-up</a:t>
            </a:r>
          </a:p>
          <a:p>
            <a:pPr marL="742933" lvl="1" indent="-28575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Associated sites</a:t>
            </a:r>
          </a:p>
          <a:p>
            <a:pPr marL="742933" lvl="1" indent="-28575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Highlighted content</a:t>
            </a:r>
          </a:p>
          <a:p>
            <a:pPr lvl="1"/>
            <a:br>
              <a:rPr lang="en-US" sz="2400" dirty="0"/>
            </a:br>
            <a:endParaRPr lang="en-US" sz="2400" dirty="0"/>
          </a:p>
        </p:txBody>
      </p:sp>
      <p:pic>
        <p:nvPicPr>
          <p:cNvPr id="2" name="Picture 1" descr="image of the hub sites">
            <a:extLst>
              <a:ext uri="{FF2B5EF4-FFF2-40B4-BE49-F238E27FC236}">
                <a16:creationId xmlns:a16="http://schemas.microsoft.com/office/drawing/2014/main" id="{70018000-0AD9-4232-B6B7-4B86C983BE77}"/>
              </a:ext>
            </a:extLst>
          </p:cNvPr>
          <p:cNvPicPr>
            <a:picLocks noChangeAspect="1"/>
          </p:cNvPicPr>
          <p:nvPr/>
        </p:nvPicPr>
        <p:blipFill rotWithShape="1">
          <a:blip r:embed="rId3"/>
          <a:srcRect r="855"/>
          <a:stretch/>
        </p:blipFill>
        <p:spPr>
          <a:xfrm>
            <a:off x="4692460" y="5110704"/>
            <a:ext cx="7499540" cy="16966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038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SharePoint sites </a:t>
            </a:r>
            <a:endParaRPr lang="bs-Latn-BA" dirty="0">
              <a:latin typeface="+mn-lt"/>
            </a:endParaRPr>
          </a:p>
        </p:txBody>
      </p:sp>
      <p:sp>
        <p:nvSpPr>
          <p:cNvPr id="9" name="TextBox 8">
            <a:extLst>
              <a:ext uri="{FF2B5EF4-FFF2-40B4-BE49-F238E27FC236}">
                <a16:creationId xmlns:a16="http://schemas.microsoft.com/office/drawing/2014/main" id="{5F5A0B52-9EDD-4355-81F9-AEE863FBB60F}"/>
              </a:ext>
            </a:extLst>
          </p:cNvPr>
          <p:cNvSpPr txBox="1"/>
          <p:nvPr/>
        </p:nvSpPr>
        <p:spPr>
          <a:xfrm>
            <a:off x="588263" y="1429908"/>
            <a:ext cx="11310050" cy="3046988"/>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Microsoft 365 global admins and SharePoint admins can create SharePoint sites with different </a:t>
            </a:r>
            <a:r>
              <a:rPr lang="en-US" sz="2400" b="0" i="0" dirty="0">
                <a:effectLst/>
                <a:latin typeface="Segoe UI Semilight" panose="020B0402040204020203" pitchFamily="34" charset="0"/>
                <a:cs typeface="Segoe UI Semilight" panose="020B0402040204020203" pitchFamily="34" charset="0"/>
              </a:rPr>
              <a:t>site templates</a:t>
            </a:r>
            <a:r>
              <a:rPr lang="en-US" sz="2400" b="0" i="0" dirty="0">
                <a:solidFill>
                  <a:srgbClr val="000000"/>
                </a:solidFill>
                <a:effectLst/>
                <a:latin typeface="Segoe UI Semilight" panose="020B0402040204020203" pitchFamily="34" charset="0"/>
                <a:cs typeface="Segoe UI Semilight" panose="020B0402040204020203" pitchFamily="34" charset="0"/>
              </a:rPr>
              <a:t>. It is recommended to use modern SharePoint sites for new sites.</a:t>
            </a:r>
          </a:p>
          <a:p>
            <a:endParaRPr lang="en-US" sz="2400" dirty="0">
              <a:solidFill>
                <a:srgbClr val="000000"/>
              </a:solidFill>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Create from the SharePoint admin center</a:t>
            </a:r>
          </a:p>
          <a:p>
            <a:pPr marL="342900" indent="-342900">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Create from PowerShell</a:t>
            </a:r>
            <a:endParaRPr lang="en-US" sz="2400" dirty="0">
              <a:latin typeface="Segoe UI Semilight" panose="020B0402040204020203" pitchFamily="34" charset="0"/>
              <a:cs typeface="Segoe UI Semilight" panose="020B0402040204020203" pitchFamily="34" charset="0"/>
            </a:endParaRPr>
          </a:p>
          <a:p>
            <a:endParaRPr lang="en-US" sz="2400" dirty="0"/>
          </a:p>
          <a:p>
            <a:endParaRPr lang="en-US" sz="2400" dirty="0">
              <a:latin typeface="Segoe UI Semilight" panose="020B0402040204020203" pitchFamily="34" charset="0"/>
              <a:cs typeface="Segoe UI Semilight" panose="020B0402040204020203" pitchFamily="34" charset="0"/>
            </a:endParaRPr>
          </a:p>
        </p:txBody>
      </p:sp>
      <p:pic>
        <p:nvPicPr>
          <p:cNvPr id="12" name="Picture 11" descr="The Create a site panel">
            <a:extLst>
              <a:ext uri="{FF2B5EF4-FFF2-40B4-BE49-F238E27FC236}">
                <a16:creationId xmlns:a16="http://schemas.microsoft.com/office/drawing/2014/main" id="{AB141566-E3B7-441E-B285-F5806BD09E5A}"/>
              </a:ext>
            </a:extLst>
          </p:cNvPr>
          <p:cNvPicPr>
            <a:picLocks noChangeAspect="1"/>
          </p:cNvPicPr>
          <p:nvPr/>
        </p:nvPicPr>
        <p:blipFill>
          <a:blip r:embed="rId3"/>
          <a:stretch>
            <a:fillRect/>
          </a:stretch>
        </p:blipFill>
        <p:spPr>
          <a:xfrm>
            <a:off x="7663046" y="3624748"/>
            <a:ext cx="4494026" cy="3186516"/>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E955E9BF-3F7C-48BC-98F2-47202D36AA15}"/>
              </a:ext>
            </a:extLst>
          </p:cNvPr>
          <p:cNvSpPr>
            <a:spLocks noChangeArrowheads="1"/>
          </p:cNvSpPr>
          <p:nvPr/>
        </p:nvSpPr>
        <p:spPr bwMode="auto">
          <a:xfrm>
            <a:off x="1016761" y="3832814"/>
            <a:ext cx="6616015" cy="165169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SPOSite</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Url</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https://contoso.sharepoint.com/sites/accounting</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-Owner</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admin@contoso.com</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-Template</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STS#0</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StorageQuota</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100</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ResourceQuota</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50</a:t>
            </a:r>
            <a:r>
              <a:rPr lang="en-US" sz="16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02413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Delete SharePoint sites</a:t>
            </a:r>
            <a:endParaRPr lang="bs-Latn-BA" dirty="0">
              <a:latin typeface="+mn-lt"/>
            </a:endParaRPr>
          </a:p>
        </p:txBody>
      </p:sp>
      <p:sp>
        <p:nvSpPr>
          <p:cNvPr id="6" name="Text Placeholder 5"/>
          <p:cNvSpPr>
            <a:spLocks noGrp="1"/>
          </p:cNvSpPr>
          <p:nvPr>
            <p:ph type="body" sz="quarter" idx="10"/>
          </p:nvPr>
        </p:nvSpPr>
        <p:spPr>
          <a:xfrm>
            <a:off x="588263" y="1232920"/>
            <a:ext cx="11018520" cy="5115246"/>
          </a:xfrm>
        </p:spPr>
        <p:txBody>
          <a:bodyPr/>
          <a:lstStyle/>
          <a:p>
            <a:pPr marL="0" indent="0">
              <a:spcBef>
                <a:spcPts val="600"/>
              </a:spcBef>
              <a:spcAft>
                <a:spcPts val="600"/>
              </a:spcAft>
              <a:buNone/>
            </a:pPr>
            <a:r>
              <a:rPr lang="en-US" sz="2400" dirty="0"/>
              <a:t>Both global and SharePoint admins can delete both classic and modern sites, including sites that belong to Microsoft 365 groups. Deleting these sites will delete the group and all its resources, including the Outlook mailbox and calendar, and any Teams channels.</a:t>
            </a:r>
          </a:p>
          <a:p>
            <a:pPr marL="0" indent="0">
              <a:spcBef>
                <a:spcPts val="0"/>
              </a:spcBef>
              <a:buNone/>
            </a:pPr>
            <a:endParaRPr lang="en-US" sz="2000" dirty="0"/>
          </a:p>
          <a:p>
            <a:pPr marL="342900" indent="-342900">
              <a:buFont typeface="Arial" panose="020B0604020202020204" pitchFamily="34" charset="0"/>
              <a:buChar char="•"/>
            </a:pPr>
            <a:r>
              <a:rPr lang="en-US" sz="2400" b="1" dirty="0"/>
              <a:t>Delete a site</a:t>
            </a:r>
          </a:p>
          <a:p>
            <a:pPr marL="571500" lvl="1" indent="-34290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From the SharePoint admin center</a:t>
            </a:r>
          </a:p>
          <a:p>
            <a:pPr marL="571500" lvl="1" indent="-342900">
              <a:buFont typeface="Arial" panose="020B0604020202020204" pitchFamily="34" charset="0"/>
              <a:buChar char="•"/>
            </a:pPr>
            <a:r>
              <a:rPr lang="en-US" dirty="0">
                <a:solidFill>
                  <a:srgbClr val="000000"/>
                </a:solidFill>
                <a:latin typeface="Segoe UI Semilight" panose="020B0402040204020203" pitchFamily="34" charset="0"/>
                <a:cs typeface="Segoe UI Semilight" panose="020B0402040204020203" pitchFamily="34" charset="0"/>
              </a:rPr>
              <a:t>From PowerShell</a:t>
            </a:r>
            <a:endParaRPr lang="en-US"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Permanently delete a site</a:t>
            </a:r>
          </a:p>
          <a:p>
            <a:pPr marL="571500" lvl="1" indent="-34290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From the SharePoint admin center</a:t>
            </a:r>
          </a:p>
          <a:p>
            <a:pPr marL="571500" lvl="1" indent="-342900">
              <a:buFont typeface="Arial" panose="020B0604020202020204" pitchFamily="34" charset="0"/>
              <a:buChar char="•"/>
            </a:pPr>
            <a:r>
              <a:rPr lang="en-US" dirty="0">
                <a:solidFill>
                  <a:srgbClr val="000000"/>
                </a:solidFill>
                <a:latin typeface="Segoe UI Semilight" panose="020B0402040204020203" pitchFamily="34" charset="0"/>
                <a:cs typeface="Segoe UI Semilight" panose="020B0402040204020203" pitchFamily="34" charset="0"/>
              </a:rPr>
              <a:t>From PowerShell</a:t>
            </a:r>
            <a:endParaRPr lang="en-US" dirty="0">
              <a:latin typeface="Segoe UI Semilight" panose="020B0402040204020203" pitchFamily="34" charset="0"/>
              <a:cs typeface="Segoe UI Semilight" panose="020B0402040204020203" pitchFamily="34" charset="0"/>
            </a:endParaRPr>
          </a:p>
          <a:p>
            <a:pPr marL="0" indent="0">
              <a:spcBef>
                <a:spcPts val="600"/>
              </a:spcBef>
              <a:spcAft>
                <a:spcPts val="600"/>
              </a:spcAft>
              <a:buNone/>
            </a:pPr>
            <a:endParaRPr lang="en-US" sz="2400" dirty="0"/>
          </a:p>
        </p:txBody>
      </p:sp>
      <p:pic>
        <p:nvPicPr>
          <p:cNvPr id="8" name="Picture 7">
            <a:extLst>
              <a:ext uri="{FF2B5EF4-FFF2-40B4-BE49-F238E27FC236}">
                <a16:creationId xmlns:a16="http://schemas.microsoft.com/office/drawing/2014/main" id="{4206BEC7-08A1-4273-A991-5B3A1BBDCEF1}"/>
              </a:ext>
            </a:extLst>
          </p:cNvPr>
          <p:cNvPicPr>
            <a:picLocks noChangeAspect="1"/>
          </p:cNvPicPr>
          <p:nvPr/>
        </p:nvPicPr>
        <p:blipFill>
          <a:blip r:embed="rId3"/>
          <a:stretch>
            <a:fillRect/>
          </a:stretch>
        </p:blipFill>
        <p:spPr>
          <a:xfrm>
            <a:off x="7617145" y="2831177"/>
            <a:ext cx="3677303" cy="1195645"/>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E804BAAC-8F7E-48DC-9043-3DC69E07E128}"/>
              </a:ext>
            </a:extLst>
          </p:cNvPr>
          <p:cNvSpPr>
            <a:spLocks noChangeArrowheads="1"/>
          </p:cNvSpPr>
          <p:nvPr/>
        </p:nvSpPr>
        <p:spPr bwMode="auto">
          <a:xfrm>
            <a:off x="1167124" y="4344673"/>
            <a:ext cx="10164083" cy="4205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Remove-</a:t>
            </a:r>
            <a:r>
              <a:rPr lang="en-US" sz="1600" dirty="0" err="1">
                <a:solidFill>
                  <a:srgbClr val="0000FF"/>
                </a:solidFill>
                <a:latin typeface="Lucida Console" panose="020B0609040504020204" pitchFamily="49" charset="0"/>
              </a:rPr>
              <a:t>SPOSite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-Identity</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https://contoso.sharepoint.com/sites/site1</a:t>
            </a:r>
            <a:endParaRPr lang="en-US" sz="1600" dirty="0">
              <a:solidFill>
                <a:prstClr val="black"/>
              </a:solidFill>
              <a:latin typeface="Lucida Console" panose="020B0609040504020204" pitchFamily="49" charset="0"/>
            </a:endParaRPr>
          </a:p>
        </p:txBody>
      </p:sp>
      <p:sp>
        <p:nvSpPr>
          <p:cNvPr id="10" name="Rectangle 9">
            <a:extLst>
              <a:ext uri="{FF2B5EF4-FFF2-40B4-BE49-F238E27FC236}">
                <a16:creationId xmlns:a16="http://schemas.microsoft.com/office/drawing/2014/main" id="{34A8F5F5-C0C1-47DC-B70A-B1BEE648EA1F}"/>
              </a:ext>
            </a:extLst>
          </p:cNvPr>
          <p:cNvSpPr>
            <a:spLocks noChangeArrowheads="1"/>
          </p:cNvSpPr>
          <p:nvPr/>
        </p:nvSpPr>
        <p:spPr bwMode="auto">
          <a:xfrm>
            <a:off x="1130365" y="5927578"/>
            <a:ext cx="10164083" cy="4205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Remove-</a:t>
            </a:r>
            <a:r>
              <a:rPr lang="en-US" sz="1600" dirty="0" err="1">
                <a:solidFill>
                  <a:srgbClr val="0000FF"/>
                </a:solidFill>
                <a:latin typeface="Lucida Console" panose="020B0609040504020204" pitchFamily="49" charset="0"/>
              </a:rPr>
              <a:t>SPODeletedSite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-Identity</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https://contoso.sharepoint.com/sites/sitetoremove </a:t>
            </a:r>
          </a:p>
        </p:txBody>
      </p:sp>
    </p:spTree>
    <p:extLst>
      <p:ext uri="{BB962C8B-B14F-4D97-AF65-F5344CB8AC3E}">
        <p14:creationId xmlns:p14="http://schemas.microsoft.com/office/powerpoint/2010/main" val="6239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75D98FE-8E66-45A1-AF75-F81198FDCA9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1974" y="3203137"/>
            <a:ext cx="3503935" cy="3503935"/>
          </a:xfrm>
          <a:prstGeom prst="rect">
            <a:avLst/>
          </a:prstGeom>
        </p:spPr>
      </p:pic>
      <p:sp>
        <p:nvSpPr>
          <p:cNvPr id="17" name="Title 16"/>
          <p:cNvSpPr>
            <a:spLocks noGrp="1"/>
          </p:cNvSpPr>
          <p:nvPr>
            <p:ph type="title"/>
          </p:nvPr>
        </p:nvSpPr>
        <p:spPr>
          <a:xfrm>
            <a:off x="588263" y="457200"/>
            <a:ext cx="11018520" cy="553998"/>
          </a:xfrm>
        </p:spPr>
        <p:txBody>
          <a:bodyPr>
            <a:normAutofit fontScale="90000"/>
          </a:bodyPr>
          <a:lstStyle/>
          <a:p>
            <a:r>
              <a:rPr lang="en-US" dirty="0"/>
              <a:t>Restore SharePoint sites</a:t>
            </a:r>
          </a:p>
        </p:txBody>
      </p:sp>
      <p:sp>
        <p:nvSpPr>
          <p:cNvPr id="6" name="Text Placeholder 5"/>
          <p:cNvSpPr>
            <a:spLocks noGrp="1"/>
          </p:cNvSpPr>
          <p:nvPr>
            <p:ph type="body" sz="quarter" idx="10"/>
          </p:nvPr>
        </p:nvSpPr>
        <p:spPr>
          <a:xfrm>
            <a:off x="592992" y="1444289"/>
            <a:ext cx="11018520" cy="5466112"/>
          </a:xfrm>
        </p:spPr>
        <p:txBody>
          <a:bodyPr/>
          <a:lstStyle/>
          <a:p>
            <a:pPr marL="0" indent="0">
              <a:spcBef>
                <a:spcPts val="0"/>
              </a:spcBef>
              <a:buNone/>
            </a:pPr>
            <a:r>
              <a:rPr lang="en-US" sz="2400" dirty="0"/>
              <a:t>Deleted site collections are automatically emptied from the site collection Recycle Bin after 93 days. You can restore a deleted site collection before this time.</a:t>
            </a:r>
          </a:p>
          <a:p>
            <a:pPr marL="0" indent="0">
              <a:spcBef>
                <a:spcPts val="0"/>
              </a:spcBef>
              <a:buNone/>
            </a:pPr>
            <a:endParaRPr lang="en-US" sz="2400" dirty="0"/>
          </a:p>
          <a:p>
            <a:pPr marL="0" indent="0">
              <a:spcBef>
                <a:spcPts val="0"/>
              </a:spcBef>
              <a:buNone/>
            </a:pPr>
            <a:r>
              <a:rPr lang="en-US" sz="2400" dirty="0"/>
              <a:t>Restoring a site that belongs to an Microsoft 365 Group restores the Microsoft 365 Group and all its resources. Note that the other group resources are retained for only 30 days, whereas the site is retained for 93.</a:t>
            </a:r>
          </a:p>
          <a:p>
            <a:pPr marL="0" indent="0">
              <a:spcBef>
                <a:spcPts val="0"/>
              </a:spcBef>
              <a:buNone/>
            </a:pPr>
            <a:endParaRPr lang="en-US" sz="2400" dirty="0"/>
          </a:p>
          <a:p>
            <a:pPr>
              <a:buFont typeface="Arial" panose="020B0604020202020204" pitchFamily="34" charset="0"/>
              <a:buChar char="•"/>
            </a:pPr>
            <a:r>
              <a:rPr lang="en-US" sz="2400" dirty="0"/>
              <a:t>Restore a site</a:t>
            </a:r>
          </a:p>
          <a:p>
            <a:pPr lvl="1">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From the SharePoint admin center</a:t>
            </a:r>
          </a:p>
          <a:p>
            <a:pPr lvl="1">
              <a:buFont typeface="Arial" panose="020B0604020202020204" pitchFamily="34" charset="0"/>
              <a:buChar char="•"/>
            </a:pPr>
            <a:r>
              <a:rPr lang="en-US" dirty="0">
                <a:solidFill>
                  <a:srgbClr val="000000"/>
                </a:solidFill>
                <a:latin typeface="Segoe UI Semilight" panose="020B0402040204020203" pitchFamily="34" charset="0"/>
                <a:cs typeface="Segoe UI Semilight" panose="020B0402040204020203" pitchFamily="34" charset="0"/>
              </a:rPr>
              <a:t>From PowerShell</a:t>
            </a:r>
            <a:endParaRPr lang="en-US" dirty="0">
              <a:latin typeface="Segoe UI Semilight" panose="020B0402040204020203" pitchFamily="34" charset="0"/>
              <a:cs typeface="Segoe UI Semilight" panose="020B0402040204020203" pitchFamily="34" charset="0"/>
            </a:endParaRPr>
          </a:p>
          <a:p>
            <a:pPr>
              <a:buFont typeface="Arial" panose="020B0604020202020204" pitchFamily="34" charset="0"/>
              <a:buChar char="•"/>
            </a:pPr>
            <a:endParaRPr lang="en-US" sz="2400" dirty="0"/>
          </a:p>
          <a:p>
            <a:pPr>
              <a:buFont typeface="Arial" panose="020B0604020202020204" pitchFamily="34" charset="0"/>
              <a:buChar char="•"/>
            </a:pPr>
            <a:r>
              <a:rPr lang="en-US" sz="2400" dirty="0"/>
              <a:t>Restore deleted items from the Recycle Bin</a:t>
            </a:r>
          </a:p>
          <a:p>
            <a:pPr>
              <a:buFont typeface="Arial" panose="020B0604020202020204" pitchFamily="34" charset="0"/>
              <a:buChar char="•"/>
            </a:pPr>
            <a:r>
              <a:rPr lang="en-US" sz="2400" dirty="0"/>
              <a:t>Restore a document library</a:t>
            </a:r>
          </a:p>
          <a:p>
            <a:pPr marL="0" indent="0">
              <a:spcBef>
                <a:spcPts val="0"/>
              </a:spcBef>
              <a:buNone/>
            </a:pPr>
            <a:endParaRPr lang="en-US" sz="2400" dirty="0"/>
          </a:p>
        </p:txBody>
      </p:sp>
      <p:sp>
        <p:nvSpPr>
          <p:cNvPr id="2" name="Rectangle 1">
            <a:extLst>
              <a:ext uri="{FF2B5EF4-FFF2-40B4-BE49-F238E27FC236}">
                <a16:creationId xmlns:a16="http://schemas.microsoft.com/office/drawing/2014/main" id="{A1F5ECD6-2BAC-4F2A-B6DE-4FC35DD881F4}"/>
              </a:ext>
            </a:extLst>
          </p:cNvPr>
          <p:cNvSpPr/>
          <p:nvPr/>
        </p:nvSpPr>
        <p:spPr>
          <a:xfrm>
            <a:off x="941969" y="5212912"/>
            <a:ext cx="11093940" cy="338554"/>
          </a:xfrm>
          <a:prstGeom prst="rect">
            <a:avLst/>
          </a:prstGeom>
        </p:spPr>
        <p:txBody>
          <a:bodyPr wrap="square">
            <a:spAutoFit/>
          </a:bodyPr>
          <a:lstStyle/>
          <a:p>
            <a:r>
              <a:rPr lang="it-IT" sz="1600" dirty="0">
                <a:solidFill>
                  <a:srgbClr val="0000FF"/>
                </a:solidFill>
                <a:latin typeface="Lucida Console" panose="020B0609040504020204" pitchFamily="49" charset="0"/>
              </a:rPr>
              <a:t>Restore-SPODeletedSite</a:t>
            </a:r>
            <a:r>
              <a:rPr lang="it-IT" sz="1600" dirty="0">
                <a:solidFill>
                  <a:prstClr val="black"/>
                </a:solidFill>
                <a:latin typeface="Lucida Console" panose="020B0609040504020204" pitchFamily="49" charset="0"/>
              </a:rPr>
              <a:t> </a:t>
            </a:r>
            <a:r>
              <a:rPr lang="it-IT" sz="1600" dirty="0">
                <a:solidFill>
                  <a:srgbClr val="000080"/>
                </a:solidFill>
                <a:latin typeface="Lucida Console" panose="020B0609040504020204" pitchFamily="49" charset="0"/>
              </a:rPr>
              <a:t>-Identity</a:t>
            </a:r>
            <a:r>
              <a:rPr lang="it-IT" sz="1600" dirty="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https://contoso.sharepoint.com/sites/arecycledsite </a:t>
            </a:r>
          </a:p>
        </p:txBody>
      </p:sp>
    </p:spTree>
    <p:extLst>
      <p:ext uri="{BB962C8B-B14F-4D97-AF65-F5344CB8AC3E}">
        <p14:creationId xmlns:p14="http://schemas.microsoft.com/office/powerpoint/2010/main" val="258260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normAutofit fontScale="90000"/>
          </a:bodyPr>
          <a:lstStyle/>
          <a:p>
            <a:r>
              <a:rPr lang="en-US" dirty="0"/>
              <a:t>Configure SharePoint hub sites </a:t>
            </a:r>
            <a:r>
              <a:rPr lang="en-US" sz="2400" dirty="0">
                <a:latin typeface="+mn-lt"/>
              </a:rPr>
              <a:t>(1/2)</a:t>
            </a:r>
            <a:endParaRPr lang="en-US" dirty="0">
              <a:latin typeface="+mn-lt"/>
            </a:endParaRPr>
          </a:p>
        </p:txBody>
      </p:sp>
      <p:sp>
        <p:nvSpPr>
          <p:cNvPr id="9" name="TextBox 8">
            <a:extLst>
              <a:ext uri="{FF2B5EF4-FFF2-40B4-BE49-F238E27FC236}">
                <a16:creationId xmlns:a16="http://schemas.microsoft.com/office/drawing/2014/main" id="{AE391544-87EB-4EC9-B346-094687453FF0}"/>
              </a:ext>
            </a:extLst>
          </p:cNvPr>
          <p:cNvSpPr txBox="1"/>
          <p:nvPr/>
        </p:nvSpPr>
        <p:spPr>
          <a:xfrm>
            <a:off x="588263" y="1435100"/>
            <a:ext cx="9953172" cy="1631216"/>
          </a:xfrm>
          <a:prstGeom prst="rect">
            <a:avLst/>
          </a:prstGeom>
          <a:noFill/>
        </p:spPr>
        <p:txBody>
          <a:bodyPr wrap="square">
            <a:spAutoFit/>
          </a:bodyPr>
          <a:lstStyle/>
          <a:p>
            <a:pPr algn="l"/>
            <a:r>
              <a:rPr lang="en-US" sz="2000" b="1" i="0" dirty="0">
                <a:effectLst/>
                <a:latin typeface="Segoe UI Semilight" panose="020B0402040204020203" pitchFamily="34" charset="0"/>
                <a:cs typeface="Segoe UI Semilight" panose="020B0402040204020203" pitchFamily="34" charset="0"/>
              </a:rPr>
              <a:t>Phase 1: Create a new hub site</a:t>
            </a:r>
            <a:br>
              <a:rPr lang="en-US" sz="2000" b="1" i="0" dirty="0">
                <a:effectLst/>
                <a:latin typeface="Segoe UI Semilight" panose="020B0402040204020203" pitchFamily="34" charset="0"/>
                <a:cs typeface="Segoe UI Semilight" panose="020B0402040204020203" pitchFamily="34" charset="0"/>
              </a:rPr>
            </a:br>
            <a:endParaRPr lang="en-US" sz="2000" b="1" i="0" dirty="0">
              <a:effectLst/>
              <a:latin typeface="Segoe UI Semilight" panose="020B0402040204020203" pitchFamily="34" charset="0"/>
              <a:cs typeface="Segoe UI Semilight" panose="020B0402040204020203" pitchFamily="34" charset="0"/>
            </a:endParaRPr>
          </a:p>
          <a:p>
            <a:pPr algn="l"/>
            <a:r>
              <a:rPr lang="en-US" sz="2000" i="0" dirty="0">
                <a:effectLst/>
                <a:latin typeface="Segoe UI Semilight" panose="020B0402040204020203" pitchFamily="34" charset="0"/>
                <a:cs typeface="Segoe UI Semilight" panose="020B0402040204020203" pitchFamily="34" charset="0"/>
              </a:rPr>
              <a:t>To create a hub site, a global admin or SharePoint admin essentially converts an existing SharePoint site to a hub site. It's recommended to select a </a:t>
            </a:r>
            <a:r>
              <a:rPr lang="en-US" sz="2000" b="1" i="0" dirty="0">
                <a:effectLst/>
                <a:latin typeface="Segoe UI Semilight" panose="020B0402040204020203" pitchFamily="34" charset="0"/>
                <a:cs typeface="Segoe UI Semilight" panose="020B0402040204020203" pitchFamily="34" charset="0"/>
              </a:rPr>
              <a:t>communication</a:t>
            </a:r>
            <a:r>
              <a:rPr lang="en-US" sz="2000" i="0" dirty="0">
                <a:effectLst/>
                <a:latin typeface="Segoe UI Semilight" panose="020B0402040204020203" pitchFamily="34" charset="0"/>
                <a:cs typeface="Segoe UI Semilight" panose="020B0402040204020203" pitchFamily="34" charset="0"/>
              </a:rPr>
              <a:t> site or a </a:t>
            </a:r>
            <a:r>
              <a:rPr lang="en-US" sz="2000" b="1" i="0" dirty="0">
                <a:effectLst/>
                <a:latin typeface="Segoe UI Semilight" panose="020B0402040204020203" pitchFamily="34" charset="0"/>
                <a:cs typeface="Segoe UI Semilight" panose="020B0402040204020203" pitchFamily="34" charset="0"/>
              </a:rPr>
              <a:t>team</a:t>
            </a:r>
            <a:r>
              <a:rPr lang="en-US" sz="2000" i="0" dirty="0">
                <a:effectLst/>
                <a:latin typeface="Segoe UI Semilight" panose="020B0402040204020203" pitchFamily="34" charset="0"/>
                <a:cs typeface="Segoe UI Semilight" panose="020B0402040204020203" pitchFamily="34" charset="0"/>
              </a:rPr>
              <a:t> site that uses the modern template.</a:t>
            </a:r>
          </a:p>
        </p:txBody>
      </p:sp>
      <p:sp>
        <p:nvSpPr>
          <p:cNvPr id="11" name="TextBox 10">
            <a:extLst>
              <a:ext uri="{FF2B5EF4-FFF2-40B4-BE49-F238E27FC236}">
                <a16:creationId xmlns:a16="http://schemas.microsoft.com/office/drawing/2014/main" id="{CB14418E-BAA8-4C20-913A-3A06B6B791B4}"/>
              </a:ext>
            </a:extLst>
          </p:cNvPr>
          <p:cNvSpPr txBox="1"/>
          <p:nvPr/>
        </p:nvSpPr>
        <p:spPr>
          <a:xfrm>
            <a:off x="584201" y="3434164"/>
            <a:ext cx="9956748" cy="1420004"/>
          </a:xfrm>
          <a:prstGeom prst="rect">
            <a:avLst/>
          </a:prstGeom>
          <a:noFill/>
        </p:spPr>
        <p:txBody>
          <a:bodyPr wrap="square">
            <a:spAutoFit/>
          </a:bodyPr>
          <a:lstStyle>
            <a:defPPr>
              <a:defRPr lang="en-US"/>
            </a:defPPr>
            <a:lvl1pPr>
              <a:lnSpc>
                <a:spcPct val="150000"/>
              </a:lnSpc>
              <a:defRPr b="1" i="0">
                <a:effectLst/>
                <a:latin typeface="Segoe UI Semilight" panose="020B0402040204020203" pitchFamily="34" charset="0"/>
                <a:cs typeface="Segoe UI Semilight" panose="020B0402040204020203" pitchFamily="34" charset="0"/>
              </a:defRPr>
            </a:lvl1pPr>
          </a:lstStyle>
          <a:p>
            <a:r>
              <a:rPr lang="en-US" sz="2000" dirty="0"/>
              <a:t>Phase 2: Design the hub site</a:t>
            </a:r>
          </a:p>
          <a:p>
            <a:pPr algn="l"/>
            <a:r>
              <a:rPr lang="en-US" sz="2000" b="0" i="0" dirty="0">
                <a:solidFill>
                  <a:srgbClr val="000000"/>
                </a:solidFill>
                <a:effectLst/>
              </a:rPr>
              <a:t>Once the hub site has been created, the </a:t>
            </a:r>
            <a:r>
              <a:rPr lang="en-US" sz="2000" b="1" i="0" dirty="0">
                <a:solidFill>
                  <a:srgbClr val="000000"/>
                </a:solidFill>
                <a:effectLst/>
              </a:rPr>
              <a:t>hub site owner</a:t>
            </a:r>
            <a:r>
              <a:rPr lang="en-US" sz="2000" b="0" i="0" dirty="0">
                <a:solidFill>
                  <a:srgbClr val="000000"/>
                </a:solidFill>
                <a:effectLst/>
              </a:rPr>
              <a:t> can start designing the hub site for applying common navigation and branding across all associated sites.</a:t>
            </a:r>
          </a:p>
        </p:txBody>
      </p:sp>
      <p:grpSp>
        <p:nvGrpSpPr>
          <p:cNvPr id="13" name="Graphic 11">
            <a:extLst>
              <a:ext uri="{FF2B5EF4-FFF2-40B4-BE49-F238E27FC236}">
                <a16:creationId xmlns:a16="http://schemas.microsoft.com/office/drawing/2014/main" id="{A53F2F33-4715-4008-AC71-662EC5DBEA06}"/>
              </a:ext>
              <a:ext uri="{C183D7F6-B498-43B3-948B-1728B52AA6E4}">
                <adec:decorative xmlns:adec="http://schemas.microsoft.com/office/drawing/2017/decorative" val="1"/>
              </a:ext>
            </a:extLst>
          </p:cNvPr>
          <p:cNvGrpSpPr/>
          <p:nvPr/>
        </p:nvGrpSpPr>
        <p:grpSpPr>
          <a:xfrm>
            <a:off x="8907939" y="2715823"/>
            <a:ext cx="3045127" cy="3684977"/>
            <a:chOff x="7897230" y="1876498"/>
            <a:chExt cx="3915939" cy="4738766"/>
          </a:xfrm>
          <a:solidFill>
            <a:srgbClr val="000000"/>
          </a:solidFill>
        </p:grpSpPr>
        <p:sp>
          <p:nvSpPr>
            <p:cNvPr id="14" name="Freeform: Shape 13">
              <a:extLst>
                <a:ext uri="{FF2B5EF4-FFF2-40B4-BE49-F238E27FC236}">
                  <a16:creationId xmlns:a16="http://schemas.microsoft.com/office/drawing/2014/main" id="{D0B89102-645B-4A18-A2EF-0A5823C4E8E3}"/>
                </a:ext>
              </a:extLst>
            </p:cNvPr>
            <p:cNvSpPr/>
            <p:nvPr/>
          </p:nvSpPr>
          <p:spPr>
            <a:xfrm>
              <a:off x="9254595" y="1876498"/>
              <a:ext cx="2558573" cy="2552567"/>
            </a:xfrm>
            <a:custGeom>
              <a:avLst/>
              <a:gdLst>
                <a:gd name="connsiteX0" fmla="*/ 1279287 w 2558573"/>
                <a:gd name="connsiteY0" fmla="*/ 1729740 h 2552567"/>
                <a:gd name="connsiteX1" fmla="*/ 828834 w 2558573"/>
                <a:gd name="connsiteY1" fmla="*/ 1279287 h 2552567"/>
                <a:gd name="connsiteX2" fmla="*/ 1279287 w 2558573"/>
                <a:gd name="connsiteY2" fmla="*/ 828834 h 2552567"/>
                <a:gd name="connsiteX3" fmla="*/ 1729740 w 2558573"/>
                <a:gd name="connsiteY3" fmla="*/ 1279287 h 2552567"/>
                <a:gd name="connsiteX4" fmla="*/ 1279287 w 2558573"/>
                <a:gd name="connsiteY4" fmla="*/ 1729740 h 2552567"/>
                <a:gd name="connsiteX5" fmla="*/ 2294308 w 2558573"/>
                <a:gd name="connsiteY5" fmla="*/ 997003 h 2552567"/>
                <a:gd name="connsiteX6" fmla="*/ 2198211 w 2558573"/>
                <a:gd name="connsiteY6" fmla="*/ 762767 h 2552567"/>
                <a:gd name="connsiteX7" fmla="*/ 2294308 w 2558573"/>
                <a:gd name="connsiteY7" fmla="*/ 480483 h 2552567"/>
                <a:gd name="connsiteX8" fmla="*/ 2078090 w 2558573"/>
                <a:gd name="connsiteY8" fmla="*/ 264266 h 2552567"/>
                <a:gd name="connsiteX9" fmla="*/ 1795807 w 2558573"/>
                <a:gd name="connsiteY9" fmla="*/ 360363 h 2552567"/>
                <a:gd name="connsiteX10" fmla="*/ 1561571 w 2558573"/>
                <a:gd name="connsiteY10" fmla="*/ 264266 h 2552567"/>
                <a:gd name="connsiteX11" fmla="*/ 1429438 w 2558573"/>
                <a:gd name="connsiteY11" fmla="*/ 0 h 2552567"/>
                <a:gd name="connsiteX12" fmla="*/ 1129136 w 2558573"/>
                <a:gd name="connsiteY12" fmla="*/ 0 h 2552567"/>
                <a:gd name="connsiteX13" fmla="*/ 997003 w 2558573"/>
                <a:gd name="connsiteY13" fmla="*/ 264266 h 2552567"/>
                <a:gd name="connsiteX14" fmla="*/ 762767 w 2558573"/>
                <a:gd name="connsiteY14" fmla="*/ 360363 h 2552567"/>
                <a:gd name="connsiteX15" fmla="*/ 480483 w 2558573"/>
                <a:gd name="connsiteY15" fmla="*/ 264266 h 2552567"/>
                <a:gd name="connsiteX16" fmla="*/ 264266 w 2558573"/>
                <a:gd name="connsiteY16" fmla="*/ 480483 h 2552567"/>
                <a:gd name="connsiteX17" fmla="*/ 360363 w 2558573"/>
                <a:gd name="connsiteY17" fmla="*/ 762767 h 2552567"/>
                <a:gd name="connsiteX18" fmla="*/ 264266 w 2558573"/>
                <a:gd name="connsiteY18" fmla="*/ 997003 h 2552567"/>
                <a:gd name="connsiteX19" fmla="*/ 0 w 2558573"/>
                <a:gd name="connsiteY19" fmla="*/ 1129136 h 2552567"/>
                <a:gd name="connsiteX20" fmla="*/ 0 w 2558573"/>
                <a:gd name="connsiteY20" fmla="*/ 1429438 h 2552567"/>
                <a:gd name="connsiteX21" fmla="*/ 264266 w 2558573"/>
                <a:gd name="connsiteY21" fmla="*/ 1561571 h 2552567"/>
                <a:gd name="connsiteX22" fmla="*/ 360363 w 2558573"/>
                <a:gd name="connsiteY22" fmla="*/ 1795807 h 2552567"/>
                <a:gd name="connsiteX23" fmla="*/ 264266 w 2558573"/>
                <a:gd name="connsiteY23" fmla="*/ 2078090 h 2552567"/>
                <a:gd name="connsiteX24" fmla="*/ 474477 w 2558573"/>
                <a:gd name="connsiteY24" fmla="*/ 2288302 h 2552567"/>
                <a:gd name="connsiteX25" fmla="*/ 756761 w 2558573"/>
                <a:gd name="connsiteY25" fmla="*/ 2192205 h 2552567"/>
                <a:gd name="connsiteX26" fmla="*/ 990997 w 2558573"/>
                <a:gd name="connsiteY26" fmla="*/ 2288302 h 2552567"/>
                <a:gd name="connsiteX27" fmla="*/ 1123130 w 2558573"/>
                <a:gd name="connsiteY27" fmla="*/ 2552568 h 2552567"/>
                <a:gd name="connsiteX28" fmla="*/ 1423432 w 2558573"/>
                <a:gd name="connsiteY28" fmla="*/ 2552568 h 2552567"/>
                <a:gd name="connsiteX29" fmla="*/ 1555565 w 2558573"/>
                <a:gd name="connsiteY29" fmla="*/ 2288302 h 2552567"/>
                <a:gd name="connsiteX30" fmla="*/ 1789801 w 2558573"/>
                <a:gd name="connsiteY30" fmla="*/ 2192205 h 2552567"/>
                <a:gd name="connsiteX31" fmla="*/ 2072084 w 2558573"/>
                <a:gd name="connsiteY31" fmla="*/ 2288302 h 2552567"/>
                <a:gd name="connsiteX32" fmla="*/ 2288302 w 2558573"/>
                <a:gd name="connsiteY32" fmla="*/ 2078090 h 2552567"/>
                <a:gd name="connsiteX33" fmla="*/ 2192205 w 2558573"/>
                <a:gd name="connsiteY33" fmla="*/ 1795807 h 2552567"/>
                <a:gd name="connsiteX34" fmla="*/ 2294308 w 2558573"/>
                <a:gd name="connsiteY34" fmla="*/ 1561571 h 2552567"/>
                <a:gd name="connsiteX35" fmla="*/ 2558574 w 2558573"/>
                <a:gd name="connsiteY35" fmla="*/ 1429438 h 2552567"/>
                <a:gd name="connsiteX36" fmla="*/ 2558574 w 2558573"/>
                <a:gd name="connsiteY36" fmla="*/ 1129136 h 2552567"/>
                <a:gd name="connsiteX37" fmla="*/ 2294308 w 2558573"/>
                <a:gd name="connsiteY37" fmla="*/ 997003 h 255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58573" h="2552567">
                  <a:moveTo>
                    <a:pt x="1279287" y="1729740"/>
                  </a:moveTo>
                  <a:cubicBezTo>
                    <a:pt x="1027033" y="1729740"/>
                    <a:pt x="828834" y="1525535"/>
                    <a:pt x="828834" y="1279287"/>
                  </a:cubicBezTo>
                  <a:cubicBezTo>
                    <a:pt x="828834" y="1033039"/>
                    <a:pt x="1033039" y="828834"/>
                    <a:pt x="1279287" y="828834"/>
                  </a:cubicBezTo>
                  <a:cubicBezTo>
                    <a:pt x="1531541" y="828834"/>
                    <a:pt x="1729740" y="1033039"/>
                    <a:pt x="1729740" y="1279287"/>
                  </a:cubicBezTo>
                  <a:cubicBezTo>
                    <a:pt x="1729740" y="1525535"/>
                    <a:pt x="1525535" y="1729740"/>
                    <a:pt x="1279287" y="1729740"/>
                  </a:cubicBezTo>
                  <a:close/>
                  <a:moveTo>
                    <a:pt x="2294308" y="997003"/>
                  </a:moveTo>
                  <a:cubicBezTo>
                    <a:pt x="2270284" y="912918"/>
                    <a:pt x="2240254" y="834840"/>
                    <a:pt x="2198211" y="762767"/>
                  </a:cubicBezTo>
                  <a:lnTo>
                    <a:pt x="2294308" y="480483"/>
                  </a:lnTo>
                  <a:lnTo>
                    <a:pt x="2078090" y="264266"/>
                  </a:lnTo>
                  <a:lnTo>
                    <a:pt x="1795807" y="360363"/>
                  </a:lnTo>
                  <a:cubicBezTo>
                    <a:pt x="1723734" y="318320"/>
                    <a:pt x="1645656" y="288290"/>
                    <a:pt x="1561571" y="264266"/>
                  </a:cubicBezTo>
                  <a:lnTo>
                    <a:pt x="1429438" y="0"/>
                  </a:lnTo>
                  <a:lnTo>
                    <a:pt x="1129136" y="0"/>
                  </a:lnTo>
                  <a:lnTo>
                    <a:pt x="997003" y="264266"/>
                  </a:lnTo>
                  <a:cubicBezTo>
                    <a:pt x="912918" y="288290"/>
                    <a:pt x="834840" y="318320"/>
                    <a:pt x="762767" y="360363"/>
                  </a:cubicBezTo>
                  <a:lnTo>
                    <a:pt x="480483" y="264266"/>
                  </a:lnTo>
                  <a:lnTo>
                    <a:pt x="264266" y="480483"/>
                  </a:lnTo>
                  <a:lnTo>
                    <a:pt x="360363" y="762767"/>
                  </a:lnTo>
                  <a:cubicBezTo>
                    <a:pt x="318320" y="834840"/>
                    <a:pt x="288290" y="912918"/>
                    <a:pt x="264266" y="997003"/>
                  </a:cubicBezTo>
                  <a:lnTo>
                    <a:pt x="0" y="1129136"/>
                  </a:lnTo>
                  <a:lnTo>
                    <a:pt x="0" y="1429438"/>
                  </a:lnTo>
                  <a:lnTo>
                    <a:pt x="264266" y="1561571"/>
                  </a:lnTo>
                  <a:cubicBezTo>
                    <a:pt x="288290" y="1645656"/>
                    <a:pt x="318320" y="1723734"/>
                    <a:pt x="360363" y="1795807"/>
                  </a:cubicBezTo>
                  <a:lnTo>
                    <a:pt x="264266" y="2078090"/>
                  </a:lnTo>
                  <a:lnTo>
                    <a:pt x="474477" y="2288302"/>
                  </a:lnTo>
                  <a:lnTo>
                    <a:pt x="756761" y="2192205"/>
                  </a:lnTo>
                  <a:cubicBezTo>
                    <a:pt x="828834" y="2234248"/>
                    <a:pt x="906912" y="2264278"/>
                    <a:pt x="990997" y="2288302"/>
                  </a:cubicBezTo>
                  <a:lnTo>
                    <a:pt x="1123130" y="2552568"/>
                  </a:lnTo>
                  <a:lnTo>
                    <a:pt x="1423432" y="2552568"/>
                  </a:lnTo>
                  <a:lnTo>
                    <a:pt x="1555565" y="2288302"/>
                  </a:lnTo>
                  <a:cubicBezTo>
                    <a:pt x="1639650" y="2264278"/>
                    <a:pt x="1717728" y="2234248"/>
                    <a:pt x="1789801" y="2192205"/>
                  </a:cubicBezTo>
                  <a:lnTo>
                    <a:pt x="2072084" y="2288302"/>
                  </a:lnTo>
                  <a:lnTo>
                    <a:pt x="2288302" y="2078090"/>
                  </a:lnTo>
                  <a:lnTo>
                    <a:pt x="2192205" y="1795807"/>
                  </a:lnTo>
                  <a:cubicBezTo>
                    <a:pt x="2234247" y="1723734"/>
                    <a:pt x="2270284" y="1639649"/>
                    <a:pt x="2294308" y="1561571"/>
                  </a:cubicBezTo>
                  <a:lnTo>
                    <a:pt x="2558574" y="1429438"/>
                  </a:lnTo>
                  <a:lnTo>
                    <a:pt x="2558574" y="1129136"/>
                  </a:lnTo>
                  <a:lnTo>
                    <a:pt x="2294308" y="997003"/>
                  </a:lnTo>
                  <a:close/>
                </a:path>
              </a:pathLst>
            </a:custGeom>
            <a:solidFill>
              <a:srgbClr val="008272">
                <a:alpha val="10000"/>
              </a:srgbClr>
            </a:solidFill>
            <a:ln w="6002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FAD75D-5BE9-4CF1-A7DE-36DBF94D7972}"/>
                </a:ext>
              </a:extLst>
            </p:cNvPr>
            <p:cNvSpPr/>
            <p:nvPr/>
          </p:nvSpPr>
          <p:spPr>
            <a:xfrm>
              <a:off x="7897230" y="4062697"/>
              <a:ext cx="2558573" cy="2552567"/>
            </a:xfrm>
            <a:custGeom>
              <a:avLst/>
              <a:gdLst>
                <a:gd name="connsiteX0" fmla="*/ 1279287 w 2558573"/>
                <a:gd name="connsiteY0" fmla="*/ 1729740 h 2552567"/>
                <a:gd name="connsiteX1" fmla="*/ 828834 w 2558573"/>
                <a:gd name="connsiteY1" fmla="*/ 1279287 h 2552567"/>
                <a:gd name="connsiteX2" fmla="*/ 1279287 w 2558573"/>
                <a:gd name="connsiteY2" fmla="*/ 828834 h 2552567"/>
                <a:gd name="connsiteX3" fmla="*/ 1729740 w 2558573"/>
                <a:gd name="connsiteY3" fmla="*/ 1279287 h 2552567"/>
                <a:gd name="connsiteX4" fmla="*/ 1279287 w 2558573"/>
                <a:gd name="connsiteY4" fmla="*/ 1729740 h 2552567"/>
                <a:gd name="connsiteX5" fmla="*/ 1279287 w 2558573"/>
                <a:gd name="connsiteY5" fmla="*/ 1729740 h 2552567"/>
                <a:gd name="connsiteX6" fmla="*/ 2198211 w 2558573"/>
                <a:gd name="connsiteY6" fmla="*/ 762767 h 2552567"/>
                <a:gd name="connsiteX7" fmla="*/ 2294308 w 2558573"/>
                <a:gd name="connsiteY7" fmla="*/ 480483 h 2552567"/>
                <a:gd name="connsiteX8" fmla="*/ 2078091 w 2558573"/>
                <a:gd name="connsiteY8" fmla="*/ 264266 h 2552567"/>
                <a:gd name="connsiteX9" fmla="*/ 1795806 w 2558573"/>
                <a:gd name="connsiteY9" fmla="*/ 360363 h 2552567"/>
                <a:gd name="connsiteX10" fmla="*/ 1561571 w 2558573"/>
                <a:gd name="connsiteY10" fmla="*/ 264266 h 2552567"/>
                <a:gd name="connsiteX11" fmla="*/ 1429438 w 2558573"/>
                <a:gd name="connsiteY11" fmla="*/ 0 h 2552567"/>
                <a:gd name="connsiteX12" fmla="*/ 1129136 w 2558573"/>
                <a:gd name="connsiteY12" fmla="*/ 0 h 2552567"/>
                <a:gd name="connsiteX13" fmla="*/ 997003 w 2558573"/>
                <a:gd name="connsiteY13" fmla="*/ 264266 h 2552567"/>
                <a:gd name="connsiteX14" fmla="*/ 762767 w 2558573"/>
                <a:gd name="connsiteY14" fmla="*/ 360363 h 2552567"/>
                <a:gd name="connsiteX15" fmla="*/ 480483 w 2558573"/>
                <a:gd name="connsiteY15" fmla="*/ 264266 h 2552567"/>
                <a:gd name="connsiteX16" fmla="*/ 270272 w 2558573"/>
                <a:gd name="connsiteY16" fmla="*/ 474477 h 2552567"/>
                <a:gd name="connsiteX17" fmla="*/ 360363 w 2558573"/>
                <a:gd name="connsiteY17" fmla="*/ 756761 h 2552567"/>
                <a:gd name="connsiteX18" fmla="*/ 264266 w 2558573"/>
                <a:gd name="connsiteY18" fmla="*/ 990997 h 2552567"/>
                <a:gd name="connsiteX19" fmla="*/ 0 w 2558573"/>
                <a:gd name="connsiteY19" fmla="*/ 1123130 h 2552567"/>
                <a:gd name="connsiteX20" fmla="*/ 0 w 2558573"/>
                <a:gd name="connsiteY20" fmla="*/ 1423432 h 2552567"/>
                <a:gd name="connsiteX21" fmla="*/ 264266 w 2558573"/>
                <a:gd name="connsiteY21" fmla="*/ 1555565 h 2552567"/>
                <a:gd name="connsiteX22" fmla="*/ 360363 w 2558573"/>
                <a:gd name="connsiteY22" fmla="*/ 1789800 h 2552567"/>
                <a:gd name="connsiteX23" fmla="*/ 270272 w 2558573"/>
                <a:gd name="connsiteY23" fmla="*/ 2072084 h 2552567"/>
                <a:gd name="connsiteX24" fmla="*/ 480483 w 2558573"/>
                <a:gd name="connsiteY24" fmla="*/ 2282296 h 2552567"/>
                <a:gd name="connsiteX25" fmla="*/ 762767 w 2558573"/>
                <a:gd name="connsiteY25" fmla="*/ 2192205 h 2552567"/>
                <a:gd name="connsiteX26" fmla="*/ 997003 w 2558573"/>
                <a:gd name="connsiteY26" fmla="*/ 2288302 h 2552567"/>
                <a:gd name="connsiteX27" fmla="*/ 1129136 w 2558573"/>
                <a:gd name="connsiteY27" fmla="*/ 2552568 h 2552567"/>
                <a:gd name="connsiteX28" fmla="*/ 1429438 w 2558573"/>
                <a:gd name="connsiteY28" fmla="*/ 2552568 h 2552567"/>
                <a:gd name="connsiteX29" fmla="*/ 1561571 w 2558573"/>
                <a:gd name="connsiteY29" fmla="*/ 2288302 h 2552567"/>
                <a:gd name="connsiteX30" fmla="*/ 1795806 w 2558573"/>
                <a:gd name="connsiteY30" fmla="*/ 2192205 h 2552567"/>
                <a:gd name="connsiteX31" fmla="*/ 2078091 w 2558573"/>
                <a:gd name="connsiteY31" fmla="*/ 2288302 h 2552567"/>
                <a:gd name="connsiteX32" fmla="*/ 2288302 w 2558573"/>
                <a:gd name="connsiteY32" fmla="*/ 2072084 h 2552567"/>
                <a:gd name="connsiteX33" fmla="*/ 2198211 w 2558573"/>
                <a:gd name="connsiteY33" fmla="*/ 1795807 h 2552567"/>
                <a:gd name="connsiteX34" fmla="*/ 2294308 w 2558573"/>
                <a:gd name="connsiteY34" fmla="*/ 1561571 h 2552567"/>
                <a:gd name="connsiteX35" fmla="*/ 2558574 w 2558573"/>
                <a:gd name="connsiteY35" fmla="*/ 1429438 h 2552567"/>
                <a:gd name="connsiteX36" fmla="*/ 2558574 w 2558573"/>
                <a:gd name="connsiteY36" fmla="*/ 1129136 h 2552567"/>
                <a:gd name="connsiteX37" fmla="*/ 2294308 w 2558573"/>
                <a:gd name="connsiteY37" fmla="*/ 997003 h 2552567"/>
                <a:gd name="connsiteX38" fmla="*/ 2198211 w 2558573"/>
                <a:gd name="connsiteY38" fmla="*/ 762767 h 255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58573" h="2552567">
                  <a:moveTo>
                    <a:pt x="1279287" y="1729740"/>
                  </a:moveTo>
                  <a:cubicBezTo>
                    <a:pt x="1027033" y="1729740"/>
                    <a:pt x="828834" y="1525535"/>
                    <a:pt x="828834" y="1279287"/>
                  </a:cubicBezTo>
                  <a:cubicBezTo>
                    <a:pt x="828834" y="1027033"/>
                    <a:pt x="1033039" y="828834"/>
                    <a:pt x="1279287" y="828834"/>
                  </a:cubicBezTo>
                  <a:cubicBezTo>
                    <a:pt x="1531541" y="828834"/>
                    <a:pt x="1729740" y="1033039"/>
                    <a:pt x="1729740" y="1279287"/>
                  </a:cubicBezTo>
                  <a:cubicBezTo>
                    <a:pt x="1729740" y="1525535"/>
                    <a:pt x="1531541" y="1729740"/>
                    <a:pt x="1279287" y="1729740"/>
                  </a:cubicBezTo>
                  <a:lnTo>
                    <a:pt x="1279287" y="1729740"/>
                  </a:lnTo>
                  <a:close/>
                  <a:moveTo>
                    <a:pt x="2198211" y="762767"/>
                  </a:moveTo>
                  <a:lnTo>
                    <a:pt x="2294308" y="480483"/>
                  </a:lnTo>
                  <a:lnTo>
                    <a:pt x="2078091" y="264266"/>
                  </a:lnTo>
                  <a:lnTo>
                    <a:pt x="1795806" y="360363"/>
                  </a:lnTo>
                  <a:cubicBezTo>
                    <a:pt x="1723734" y="318320"/>
                    <a:pt x="1639650" y="288290"/>
                    <a:pt x="1561571" y="264266"/>
                  </a:cubicBezTo>
                  <a:lnTo>
                    <a:pt x="1429438" y="0"/>
                  </a:lnTo>
                  <a:lnTo>
                    <a:pt x="1129136" y="0"/>
                  </a:lnTo>
                  <a:lnTo>
                    <a:pt x="997003" y="264266"/>
                  </a:lnTo>
                  <a:cubicBezTo>
                    <a:pt x="912918" y="288290"/>
                    <a:pt x="834840" y="318320"/>
                    <a:pt x="762767" y="360363"/>
                  </a:cubicBezTo>
                  <a:lnTo>
                    <a:pt x="480483" y="264266"/>
                  </a:lnTo>
                  <a:lnTo>
                    <a:pt x="270272" y="474477"/>
                  </a:lnTo>
                  <a:lnTo>
                    <a:pt x="360363" y="756761"/>
                  </a:lnTo>
                  <a:cubicBezTo>
                    <a:pt x="318320" y="828834"/>
                    <a:pt x="288290" y="912918"/>
                    <a:pt x="264266" y="990997"/>
                  </a:cubicBezTo>
                  <a:lnTo>
                    <a:pt x="0" y="1123130"/>
                  </a:lnTo>
                  <a:lnTo>
                    <a:pt x="0" y="1423432"/>
                  </a:lnTo>
                  <a:lnTo>
                    <a:pt x="264266" y="1555565"/>
                  </a:lnTo>
                  <a:cubicBezTo>
                    <a:pt x="288290" y="1639649"/>
                    <a:pt x="318320" y="1717728"/>
                    <a:pt x="360363" y="1789800"/>
                  </a:cubicBezTo>
                  <a:lnTo>
                    <a:pt x="270272" y="2072084"/>
                  </a:lnTo>
                  <a:lnTo>
                    <a:pt x="480483" y="2282296"/>
                  </a:lnTo>
                  <a:lnTo>
                    <a:pt x="762767" y="2192205"/>
                  </a:lnTo>
                  <a:cubicBezTo>
                    <a:pt x="834840" y="2234247"/>
                    <a:pt x="912918" y="2264278"/>
                    <a:pt x="997003" y="2288302"/>
                  </a:cubicBezTo>
                  <a:lnTo>
                    <a:pt x="1129136" y="2552568"/>
                  </a:lnTo>
                  <a:lnTo>
                    <a:pt x="1429438" y="2552568"/>
                  </a:lnTo>
                  <a:lnTo>
                    <a:pt x="1561571" y="2288302"/>
                  </a:lnTo>
                  <a:cubicBezTo>
                    <a:pt x="1645655" y="2264278"/>
                    <a:pt x="1723734" y="2234247"/>
                    <a:pt x="1795806" y="2192205"/>
                  </a:cubicBezTo>
                  <a:lnTo>
                    <a:pt x="2078091" y="2288302"/>
                  </a:lnTo>
                  <a:lnTo>
                    <a:pt x="2288302" y="2072084"/>
                  </a:lnTo>
                  <a:lnTo>
                    <a:pt x="2198211" y="1795807"/>
                  </a:lnTo>
                  <a:cubicBezTo>
                    <a:pt x="2240254" y="1723734"/>
                    <a:pt x="2270284" y="1645656"/>
                    <a:pt x="2294308" y="1561571"/>
                  </a:cubicBezTo>
                  <a:lnTo>
                    <a:pt x="2558574" y="1429438"/>
                  </a:lnTo>
                  <a:lnTo>
                    <a:pt x="2558574" y="1129136"/>
                  </a:lnTo>
                  <a:lnTo>
                    <a:pt x="2294308" y="997003"/>
                  </a:lnTo>
                  <a:cubicBezTo>
                    <a:pt x="2270284" y="912918"/>
                    <a:pt x="2240254" y="834840"/>
                    <a:pt x="2198211" y="762767"/>
                  </a:cubicBezTo>
                  <a:close/>
                </a:path>
              </a:pathLst>
            </a:custGeom>
            <a:solidFill>
              <a:srgbClr val="0078D4">
                <a:alpha val="10000"/>
              </a:srgbClr>
            </a:solidFill>
            <a:ln w="60027" cap="flat">
              <a:noFill/>
              <a:prstDash val="solid"/>
              <a:miter/>
            </a:ln>
          </p:spPr>
          <p:txBody>
            <a:bodyPr rtlCol="0" anchor="ctr"/>
            <a:lstStyle/>
            <a:p>
              <a:endParaRPr lang="en-US"/>
            </a:p>
          </p:txBody>
        </p:sp>
      </p:grpSp>
      <p:sp>
        <p:nvSpPr>
          <p:cNvPr id="10" name="TextBox 9">
            <a:extLst>
              <a:ext uri="{FF2B5EF4-FFF2-40B4-BE49-F238E27FC236}">
                <a16:creationId xmlns:a16="http://schemas.microsoft.com/office/drawing/2014/main" id="{D796111B-6C20-40AB-AB45-3951657E65D7}"/>
              </a:ext>
            </a:extLst>
          </p:cNvPr>
          <p:cNvSpPr txBox="1"/>
          <p:nvPr/>
        </p:nvSpPr>
        <p:spPr>
          <a:xfrm>
            <a:off x="584200" y="5222016"/>
            <a:ext cx="9956748" cy="1420004"/>
          </a:xfrm>
          <a:prstGeom prst="rect">
            <a:avLst/>
          </a:prstGeom>
          <a:noFill/>
        </p:spPr>
        <p:txBody>
          <a:bodyPr wrap="square">
            <a:spAutoFit/>
          </a:bodyPr>
          <a:lstStyle>
            <a:defPPr>
              <a:defRPr lang="en-US"/>
            </a:defPPr>
            <a:lvl1pPr>
              <a:lnSpc>
                <a:spcPct val="150000"/>
              </a:lnSpc>
              <a:defRPr sz="2000" b="1" i="0">
                <a:effectLst/>
                <a:latin typeface="Segoe UI Semilight" panose="020B0402040204020203" pitchFamily="34" charset="0"/>
                <a:cs typeface="Segoe UI Semilight" panose="020B0402040204020203" pitchFamily="34" charset="0"/>
              </a:defRPr>
            </a:lvl1pPr>
          </a:lstStyle>
          <a:p>
            <a:r>
              <a:rPr lang="en-US" dirty="0"/>
              <a:t>Phase 3: Associates/Disassociate a site with a hub site</a:t>
            </a:r>
          </a:p>
          <a:p>
            <a:r>
              <a:rPr lang="en-US" b="0" dirty="0"/>
              <a:t>Once the hub site been created and configured, we can associates/disassociate sites with the hub site. There are three ways to associates/disassociate a site with a hub site</a:t>
            </a:r>
          </a:p>
        </p:txBody>
      </p:sp>
      <p:pic>
        <p:nvPicPr>
          <p:cNvPr id="3" name="Picture 2" descr="Configure hub sites in SharePoint admin center&#10;">
            <a:extLst>
              <a:ext uri="{FF2B5EF4-FFF2-40B4-BE49-F238E27FC236}">
                <a16:creationId xmlns:a16="http://schemas.microsoft.com/office/drawing/2014/main" id="{9134F09A-B69B-42B4-8A41-857A9C1E8040}"/>
              </a:ext>
            </a:extLst>
          </p:cNvPr>
          <p:cNvPicPr>
            <a:picLocks noChangeAspect="1"/>
          </p:cNvPicPr>
          <p:nvPr/>
        </p:nvPicPr>
        <p:blipFill>
          <a:blip r:embed="rId3"/>
          <a:stretch>
            <a:fillRect/>
          </a:stretch>
        </p:blipFill>
        <p:spPr>
          <a:xfrm>
            <a:off x="8734977" y="316728"/>
            <a:ext cx="3218089" cy="1388939"/>
          </a:xfrm>
          <a:prstGeom prst="rect">
            <a:avLst/>
          </a:prstGeom>
          <a:ln>
            <a:solidFill>
              <a:schemeClr val="bg1">
                <a:lumMod val="65000"/>
              </a:schemeClr>
            </a:solidFill>
          </a:ln>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31947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normAutofit fontScale="90000"/>
          </a:bodyPr>
          <a:lstStyle/>
          <a:p>
            <a:r>
              <a:rPr lang="en-US" dirty="0"/>
              <a:t>Configure SharePoint hub sites </a:t>
            </a:r>
            <a:r>
              <a:rPr lang="en-US" sz="2400" dirty="0">
                <a:latin typeface="+mn-lt"/>
              </a:rPr>
              <a:t>(2/2)</a:t>
            </a:r>
            <a:endParaRPr lang="en-US" dirty="0"/>
          </a:p>
        </p:txBody>
      </p:sp>
      <p:sp>
        <p:nvSpPr>
          <p:cNvPr id="9" name="TextBox 8">
            <a:extLst>
              <a:ext uri="{FF2B5EF4-FFF2-40B4-BE49-F238E27FC236}">
                <a16:creationId xmlns:a16="http://schemas.microsoft.com/office/drawing/2014/main" id="{AE391544-87EB-4EC9-B346-094687453FF0}"/>
              </a:ext>
            </a:extLst>
          </p:cNvPr>
          <p:cNvSpPr txBox="1"/>
          <p:nvPr/>
        </p:nvSpPr>
        <p:spPr>
          <a:xfrm>
            <a:off x="588263" y="1435100"/>
            <a:ext cx="11310050" cy="1631216"/>
          </a:xfrm>
          <a:prstGeom prst="rect">
            <a:avLst/>
          </a:prstGeom>
          <a:noFill/>
        </p:spPr>
        <p:txBody>
          <a:bodyPr wrap="square">
            <a:spAutoFit/>
          </a:bodyPr>
          <a:lstStyle/>
          <a:p>
            <a:pPr algn="l"/>
            <a:r>
              <a:rPr lang="en-US" sz="2000" b="1" i="0" dirty="0">
                <a:effectLst/>
                <a:latin typeface="Segoe UI Semilight" panose="020B0402040204020203" pitchFamily="34" charset="0"/>
                <a:cs typeface="Segoe UI Semilight" panose="020B0402040204020203" pitchFamily="34" charset="0"/>
              </a:rPr>
              <a:t>Phase 4: Remove a site's hub site status</a:t>
            </a:r>
          </a:p>
          <a:p>
            <a:pPr algn="l"/>
            <a:endParaRPr lang="en-US" sz="2000" b="1" dirty="0">
              <a:latin typeface="Segoe UI Semilight" panose="020B0402040204020203" pitchFamily="34" charset="0"/>
              <a:cs typeface="Segoe UI Semilight" panose="020B0402040204020203" pitchFamily="34" charset="0"/>
            </a:endParaRPr>
          </a:p>
          <a:p>
            <a:pPr algn="l"/>
            <a:r>
              <a:rPr lang="en-US" sz="2000" i="0" dirty="0">
                <a:effectLst/>
                <a:latin typeface="Segoe UI Semilight" panose="020B0402040204020203" pitchFamily="34" charset="0"/>
                <a:cs typeface="Segoe UI Semilight" panose="020B0402040204020203" pitchFamily="34" charset="0"/>
              </a:rPr>
              <a:t>If you are a global admin or SharePoint admin in Microsoft 365, you can demote a hub site (remove its hub site status) by using PowerShell. Make sure you do this before you delete the hub site. When you demote a hub site, any sites still associated with the hub site will be automatically disassociated.</a:t>
            </a:r>
          </a:p>
        </p:txBody>
      </p:sp>
      <p:graphicFrame>
        <p:nvGraphicFramePr>
          <p:cNvPr id="3" name="Table 2">
            <a:extLst>
              <a:ext uri="{FF2B5EF4-FFF2-40B4-BE49-F238E27FC236}">
                <a16:creationId xmlns:a16="http://schemas.microsoft.com/office/drawing/2014/main" id="{E827C966-DB9F-459B-9D99-6CD079F553AF}"/>
              </a:ext>
            </a:extLst>
          </p:cNvPr>
          <p:cNvGraphicFramePr/>
          <p:nvPr/>
        </p:nvGraphicFramePr>
        <p:xfrm>
          <a:off x="5064921" y="3202796"/>
          <a:ext cx="6541862" cy="3367403"/>
        </p:xfrm>
        <a:graphic>
          <a:graphicData uri="http://schemas.openxmlformats.org/drawingml/2006/table">
            <a:tbl>
              <a:tblPr>
                <a:tableStyleId>{5C22544A-7EE6-4342-B048-85BDC9FD1C3A}</a:tableStyleId>
              </a:tblPr>
              <a:tblGrid>
                <a:gridCol w="2502150">
                  <a:extLst>
                    <a:ext uri="{9D8B030D-6E8A-4147-A177-3AD203B41FA5}">
                      <a16:colId xmlns:a16="http://schemas.microsoft.com/office/drawing/2014/main" val="3558755374"/>
                    </a:ext>
                  </a:extLst>
                </a:gridCol>
                <a:gridCol w="4039712">
                  <a:extLst>
                    <a:ext uri="{9D8B030D-6E8A-4147-A177-3AD203B41FA5}">
                      <a16:colId xmlns:a16="http://schemas.microsoft.com/office/drawing/2014/main" val="4216687974"/>
                    </a:ext>
                  </a:extLst>
                </a:gridCol>
              </a:tblGrid>
              <a:tr h="356025">
                <a:tc>
                  <a:txBody>
                    <a:bodyPr/>
                    <a:lstStyle/>
                    <a:p>
                      <a:pPr algn="l" fontAlgn="ctr">
                        <a:spcBef>
                          <a:spcPts val="0"/>
                        </a:spcBef>
                        <a:spcAft>
                          <a:spcPts val="0"/>
                        </a:spcAft>
                      </a:pPr>
                      <a:r>
                        <a:rPr lang="en-US" sz="1200" b="1" u="none" strike="noStrike" dirty="0">
                          <a:effectLst/>
                          <a:latin typeface="Segoe UI Semilight" panose="020B0402040204020203" pitchFamily="34" charset="0"/>
                          <a:cs typeface="Segoe UI Semilight" panose="020B0402040204020203" pitchFamily="34" charset="0"/>
                        </a:rPr>
                        <a:t>cmdlet</a:t>
                      </a:r>
                      <a:endParaRPr lang="en-US" sz="1200" b="1"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b="1" u="none" strike="noStrike" dirty="0">
                          <a:effectLst/>
                          <a:latin typeface="Segoe UI Semilight" panose="020B0402040204020203" pitchFamily="34" charset="0"/>
                          <a:cs typeface="Segoe UI Semilight" panose="020B0402040204020203" pitchFamily="34" charset="0"/>
                        </a:rPr>
                        <a:t>Description</a:t>
                      </a:r>
                      <a:endParaRPr lang="en-US" sz="1200" b="1"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4246021414"/>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3"/>
                        </a:rPr>
                        <a:t>Add-SPOHubSiteAssociation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Adds a new association between a site and a hub 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2697050007"/>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4"/>
                        </a:rPr>
                        <a:t>Remove-SPOHubSiteAssociation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rPr>
                        <a:t>Removes an association between a site and a hub site.</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3671704908"/>
                  </a:ext>
                </a:extLst>
              </a:tr>
              <a:tr h="354693">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5"/>
                        </a:rPr>
                        <a:t>Get-SPOHubSite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Lists hub sites or hub site information.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820352451"/>
                  </a:ext>
                </a:extLst>
              </a:tr>
              <a:tr h="381818">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hlinkClick r:id="rId6"/>
                        </a:rPr>
                        <a:t>Grant-</a:t>
                      </a:r>
                      <a:r>
                        <a:rPr lang="en-US" sz="1200" u="none" strike="noStrike" dirty="0" err="1">
                          <a:effectLst/>
                          <a:latin typeface="Segoe UI Semilight" panose="020B0402040204020203" pitchFamily="34" charset="0"/>
                          <a:cs typeface="Segoe UI Semilight" panose="020B0402040204020203" pitchFamily="34" charset="0"/>
                          <a:hlinkClick r:id="rId6"/>
                        </a:rPr>
                        <a:t>SPOHubSiteRights</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rPr>
                        <a:t>Grants rights to users or security groups to access the hub site.</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290379903"/>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7"/>
                        </a:rPr>
                        <a:t>Register-SPOHubSite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Enables the hub site feature on a site to make it a hub 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2941069581"/>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8"/>
                        </a:rPr>
                        <a:t>Revoke-SPOHubSiteRights</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Revokes rights for specified principals to a hub 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1356682846"/>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9"/>
                        </a:rPr>
                        <a:t>Set-SPOHubSite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Sets the hub site information such as name, logo, and description.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872401122"/>
                  </a:ext>
                </a:extLst>
              </a:tr>
              <a:tr h="354693">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10"/>
                        </a:rPr>
                        <a:t>Unregister-SPOHubSite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rPr>
                        <a:t>Disables the hub site feature on a site.</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3319583938"/>
                  </a:ext>
                </a:extLst>
              </a:tr>
            </a:tbl>
          </a:graphicData>
        </a:graphic>
      </p:graphicFrame>
      <p:sp>
        <p:nvSpPr>
          <p:cNvPr id="10" name="TextBox 9">
            <a:extLst>
              <a:ext uri="{FF2B5EF4-FFF2-40B4-BE49-F238E27FC236}">
                <a16:creationId xmlns:a16="http://schemas.microsoft.com/office/drawing/2014/main" id="{D66646EE-99EA-42B3-A28D-B1D4C3E91946}"/>
              </a:ext>
            </a:extLst>
          </p:cNvPr>
          <p:cNvSpPr txBox="1"/>
          <p:nvPr/>
        </p:nvSpPr>
        <p:spPr>
          <a:xfrm>
            <a:off x="572971" y="4262022"/>
            <a:ext cx="4491950" cy="635559"/>
          </a:xfrm>
          <a:prstGeom prst="rect">
            <a:avLst/>
          </a:prstGeom>
          <a:noFill/>
        </p:spPr>
        <p:txBody>
          <a:bodyPr wrap="square">
            <a:spAutoFit/>
          </a:bodyPr>
          <a:lstStyle/>
          <a:p>
            <a:r>
              <a:rPr lang="en-US" b="1" i="0" dirty="0">
                <a:solidFill>
                  <a:srgbClr val="000000"/>
                </a:solidFill>
                <a:effectLst/>
                <a:latin typeface="Segoe UI Semibold" panose="020B0702040204020203" pitchFamily="34" charset="0"/>
                <a:cs typeface="Segoe UI Semibold" panose="020B0702040204020203" pitchFamily="34" charset="0"/>
              </a:rPr>
              <a:t>The following PowerShell cmdlets are available for managing hub sites</a:t>
            </a:r>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06252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20DA0125-6649-4122-89D6-0194F8F4D970}"/>
              </a:ext>
            </a:extLst>
          </p:cNvPr>
          <p:cNvSpPr>
            <a:spLocks noGrp="1"/>
          </p:cNvSpPr>
          <p:nvPr>
            <p:ph type="title"/>
          </p:nvPr>
        </p:nvSpPr>
        <p:spPr>
          <a:xfrm>
            <a:off x="588263" y="457200"/>
            <a:ext cx="11018520" cy="553998"/>
          </a:xfrm>
        </p:spPr>
        <p:txBody>
          <a:bodyPr>
            <a:normAutofit fontScale="90000"/>
          </a:bodyPr>
          <a:lstStyle/>
          <a:p>
            <a:r>
              <a:rPr lang="en-US" dirty="0"/>
              <a:t>Site Performance</a:t>
            </a:r>
          </a:p>
        </p:txBody>
      </p:sp>
      <p:sp>
        <p:nvSpPr>
          <p:cNvPr id="5" name="TextBox 4">
            <a:extLst>
              <a:ext uri="{FF2B5EF4-FFF2-40B4-BE49-F238E27FC236}">
                <a16:creationId xmlns:a16="http://schemas.microsoft.com/office/drawing/2014/main" id="{670899C8-5B71-4F2A-807B-1990CB242ADF}"/>
              </a:ext>
            </a:extLst>
          </p:cNvPr>
          <p:cNvSpPr txBox="1"/>
          <p:nvPr/>
        </p:nvSpPr>
        <p:spPr>
          <a:xfrm>
            <a:off x="588263" y="1435100"/>
            <a:ext cx="11310050" cy="5324535"/>
          </a:xfrm>
          <a:prstGeom prst="rect">
            <a:avLst/>
          </a:prstGeom>
          <a:noFill/>
        </p:spPr>
        <p:txBody>
          <a:bodyPr wrap="square">
            <a:spAutoFit/>
          </a:bodyPr>
          <a:lstStyle/>
          <a:p>
            <a:pPr algn="l"/>
            <a:r>
              <a:rPr lang="en-US" sz="2000" b="0" i="0" dirty="0">
                <a:solidFill>
                  <a:srgbClr val="171717"/>
                </a:solidFill>
                <a:effectLst/>
              </a:rPr>
              <a:t>Don't:</a:t>
            </a:r>
          </a:p>
          <a:p>
            <a:pPr marL="342900" indent="-342900" algn="l">
              <a:buFont typeface="Wingdings" panose="05000000000000000000" pitchFamily="2" charset="2"/>
              <a:buChar char="§"/>
            </a:pPr>
            <a:r>
              <a:rPr lang="en-US" sz="2000" b="0" i="0" dirty="0">
                <a:solidFill>
                  <a:srgbClr val="171717"/>
                </a:solidFill>
                <a:effectLst/>
              </a:rPr>
              <a:t>Build custom client-side controls that issue client-side data requests to SharePoint and add a dozen or more of them to the page.</a:t>
            </a:r>
          </a:p>
          <a:p>
            <a:pPr marL="342900" indent="-342900" algn="l">
              <a:buFont typeface="Wingdings" panose="05000000000000000000" pitchFamily="2" charset="2"/>
              <a:buChar char="§"/>
            </a:pPr>
            <a:r>
              <a:rPr lang="en-US" sz="2000" b="0" i="0" dirty="0">
                <a:solidFill>
                  <a:srgbClr val="171717"/>
                </a:solidFill>
                <a:effectLst/>
              </a:rPr>
              <a:t>Implement your client-side controls without centralized data access to the SharePoint data, so that numerous controls are requesting exactly the same data numerous times on a page.</a:t>
            </a:r>
          </a:p>
          <a:p>
            <a:pPr marL="342900" indent="-342900" algn="l">
              <a:buFont typeface="Wingdings" panose="05000000000000000000" pitchFamily="2" charset="2"/>
              <a:buChar char="§"/>
            </a:pPr>
            <a:r>
              <a:rPr lang="en-US" sz="2000" b="0" i="0" dirty="0">
                <a:solidFill>
                  <a:srgbClr val="171717"/>
                </a:solidFill>
                <a:effectLst/>
              </a:rPr>
              <a:t>Embed redundant custom JavaScript and CSS throughout the page body.</a:t>
            </a:r>
          </a:p>
          <a:p>
            <a:pPr marL="342900" indent="-342900" algn="l">
              <a:buFont typeface="Wingdings" panose="05000000000000000000" pitchFamily="2" charset="2"/>
              <a:buChar char="§"/>
            </a:pPr>
            <a:r>
              <a:rPr lang="en-US" sz="2000" b="0" i="0" dirty="0">
                <a:solidFill>
                  <a:srgbClr val="171717"/>
                </a:solidFill>
                <a:effectLst/>
              </a:rPr>
              <a:t>Embed several 10-MB thumbnail images throughout the page body.</a:t>
            </a:r>
          </a:p>
          <a:p>
            <a:pPr marL="342900" indent="-342900" algn="l">
              <a:buFont typeface="Wingdings" panose="05000000000000000000" pitchFamily="2" charset="2"/>
              <a:buChar char="§"/>
            </a:pPr>
            <a:r>
              <a:rPr lang="en-US" sz="2000" b="0" i="0" dirty="0">
                <a:solidFill>
                  <a:srgbClr val="171717"/>
                </a:solidFill>
                <a:effectLst/>
              </a:rPr>
              <a:t>Execute all client-side data requests at page-load time, even if the data is not initially needed or displayed, even if it might never be used.</a:t>
            </a:r>
          </a:p>
          <a:p>
            <a:pPr marL="342900" indent="-342900" algn="l">
              <a:buFont typeface="Wingdings" panose="05000000000000000000" pitchFamily="2" charset="2"/>
              <a:buChar char="§"/>
            </a:pPr>
            <a:r>
              <a:rPr lang="en-US" sz="2000" b="0" i="0" dirty="0">
                <a:solidFill>
                  <a:srgbClr val="171717"/>
                </a:solidFill>
                <a:effectLst/>
              </a:rPr>
              <a:t>Inject unnecessary order dependencies into the data request sequence and use </a:t>
            </a:r>
            <a:r>
              <a:rPr lang="en-US" sz="2000" b="1" i="0" dirty="0">
                <a:solidFill>
                  <a:srgbClr val="171717"/>
                </a:solidFill>
                <a:effectLst/>
              </a:rPr>
              <a:t>synchronous</a:t>
            </a:r>
            <a:r>
              <a:rPr lang="en-US" sz="2000" b="0" i="0" dirty="0">
                <a:solidFill>
                  <a:srgbClr val="171717"/>
                </a:solidFill>
                <a:effectLst/>
              </a:rPr>
              <a:t> data requests to ensure the order of execution.</a:t>
            </a:r>
          </a:p>
          <a:p>
            <a:pPr marL="342900" indent="-342900" algn="l">
              <a:buFont typeface="Wingdings" panose="05000000000000000000" pitchFamily="2" charset="2"/>
              <a:buChar char="§"/>
            </a:pPr>
            <a:r>
              <a:rPr lang="en-US" sz="2000" b="0" i="0" dirty="0">
                <a:solidFill>
                  <a:srgbClr val="171717"/>
                </a:solidFill>
                <a:effectLst/>
              </a:rPr>
              <a:t>Use the legacy SharePoint Lists (SOAP) web service as the data request API of choice and pass it poorly-formed CAML queries.</a:t>
            </a:r>
          </a:p>
          <a:p>
            <a:pPr marL="342900" indent="-342900" algn="l">
              <a:buFont typeface="Wingdings" panose="05000000000000000000" pitchFamily="2" charset="2"/>
              <a:buChar char="§"/>
            </a:pPr>
            <a:r>
              <a:rPr lang="en-US" sz="2000" b="0" i="0" dirty="0">
                <a:solidFill>
                  <a:srgbClr val="171717"/>
                </a:solidFill>
                <a:effectLst/>
              </a:rPr>
              <a:t>Avoid caching data responses (especially for static data) on the client to ensure that each data request gets re-executed on every page load.</a:t>
            </a:r>
          </a:p>
          <a:p>
            <a:pPr marL="342900" indent="-342900" algn="l">
              <a:buFont typeface="Wingdings" panose="05000000000000000000" pitchFamily="2" charset="2"/>
              <a:buChar char="§"/>
            </a:pPr>
            <a:r>
              <a:rPr lang="en-US" sz="2000" b="0" i="0" dirty="0">
                <a:solidFill>
                  <a:srgbClr val="171717"/>
                </a:solidFill>
                <a:effectLst/>
              </a:rPr>
              <a:t>Perform hundreds of updates to the Document Object Model (DOM) of the page as each data response completes, even if they are redundant or conflicting.</a:t>
            </a:r>
          </a:p>
        </p:txBody>
      </p:sp>
    </p:spTree>
    <p:extLst>
      <p:ext uri="{BB962C8B-B14F-4D97-AF65-F5344CB8AC3E}">
        <p14:creationId xmlns:p14="http://schemas.microsoft.com/office/powerpoint/2010/main" val="33574436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8431912" cy="553998"/>
          </a:xfrm>
        </p:spPr>
        <p:txBody>
          <a:bodyPr>
            <a:normAutofit fontScale="90000"/>
          </a:bodyPr>
          <a:lstStyle/>
          <a:p>
            <a:r>
              <a:rPr lang="en-US" dirty="0"/>
              <a:t>Overview of SharePoint in Microsoft 365</a:t>
            </a:r>
          </a:p>
        </p:txBody>
      </p:sp>
      <p:sp>
        <p:nvSpPr>
          <p:cNvPr id="5" name="Rectangle 4">
            <a:extLst>
              <a:ext uri="{FF2B5EF4-FFF2-40B4-BE49-F238E27FC236}">
                <a16:creationId xmlns:a16="http://schemas.microsoft.com/office/drawing/2014/main" id="{DD958CC0-D626-4D69-9612-ED92A3999DC0}"/>
              </a:ext>
            </a:extLst>
          </p:cNvPr>
          <p:cNvSpPr/>
          <p:nvPr/>
        </p:nvSpPr>
        <p:spPr>
          <a:xfrm>
            <a:off x="498764" y="1320075"/>
            <a:ext cx="5796352" cy="5026697"/>
          </a:xfrm>
          <a:prstGeom prst="rect">
            <a:avLst/>
          </a:prstGeom>
        </p:spPr>
        <p:txBody>
          <a:bodyPr wrap="square">
            <a:spAutoFit/>
          </a:bodyPr>
          <a:lstStyle/>
          <a:p>
            <a:pPr>
              <a:lnSpc>
                <a:spcPct val="150000"/>
              </a:lnSpc>
            </a:pPr>
            <a:r>
              <a:rPr lang="en-US" sz="1800" b="1" dirty="0">
                <a:solidFill>
                  <a:srgbClr val="2E2E2E"/>
                </a:solidFill>
                <a:latin typeface="Segoe UI Semilight" panose="020B0402040204020203" pitchFamily="34" charset="0"/>
                <a:cs typeface="Segoe UI Semilight" panose="020B0402040204020203" pitchFamily="34" charset="0"/>
              </a:rPr>
              <a:t>SharePoint</a:t>
            </a:r>
            <a:r>
              <a:rPr lang="en-US" sz="1800" dirty="0">
                <a:solidFill>
                  <a:srgbClr val="2E2E2E"/>
                </a:solidFill>
                <a:latin typeface="Segoe UI Semilight" panose="020B0402040204020203" pitchFamily="34" charset="0"/>
                <a:cs typeface="Segoe UI Semilight" panose="020B0402040204020203" pitchFamily="34" charset="0"/>
              </a:rPr>
              <a:t> is a </a:t>
            </a:r>
            <a:r>
              <a:rPr lang="en-US" sz="1800" b="1" dirty="0">
                <a:solidFill>
                  <a:srgbClr val="2E2E2E"/>
                </a:solidFill>
                <a:latin typeface="Segoe UI Semilight" panose="020B0402040204020203" pitchFamily="34" charset="0"/>
                <a:cs typeface="Segoe UI Semilight" panose="020B0402040204020203" pitchFamily="34" charset="0"/>
              </a:rPr>
              <a:t>Microsoft 365</a:t>
            </a:r>
            <a:r>
              <a:rPr lang="en-US" sz="1800" dirty="0">
                <a:solidFill>
                  <a:srgbClr val="2E2E2E"/>
                </a:solidFill>
                <a:latin typeface="Segoe UI Semilight" panose="020B0402040204020203" pitchFamily="34" charset="0"/>
                <a:cs typeface="Segoe UI Semilight" panose="020B0402040204020203" pitchFamily="34" charset="0"/>
              </a:rPr>
              <a:t> service that enables sharing and collaboration across your organization. Organizations can share and manage content, knowledge, and applications to empower teamwork, quickly find information, and seamlessly collaborate across the organization.</a:t>
            </a:r>
          </a:p>
          <a:p>
            <a:pPr>
              <a:lnSpc>
                <a:spcPct val="150000"/>
              </a:lnSpc>
            </a:pPr>
            <a:endParaRPr lang="en-US" sz="1800" dirty="0">
              <a:latin typeface="Segoe UI Semilight" panose="020B0402040204020203" pitchFamily="34" charset="0"/>
              <a:cs typeface="Segoe UI Semilight" panose="020B0402040204020203" pitchFamily="34" charset="0"/>
            </a:endParaRPr>
          </a:p>
          <a:p>
            <a:pPr>
              <a:lnSpc>
                <a:spcPct val="150000"/>
              </a:lnSpc>
            </a:pPr>
            <a:r>
              <a:rPr lang="en-US" sz="1800" dirty="0">
                <a:solidFill>
                  <a:srgbClr val="2E2E2E"/>
                </a:solidFill>
                <a:latin typeface="Segoe UI Semilight" panose="020B0402040204020203" pitchFamily="34" charset="0"/>
                <a:cs typeface="Segoe UI Semilight" panose="020B0402040204020203" pitchFamily="34" charset="0"/>
              </a:rPr>
              <a:t>Organizations use Microsoft SharePoint to create websites. Users can use it as a secure place to </a:t>
            </a:r>
            <a:r>
              <a:rPr lang="en-US" sz="1800" b="1" dirty="0">
                <a:solidFill>
                  <a:srgbClr val="2E2E2E"/>
                </a:solidFill>
                <a:latin typeface="Segoe UI Semilight" panose="020B0402040204020203" pitchFamily="34" charset="0"/>
                <a:cs typeface="Segoe UI Semilight" panose="020B0402040204020203" pitchFamily="34" charset="0"/>
              </a:rPr>
              <a:t>store, organize, share, and access information </a:t>
            </a:r>
            <a:r>
              <a:rPr lang="en-US" sz="1800" dirty="0">
                <a:solidFill>
                  <a:srgbClr val="2E2E2E"/>
                </a:solidFill>
                <a:latin typeface="Segoe UI Semilight" panose="020B0402040204020203" pitchFamily="34" charset="0"/>
                <a:cs typeface="Segoe UI Semilight" panose="020B0402040204020203" pitchFamily="34" charset="0"/>
              </a:rPr>
              <a:t>from any device. All they need is a web browser, such as Microsoft Edge, Internet Explorer, Chrome, or Firefox.</a:t>
            </a:r>
          </a:p>
        </p:txBody>
      </p:sp>
      <p:pic>
        <p:nvPicPr>
          <p:cNvPr id="3" name="Picture 2" descr="Image show the features of SharePoint and OneDrive">
            <a:extLst>
              <a:ext uri="{FF2B5EF4-FFF2-40B4-BE49-F238E27FC236}">
                <a16:creationId xmlns:a16="http://schemas.microsoft.com/office/drawing/2014/main" id="{62A01C06-F8DA-4570-AA23-DE3BCFEFF070}"/>
              </a:ext>
            </a:extLst>
          </p:cNvPr>
          <p:cNvPicPr>
            <a:picLocks noChangeAspect="1"/>
          </p:cNvPicPr>
          <p:nvPr/>
        </p:nvPicPr>
        <p:blipFill>
          <a:blip r:embed="rId3"/>
          <a:stretch>
            <a:fillRect/>
          </a:stretch>
        </p:blipFill>
        <p:spPr>
          <a:xfrm>
            <a:off x="6345612" y="2284963"/>
            <a:ext cx="5347624" cy="27832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217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20DA0125-6649-4122-89D6-0194F8F4D970}"/>
              </a:ext>
            </a:extLst>
          </p:cNvPr>
          <p:cNvSpPr>
            <a:spLocks noGrp="1"/>
          </p:cNvSpPr>
          <p:nvPr>
            <p:ph type="title"/>
          </p:nvPr>
        </p:nvSpPr>
        <p:spPr>
          <a:xfrm>
            <a:off x="588263" y="457200"/>
            <a:ext cx="11018520" cy="553998"/>
          </a:xfrm>
        </p:spPr>
        <p:txBody>
          <a:bodyPr>
            <a:normAutofit fontScale="90000"/>
          </a:bodyPr>
          <a:lstStyle/>
          <a:p>
            <a:r>
              <a:rPr lang="en-US" dirty="0"/>
              <a:t>SharePoint Online</a:t>
            </a:r>
          </a:p>
        </p:txBody>
      </p:sp>
      <p:sp>
        <p:nvSpPr>
          <p:cNvPr id="5" name="TextBox 4">
            <a:extLst>
              <a:ext uri="{FF2B5EF4-FFF2-40B4-BE49-F238E27FC236}">
                <a16:creationId xmlns:a16="http://schemas.microsoft.com/office/drawing/2014/main" id="{670899C8-5B71-4F2A-807B-1990CB242ADF}"/>
              </a:ext>
            </a:extLst>
          </p:cNvPr>
          <p:cNvSpPr txBox="1"/>
          <p:nvPr/>
        </p:nvSpPr>
        <p:spPr>
          <a:xfrm>
            <a:off x="588263" y="1435100"/>
            <a:ext cx="11310050" cy="1561005"/>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Best practices</a:t>
            </a:r>
            <a:endParaRPr lang="en-GB"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Governance</a:t>
            </a:r>
            <a:endParaRPr lang="en-GB"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Compliance and security</a:t>
            </a:r>
            <a:endParaRPr lang="en-GB"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Data loss Prevention</a:t>
            </a:r>
            <a:endParaRPr lang="en-GB"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Multi-lingual site strategy</a:t>
            </a:r>
            <a:endParaRPr lang="en-GB"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307935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20DA0125-6649-4122-89D6-0194F8F4D970}"/>
              </a:ext>
            </a:extLst>
          </p:cNvPr>
          <p:cNvSpPr>
            <a:spLocks noGrp="1"/>
          </p:cNvSpPr>
          <p:nvPr>
            <p:ph type="title"/>
          </p:nvPr>
        </p:nvSpPr>
        <p:spPr>
          <a:xfrm>
            <a:off x="588263" y="457200"/>
            <a:ext cx="11018520" cy="553998"/>
          </a:xfrm>
        </p:spPr>
        <p:txBody>
          <a:bodyPr>
            <a:normAutofit fontScale="90000"/>
          </a:bodyPr>
          <a:lstStyle/>
          <a:p>
            <a:pPr lvl="0">
              <a:lnSpc>
                <a:spcPct val="107000"/>
              </a:lnSpc>
              <a:spcAft>
                <a:spcPts val="800"/>
              </a:spcAft>
            </a:pPr>
            <a:r>
              <a:rPr lang="en-IN" sz="4400">
                <a:effectLst/>
                <a:latin typeface="Calibri" panose="020F0502020204030204" pitchFamily="34" charset="0"/>
                <a:ea typeface="Calibri" panose="020F0502020204030204" pitchFamily="34" charset="0"/>
                <a:cs typeface="Latha" panose="020B0604020202020204" pitchFamily="34" charset="0"/>
              </a:rPr>
              <a:t>Multi-lingual site strategy</a:t>
            </a:r>
            <a:endParaRPr lang="en-GB" sz="4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670899C8-5B71-4F2A-807B-1990CB242ADF}"/>
              </a:ext>
            </a:extLst>
          </p:cNvPr>
          <p:cNvSpPr txBox="1"/>
          <p:nvPr/>
        </p:nvSpPr>
        <p:spPr>
          <a:xfrm>
            <a:off x="588263" y="1435100"/>
            <a:ext cx="11310050" cy="157241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Go to Site Information &gt; View All Site Settings &gt; Language Settings</a:t>
            </a:r>
          </a:p>
          <a:p>
            <a:pPr marL="285750" lvl="0" indent="-28575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Enable pages and news to be translated into multiple languages</a:t>
            </a:r>
          </a:p>
          <a:p>
            <a:pPr marL="285750" lvl="0" indent="-28575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Select the users that will be your translator(s) for the pages (tip: you can use Office 365 groups here too!)</a:t>
            </a:r>
          </a:p>
          <a:p>
            <a:pPr marL="285750" lvl="0" indent="-28575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Click Save</a:t>
            </a:r>
            <a:endParaRPr lang="en-GB"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026" name="Picture 2" descr="Hierarchy chart showing a top level root site with three variations beneath it. The variations are English, French, and German">
            <a:extLst>
              <a:ext uri="{FF2B5EF4-FFF2-40B4-BE49-F238E27FC236}">
                <a16:creationId xmlns:a16="http://schemas.microsoft.com/office/drawing/2014/main" id="{B470B8F4-431F-4265-AC5C-86829334D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067" y="3165967"/>
            <a:ext cx="48387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01D434-3153-4119-8AC6-BD0A31D39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85" y="3165967"/>
            <a:ext cx="51625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340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integration with Microsoft 365</a:t>
            </a:r>
          </a:p>
        </p:txBody>
      </p:sp>
      <p:sp>
        <p:nvSpPr>
          <p:cNvPr id="6" name="Text Placeholder 5"/>
          <p:cNvSpPr>
            <a:spLocks noGrp="1"/>
          </p:cNvSpPr>
          <p:nvPr>
            <p:ph type="body" sz="quarter" idx="10"/>
          </p:nvPr>
        </p:nvSpPr>
        <p:spPr>
          <a:xfrm>
            <a:off x="353813" y="1268798"/>
            <a:ext cx="11469057" cy="2893100"/>
          </a:xfrm>
        </p:spPr>
        <p:txBody>
          <a:bodyPr/>
          <a:lstStyle/>
          <a:p>
            <a:pPr marL="0" indent="0">
              <a:spcBef>
                <a:spcPts val="0"/>
              </a:spcBef>
              <a:buNone/>
            </a:pPr>
            <a:r>
              <a:rPr lang="en-US" sz="2400" dirty="0"/>
              <a:t>SharePoint is a Microsoft 365 service that enables sharing and collaboration across your organization. SharePoint can be integrated with Microsoft Teams, OneDrive, and a variety of governance and security options all play a role in creating a rich environment where users can collaborate easily, and your organization's sensitive content remains secure.</a:t>
            </a:r>
          </a:p>
          <a:p>
            <a:pPr marL="0" indent="0">
              <a:spcBef>
                <a:spcPts val="0"/>
              </a:spcBef>
              <a:buNone/>
            </a:pPr>
            <a:endParaRPr lang="en-US" sz="2000" dirty="0"/>
          </a:p>
          <a:p>
            <a:pPr>
              <a:spcBef>
                <a:spcPts val="0"/>
              </a:spcBef>
            </a:pPr>
            <a:r>
              <a:rPr lang="en-US" sz="2400" dirty="0"/>
              <a:t>SharePoint and Microsoft 365 Groups</a:t>
            </a:r>
          </a:p>
          <a:p>
            <a:pPr>
              <a:spcBef>
                <a:spcPts val="0"/>
              </a:spcBef>
            </a:pPr>
            <a:r>
              <a:rPr lang="en-US" sz="2400" dirty="0"/>
              <a:t>SharePoint and Microsoft Teams</a:t>
            </a:r>
          </a:p>
        </p:txBody>
      </p:sp>
      <p:pic>
        <p:nvPicPr>
          <p:cNvPr id="4" name="Picture 3" descr="SharePoint with Microsoft 365.">
            <a:extLst>
              <a:ext uri="{FF2B5EF4-FFF2-40B4-BE49-F238E27FC236}">
                <a16:creationId xmlns:a16="http://schemas.microsoft.com/office/drawing/2014/main" id="{7404E2BC-4DEB-4AA0-B137-40FEFDF67CAC}"/>
              </a:ext>
            </a:extLst>
          </p:cNvPr>
          <p:cNvPicPr>
            <a:picLocks noChangeAspect="1"/>
          </p:cNvPicPr>
          <p:nvPr/>
        </p:nvPicPr>
        <p:blipFill>
          <a:blip r:embed="rId3"/>
          <a:stretch>
            <a:fillRect/>
          </a:stretch>
        </p:blipFill>
        <p:spPr>
          <a:xfrm>
            <a:off x="5893749" y="3684829"/>
            <a:ext cx="6298251" cy="3124922"/>
          </a:xfrm>
          <a:prstGeom prst="rect">
            <a:avLst/>
          </a:prstGeom>
        </p:spPr>
      </p:pic>
    </p:spTree>
    <p:extLst>
      <p:ext uri="{BB962C8B-B14F-4D97-AF65-F5344CB8AC3E}">
        <p14:creationId xmlns:p14="http://schemas.microsoft.com/office/powerpoint/2010/main" val="415182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integration with Power Platform </a:t>
            </a:r>
            <a:r>
              <a:rPr lang="en-US" sz="2400" dirty="0">
                <a:latin typeface="+mn-lt"/>
              </a:rPr>
              <a:t>(1/2)</a:t>
            </a:r>
            <a:endParaRPr lang="en-US" dirty="0">
              <a:latin typeface="+mn-lt"/>
            </a:endParaRPr>
          </a:p>
        </p:txBody>
      </p:sp>
      <p:sp>
        <p:nvSpPr>
          <p:cNvPr id="7" name="Rectangle 6">
            <a:extLst>
              <a:ext uri="{FF2B5EF4-FFF2-40B4-BE49-F238E27FC236}">
                <a16:creationId xmlns:a16="http://schemas.microsoft.com/office/drawing/2014/main" id="{E3079C39-CC22-4F42-9C3D-7F8E32F1CA66}"/>
              </a:ext>
            </a:extLst>
          </p:cNvPr>
          <p:cNvSpPr/>
          <p:nvPr/>
        </p:nvSpPr>
        <p:spPr>
          <a:xfrm>
            <a:off x="588262" y="1397674"/>
            <a:ext cx="11018519" cy="830997"/>
          </a:xfrm>
          <a:prstGeom prst="rect">
            <a:avLst/>
          </a:prstGeom>
        </p:spPr>
        <p:txBody>
          <a:bodyPr wrap="square">
            <a:spAutoFit/>
          </a:bodyPr>
          <a:lstStyle/>
          <a:p>
            <a:pPr>
              <a:spcBef>
                <a:spcPts val="600"/>
              </a:spcBef>
              <a:spcAft>
                <a:spcPts val="600"/>
              </a:spcAft>
            </a:pPr>
            <a:r>
              <a:rPr lang="en-US" sz="2400" dirty="0">
                <a:latin typeface="Segoe UI Semilight" panose="020B0402040204020203" pitchFamily="34" charset="0"/>
                <a:cs typeface="Segoe UI Semilight" panose="020B0402040204020203" pitchFamily="34" charset="0"/>
              </a:rPr>
              <a:t>SharePoint is integrated with a variety of other services to provide a much richer experience. With Power Platform, Organizations can streamline business processes. </a:t>
            </a:r>
          </a:p>
        </p:txBody>
      </p:sp>
      <p:grpSp>
        <p:nvGrpSpPr>
          <p:cNvPr id="4" name="Group 3">
            <a:extLst>
              <a:ext uri="{FF2B5EF4-FFF2-40B4-BE49-F238E27FC236}">
                <a16:creationId xmlns:a16="http://schemas.microsoft.com/office/drawing/2014/main" id="{B938CDF3-D8F2-4A04-9519-9B0E39850DCD}"/>
              </a:ext>
              <a:ext uri="{C183D7F6-B498-43B3-948B-1728B52AA6E4}">
                <adec:decorative xmlns:adec="http://schemas.microsoft.com/office/drawing/2017/decorative" val="1"/>
              </a:ext>
            </a:extLst>
          </p:cNvPr>
          <p:cNvGrpSpPr/>
          <p:nvPr/>
        </p:nvGrpSpPr>
        <p:grpSpPr>
          <a:xfrm>
            <a:off x="699519" y="2285112"/>
            <a:ext cx="4961639" cy="4179188"/>
            <a:chOff x="10479088" y="3441701"/>
            <a:chExt cx="855663" cy="720725"/>
          </a:xfrm>
        </p:grpSpPr>
        <p:sp>
          <p:nvSpPr>
            <p:cNvPr id="5" name="Freeform 2491">
              <a:extLst>
                <a:ext uri="{FF2B5EF4-FFF2-40B4-BE49-F238E27FC236}">
                  <a16:creationId xmlns:a16="http://schemas.microsoft.com/office/drawing/2014/main" id="{207C72A1-A1C0-419C-9A14-4FF8D48FEFE2}"/>
                </a:ext>
              </a:extLst>
            </p:cNvPr>
            <p:cNvSpPr>
              <a:spLocks/>
            </p:cNvSpPr>
            <p:nvPr/>
          </p:nvSpPr>
          <p:spPr bwMode="auto">
            <a:xfrm>
              <a:off x="11206163" y="3822701"/>
              <a:ext cx="112713" cy="73025"/>
            </a:xfrm>
            <a:custGeom>
              <a:avLst/>
              <a:gdLst>
                <a:gd name="T0" fmla="*/ 179 w 179"/>
                <a:gd name="T1" fmla="*/ 117 h 117"/>
                <a:gd name="T2" fmla="*/ 0 w 179"/>
                <a:gd name="T3" fmla="*/ 117 h 117"/>
                <a:gd name="T4" fmla="*/ 0 w 179"/>
                <a:gd name="T5" fmla="*/ 0 h 117"/>
                <a:gd name="T6" fmla="*/ 89 w 179"/>
                <a:gd name="T7" fmla="*/ 50 h 117"/>
                <a:gd name="T8" fmla="*/ 179 w 179"/>
                <a:gd name="T9" fmla="*/ 0 h 117"/>
                <a:gd name="T10" fmla="*/ 179 w 179"/>
                <a:gd name="T11" fmla="*/ 117 h 117"/>
              </a:gdLst>
              <a:ahLst/>
              <a:cxnLst>
                <a:cxn ang="0">
                  <a:pos x="T0" y="T1"/>
                </a:cxn>
                <a:cxn ang="0">
                  <a:pos x="T2" y="T3"/>
                </a:cxn>
                <a:cxn ang="0">
                  <a:pos x="T4" y="T5"/>
                </a:cxn>
                <a:cxn ang="0">
                  <a:pos x="T6" y="T7"/>
                </a:cxn>
                <a:cxn ang="0">
                  <a:pos x="T8" y="T9"/>
                </a:cxn>
                <a:cxn ang="0">
                  <a:pos x="T10" y="T11"/>
                </a:cxn>
              </a:cxnLst>
              <a:rect l="0" t="0" r="r" b="b"/>
              <a:pathLst>
                <a:path w="179" h="117">
                  <a:moveTo>
                    <a:pt x="179" y="117"/>
                  </a:moveTo>
                  <a:lnTo>
                    <a:pt x="0" y="117"/>
                  </a:lnTo>
                  <a:lnTo>
                    <a:pt x="0" y="0"/>
                  </a:lnTo>
                  <a:lnTo>
                    <a:pt x="89" y="50"/>
                  </a:lnTo>
                  <a:lnTo>
                    <a:pt x="179" y="0"/>
                  </a:lnTo>
                  <a:lnTo>
                    <a:pt x="179" y="11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2492">
              <a:extLst>
                <a:ext uri="{FF2B5EF4-FFF2-40B4-BE49-F238E27FC236}">
                  <a16:creationId xmlns:a16="http://schemas.microsoft.com/office/drawing/2014/main" id="{FBAE2653-CB95-42A9-9BF3-025F28757868}"/>
                </a:ext>
              </a:extLst>
            </p:cNvPr>
            <p:cNvSpPr>
              <a:spLocks/>
            </p:cNvSpPr>
            <p:nvPr/>
          </p:nvSpPr>
          <p:spPr bwMode="auto">
            <a:xfrm>
              <a:off x="11206163" y="3849688"/>
              <a:ext cx="112713" cy="46038"/>
            </a:xfrm>
            <a:custGeom>
              <a:avLst/>
              <a:gdLst>
                <a:gd name="T0" fmla="*/ 0 w 179"/>
                <a:gd name="T1" fmla="*/ 73 h 73"/>
                <a:gd name="T2" fmla="*/ 71 w 179"/>
                <a:gd name="T3" fmla="*/ 9 h 73"/>
                <a:gd name="T4" fmla="*/ 107 w 179"/>
                <a:gd name="T5" fmla="*/ 9 h 73"/>
                <a:gd name="T6" fmla="*/ 179 w 179"/>
                <a:gd name="T7" fmla="*/ 73 h 73"/>
                <a:gd name="T8" fmla="*/ 0 w 179"/>
                <a:gd name="T9" fmla="*/ 73 h 73"/>
              </a:gdLst>
              <a:ahLst/>
              <a:cxnLst>
                <a:cxn ang="0">
                  <a:pos x="T0" y="T1"/>
                </a:cxn>
                <a:cxn ang="0">
                  <a:pos x="T2" y="T3"/>
                </a:cxn>
                <a:cxn ang="0">
                  <a:pos x="T4" y="T5"/>
                </a:cxn>
                <a:cxn ang="0">
                  <a:pos x="T6" y="T7"/>
                </a:cxn>
                <a:cxn ang="0">
                  <a:pos x="T8" y="T9"/>
                </a:cxn>
              </a:cxnLst>
              <a:rect l="0" t="0" r="r" b="b"/>
              <a:pathLst>
                <a:path w="179" h="73">
                  <a:moveTo>
                    <a:pt x="0" y="73"/>
                  </a:moveTo>
                  <a:lnTo>
                    <a:pt x="71" y="9"/>
                  </a:lnTo>
                  <a:cubicBezTo>
                    <a:pt x="81" y="0"/>
                    <a:pt x="97" y="0"/>
                    <a:pt x="107" y="9"/>
                  </a:cubicBezTo>
                  <a:lnTo>
                    <a:pt x="179" y="73"/>
                  </a:lnTo>
                  <a:lnTo>
                    <a:pt x="0" y="7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493">
              <a:extLst>
                <a:ext uri="{FF2B5EF4-FFF2-40B4-BE49-F238E27FC236}">
                  <a16:creationId xmlns:a16="http://schemas.microsoft.com/office/drawing/2014/main" id="{95F14E7F-589D-4C11-BFF4-2EB648A77043}"/>
                </a:ext>
              </a:extLst>
            </p:cNvPr>
            <p:cNvSpPr>
              <a:spLocks/>
            </p:cNvSpPr>
            <p:nvPr/>
          </p:nvSpPr>
          <p:spPr bwMode="auto">
            <a:xfrm>
              <a:off x="11206163" y="3822701"/>
              <a:ext cx="112713" cy="39688"/>
            </a:xfrm>
            <a:custGeom>
              <a:avLst/>
              <a:gdLst>
                <a:gd name="T0" fmla="*/ 166 w 179"/>
                <a:gd name="T1" fmla="*/ 22 h 63"/>
                <a:gd name="T2" fmla="*/ 108 w 179"/>
                <a:gd name="T3" fmla="*/ 57 h 63"/>
                <a:gd name="T4" fmla="*/ 71 w 179"/>
                <a:gd name="T5" fmla="*/ 57 h 63"/>
                <a:gd name="T6" fmla="*/ 13 w 179"/>
                <a:gd name="T7" fmla="*/ 22 h 63"/>
                <a:gd name="T8" fmla="*/ 0 w 179"/>
                <a:gd name="T9" fmla="*/ 0 h 63"/>
                <a:gd name="T10" fmla="*/ 179 w 179"/>
                <a:gd name="T11" fmla="*/ 0 h 63"/>
                <a:gd name="T12" fmla="*/ 166 w 179"/>
                <a:gd name="T13" fmla="*/ 22 h 63"/>
              </a:gdLst>
              <a:ahLst/>
              <a:cxnLst>
                <a:cxn ang="0">
                  <a:pos x="T0" y="T1"/>
                </a:cxn>
                <a:cxn ang="0">
                  <a:pos x="T2" y="T3"/>
                </a:cxn>
                <a:cxn ang="0">
                  <a:pos x="T4" y="T5"/>
                </a:cxn>
                <a:cxn ang="0">
                  <a:pos x="T6" y="T7"/>
                </a:cxn>
                <a:cxn ang="0">
                  <a:pos x="T8" y="T9"/>
                </a:cxn>
                <a:cxn ang="0">
                  <a:pos x="T10" y="T11"/>
                </a:cxn>
                <a:cxn ang="0">
                  <a:pos x="T12" y="T13"/>
                </a:cxn>
              </a:cxnLst>
              <a:rect l="0" t="0" r="r" b="b"/>
              <a:pathLst>
                <a:path w="179" h="63">
                  <a:moveTo>
                    <a:pt x="166" y="22"/>
                  </a:moveTo>
                  <a:lnTo>
                    <a:pt x="108" y="57"/>
                  </a:lnTo>
                  <a:cubicBezTo>
                    <a:pt x="96" y="63"/>
                    <a:pt x="82" y="63"/>
                    <a:pt x="71" y="57"/>
                  </a:cubicBezTo>
                  <a:lnTo>
                    <a:pt x="13" y="22"/>
                  </a:lnTo>
                  <a:cubicBezTo>
                    <a:pt x="5" y="18"/>
                    <a:pt x="0" y="9"/>
                    <a:pt x="0" y="0"/>
                  </a:cubicBezTo>
                  <a:lnTo>
                    <a:pt x="179" y="0"/>
                  </a:lnTo>
                  <a:cubicBezTo>
                    <a:pt x="179" y="9"/>
                    <a:pt x="174" y="18"/>
                    <a:pt x="166"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494">
              <a:extLst>
                <a:ext uri="{FF2B5EF4-FFF2-40B4-BE49-F238E27FC236}">
                  <a16:creationId xmlns:a16="http://schemas.microsoft.com/office/drawing/2014/main" id="{701DB8E6-70CF-4E55-A0A6-B1AC32964A75}"/>
                </a:ext>
              </a:extLst>
            </p:cNvPr>
            <p:cNvSpPr>
              <a:spLocks/>
            </p:cNvSpPr>
            <p:nvPr/>
          </p:nvSpPr>
          <p:spPr bwMode="auto">
            <a:xfrm>
              <a:off x="11142663" y="3775076"/>
              <a:ext cx="127000" cy="95250"/>
            </a:xfrm>
            <a:custGeom>
              <a:avLst/>
              <a:gdLst>
                <a:gd name="T0" fmla="*/ 174 w 201"/>
                <a:gd name="T1" fmla="*/ 74 h 150"/>
                <a:gd name="T2" fmla="*/ 145 w 201"/>
                <a:gd name="T3" fmla="*/ 57 h 150"/>
                <a:gd name="T4" fmla="*/ 116 w 201"/>
                <a:gd name="T5" fmla="*/ 57 h 150"/>
                <a:gd name="T6" fmla="*/ 107 w 201"/>
                <a:gd name="T7" fmla="*/ 55 h 150"/>
                <a:gd name="T8" fmla="*/ 88 w 201"/>
                <a:gd name="T9" fmla="*/ 46 h 150"/>
                <a:gd name="T10" fmla="*/ 28 w 201"/>
                <a:gd name="T11" fmla="*/ 0 h 150"/>
                <a:gd name="T12" fmla="*/ 0 w 201"/>
                <a:gd name="T13" fmla="*/ 25 h 150"/>
                <a:gd name="T14" fmla="*/ 43 w 201"/>
                <a:gd name="T15" fmla="*/ 86 h 150"/>
                <a:gd name="T16" fmla="*/ 45 w 201"/>
                <a:gd name="T17" fmla="*/ 89 h 150"/>
                <a:gd name="T18" fmla="*/ 62 w 201"/>
                <a:gd name="T19" fmla="*/ 114 h 150"/>
                <a:gd name="T20" fmla="*/ 99 w 201"/>
                <a:gd name="T21" fmla="*/ 150 h 150"/>
                <a:gd name="T22" fmla="*/ 99 w 201"/>
                <a:gd name="T23" fmla="*/ 92 h 150"/>
                <a:gd name="T24" fmla="*/ 99 w 201"/>
                <a:gd name="T25" fmla="*/ 92 h 150"/>
                <a:gd name="T26" fmla="*/ 146 w 201"/>
                <a:gd name="T27" fmla="*/ 96 h 150"/>
                <a:gd name="T28" fmla="*/ 164 w 201"/>
                <a:gd name="T29" fmla="*/ 97 h 150"/>
                <a:gd name="T30" fmla="*/ 175 w 201"/>
                <a:gd name="T31" fmla="*/ 110 h 150"/>
                <a:gd name="T32" fmla="*/ 195 w 201"/>
                <a:gd name="T33" fmla="*/ 114 h 150"/>
                <a:gd name="T34" fmla="*/ 201 w 201"/>
                <a:gd name="T35" fmla="*/ 111 h 150"/>
                <a:gd name="T36" fmla="*/ 174 w 201"/>
                <a:gd name="T37" fmla="*/ 7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150">
                  <a:moveTo>
                    <a:pt x="174" y="74"/>
                  </a:moveTo>
                  <a:lnTo>
                    <a:pt x="145" y="57"/>
                  </a:lnTo>
                  <a:lnTo>
                    <a:pt x="116" y="57"/>
                  </a:lnTo>
                  <a:cubicBezTo>
                    <a:pt x="113" y="57"/>
                    <a:pt x="110" y="56"/>
                    <a:pt x="107" y="55"/>
                  </a:cubicBezTo>
                  <a:cubicBezTo>
                    <a:pt x="100" y="52"/>
                    <a:pt x="89" y="48"/>
                    <a:pt x="88" y="46"/>
                  </a:cubicBezTo>
                  <a:lnTo>
                    <a:pt x="28" y="0"/>
                  </a:lnTo>
                  <a:lnTo>
                    <a:pt x="0" y="25"/>
                  </a:lnTo>
                  <a:lnTo>
                    <a:pt x="43" y="86"/>
                  </a:lnTo>
                  <a:cubicBezTo>
                    <a:pt x="44" y="87"/>
                    <a:pt x="45" y="88"/>
                    <a:pt x="45" y="89"/>
                  </a:cubicBezTo>
                  <a:lnTo>
                    <a:pt x="62" y="114"/>
                  </a:lnTo>
                  <a:cubicBezTo>
                    <a:pt x="72" y="128"/>
                    <a:pt x="84" y="140"/>
                    <a:pt x="99" y="150"/>
                  </a:cubicBezTo>
                  <a:lnTo>
                    <a:pt x="99" y="92"/>
                  </a:lnTo>
                  <a:lnTo>
                    <a:pt x="99" y="92"/>
                  </a:lnTo>
                  <a:cubicBezTo>
                    <a:pt x="109" y="98"/>
                    <a:pt x="125" y="101"/>
                    <a:pt x="146" y="96"/>
                  </a:cubicBezTo>
                  <a:lnTo>
                    <a:pt x="164" y="97"/>
                  </a:lnTo>
                  <a:lnTo>
                    <a:pt x="175" y="110"/>
                  </a:lnTo>
                  <a:cubicBezTo>
                    <a:pt x="180" y="116"/>
                    <a:pt x="188" y="118"/>
                    <a:pt x="195" y="114"/>
                  </a:cubicBezTo>
                  <a:lnTo>
                    <a:pt x="201" y="111"/>
                  </a:lnTo>
                  <a:lnTo>
                    <a:pt x="174" y="7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95">
              <a:extLst>
                <a:ext uri="{FF2B5EF4-FFF2-40B4-BE49-F238E27FC236}">
                  <a16:creationId xmlns:a16="http://schemas.microsoft.com/office/drawing/2014/main" id="{6F08751F-2748-4935-AADC-1479B3EBF221}"/>
                </a:ext>
              </a:extLst>
            </p:cNvPr>
            <p:cNvSpPr>
              <a:spLocks noChangeArrowheads="1"/>
            </p:cNvSpPr>
            <p:nvPr/>
          </p:nvSpPr>
          <p:spPr bwMode="auto">
            <a:xfrm>
              <a:off x="11193463" y="3481388"/>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496">
              <a:extLst>
                <a:ext uri="{FF2B5EF4-FFF2-40B4-BE49-F238E27FC236}">
                  <a16:creationId xmlns:a16="http://schemas.microsoft.com/office/drawing/2014/main" id="{82B08996-562F-4AAE-AC75-E1C19CC17856}"/>
                </a:ext>
              </a:extLst>
            </p:cNvPr>
            <p:cNvSpPr>
              <a:spLocks/>
            </p:cNvSpPr>
            <p:nvPr/>
          </p:nvSpPr>
          <p:spPr bwMode="auto">
            <a:xfrm>
              <a:off x="11228388" y="3556001"/>
              <a:ext cx="30163" cy="63500"/>
            </a:xfrm>
            <a:custGeom>
              <a:avLst/>
              <a:gdLst>
                <a:gd name="T0" fmla="*/ 32 w 46"/>
                <a:gd name="T1" fmla="*/ 99 h 100"/>
                <a:gd name="T2" fmla="*/ 38 w 46"/>
                <a:gd name="T3" fmla="*/ 98 h 100"/>
                <a:gd name="T4" fmla="*/ 45 w 46"/>
                <a:gd name="T5" fmla="*/ 86 h 100"/>
                <a:gd name="T6" fmla="*/ 25 w 46"/>
                <a:gd name="T7" fmla="*/ 8 h 100"/>
                <a:gd name="T8" fmla="*/ 14 w 46"/>
                <a:gd name="T9" fmla="*/ 1 h 100"/>
                <a:gd name="T10" fmla="*/ 8 w 46"/>
                <a:gd name="T11" fmla="*/ 2 h 100"/>
                <a:gd name="T12" fmla="*/ 1 w 46"/>
                <a:gd name="T13" fmla="*/ 14 h 100"/>
                <a:gd name="T14" fmla="*/ 21 w 46"/>
                <a:gd name="T15" fmla="*/ 92 h 100"/>
                <a:gd name="T16" fmla="*/ 32 w 46"/>
                <a:gd name="T17"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0">
                  <a:moveTo>
                    <a:pt x="32" y="99"/>
                  </a:moveTo>
                  <a:lnTo>
                    <a:pt x="38" y="98"/>
                  </a:lnTo>
                  <a:cubicBezTo>
                    <a:pt x="43" y="97"/>
                    <a:pt x="46" y="91"/>
                    <a:pt x="45" y="86"/>
                  </a:cubicBezTo>
                  <a:lnTo>
                    <a:pt x="25" y="8"/>
                  </a:lnTo>
                  <a:cubicBezTo>
                    <a:pt x="24" y="3"/>
                    <a:pt x="19" y="0"/>
                    <a:pt x="14" y="1"/>
                  </a:cubicBezTo>
                  <a:lnTo>
                    <a:pt x="8" y="2"/>
                  </a:lnTo>
                  <a:cubicBezTo>
                    <a:pt x="3" y="3"/>
                    <a:pt x="0" y="9"/>
                    <a:pt x="1" y="14"/>
                  </a:cubicBezTo>
                  <a:lnTo>
                    <a:pt x="21" y="92"/>
                  </a:lnTo>
                  <a:cubicBezTo>
                    <a:pt x="22" y="97"/>
                    <a:pt x="27" y="100"/>
                    <a:pt x="32" y="9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497">
              <a:extLst>
                <a:ext uri="{FF2B5EF4-FFF2-40B4-BE49-F238E27FC236}">
                  <a16:creationId xmlns:a16="http://schemas.microsoft.com/office/drawing/2014/main" id="{DF920EB3-23D5-4515-8D8A-7191DF150B13}"/>
                </a:ext>
              </a:extLst>
            </p:cNvPr>
            <p:cNvSpPr>
              <a:spLocks/>
            </p:cNvSpPr>
            <p:nvPr/>
          </p:nvSpPr>
          <p:spPr bwMode="auto">
            <a:xfrm>
              <a:off x="11158538" y="3549651"/>
              <a:ext cx="104775" cy="96838"/>
            </a:xfrm>
            <a:custGeom>
              <a:avLst/>
              <a:gdLst>
                <a:gd name="T0" fmla="*/ 157 w 166"/>
                <a:gd name="T1" fmla="*/ 54 h 153"/>
                <a:gd name="T2" fmla="*/ 155 w 166"/>
                <a:gd name="T3" fmla="*/ 54 h 153"/>
                <a:gd name="T4" fmla="*/ 161 w 166"/>
                <a:gd name="T5" fmla="*/ 52 h 153"/>
                <a:gd name="T6" fmla="*/ 166 w 166"/>
                <a:gd name="T7" fmla="*/ 44 h 153"/>
                <a:gd name="T8" fmla="*/ 159 w 166"/>
                <a:gd name="T9" fmla="*/ 39 h 153"/>
                <a:gd name="T10" fmla="*/ 151 w 166"/>
                <a:gd name="T11" fmla="*/ 39 h 153"/>
                <a:gd name="T12" fmla="*/ 159 w 166"/>
                <a:gd name="T13" fmla="*/ 37 h 153"/>
                <a:gd name="T14" fmla="*/ 165 w 166"/>
                <a:gd name="T15" fmla="*/ 26 h 153"/>
                <a:gd name="T16" fmla="*/ 155 w 166"/>
                <a:gd name="T17" fmla="*/ 18 h 153"/>
                <a:gd name="T18" fmla="*/ 146 w 166"/>
                <a:gd name="T19" fmla="*/ 20 h 153"/>
                <a:gd name="T20" fmla="*/ 140 w 166"/>
                <a:gd name="T21" fmla="*/ 10 h 153"/>
                <a:gd name="T22" fmla="*/ 121 w 166"/>
                <a:gd name="T23" fmla="*/ 4 h 153"/>
                <a:gd name="T24" fmla="*/ 78 w 166"/>
                <a:gd name="T25" fmla="*/ 25 h 153"/>
                <a:gd name="T26" fmla="*/ 61 w 166"/>
                <a:gd name="T27" fmla="*/ 46 h 153"/>
                <a:gd name="T28" fmla="*/ 50 w 166"/>
                <a:gd name="T29" fmla="*/ 83 h 153"/>
                <a:gd name="T30" fmla="*/ 0 w 166"/>
                <a:gd name="T31" fmla="*/ 110 h 153"/>
                <a:gd name="T32" fmla="*/ 48 w 166"/>
                <a:gd name="T33" fmla="*/ 153 h 153"/>
                <a:gd name="T34" fmla="*/ 78 w 166"/>
                <a:gd name="T35" fmla="*/ 126 h 153"/>
                <a:gd name="T36" fmla="*/ 86 w 166"/>
                <a:gd name="T37" fmla="*/ 125 h 153"/>
                <a:gd name="T38" fmla="*/ 113 w 166"/>
                <a:gd name="T39" fmla="*/ 115 h 153"/>
                <a:gd name="T40" fmla="*/ 113 w 166"/>
                <a:gd name="T41" fmla="*/ 115 h 153"/>
                <a:gd name="T42" fmla="*/ 147 w 166"/>
                <a:gd name="T43" fmla="*/ 99 h 153"/>
                <a:gd name="T44" fmla="*/ 155 w 166"/>
                <a:gd name="T45" fmla="*/ 88 h 153"/>
                <a:gd name="T46" fmla="*/ 155 w 166"/>
                <a:gd name="T47" fmla="*/ 83 h 153"/>
                <a:gd name="T48" fmla="*/ 159 w 166"/>
                <a:gd name="T49" fmla="*/ 71 h 153"/>
                <a:gd name="T50" fmla="*/ 158 w 166"/>
                <a:gd name="T51" fmla="*/ 69 h 153"/>
                <a:gd name="T52" fmla="*/ 159 w 166"/>
                <a:gd name="T53" fmla="*/ 69 h 153"/>
                <a:gd name="T54" fmla="*/ 164 w 166"/>
                <a:gd name="T55" fmla="*/ 61 h 153"/>
                <a:gd name="T56" fmla="*/ 157 w 166"/>
                <a:gd name="T57" fmla="*/ 5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 h="153">
                  <a:moveTo>
                    <a:pt x="157" y="54"/>
                  </a:moveTo>
                  <a:lnTo>
                    <a:pt x="155" y="54"/>
                  </a:lnTo>
                  <a:lnTo>
                    <a:pt x="161" y="52"/>
                  </a:lnTo>
                  <a:cubicBezTo>
                    <a:pt x="164" y="51"/>
                    <a:pt x="166" y="48"/>
                    <a:pt x="166" y="44"/>
                  </a:cubicBezTo>
                  <a:cubicBezTo>
                    <a:pt x="165" y="41"/>
                    <a:pt x="162" y="38"/>
                    <a:pt x="159" y="39"/>
                  </a:cubicBezTo>
                  <a:lnTo>
                    <a:pt x="151" y="39"/>
                  </a:lnTo>
                  <a:lnTo>
                    <a:pt x="159" y="37"/>
                  </a:lnTo>
                  <a:cubicBezTo>
                    <a:pt x="163" y="35"/>
                    <a:pt x="166" y="31"/>
                    <a:pt x="165" y="26"/>
                  </a:cubicBezTo>
                  <a:cubicBezTo>
                    <a:pt x="164" y="21"/>
                    <a:pt x="160" y="17"/>
                    <a:pt x="155" y="18"/>
                  </a:cubicBezTo>
                  <a:lnTo>
                    <a:pt x="146" y="20"/>
                  </a:lnTo>
                  <a:lnTo>
                    <a:pt x="140" y="10"/>
                  </a:lnTo>
                  <a:cubicBezTo>
                    <a:pt x="136" y="3"/>
                    <a:pt x="128" y="0"/>
                    <a:pt x="121" y="4"/>
                  </a:cubicBezTo>
                  <a:lnTo>
                    <a:pt x="78" y="25"/>
                  </a:lnTo>
                  <a:cubicBezTo>
                    <a:pt x="70" y="30"/>
                    <a:pt x="64" y="37"/>
                    <a:pt x="61" y="46"/>
                  </a:cubicBezTo>
                  <a:lnTo>
                    <a:pt x="50" y="83"/>
                  </a:lnTo>
                  <a:lnTo>
                    <a:pt x="0" y="110"/>
                  </a:lnTo>
                  <a:lnTo>
                    <a:pt x="48" y="153"/>
                  </a:lnTo>
                  <a:lnTo>
                    <a:pt x="78" y="126"/>
                  </a:lnTo>
                  <a:lnTo>
                    <a:pt x="86" y="125"/>
                  </a:lnTo>
                  <a:cubicBezTo>
                    <a:pt x="95" y="122"/>
                    <a:pt x="104" y="119"/>
                    <a:pt x="113" y="115"/>
                  </a:cubicBezTo>
                  <a:lnTo>
                    <a:pt x="113" y="115"/>
                  </a:lnTo>
                  <a:lnTo>
                    <a:pt x="147" y="99"/>
                  </a:lnTo>
                  <a:cubicBezTo>
                    <a:pt x="151" y="97"/>
                    <a:pt x="154" y="93"/>
                    <a:pt x="155" y="88"/>
                  </a:cubicBezTo>
                  <a:lnTo>
                    <a:pt x="155" y="83"/>
                  </a:lnTo>
                  <a:cubicBezTo>
                    <a:pt x="160" y="81"/>
                    <a:pt x="161" y="76"/>
                    <a:pt x="159" y="71"/>
                  </a:cubicBezTo>
                  <a:lnTo>
                    <a:pt x="158" y="69"/>
                  </a:lnTo>
                  <a:lnTo>
                    <a:pt x="159" y="69"/>
                  </a:lnTo>
                  <a:cubicBezTo>
                    <a:pt x="162" y="68"/>
                    <a:pt x="164" y="65"/>
                    <a:pt x="164" y="61"/>
                  </a:cubicBezTo>
                  <a:cubicBezTo>
                    <a:pt x="163" y="57"/>
                    <a:pt x="161" y="54"/>
                    <a:pt x="157" y="54"/>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98">
              <a:extLst>
                <a:ext uri="{FF2B5EF4-FFF2-40B4-BE49-F238E27FC236}">
                  <a16:creationId xmlns:a16="http://schemas.microsoft.com/office/drawing/2014/main" id="{A726D42F-9C33-47C7-8963-1EDB66CC9118}"/>
                </a:ext>
              </a:extLst>
            </p:cNvPr>
            <p:cNvSpPr>
              <a:spLocks/>
            </p:cNvSpPr>
            <p:nvPr/>
          </p:nvSpPr>
          <p:spPr bwMode="auto">
            <a:xfrm>
              <a:off x="11229975" y="3554413"/>
              <a:ext cx="20638" cy="11113"/>
            </a:xfrm>
            <a:custGeom>
              <a:avLst/>
              <a:gdLst>
                <a:gd name="T0" fmla="*/ 32 w 32"/>
                <a:gd name="T1" fmla="*/ 14 h 18"/>
                <a:gd name="T2" fmla="*/ 0 w 32"/>
                <a:gd name="T3" fmla="*/ 18 h 18"/>
                <a:gd name="T4" fmla="*/ 7 w 32"/>
                <a:gd name="T5" fmla="*/ 8 h 18"/>
                <a:gd name="T6" fmla="*/ 22 w 32"/>
                <a:gd name="T7" fmla="*/ 1 h 18"/>
                <a:gd name="T8" fmla="*/ 25 w 32"/>
                <a:gd name="T9" fmla="*/ 2 h 18"/>
                <a:gd name="T10" fmla="*/ 32 w 32"/>
                <a:gd name="T11" fmla="*/ 14 h 18"/>
              </a:gdLst>
              <a:ahLst/>
              <a:cxnLst>
                <a:cxn ang="0">
                  <a:pos x="T0" y="T1"/>
                </a:cxn>
                <a:cxn ang="0">
                  <a:pos x="T2" y="T3"/>
                </a:cxn>
                <a:cxn ang="0">
                  <a:pos x="T4" y="T5"/>
                </a:cxn>
                <a:cxn ang="0">
                  <a:pos x="T6" y="T7"/>
                </a:cxn>
                <a:cxn ang="0">
                  <a:pos x="T8" y="T9"/>
                </a:cxn>
                <a:cxn ang="0">
                  <a:pos x="T10" y="T11"/>
                </a:cxn>
              </a:cxnLst>
              <a:rect l="0" t="0" r="r" b="b"/>
              <a:pathLst>
                <a:path w="32" h="18">
                  <a:moveTo>
                    <a:pt x="32" y="14"/>
                  </a:moveTo>
                  <a:lnTo>
                    <a:pt x="0" y="18"/>
                  </a:lnTo>
                  <a:lnTo>
                    <a:pt x="7" y="8"/>
                  </a:lnTo>
                  <a:cubicBezTo>
                    <a:pt x="11" y="3"/>
                    <a:pt x="16" y="0"/>
                    <a:pt x="22" y="1"/>
                  </a:cubicBezTo>
                  <a:lnTo>
                    <a:pt x="25" y="2"/>
                  </a:lnTo>
                  <a:lnTo>
                    <a:pt x="32" y="14"/>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499">
              <a:extLst>
                <a:ext uri="{FF2B5EF4-FFF2-40B4-BE49-F238E27FC236}">
                  <a16:creationId xmlns:a16="http://schemas.microsoft.com/office/drawing/2014/main" id="{89ED2114-C346-4487-B2B3-72443BA6A18B}"/>
                </a:ext>
              </a:extLst>
            </p:cNvPr>
            <p:cNvSpPr>
              <a:spLocks/>
            </p:cNvSpPr>
            <p:nvPr/>
          </p:nvSpPr>
          <p:spPr bwMode="auto">
            <a:xfrm>
              <a:off x="11193463" y="3602038"/>
              <a:ext cx="61913" cy="36513"/>
            </a:xfrm>
            <a:custGeom>
              <a:avLst/>
              <a:gdLst>
                <a:gd name="T0" fmla="*/ 98 w 98"/>
                <a:gd name="T1" fmla="*/ 0 h 57"/>
                <a:gd name="T2" fmla="*/ 46 w 98"/>
                <a:gd name="T3" fmla="*/ 8 h 57"/>
                <a:gd name="T4" fmla="*/ 12 w 98"/>
                <a:gd name="T5" fmla="*/ 25 h 57"/>
                <a:gd name="T6" fmla="*/ 0 w 98"/>
                <a:gd name="T7" fmla="*/ 38 h 57"/>
                <a:gd name="T8" fmla="*/ 6 w 98"/>
                <a:gd name="T9" fmla="*/ 57 h 57"/>
                <a:gd name="T10" fmla="*/ 21 w 98"/>
                <a:gd name="T11" fmla="*/ 43 h 57"/>
                <a:gd name="T12" fmla="*/ 29 w 98"/>
                <a:gd name="T13" fmla="*/ 42 h 57"/>
                <a:gd name="T14" fmla="*/ 56 w 98"/>
                <a:gd name="T15" fmla="*/ 32 h 57"/>
                <a:gd name="T16" fmla="*/ 56 w 98"/>
                <a:gd name="T17" fmla="*/ 32 h 57"/>
                <a:gd name="T18" fmla="*/ 90 w 98"/>
                <a:gd name="T19" fmla="*/ 16 h 57"/>
                <a:gd name="T20" fmla="*/ 98 w 98"/>
                <a:gd name="T21" fmla="*/ 5 h 57"/>
                <a:gd name="T22" fmla="*/ 98 w 98"/>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57">
                  <a:moveTo>
                    <a:pt x="98" y="0"/>
                  </a:moveTo>
                  <a:lnTo>
                    <a:pt x="46" y="8"/>
                  </a:lnTo>
                  <a:cubicBezTo>
                    <a:pt x="33" y="10"/>
                    <a:pt x="21" y="16"/>
                    <a:pt x="12" y="25"/>
                  </a:cubicBezTo>
                  <a:lnTo>
                    <a:pt x="0" y="38"/>
                  </a:lnTo>
                  <a:lnTo>
                    <a:pt x="6" y="57"/>
                  </a:lnTo>
                  <a:lnTo>
                    <a:pt x="21" y="43"/>
                  </a:lnTo>
                  <a:lnTo>
                    <a:pt x="29" y="42"/>
                  </a:lnTo>
                  <a:cubicBezTo>
                    <a:pt x="38" y="39"/>
                    <a:pt x="47" y="36"/>
                    <a:pt x="56" y="32"/>
                  </a:cubicBezTo>
                  <a:lnTo>
                    <a:pt x="56" y="32"/>
                  </a:lnTo>
                  <a:lnTo>
                    <a:pt x="90" y="16"/>
                  </a:lnTo>
                  <a:cubicBezTo>
                    <a:pt x="94" y="14"/>
                    <a:pt x="97" y="10"/>
                    <a:pt x="98" y="5"/>
                  </a:cubicBezTo>
                  <a:lnTo>
                    <a:pt x="98" y="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00">
              <a:extLst>
                <a:ext uri="{FF2B5EF4-FFF2-40B4-BE49-F238E27FC236}">
                  <a16:creationId xmlns:a16="http://schemas.microsoft.com/office/drawing/2014/main" id="{870E48D8-C8EF-4210-AFD6-B196535464B6}"/>
                </a:ext>
              </a:extLst>
            </p:cNvPr>
            <p:cNvSpPr>
              <a:spLocks/>
            </p:cNvSpPr>
            <p:nvPr/>
          </p:nvSpPr>
          <p:spPr bwMode="auto">
            <a:xfrm>
              <a:off x="10674350" y="3656013"/>
              <a:ext cx="38100" cy="22225"/>
            </a:xfrm>
            <a:custGeom>
              <a:avLst/>
              <a:gdLst>
                <a:gd name="T0" fmla="*/ 61 w 61"/>
                <a:gd name="T1" fmla="*/ 36 h 36"/>
                <a:gd name="T2" fmla="*/ 61 w 61"/>
                <a:gd name="T3" fmla="*/ 0 h 36"/>
                <a:gd name="T4" fmla="*/ 2 w 61"/>
                <a:gd name="T5" fmla="*/ 17 h 36"/>
                <a:gd name="T6" fmla="*/ 0 w 61"/>
                <a:gd name="T7" fmla="*/ 36 h 36"/>
                <a:gd name="T8" fmla="*/ 61 w 61"/>
                <a:gd name="T9" fmla="*/ 36 h 36"/>
              </a:gdLst>
              <a:ahLst/>
              <a:cxnLst>
                <a:cxn ang="0">
                  <a:pos x="T0" y="T1"/>
                </a:cxn>
                <a:cxn ang="0">
                  <a:pos x="T2" y="T3"/>
                </a:cxn>
                <a:cxn ang="0">
                  <a:pos x="T4" y="T5"/>
                </a:cxn>
                <a:cxn ang="0">
                  <a:pos x="T6" y="T7"/>
                </a:cxn>
                <a:cxn ang="0">
                  <a:pos x="T8" y="T9"/>
                </a:cxn>
              </a:cxnLst>
              <a:rect l="0" t="0" r="r" b="b"/>
              <a:pathLst>
                <a:path w="61" h="36">
                  <a:moveTo>
                    <a:pt x="61" y="36"/>
                  </a:moveTo>
                  <a:lnTo>
                    <a:pt x="61" y="0"/>
                  </a:lnTo>
                  <a:lnTo>
                    <a:pt x="2" y="17"/>
                  </a:lnTo>
                  <a:lnTo>
                    <a:pt x="0" y="36"/>
                  </a:lnTo>
                  <a:lnTo>
                    <a:pt x="61" y="36"/>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01">
              <a:extLst>
                <a:ext uri="{FF2B5EF4-FFF2-40B4-BE49-F238E27FC236}">
                  <a16:creationId xmlns:a16="http://schemas.microsoft.com/office/drawing/2014/main" id="{5A15BBC8-BE68-48CA-A433-3725F4DB5F99}"/>
                </a:ext>
              </a:extLst>
            </p:cNvPr>
            <p:cNvSpPr>
              <a:spLocks/>
            </p:cNvSpPr>
            <p:nvPr/>
          </p:nvSpPr>
          <p:spPr bwMode="auto">
            <a:xfrm>
              <a:off x="11276013" y="4035426"/>
              <a:ext cx="57150" cy="30163"/>
            </a:xfrm>
            <a:custGeom>
              <a:avLst/>
              <a:gdLst>
                <a:gd name="T0" fmla="*/ 72 w 89"/>
                <a:gd name="T1" fmla="*/ 29 h 47"/>
                <a:gd name="T2" fmla="*/ 89 w 89"/>
                <a:gd name="T3" fmla="*/ 4 h 47"/>
                <a:gd name="T4" fmla="*/ 84 w 89"/>
                <a:gd name="T5" fmla="*/ 2 h 47"/>
                <a:gd name="T6" fmla="*/ 69 w 89"/>
                <a:gd name="T7" fmla="*/ 7 h 47"/>
                <a:gd name="T8" fmla="*/ 57 w 89"/>
                <a:gd name="T9" fmla="*/ 20 h 47"/>
                <a:gd name="T10" fmla="*/ 34 w 89"/>
                <a:gd name="T11" fmla="*/ 31 h 47"/>
                <a:gd name="T12" fmla="*/ 1 w 89"/>
                <a:gd name="T13" fmla="*/ 30 h 47"/>
                <a:gd name="T14" fmla="*/ 0 w 89"/>
                <a:gd name="T15" fmla="*/ 47 h 47"/>
                <a:gd name="T16" fmla="*/ 45 w 89"/>
                <a:gd name="T17" fmla="*/ 44 h 47"/>
                <a:gd name="T18" fmla="*/ 72 w 89"/>
                <a:gd name="T19"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47">
                  <a:moveTo>
                    <a:pt x="72" y="29"/>
                  </a:moveTo>
                  <a:lnTo>
                    <a:pt x="89" y="4"/>
                  </a:lnTo>
                  <a:lnTo>
                    <a:pt x="84" y="2"/>
                  </a:lnTo>
                  <a:cubicBezTo>
                    <a:pt x="78" y="0"/>
                    <a:pt x="72" y="2"/>
                    <a:pt x="69" y="7"/>
                  </a:cubicBezTo>
                  <a:lnTo>
                    <a:pt x="57" y="20"/>
                  </a:lnTo>
                  <a:lnTo>
                    <a:pt x="34" y="31"/>
                  </a:lnTo>
                  <a:lnTo>
                    <a:pt x="1" y="30"/>
                  </a:lnTo>
                  <a:lnTo>
                    <a:pt x="0" y="47"/>
                  </a:lnTo>
                  <a:lnTo>
                    <a:pt x="45" y="44"/>
                  </a:lnTo>
                  <a:lnTo>
                    <a:pt x="72" y="29"/>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02">
              <a:extLst>
                <a:ext uri="{FF2B5EF4-FFF2-40B4-BE49-F238E27FC236}">
                  <a16:creationId xmlns:a16="http://schemas.microsoft.com/office/drawing/2014/main" id="{CD7F74C9-43B7-4F79-BD04-6B7061048122}"/>
                </a:ext>
              </a:extLst>
            </p:cNvPr>
            <p:cNvSpPr>
              <a:spLocks/>
            </p:cNvSpPr>
            <p:nvPr/>
          </p:nvSpPr>
          <p:spPr bwMode="auto">
            <a:xfrm>
              <a:off x="11202988" y="4041776"/>
              <a:ext cx="131763" cy="44450"/>
            </a:xfrm>
            <a:custGeom>
              <a:avLst/>
              <a:gdLst>
                <a:gd name="T0" fmla="*/ 182 w 210"/>
                <a:gd name="T1" fmla="*/ 11 h 69"/>
                <a:gd name="T2" fmla="*/ 173 w 210"/>
                <a:gd name="T3" fmla="*/ 18 h 69"/>
                <a:gd name="T4" fmla="*/ 142 w 210"/>
                <a:gd name="T5" fmla="*/ 29 h 69"/>
                <a:gd name="T6" fmla="*/ 134 w 210"/>
                <a:gd name="T7" fmla="*/ 29 h 69"/>
                <a:gd name="T8" fmla="*/ 149 w 210"/>
                <a:gd name="T9" fmla="*/ 20 h 69"/>
                <a:gd name="T10" fmla="*/ 153 w 210"/>
                <a:gd name="T11" fmla="*/ 11 h 69"/>
                <a:gd name="T12" fmla="*/ 143 w 210"/>
                <a:gd name="T13" fmla="*/ 5 h 69"/>
                <a:gd name="T14" fmla="*/ 123 w 210"/>
                <a:gd name="T15" fmla="*/ 11 h 69"/>
                <a:gd name="T16" fmla="*/ 99 w 210"/>
                <a:gd name="T17" fmla="*/ 6 h 69"/>
                <a:gd name="T18" fmla="*/ 72 w 210"/>
                <a:gd name="T19" fmla="*/ 0 h 69"/>
                <a:gd name="T20" fmla="*/ 26 w 210"/>
                <a:gd name="T21" fmla="*/ 20 h 69"/>
                <a:gd name="T22" fmla="*/ 4 w 210"/>
                <a:gd name="T23" fmla="*/ 36 h 69"/>
                <a:gd name="T24" fmla="*/ 5 w 210"/>
                <a:gd name="T25" fmla="*/ 36 h 69"/>
                <a:gd name="T26" fmla="*/ 0 w 210"/>
                <a:gd name="T27" fmla="*/ 40 h 69"/>
                <a:gd name="T28" fmla="*/ 1 w 210"/>
                <a:gd name="T29" fmla="*/ 48 h 69"/>
                <a:gd name="T30" fmla="*/ 10 w 210"/>
                <a:gd name="T31" fmla="*/ 58 h 69"/>
                <a:gd name="T32" fmla="*/ 25 w 210"/>
                <a:gd name="T33" fmla="*/ 69 h 69"/>
                <a:gd name="T34" fmla="*/ 57 w 210"/>
                <a:gd name="T35" fmla="*/ 51 h 69"/>
                <a:gd name="T36" fmla="*/ 110 w 210"/>
                <a:gd name="T37" fmla="*/ 56 h 69"/>
                <a:gd name="T38" fmla="*/ 133 w 210"/>
                <a:gd name="T39" fmla="*/ 54 h 69"/>
                <a:gd name="T40" fmla="*/ 157 w 210"/>
                <a:gd name="T41" fmla="*/ 48 h 69"/>
                <a:gd name="T42" fmla="*/ 187 w 210"/>
                <a:gd name="T43" fmla="*/ 35 h 69"/>
                <a:gd name="T44" fmla="*/ 210 w 210"/>
                <a:gd name="T45" fmla="*/ 13 h 69"/>
                <a:gd name="T46" fmla="*/ 182 w 210"/>
                <a:gd name="T47"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0" h="69">
                  <a:moveTo>
                    <a:pt x="182" y="11"/>
                  </a:moveTo>
                  <a:lnTo>
                    <a:pt x="173" y="18"/>
                  </a:lnTo>
                  <a:lnTo>
                    <a:pt x="142" y="29"/>
                  </a:lnTo>
                  <a:lnTo>
                    <a:pt x="134" y="29"/>
                  </a:lnTo>
                  <a:lnTo>
                    <a:pt x="149" y="20"/>
                  </a:lnTo>
                  <a:cubicBezTo>
                    <a:pt x="152" y="18"/>
                    <a:pt x="154" y="15"/>
                    <a:pt x="153" y="11"/>
                  </a:cubicBezTo>
                  <a:cubicBezTo>
                    <a:pt x="152" y="7"/>
                    <a:pt x="147" y="4"/>
                    <a:pt x="143" y="5"/>
                  </a:cubicBezTo>
                  <a:lnTo>
                    <a:pt x="123" y="11"/>
                  </a:lnTo>
                  <a:lnTo>
                    <a:pt x="99" y="6"/>
                  </a:lnTo>
                  <a:cubicBezTo>
                    <a:pt x="90" y="2"/>
                    <a:pt x="82" y="0"/>
                    <a:pt x="72" y="0"/>
                  </a:cubicBezTo>
                  <a:cubicBezTo>
                    <a:pt x="55" y="0"/>
                    <a:pt x="38" y="7"/>
                    <a:pt x="26" y="20"/>
                  </a:cubicBezTo>
                  <a:lnTo>
                    <a:pt x="4" y="36"/>
                  </a:lnTo>
                  <a:lnTo>
                    <a:pt x="5" y="36"/>
                  </a:lnTo>
                  <a:cubicBezTo>
                    <a:pt x="3" y="37"/>
                    <a:pt x="2" y="38"/>
                    <a:pt x="0" y="40"/>
                  </a:cubicBezTo>
                  <a:lnTo>
                    <a:pt x="1" y="48"/>
                  </a:lnTo>
                  <a:lnTo>
                    <a:pt x="10" y="58"/>
                  </a:lnTo>
                  <a:lnTo>
                    <a:pt x="25" y="69"/>
                  </a:lnTo>
                  <a:lnTo>
                    <a:pt x="57" y="51"/>
                  </a:lnTo>
                  <a:lnTo>
                    <a:pt x="110" y="56"/>
                  </a:lnTo>
                  <a:cubicBezTo>
                    <a:pt x="118" y="57"/>
                    <a:pt x="126" y="56"/>
                    <a:pt x="133" y="54"/>
                  </a:cubicBezTo>
                  <a:lnTo>
                    <a:pt x="157" y="48"/>
                  </a:lnTo>
                  <a:lnTo>
                    <a:pt x="187" y="35"/>
                  </a:lnTo>
                  <a:lnTo>
                    <a:pt x="210" y="13"/>
                  </a:lnTo>
                  <a:cubicBezTo>
                    <a:pt x="202" y="6"/>
                    <a:pt x="191" y="5"/>
                    <a:pt x="182" y="11"/>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03">
              <a:extLst>
                <a:ext uri="{FF2B5EF4-FFF2-40B4-BE49-F238E27FC236}">
                  <a16:creationId xmlns:a16="http://schemas.microsoft.com/office/drawing/2014/main" id="{55F150CB-755A-43DE-A88B-BE61A6159533}"/>
                </a:ext>
              </a:extLst>
            </p:cNvPr>
            <p:cNvSpPr>
              <a:spLocks/>
            </p:cNvSpPr>
            <p:nvPr/>
          </p:nvSpPr>
          <p:spPr bwMode="auto">
            <a:xfrm>
              <a:off x="11206163" y="4048126"/>
              <a:ext cx="128588" cy="41275"/>
            </a:xfrm>
            <a:custGeom>
              <a:avLst/>
              <a:gdLst>
                <a:gd name="T0" fmla="*/ 203 w 203"/>
                <a:gd name="T1" fmla="*/ 5 h 65"/>
                <a:gd name="T2" fmla="*/ 195 w 203"/>
                <a:gd name="T3" fmla="*/ 0 h 65"/>
                <a:gd name="T4" fmla="*/ 182 w 203"/>
                <a:gd name="T5" fmla="*/ 16 h 65"/>
                <a:gd name="T6" fmla="*/ 178 w 203"/>
                <a:gd name="T7" fmla="*/ 19 h 65"/>
                <a:gd name="T8" fmla="*/ 150 w 203"/>
                <a:gd name="T9" fmla="*/ 33 h 65"/>
                <a:gd name="T10" fmla="*/ 113 w 203"/>
                <a:gd name="T11" fmla="*/ 38 h 65"/>
                <a:gd name="T12" fmla="*/ 72 w 203"/>
                <a:gd name="T13" fmla="*/ 31 h 65"/>
                <a:gd name="T14" fmla="*/ 22 w 203"/>
                <a:gd name="T15" fmla="*/ 42 h 65"/>
                <a:gd name="T16" fmla="*/ 0 w 203"/>
                <a:gd name="T17" fmla="*/ 48 h 65"/>
                <a:gd name="T18" fmla="*/ 23 w 203"/>
                <a:gd name="T19" fmla="*/ 65 h 65"/>
                <a:gd name="T20" fmla="*/ 40 w 203"/>
                <a:gd name="T21" fmla="*/ 55 h 65"/>
                <a:gd name="T22" fmla="*/ 59 w 203"/>
                <a:gd name="T23" fmla="*/ 50 h 65"/>
                <a:gd name="T24" fmla="*/ 105 w 203"/>
                <a:gd name="T25" fmla="*/ 50 h 65"/>
                <a:gd name="T26" fmla="*/ 126 w 203"/>
                <a:gd name="T27" fmla="*/ 46 h 65"/>
                <a:gd name="T28" fmla="*/ 150 w 203"/>
                <a:gd name="T29" fmla="*/ 40 h 65"/>
                <a:gd name="T30" fmla="*/ 180 w 203"/>
                <a:gd name="T31" fmla="*/ 27 h 65"/>
                <a:gd name="T32" fmla="*/ 203 w 203"/>
                <a:gd name="T33"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65">
                  <a:moveTo>
                    <a:pt x="203" y="5"/>
                  </a:moveTo>
                  <a:cubicBezTo>
                    <a:pt x="201" y="3"/>
                    <a:pt x="198" y="1"/>
                    <a:pt x="195" y="0"/>
                  </a:cubicBezTo>
                  <a:lnTo>
                    <a:pt x="182" y="16"/>
                  </a:lnTo>
                  <a:cubicBezTo>
                    <a:pt x="180" y="17"/>
                    <a:pt x="179" y="18"/>
                    <a:pt x="178" y="19"/>
                  </a:cubicBezTo>
                  <a:lnTo>
                    <a:pt x="150" y="33"/>
                  </a:lnTo>
                  <a:lnTo>
                    <a:pt x="113" y="38"/>
                  </a:lnTo>
                  <a:lnTo>
                    <a:pt x="72" y="31"/>
                  </a:lnTo>
                  <a:cubicBezTo>
                    <a:pt x="55" y="28"/>
                    <a:pt x="37" y="32"/>
                    <a:pt x="22" y="42"/>
                  </a:cubicBezTo>
                  <a:lnTo>
                    <a:pt x="0" y="48"/>
                  </a:lnTo>
                  <a:lnTo>
                    <a:pt x="23" y="65"/>
                  </a:lnTo>
                  <a:lnTo>
                    <a:pt x="40" y="55"/>
                  </a:lnTo>
                  <a:cubicBezTo>
                    <a:pt x="46" y="52"/>
                    <a:pt x="53" y="50"/>
                    <a:pt x="59" y="50"/>
                  </a:cubicBezTo>
                  <a:cubicBezTo>
                    <a:pt x="59" y="50"/>
                    <a:pt x="100" y="50"/>
                    <a:pt x="105" y="50"/>
                  </a:cubicBezTo>
                  <a:cubicBezTo>
                    <a:pt x="112" y="50"/>
                    <a:pt x="119" y="48"/>
                    <a:pt x="126" y="46"/>
                  </a:cubicBezTo>
                  <a:lnTo>
                    <a:pt x="150" y="40"/>
                  </a:lnTo>
                  <a:lnTo>
                    <a:pt x="180" y="27"/>
                  </a:lnTo>
                  <a:lnTo>
                    <a:pt x="203" y="5"/>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04">
              <a:extLst>
                <a:ext uri="{FF2B5EF4-FFF2-40B4-BE49-F238E27FC236}">
                  <a16:creationId xmlns:a16="http://schemas.microsoft.com/office/drawing/2014/main" id="{008AB748-7FCF-49D4-B5B8-8C07EBA86645}"/>
                </a:ext>
              </a:extLst>
            </p:cNvPr>
            <p:cNvSpPr>
              <a:spLocks/>
            </p:cNvSpPr>
            <p:nvPr/>
          </p:nvSpPr>
          <p:spPr bwMode="auto">
            <a:xfrm>
              <a:off x="10587038" y="3963988"/>
              <a:ext cx="57150" cy="30163"/>
            </a:xfrm>
            <a:custGeom>
              <a:avLst/>
              <a:gdLst>
                <a:gd name="T0" fmla="*/ 17 w 89"/>
                <a:gd name="T1" fmla="*/ 29 h 47"/>
                <a:gd name="T2" fmla="*/ 0 w 89"/>
                <a:gd name="T3" fmla="*/ 4 h 47"/>
                <a:gd name="T4" fmla="*/ 5 w 89"/>
                <a:gd name="T5" fmla="*/ 2 h 47"/>
                <a:gd name="T6" fmla="*/ 21 w 89"/>
                <a:gd name="T7" fmla="*/ 6 h 47"/>
                <a:gd name="T8" fmla="*/ 32 w 89"/>
                <a:gd name="T9" fmla="*/ 20 h 47"/>
                <a:gd name="T10" fmla="*/ 55 w 89"/>
                <a:gd name="T11" fmla="*/ 31 h 47"/>
                <a:gd name="T12" fmla="*/ 88 w 89"/>
                <a:gd name="T13" fmla="*/ 30 h 47"/>
                <a:gd name="T14" fmla="*/ 89 w 89"/>
                <a:gd name="T15" fmla="*/ 47 h 47"/>
                <a:gd name="T16" fmla="*/ 44 w 89"/>
                <a:gd name="T17" fmla="*/ 44 h 47"/>
                <a:gd name="T18" fmla="*/ 17 w 89"/>
                <a:gd name="T19"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47">
                  <a:moveTo>
                    <a:pt x="17" y="29"/>
                  </a:moveTo>
                  <a:lnTo>
                    <a:pt x="0" y="4"/>
                  </a:lnTo>
                  <a:lnTo>
                    <a:pt x="5" y="2"/>
                  </a:lnTo>
                  <a:cubicBezTo>
                    <a:pt x="11" y="0"/>
                    <a:pt x="17" y="2"/>
                    <a:pt x="21" y="6"/>
                  </a:cubicBezTo>
                  <a:lnTo>
                    <a:pt x="32" y="20"/>
                  </a:lnTo>
                  <a:lnTo>
                    <a:pt x="55" y="31"/>
                  </a:lnTo>
                  <a:lnTo>
                    <a:pt x="88" y="30"/>
                  </a:lnTo>
                  <a:lnTo>
                    <a:pt x="89" y="47"/>
                  </a:lnTo>
                  <a:lnTo>
                    <a:pt x="44" y="44"/>
                  </a:lnTo>
                  <a:lnTo>
                    <a:pt x="17" y="29"/>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505">
              <a:extLst>
                <a:ext uri="{FF2B5EF4-FFF2-40B4-BE49-F238E27FC236}">
                  <a16:creationId xmlns:a16="http://schemas.microsoft.com/office/drawing/2014/main" id="{78E42D7B-8440-473F-B692-F0C3CEBF94B1}"/>
                </a:ext>
              </a:extLst>
            </p:cNvPr>
            <p:cNvSpPr>
              <a:spLocks/>
            </p:cNvSpPr>
            <p:nvPr/>
          </p:nvSpPr>
          <p:spPr bwMode="auto">
            <a:xfrm>
              <a:off x="10585450" y="3970338"/>
              <a:ext cx="184150" cy="71438"/>
            </a:xfrm>
            <a:custGeom>
              <a:avLst/>
              <a:gdLst>
                <a:gd name="T0" fmla="*/ 206 w 291"/>
                <a:gd name="T1" fmla="*/ 36 h 113"/>
                <a:gd name="T2" fmla="*/ 184 w 291"/>
                <a:gd name="T3" fmla="*/ 20 h 113"/>
                <a:gd name="T4" fmla="*/ 138 w 291"/>
                <a:gd name="T5" fmla="*/ 0 h 113"/>
                <a:gd name="T6" fmla="*/ 111 w 291"/>
                <a:gd name="T7" fmla="*/ 6 h 113"/>
                <a:gd name="T8" fmla="*/ 88 w 291"/>
                <a:gd name="T9" fmla="*/ 11 h 113"/>
                <a:gd name="T10" fmla="*/ 67 w 291"/>
                <a:gd name="T11" fmla="*/ 5 h 113"/>
                <a:gd name="T12" fmla="*/ 57 w 291"/>
                <a:gd name="T13" fmla="*/ 11 h 113"/>
                <a:gd name="T14" fmla="*/ 61 w 291"/>
                <a:gd name="T15" fmla="*/ 20 h 113"/>
                <a:gd name="T16" fmla="*/ 76 w 291"/>
                <a:gd name="T17" fmla="*/ 28 h 113"/>
                <a:gd name="T18" fmla="*/ 69 w 291"/>
                <a:gd name="T19" fmla="*/ 29 h 113"/>
                <a:gd name="T20" fmla="*/ 37 w 291"/>
                <a:gd name="T21" fmla="*/ 17 h 113"/>
                <a:gd name="T22" fmla="*/ 28 w 291"/>
                <a:gd name="T23" fmla="*/ 11 h 113"/>
                <a:gd name="T24" fmla="*/ 0 w 291"/>
                <a:gd name="T25" fmla="*/ 13 h 113"/>
                <a:gd name="T26" fmla="*/ 23 w 291"/>
                <a:gd name="T27" fmla="*/ 35 h 113"/>
                <a:gd name="T28" fmla="*/ 54 w 291"/>
                <a:gd name="T29" fmla="*/ 48 h 113"/>
                <a:gd name="T30" fmla="*/ 77 w 291"/>
                <a:gd name="T31" fmla="*/ 54 h 113"/>
                <a:gd name="T32" fmla="*/ 100 w 291"/>
                <a:gd name="T33" fmla="*/ 56 h 113"/>
                <a:gd name="T34" fmla="*/ 153 w 291"/>
                <a:gd name="T35" fmla="*/ 51 h 113"/>
                <a:gd name="T36" fmla="*/ 216 w 291"/>
                <a:gd name="T37" fmla="*/ 113 h 113"/>
                <a:gd name="T38" fmla="*/ 291 w 291"/>
                <a:gd name="T39" fmla="*/ 113 h 113"/>
                <a:gd name="T40" fmla="*/ 291 w 291"/>
                <a:gd name="T41" fmla="*/ 101 h 113"/>
                <a:gd name="T42" fmla="*/ 206 w 291"/>
                <a:gd name="T43" fmla="*/ 3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1" h="113">
                  <a:moveTo>
                    <a:pt x="206" y="36"/>
                  </a:moveTo>
                  <a:lnTo>
                    <a:pt x="184" y="20"/>
                  </a:lnTo>
                  <a:cubicBezTo>
                    <a:pt x="172" y="7"/>
                    <a:pt x="155" y="0"/>
                    <a:pt x="138" y="0"/>
                  </a:cubicBezTo>
                  <a:cubicBezTo>
                    <a:pt x="128" y="0"/>
                    <a:pt x="120" y="2"/>
                    <a:pt x="111" y="6"/>
                  </a:cubicBezTo>
                  <a:lnTo>
                    <a:pt x="88" y="11"/>
                  </a:lnTo>
                  <a:lnTo>
                    <a:pt x="67" y="5"/>
                  </a:lnTo>
                  <a:cubicBezTo>
                    <a:pt x="63" y="4"/>
                    <a:pt x="58" y="6"/>
                    <a:pt x="57" y="11"/>
                  </a:cubicBezTo>
                  <a:cubicBezTo>
                    <a:pt x="56" y="14"/>
                    <a:pt x="58" y="18"/>
                    <a:pt x="61" y="20"/>
                  </a:cubicBezTo>
                  <a:lnTo>
                    <a:pt x="76" y="28"/>
                  </a:lnTo>
                  <a:lnTo>
                    <a:pt x="69" y="29"/>
                  </a:lnTo>
                  <a:lnTo>
                    <a:pt x="37" y="17"/>
                  </a:lnTo>
                  <a:lnTo>
                    <a:pt x="28" y="11"/>
                  </a:lnTo>
                  <a:cubicBezTo>
                    <a:pt x="19" y="5"/>
                    <a:pt x="8" y="6"/>
                    <a:pt x="0" y="13"/>
                  </a:cubicBezTo>
                  <a:lnTo>
                    <a:pt x="23" y="35"/>
                  </a:lnTo>
                  <a:lnTo>
                    <a:pt x="54" y="48"/>
                  </a:lnTo>
                  <a:lnTo>
                    <a:pt x="77" y="54"/>
                  </a:lnTo>
                  <a:cubicBezTo>
                    <a:pt x="84" y="56"/>
                    <a:pt x="92" y="56"/>
                    <a:pt x="100" y="56"/>
                  </a:cubicBezTo>
                  <a:lnTo>
                    <a:pt x="153" y="51"/>
                  </a:lnTo>
                  <a:lnTo>
                    <a:pt x="216" y="113"/>
                  </a:lnTo>
                  <a:lnTo>
                    <a:pt x="291" y="113"/>
                  </a:lnTo>
                  <a:lnTo>
                    <a:pt x="291" y="101"/>
                  </a:lnTo>
                  <a:lnTo>
                    <a:pt x="206" y="36"/>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06">
              <a:extLst>
                <a:ext uri="{FF2B5EF4-FFF2-40B4-BE49-F238E27FC236}">
                  <a16:creationId xmlns:a16="http://schemas.microsoft.com/office/drawing/2014/main" id="{4AAFD38C-E8CB-48CB-9A55-E85089D45184}"/>
                </a:ext>
              </a:extLst>
            </p:cNvPr>
            <p:cNvSpPr>
              <a:spLocks/>
            </p:cNvSpPr>
            <p:nvPr/>
          </p:nvSpPr>
          <p:spPr bwMode="auto">
            <a:xfrm>
              <a:off x="10585450" y="3976688"/>
              <a:ext cx="168275" cy="65088"/>
            </a:xfrm>
            <a:custGeom>
              <a:avLst/>
              <a:gdLst>
                <a:gd name="T0" fmla="*/ 267 w 267"/>
                <a:gd name="T1" fmla="*/ 105 h 105"/>
                <a:gd name="T2" fmla="*/ 181 w 267"/>
                <a:gd name="T3" fmla="*/ 42 h 105"/>
                <a:gd name="T4" fmla="*/ 131 w 267"/>
                <a:gd name="T5" fmla="*/ 30 h 105"/>
                <a:gd name="T6" fmla="*/ 91 w 267"/>
                <a:gd name="T7" fmla="*/ 37 h 105"/>
                <a:gd name="T8" fmla="*/ 53 w 267"/>
                <a:gd name="T9" fmla="*/ 33 h 105"/>
                <a:gd name="T10" fmla="*/ 25 w 267"/>
                <a:gd name="T11" fmla="*/ 19 h 105"/>
                <a:gd name="T12" fmla="*/ 21 w 267"/>
                <a:gd name="T13" fmla="*/ 16 h 105"/>
                <a:gd name="T14" fmla="*/ 8 w 267"/>
                <a:gd name="T15" fmla="*/ 0 h 105"/>
                <a:gd name="T16" fmla="*/ 0 w 267"/>
                <a:gd name="T17" fmla="*/ 5 h 105"/>
                <a:gd name="T18" fmla="*/ 23 w 267"/>
                <a:gd name="T19" fmla="*/ 27 h 105"/>
                <a:gd name="T20" fmla="*/ 54 w 267"/>
                <a:gd name="T21" fmla="*/ 40 h 105"/>
                <a:gd name="T22" fmla="*/ 77 w 267"/>
                <a:gd name="T23" fmla="*/ 46 h 105"/>
                <a:gd name="T24" fmla="*/ 100 w 267"/>
                <a:gd name="T25" fmla="*/ 48 h 105"/>
                <a:gd name="T26" fmla="*/ 153 w 267"/>
                <a:gd name="T27" fmla="*/ 43 h 105"/>
                <a:gd name="T28" fmla="*/ 216 w 267"/>
                <a:gd name="T29" fmla="*/ 105 h 105"/>
                <a:gd name="T30" fmla="*/ 267 w 267"/>
                <a:gd name="T3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7" h="105">
                  <a:moveTo>
                    <a:pt x="267" y="105"/>
                  </a:moveTo>
                  <a:lnTo>
                    <a:pt x="181" y="42"/>
                  </a:lnTo>
                  <a:cubicBezTo>
                    <a:pt x="166" y="32"/>
                    <a:pt x="148" y="27"/>
                    <a:pt x="131" y="30"/>
                  </a:cubicBezTo>
                  <a:lnTo>
                    <a:pt x="91" y="37"/>
                  </a:lnTo>
                  <a:lnTo>
                    <a:pt x="53" y="33"/>
                  </a:lnTo>
                  <a:lnTo>
                    <a:pt x="25" y="19"/>
                  </a:lnTo>
                  <a:cubicBezTo>
                    <a:pt x="24" y="18"/>
                    <a:pt x="23" y="17"/>
                    <a:pt x="21" y="16"/>
                  </a:cubicBezTo>
                  <a:lnTo>
                    <a:pt x="8" y="0"/>
                  </a:lnTo>
                  <a:cubicBezTo>
                    <a:pt x="5" y="1"/>
                    <a:pt x="2" y="3"/>
                    <a:pt x="0" y="5"/>
                  </a:cubicBezTo>
                  <a:lnTo>
                    <a:pt x="23" y="27"/>
                  </a:lnTo>
                  <a:lnTo>
                    <a:pt x="54" y="40"/>
                  </a:lnTo>
                  <a:lnTo>
                    <a:pt x="77" y="46"/>
                  </a:lnTo>
                  <a:cubicBezTo>
                    <a:pt x="84" y="48"/>
                    <a:pt x="92" y="48"/>
                    <a:pt x="100" y="48"/>
                  </a:cubicBezTo>
                  <a:lnTo>
                    <a:pt x="153" y="43"/>
                  </a:lnTo>
                  <a:lnTo>
                    <a:pt x="216" y="105"/>
                  </a:lnTo>
                  <a:lnTo>
                    <a:pt x="267" y="105"/>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07">
              <a:extLst>
                <a:ext uri="{FF2B5EF4-FFF2-40B4-BE49-F238E27FC236}">
                  <a16:creationId xmlns:a16="http://schemas.microsoft.com/office/drawing/2014/main" id="{B820264D-D1A1-4963-9C3E-4DB53E8A5A3C}"/>
                </a:ext>
              </a:extLst>
            </p:cNvPr>
            <p:cNvSpPr>
              <a:spLocks/>
            </p:cNvSpPr>
            <p:nvPr/>
          </p:nvSpPr>
          <p:spPr bwMode="auto">
            <a:xfrm>
              <a:off x="11172825" y="3600451"/>
              <a:ext cx="34925" cy="42863"/>
            </a:xfrm>
            <a:custGeom>
              <a:avLst/>
              <a:gdLst>
                <a:gd name="T0" fmla="*/ 20 w 55"/>
                <a:gd name="T1" fmla="*/ 0 h 68"/>
                <a:gd name="T2" fmla="*/ 55 w 55"/>
                <a:gd name="T3" fmla="*/ 51 h 68"/>
                <a:gd name="T4" fmla="*/ 31 w 55"/>
                <a:gd name="T5" fmla="*/ 68 h 68"/>
                <a:gd name="T6" fmla="*/ 0 w 55"/>
                <a:gd name="T7" fmla="*/ 17 h 68"/>
                <a:gd name="T8" fmla="*/ 20 w 55"/>
                <a:gd name="T9" fmla="*/ 0 h 68"/>
              </a:gdLst>
              <a:ahLst/>
              <a:cxnLst>
                <a:cxn ang="0">
                  <a:pos x="T0" y="T1"/>
                </a:cxn>
                <a:cxn ang="0">
                  <a:pos x="T2" y="T3"/>
                </a:cxn>
                <a:cxn ang="0">
                  <a:pos x="T4" y="T5"/>
                </a:cxn>
                <a:cxn ang="0">
                  <a:pos x="T6" y="T7"/>
                </a:cxn>
                <a:cxn ang="0">
                  <a:pos x="T8" y="T9"/>
                </a:cxn>
              </a:cxnLst>
              <a:rect l="0" t="0" r="r" b="b"/>
              <a:pathLst>
                <a:path w="55" h="68">
                  <a:moveTo>
                    <a:pt x="20" y="0"/>
                  </a:moveTo>
                  <a:lnTo>
                    <a:pt x="55" y="51"/>
                  </a:lnTo>
                  <a:lnTo>
                    <a:pt x="31" y="68"/>
                  </a:lnTo>
                  <a:lnTo>
                    <a:pt x="0" y="17"/>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08">
              <a:extLst>
                <a:ext uri="{FF2B5EF4-FFF2-40B4-BE49-F238E27FC236}">
                  <a16:creationId xmlns:a16="http://schemas.microsoft.com/office/drawing/2014/main" id="{4FB2C266-6967-4728-BC2A-37C47CAABCED}"/>
                </a:ext>
              </a:extLst>
            </p:cNvPr>
            <p:cNvSpPr>
              <a:spLocks/>
            </p:cNvSpPr>
            <p:nvPr/>
          </p:nvSpPr>
          <p:spPr bwMode="auto">
            <a:xfrm>
              <a:off x="11187113" y="3833813"/>
              <a:ext cx="19050" cy="36513"/>
            </a:xfrm>
            <a:custGeom>
              <a:avLst/>
              <a:gdLst>
                <a:gd name="T0" fmla="*/ 29 w 29"/>
                <a:gd name="T1" fmla="*/ 0 h 58"/>
                <a:gd name="T2" fmla="*/ 0 w 29"/>
                <a:gd name="T3" fmla="*/ 32 h 58"/>
                <a:gd name="T4" fmla="*/ 29 w 29"/>
                <a:gd name="T5" fmla="*/ 58 h 58"/>
                <a:gd name="T6" fmla="*/ 29 w 29"/>
                <a:gd name="T7" fmla="*/ 0 h 58"/>
              </a:gdLst>
              <a:ahLst/>
              <a:cxnLst>
                <a:cxn ang="0">
                  <a:pos x="T0" y="T1"/>
                </a:cxn>
                <a:cxn ang="0">
                  <a:pos x="T2" y="T3"/>
                </a:cxn>
                <a:cxn ang="0">
                  <a:pos x="T4" y="T5"/>
                </a:cxn>
                <a:cxn ang="0">
                  <a:pos x="T6" y="T7"/>
                </a:cxn>
              </a:cxnLst>
              <a:rect l="0" t="0" r="r" b="b"/>
              <a:pathLst>
                <a:path w="29" h="58">
                  <a:moveTo>
                    <a:pt x="29" y="0"/>
                  </a:moveTo>
                  <a:lnTo>
                    <a:pt x="0" y="32"/>
                  </a:lnTo>
                  <a:cubicBezTo>
                    <a:pt x="0" y="32"/>
                    <a:pt x="8" y="44"/>
                    <a:pt x="29" y="58"/>
                  </a:cubicBezTo>
                  <a:lnTo>
                    <a:pt x="29" y="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09">
              <a:extLst>
                <a:ext uri="{FF2B5EF4-FFF2-40B4-BE49-F238E27FC236}">
                  <a16:creationId xmlns:a16="http://schemas.microsoft.com/office/drawing/2014/main" id="{2F3341CF-7396-4B0A-9D4E-9BACAD71743B}"/>
                </a:ext>
              </a:extLst>
            </p:cNvPr>
            <p:cNvSpPr>
              <a:spLocks/>
            </p:cNvSpPr>
            <p:nvPr/>
          </p:nvSpPr>
          <p:spPr bwMode="auto">
            <a:xfrm>
              <a:off x="11161713" y="3794126"/>
              <a:ext cx="39688" cy="44450"/>
            </a:xfrm>
            <a:custGeom>
              <a:avLst/>
              <a:gdLst>
                <a:gd name="T0" fmla="*/ 62 w 62"/>
                <a:gd name="T1" fmla="*/ 18 h 69"/>
                <a:gd name="T2" fmla="*/ 19 w 62"/>
                <a:gd name="T3" fmla="*/ 69 h 69"/>
                <a:gd name="T4" fmla="*/ 0 w 62"/>
                <a:gd name="T5" fmla="*/ 51 h 69"/>
                <a:gd name="T6" fmla="*/ 42 w 62"/>
                <a:gd name="T7" fmla="*/ 0 h 69"/>
                <a:gd name="T8" fmla="*/ 62 w 62"/>
                <a:gd name="T9" fmla="*/ 18 h 69"/>
              </a:gdLst>
              <a:ahLst/>
              <a:cxnLst>
                <a:cxn ang="0">
                  <a:pos x="T0" y="T1"/>
                </a:cxn>
                <a:cxn ang="0">
                  <a:pos x="T2" y="T3"/>
                </a:cxn>
                <a:cxn ang="0">
                  <a:pos x="T4" y="T5"/>
                </a:cxn>
                <a:cxn ang="0">
                  <a:pos x="T6" y="T7"/>
                </a:cxn>
                <a:cxn ang="0">
                  <a:pos x="T8" y="T9"/>
                </a:cxn>
              </a:cxnLst>
              <a:rect l="0" t="0" r="r" b="b"/>
              <a:pathLst>
                <a:path w="62" h="69">
                  <a:moveTo>
                    <a:pt x="62" y="18"/>
                  </a:moveTo>
                  <a:lnTo>
                    <a:pt x="19" y="69"/>
                  </a:lnTo>
                  <a:lnTo>
                    <a:pt x="0" y="51"/>
                  </a:lnTo>
                  <a:lnTo>
                    <a:pt x="42" y="0"/>
                  </a:lnTo>
                  <a:lnTo>
                    <a:pt x="6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10">
              <a:extLst>
                <a:ext uri="{FF2B5EF4-FFF2-40B4-BE49-F238E27FC236}">
                  <a16:creationId xmlns:a16="http://schemas.microsoft.com/office/drawing/2014/main" id="{C1455AAF-CFBE-4173-B930-2877854C7335}"/>
                </a:ext>
              </a:extLst>
            </p:cNvPr>
            <p:cNvSpPr>
              <a:spLocks/>
            </p:cNvSpPr>
            <p:nvPr/>
          </p:nvSpPr>
          <p:spPr bwMode="auto">
            <a:xfrm>
              <a:off x="10701338" y="3995738"/>
              <a:ext cx="42863" cy="42863"/>
            </a:xfrm>
            <a:custGeom>
              <a:avLst/>
              <a:gdLst>
                <a:gd name="T0" fmla="*/ 67 w 67"/>
                <a:gd name="T1" fmla="*/ 20 h 67"/>
                <a:gd name="T2" fmla="*/ 45 w 67"/>
                <a:gd name="T3" fmla="*/ 0 h 67"/>
                <a:gd name="T4" fmla="*/ 0 w 67"/>
                <a:gd name="T5" fmla="*/ 47 h 67"/>
                <a:gd name="T6" fmla="*/ 21 w 67"/>
                <a:gd name="T7" fmla="*/ 67 h 67"/>
                <a:gd name="T8" fmla="*/ 67 w 67"/>
                <a:gd name="T9" fmla="*/ 20 h 67"/>
              </a:gdLst>
              <a:ahLst/>
              <a:cxnLst>
                <a:cxn ang="0">
                  <a:pos x="T0" y="T1"/>
                </a:cxn>
                <a:cxn ang="0">
                  <a:pos x="T2" y="T3"/>
                </a:cxn>
                <a:cxn ang="0">
                  <a:pos x="T4" y="T5"/>
                </a:cxn>
                <a:cxn ang="0">
                  <a:pos x="T6" y="T7"/>
                </a:cxn>
                <a:cxn ang="0">
                  <a:pos x="T8" y="T9"/>
                </a:cxn>
              </a:cxnLst>
              <a:rect l="0" t="0" r="r" b="b"/>
              <a:pathLst>
                <a:path w="67" h="67">
                  <a:moveTo>
                    <a:pt x="67" y="20"/>
                  </a:moveTo>
                  <a:lnTo>
                    <a:pt x="45" y="0"/>
                  </a:lnTo>
                  <a:lnTo>
                    <a:pt x="0" y="47"/>
                  </a:lnTo>
                  <a:lnTo>
                    <a:pt x="21" y="67"/>
                  </a:lnTo>
                  <a:lnTo>
                    <a:pt x="6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11">
              <a:extLst>
                <a:ext uri="{FF2B5EF4-FFF2-40B4-BE49-F238E27FC236}">
                  <a16:creationId xmlns:a16="http://schemas.microsoft.com/office/drawing/2014/main" id="{1676A83F-5D6A-417E-B8CC-83456C8E92CF}"/>
                </a:ext>
              </a:extLst>
            </p:cNvPr>
            <p:cNvSpPr>
              <a:spLocks/>
            </p:cNvSpPr>
            <p:nvPr/>
          </p:nvSpPr>
          <p:spPr bwMode="auto">
            <a:xfrm>
              <a:off x="11196638" y="4052888"/>
              <a:ext cx="33338" cy="44450"/>
            </a:xfrm>
            <a:custGeom>
              <a:avLst/>
              <a:gdLst>
                <a:gd name="T0" fmla="*/ 53 w 53"/>
                <a:gd name="T1" fmla="*/ 59 h 70"/>
                <a:gd name="T2" fmla="*/ 31 w 53"/>
                <a:gd name="T3" fmla="*/ 0 h 70"/>
                <a:gd name="T4" fmla="*/ 0 w 53"/>
                <a:gd name="T5" fmla="*/ 11 h 70"/>
                <a:gd name="T6" fmla="*/ 21 w 53"/>
                <a:gd name="T7" fmla="*/ 70 h 70"/>
                <a:gd name="T8" fmla="*/ 53 w 53"/>
                <a:gd name="T9" fmla="*/ 59 h 70"/>
              </a:gdLst>
              <a:ahLst/>
              <a:cxnLst>
                <a:cxn ang="0">
                  <a:pos x="T0" y="T1"/>
                </a:cxn>
                <a:cxn ang="0">
                  <a:pos x="T2" y="T3"/>
                </a:cxn>
                <a:cxn ang="0">
                  <a:pos x="T4" y="T5"/>
                </a:cxn>
                <a:cxn ang="0">
                  <a:pos x="T6" y="T7"/>
                </a:cxn>
                <a:cxn ang="0">
                  <a:pos x="T8" y="T9"/>
                </a:cxn>
              </a:cxnLst>
              <a:rect l="0" t="0" r="r" b="b"/>
              <a:pathLst>
                <a:path w="53" h="70">
                  <a:moveTo>
                    <a:pt x="53" y="59"/>
                  </a:moveTo>
                  <a:lnTo>
                    <a:pt x="31" y="0"/>
                  </a:lnTo>
                  <a:lnTo>
                    <a:pt x="0" y="11"/>
                  </a:lnTo>
                  <a:lnTo>
                    <a:pt x="21" y="70"/>
                  </a:lnTo>
                  <a:lnTo>
                    <a:pt x="53"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12">
              <a:extLst>
                <a:ext uri="{FF2B5EF4-FFF2-40B4-BE49-F238E27FC236}">
                  <a16:creationId xmlns:a16="http://schemas.microsoft.com/office/drawing/2014/main" id="{270F5ABA-C947-4B2C-AD05-C79F55D50A91}"/>
                </a:ext>
              </a:extLst>
            </p:cNvPr>
            <p:cNvSpPr>
              <a:spLocks noChangeArrowheads="1"/>
            </p:cNvSpPr>
            <p:nvPr/>
          </p:nvSpPr>
          <p:spPr bwMode="auto">
            <a:xfrm>
              <a:off x="10479088" y="4041776"/>
              <a:ext cx="128588" cy="11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13">
              <a:extLst>
                <a:ext uri="{FF2B5EF4-FFF2-40B4-BE49-F238E27FC236}">
                  <a16:creationId xmlns:a16="http://schemas.microsoft.com/office/drawing/2014/main" id="{A66A451F-2685-4345-A978-6470F34D7673}"/>
                </a:ext>
              </a:extLst>
            </p:cNvPr>
            <p:cNvSpPr>
              <a:spLocks/>
            </p:cNvSpPr>
            <p:nvPr/>
          </p:nvSpPr>
          <p:spPr bwMode="auto">
            <a:xfrm>
              <a:off x="11058525" y="3659188"/>
              <a:ext cx="134938" cy="169863"/>
            </a:xfrm>
            <a:custGeom>
              <a:avLst/>
              <a:gdLst>
                <a:gd name="T0" fmla="*/ 0 w 214"/>
                <a:gd name="T1" fmla="*/ 0 h 269"/>
                <a:gd name="T2" fmla="*/ 214 w 214"/>
                <a:gd name="T3" fmla="*/ 218 h 269"/>
                <a:gd name="T4" fmla="*/ 165 w 214"/>
                <a:gd name="T5" fmla="*/ 269 h 269"/>
                <a:gd name="T6" fmla="*/ 0 w 214"/>
                <a:gd name="T7" fmla="*/ 132 h 269"/>
                <a:gd name="T8" fmla="*/ 0 w 214"/>
                <a:gd name="T9" fmla="*/ 0 h 269"/>
              </a:gdLst>
              <a:ahLst/>
              <a:cxnLst>
                <a:cxn ang="0">
                  <a:pos x="T0" y="T1"/>
                </a:cxn>
                <a:cxn ang="0">
                  <a:pos x="T2" y="T3"/>
                </a:cxn>
                <a:cxn ang="0">
                  <a:pos x="T4" y="T5"/>
                </a:cxn>
                <a:cxn ang="0">
                  <a:pos x="T6" y="T7"/>
                </a:cxn>
                <a:cxn ang="0">
                  <a:pos x="T8" y="T9"/>
                </a:cxn>
              </a:cxnLst>
              <a:rect l="0" t="0" r="r" b="b"/>
              <a:pathLst>
                <a:path w="214" h="269">
                  <a:moveTo>
                    <a:pt x="0" y="0"/>
                  </a:moveTo>
                  <a:lnTo>
                    <a:pt x="214" y="218"/>
                  </a:lnTo>
                  <a:lnTo>
                    <a:pt x="165" y="269"/>
                  </a:lnTo>
                  <a:lnTo>
                    <a:pt x="0" y="132"/>
                  </a:lnTo>
                  <a:lnTo>
                    <a:pt x="0"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14">
              <a:extLst>
                <a:ext uri="{FF2B5EF4-FFF2-40B4-BE49-F238E27FC236}">
                  <a16:creationId xmlns:a16="http://schemas.microsoft.com/office/drawing/2014/main" id="{EC4446C2-DF0F-453A-A9BD-764BFB620AD1}"/>
                </a:ext>
              </a:extLst>
            </p:cNvPr>
            <p:cNvSpPr>
              <a:spLocks/>
            </p:cNvSpPr>
            <p:nvPr/>
          </p:nvSpPr>
          <p:spPr bwMode="auto">
            <a:xfrm>
              <a:off x="10580688" y="4078288"/>
              <a:ext cx="93663" cy="73025"/>
            </a:xfrm>
            <a:custGeom>
              <a:avLst/>
              <a:gdLst>
                <a:gd name="T0" fmla="*/ 148 w 148"/>
                <a:gd name="T1" fmla="*/ 74 h 114"/>
                <a:gd name="T2" fmla="*/ 128 w 148"/>
                <a:gd name="T3" fmla="*/ 56 h 114"/>
                <a:gd name="T4" fmla="*/ 63 w 148"/>
                <a:gd name="T5" fmla="*/ 10 h 114"/>
                <a:gd name="T6" fmla="*/ 44 w 148"/>
                <a:gd name="T7" fmla="*/ 0 h 114"/>
                <a:gd name="T8" fmla="*/ 44 w 148"/>
                <a:gd name="T9" fmla="*/ 63 h 114"/>
                <a:gd name="T10" fmla="*/ 33 w 148"/>
                <a:gd name="T11" fmla="*/ 83 h 114"/>
                <a:gd name="T12" fmla="*/ 6 w 148"/>
                <a:gd name="T13" fmla="*/ 95 h 114"/>
                <a:gd name="T14" fmla="*/ 2 w 148"/>
                <a:gd name="T15" fmla="*/ 108 h 114"/>
                <a:gd name="T16" fmla="*/ 14 w 148"/>
                <a:gd name="T17" fmla="*/ 112 h 114"/>
                <a:gd name="T18" fmla="*/ 60 w 148"/>
                <a:gd name="T19" fmla="*/ 96 h 114"/>
                <a:gd name="T20" fmla="*/ 94 w 148"/>
                <a:gd name="T21" fmla="*/ 103 h 114"/>
                <a:gd name="T22" fmla="*/ 129 w 148"/>
                <a:gd name="T23" fmla="*/ 89 h 114"/>
                <a:gd name="T24" fmla="*/ 136 w 148"/>
                <a:gd name="T25" fmla="*/ 78 h 114"/>
                <a:gd name="T26" fmla="*/ 148 w 148"/>
                <a:gd name="T27"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114">
                  <a:moveTo>
                    <a:pt x="148" y="74"/>
                  </a:moveTo>
                  <a:lnTo>
                    <a:pt x="128" y="56"/>
                  </a:lnTo>
                  <a:cubicBezTo>
                    <a:pt x="108" y="38"/>
                    <a:pt x="86" y="23"/>
                    <a:pt x="63" y="10"/>
                  </a:cubicBezTo>
                  <a:lnTo>
                    <a:pt x="44" y="0"/>
                  </a:lnTo>
                  <a:lnTo>
                    <a:pt x="44" y="63"/>
                  </a:lnTo>
                  <a:cubicBezTo>
                    <a:pt x="44" y="72"/>
                    <a:pt x="41" y="79"/>
                    <a:pt x="33" y="83"/>
                  </a:cubicBezTo>
                  <a:lnTo>
                    <a:pt x="6" y="95"/>
                  </a:lnTo>
                  <a:cubicBezTo>
                    <a:pt x="2" y="97"/>
                    <a:pt x="0" y="103"/>
                    <a:pt x="2" y="108"/>
                  </a:cubicBezTo>
                  <a:cubicBezTo>
                    <a:pt x="4" y="112"/>
                    <a:pt x="9" y="114"/>
                    <a:pt x="14" y="112"/>
                  </a:cubicBezTo>
                  <a:lnTo>
                    <a:pt x="60" y="96"/>
                  </a:lnTo>
                  <a:lnTo>
                    <a:pt x="94" y="103"/>
                  </a:lnTo>
                  <a:cubicBezTo>
                    <a:pt x="108" y="106"/>
                    <a:pt x="121" y="100"/>
                    <a:pt x="129" y="89"/>
                  </a:cubicBezTo>
                  <a:lnTo>
                    <a:pt x="136" y="78"/>
                  </a:lnTo>
                  <a:lnTo>
                    <a:pt x="148" y="7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15">
              <a:extLst>
                <a:ext uri="{FF2B5EF4-FFF2-40B4-BE49-F238E27FC236}">
                  <a16:creationId xmlns:a16="http://schemas.microsoft.com/office/drawing/2014/main" id="{6CADFBF1-7357-429C-9B4B-41C19B9A9A35}"/>
                </a:ext>
              </a:extLst>
            </p:cNvPr>
            <p:cNvSpPr>
              <a:spLocks/>
            </p:cNvSpPr>
            <p:nvPr/>
          </p:nvSpPr>
          <p:spPr bwMode="auto">
            <a:xfrm>
              <a:off x="10618788" y="4132263"/>
              <a:ext cx="41275" cy="12700"/>
            </a:xfrm>
            <a:custGeom>
              <a:avLst/>
              <a:gdLst>
                <a:gd name="T0" fmla="*/ 66 w 66"/>
                <a:gd name="T1" fmla="*/ 8 h 21"/>
                <a:gd name="T2" fmla="*/ 61 w 66"/>
                <a:gd name="T3" fmla="*/ 0 h 21"/>
                <a:gd name="T4" fmla="*/ 42 w 66"/>
                <a:gd name="T5" fmla="*/ 7 h 21"/>
                <a:gd name="T6" fmla="*/ 31 w 66"/>
                <a:gd name="T7" fmla="*/ 7 h 21"/>
                <a:gd name="T8" fmla="*/ 25 w 66"/>
                <a:gd name="T9" fmla="*/ 5 h 21"/>
                <a:gd name="T10" fmla="*/ 12 w 66"/>
                <a:gd name="T11" fmla="*/ 6 h 21"/>
                <a:gd name="T12" fmla="*/ 0 w 66"/>
                <a:gd name="T13" fmla="*/ 12 h 21"/>
                <a:gd name="T14" fmla="*/ 34 w 66"/>
                <a:gd name="T15" fmla="*/ 19 h 21"/>
                <a:gd name="T16" fmla="*/ 66 w 66"/>
                <a:gd name="T17"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1">
                  <a:moveTo>
                    <a:pt x="66" y="8"/>
                  </a:moveTo>
                  <a:lnTo>
                    <a:pt x="61" y="0"/>
                  </a:lnTo>
                  <a:lnTo>
                    <a:pt x="42" y="7"/>
                  </a:lnTo>
                  <a:cubicBezTo>
                    <a:pt x="39" y="8"/>
                    <a:pt x="35" y="8"/>
                    <a:pt x="31" y="7"/>
                  </a:cubicBezTo>
                  <a:lnTo>
                    <a:pt x="25" y="5"/>
                  </a:lnTo>
                  <a:cubicBezTo>
                    <a:pt x="21" y="4"/>
                    <a:pt x="16" y="4"/>
                    <a:pt x="12" y="6"/>
                  </a:cubicBezTo>
                  <a:lnTo>
                    <a:pt x="0" y="12"/>
                  </a:lnTo>
                  <a:lnTo>
                    <a:pt x="34" y="19"/>
                  </a:lnTo>
                  <a:cubicBezTo>
                    <a:pt x="46" y="21"/>
                    <a:pt x="58" y="17"/>
                    <a:pt x="66" y="8"/>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16">
              <a:extLst>
                <a:ext uri="{FF2B5EF4-FFF2-40B4-BE49-F238E27FC236}">
                  <a16:creationId xmlns:a16="http://schemas.microsoft.com/office/drawing/2014/main" id="{DD6BFD02-ADA8-41F3-95F0-87F1F0867037}"/>
                </a:ext>
              </a:extLst>
            </p:cNvPr>
            <p:cNvSpPr>
              <a:spLocks/>
            </p:cNvSpPr>
            <p:nvPr/>
          </p:nvSpPr>
          <p:spPr bwMode="auto">
            <a:xfrm>
              <a:off x="10664825" y="3573463"/>
              <a:ext cx="58738" cy="109538"/>
            </a:xfrm>
            <a:custGeom>
              <a:avLst/>
              <a:gdLst>
                <a:gd name="T0" fmla="*/ 16 w 93"/>
                <a:gd name="T1" fmla="*/ 148 h 173"/>
                <a:gd name="T2" fmla="*/ 15 w 93"/>
                <a:gd name="T3" fmla="*/ 145 h 173"/>
                <a:gd name="T4" fmla="*/ 0 w 93"/>
                <a:gd name="T5" fmla="*/ 83 h 173"/>
                <a:gd name="T6" fmla="*/ 0 w 93"/>
                <a:gd name="T7" fmla="*/ 75 h 173"/>
                <a:gd name="T8" fmla="*/ 14 w 93"/>
                <a:gd name="T9" fmla="*/ 54 h 173"/>
                <a:gd name="T10" fmla="*/ 14 w 93"/>
                <a:gd name="T11" fmla="*/ 10 h 173"/>
                <a:gd name="T12" fmla="*/ 25 w 93"/>
                <a:gd name="T13" fmla="*/ 0 h 173"/>
                <a:gd name="T14" fmla="*/ 35 w 93"/>
                <a:gd name="T15" fmla="*/ 9 h 173"/>
                <a:gd name="T16" fmla="*/ 37 w 93"/>
                <a:gd name="T17" fmla="*/ 53 h 173"/>
                <a:gd name="T18" fmla="*/ 42 w 93"/>
                <a:gd name="T19" fmla="*/ 51 h 173"/>
                <a:gd name="T20" fmla="*/ 57 w 93"/>
                <a:gd name="T21" fmla="*/ 62 h 173"/>
                <a:gd name="T22" fmla="*/ 63 w 93"/>
                <a:gd name="T23" fmla="*/ 60 h 173"/>
                <a:gd name="T24" fmla="*/ 77 w 93"/>
                <a:gd name="T25" fmla="*/ 70 h 173"/>
                <a:gd name="T26" fmla="*/ 83 w 93"/>
                <a:gd name="T27" fmla="*/ 70 h 173"/>
                <a:gd name="T28" fmla="*/ 93 w 93"/>
                <a:gd name="T29" fmla="*/ 80 h 173"/>
                <a:gd name="T30" fmla="*/ 93 w 93"/>
                <a:gd name="T31" fmla="*/ 110 h 173"/>
                <a:gd name="T32" fmla="*/ 89 w 93"/>
                <a:gd name="T33" fmla="*/ 125 h 173"/>
                <a:gd name="T34" fmla="*/ 75 w 93"/>
                <a:gd name="T35" fmla="*/ 148 h 173"/>
                <a:gd name="T36" fmla="*/ 51 w 93"/>
                <a:gd name="T37" fmla="*/ 173 h 173"/>
                <a:gd name="T38" fmla="*/ 16 w 93"/>
                <a:gd name="T39" fmla="*/ 14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73">
                  <a:moveTo>
                    <a:pt x="16" y="148"/>
                  </a:moveTo>
                  <a:lnTo>
                    <a:pt x="15" y="145"/>
                  </a:lnTo>
                  <a:cubicBezTo>
                    <a:pt x="5" y="126"/>
                    <a:pt x="0" y="104"/>
                    <a:pt x="0" y="83"/>
                  </a:cubicBezTo>
                  <a:lnTo>
                    <a:pt x="0" y="75"/>
                  </a:lnTo>
                  <a:cubicBezTo>
                    <a:pt x="0" y="66"/>
                    <a:pt x="6" y="58"/>
                    <a:pt x="14" y="54"/>
                  </a:cubicBezTo>
                  <a:lnTo>
                    <a:pt x="14" y="10"/>
                  </a:lnTo>
                  <a:cubicBezTo>
                    <a:pt x="14" y="4"/>
                    <a:pt x="19" y="0"/>
                    <a:pt x="25" y="0"/>
                  </a:cubicBezTo>
                  <a:cubicBezTo>
                    <a:pt x="30" y="0"/>
                    <a:pt x="34" y="4"/>
                    <a:pt x="35" y="9"/>
                  </a:cubicBezTo>
                  <a:lnTo>
                    <a:pt x="37" y="53"/>
                  </a:lnTo>
                  <a:lnTo>
                    <a:pt x="42" y="51"/>
                  </a:lnTo>
                  <a:cubicBezTo>
                    <a:pt x="49" y="48"/>
                    <a:pt x="57" y="54"/>
                    <a:pt x="57" y="62"/>
                  </a:cubicBezTo>
                  <a:lnTo>
                    <a:pt x="63" y="60"/>
                  </a:lnTo>
                  <a:cubicBezTo>
                    <a:pt x="70" y="57"/>
                    <a:pt x="77" y="62"/>
                    <a:pt x="77" y="70"/>
                  </a:cubicBezTo>
                  <a:lnTo>
                    <a:pt x="83" y="70"/>
                  </a:lnTo>
                  <a:cubicBezTo>
                    <a:pt x="89" y="70"/>
                    <a:pt x="93" y="74"/>
                    <a:pt x="93" y="80"/>
                  </a:cubicBezTo>
                  <a:lnTo>
                    <a:pt x="93" y="110"/>
                  </a:lnTo>
                  <a:cubicBezTo>
                    <a:pt x="93" y="115"/>
                    <a:pt x="92" y="120"/>
                    <a:pt x="89" y="125"/>
                  </a:cubicBezTo>
                  <a:lnTo>
                    <a:pt x="75" y="148"/>
                  </a:lnTo>
                  <a:lnTo>
                    <a:pt x="51" y="173"/>
                  </a:lnTo>
                  <a:lnTo>
                    <a:pt x="16" y="148"/>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517">
              <a:extLst>
                <a:ext uri="{FF2B5EF4-FFF2-40B4-BE49-F238E27FC236}">
                  <a16:creationId xmlns:a16="http://schemas.microsoft.com/office/drawing/2014/main" id="{9AC1CAB3-6D73-49AB-B89E-B3F886EFD204}"/>
                </a:ext>
              </a:extLst>
            </p:cNvPr>
            <p:cNvSpPr>
              <a:spLocks/>
            </p:cNvSpPr>
            <p:nvPr/>
          </p:nvSpPr>
          <p:spPr bwMode="auto">
            <a:xfrm>
              <a:off x="10688638" y="3617913"/>
              <a:ext cx="34925" cy="53975"/>
            </a:xfrm>
            <a:custGeom>
              <a:avLst/>
              <a:gdLst>
                <a:gd name="T0" fmla="*/ 21 w 55"/>
                <a:gd name="T1" fmla="*/ 57 h 86"/>
                <a:gd name="T2" fmla="*/ 0 w 55"/>
                <a:gd name="T3" fmla="*/ 79 h 86"/>
                <a:gd name="T4" fmla="*/ 29 w 55"/>
                <a:gd name="T5" fmla="*/ 86 h 86"/>
                <a:gd name="T6" fmla="*/ 37 w 55"/>
                <a:gd name="T7" fmla="*/ 78 h 86"/>
                <a:gd name="T8" fmla="*/ 51 w 55"/>
                <a:gd name="T9" fmla="*/ 55 h 86"/>
                <a:gd name="T10" fmla="*/ 55 w 55"/>
                <a:gd name="T11" fmla="*/ 40 h 86"/>
                <a:gd name="T12" fmla="*/ 55 w 55"/>
                <a:gd name="T13" fmla="*/ 10 h 86"/>
                <a:gd name="T14" fmla="*/ 45 w 55"/>
                <a:gd name="T15" fmla="*/ 0 h 86"/>
                <a:gd name="T16" fmla="*/ 39 w 55"/>
                <a:gd name="T17" fmla="*/ 0 h 86"/>
                <a:gd name="T18" fmla="*/ 35 w 55"/>
                <a:gd name="T19" fmla="*/ 28 h 86"/>
                <a:gd name="T20" fmla="*/ 21 w 55"/>
                <a:gd name="T2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86">
                  <a:moveTo>
                    <a:pt x="21" y="57"/>
                  </a:moveTo>
                  <a:lnTo>
                    <a:pt x="0" y="79"/>
                  </a:lnTo>
                  <a:lnTo>
                    <a:pt x="29" y="86"/>
                  </a:lnTo>
                  <a:lnTo>
                    <a:pt x="37" y="78"/>
                  </a:lnTo>
                  <a:lnTo>
                    <a:pt x="51" y="55"/>
                  </a:lnTo>
                  <a:cubicBezTo>
                    <a:pt x="54" y="50"/>
                    <a:pt x="55" y="45"/>
                    <a:pt x="55" y="40"/>
                  </a:cubicBezTo>
                  <a:lnTo>
                    <a:pt x="55" y="10"/>
                  </a:lnTo>
                  <a:cubicBezTo>
                    <a:pt x="55" y="4"/>
                    <a:pt x="51" y="0"/>
                    <a:pt x="45" y="0"/>
                  </a:cubicBezTo>
                  <a:lnTo>
                    <a:pt x="39" y="0"/>
                  </a:lnTo>
                  <a:lnTo>
                    <a:pt x="35" y="28"/>
                  </a:lnTo>
                  <a:cubicBezTo>
                    <a:pt x="34" y="39"/>
                    <a:pt x="29" y="49"/>
                    <a:pt x="21" y="57"/>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18">
              <a:extLst>
                <a:ext uri="{FF2B5EF4-FFF2-40B4-BE49-F238E27FC236}">
                  <a16:creationId xmlns:a16="http://schemas.microsoft.com/office/drawing/2014/main" id="{F069BE45-C2C5-4960-AC8B-2D8727B7D1DA}"/>
                </a:ext>
              </a:extLst>
            </p:cNvPr>
            <p:cNvSpPr>
              <a:spLocks/>
            </p:cNvSpPr>
            <p:nvPr/>
          </p:nvSpPr>
          <p:spPr bwMode="auto">
            <a:xfrm>
              <a:off x="10642600" y="3441701"/>
              <a:ext cx="74613" cy="88900"/>
            </a:xfrm>
            <a:custGeom>
              <a:avLst/>
              <a:gdLst>
                <a:gd name="T0" fmla="*/ 117 w 117"/>
                <a:gd name="T1" fmla="*/ 61 h 142"/>
                <a:gd name="T2" fmla="*/ 55 w 117"/>
                <a:gd name="T3" fmla="*/ 3 h 142"/>
                <a:gd name="T4" fmla="*/ 1 w 117"/>
                <a:gd name="T5" fmla="*/ 58 h 142"/>
                <a:gd name="T6" fmla="*/ 19 w 117"/>
                <a:gd name="T7" fmla="*/ 103 h 142"/>
                <a:gd name="T8" fmla="*/ 35 w 117"/>
                <a:gd name="T9" fmla="*/ 141 h 142"/>
                <a:gd name="T10" fmla="*/ 35 w 117"/>
                <a:gd name="T11" fmla="*/ 142 h 142"/>
                <a:gd name="T12" fmla="*/ 84 w 117"/>
                <a:gd name="T13" fmla="*/ 142 h 142"/>
                <a:gd name="T14" fmla="*/ 84 w 117"/>
                <a:gd name="T15" fmla="*/ 141 h 142"/>
                <a:gd name="T16" fmla="*/ 100 w 117"/>
                <a:gd name="T17" fmla="*/ 102 h 142"/>
                <a:gd name="T18" fmla="*/ 117 w 117"/>
                <a:gd name="T19" fmla="*/ 6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42">
                  <a:moveTo>
                    <a:pt x="117" y="61"/>
                  </a:moveTo>
                  <a:cubicBezTo>
                    <a:pt x="117" y="27"/>
                    <a:pt x="89" y="0"/>
                    <a:pt x="55" y="3"/>
                  </a:cubicBezTo>
                  <a:cubicBezTo>
                    <a:pt x="26" y="5"/>
                    <a:pt x="3" y="29"/>
                    <a:pt x="1" y="58"/>
                  </a:cubicBezTo>
                  <a:cubicBezTo>
                    <a:pt x="0" y="75"/>
                    <a:pt x="7" y="92"/>
                    <a:pt x="19" y="103"/>
                  </a:cubicBezTo>
                  <a:cubicBezTo>
                    <a:pt x="29" y="113"/>
                    <a:pt x="35" y="127"/>
                    <a:pt x="35" y="141"/>
                  </a:cubicBezTo>
                  <a:lnTo>
                    <a:pt x="35" y="142"/>
                  </a:lnTo>
                  <a:lnTo>
                    <a:pt x="84" y="142"/>
                  </a:lnTo>
                  <a:lnTo>
                    <a:pt x="84" y="141"/>
                  </a:lnTo>
                  <a:cubicBezTo>
                    <a:pt x="84" y="126"/>
                    <a:pt x="90" y="113"/>
                    <a:pt x="100" y="102"/>
                  </a:cubicBezTo>
                  <a:cubicBezTo>
                    <a:pt x="111" y="92"/>
                    <a:pt x="117" y="77"/>
                    <a:pt x="117" y="61"/>
                  </a:cubicBezTo>
                  <a:close/>
                </a:path>
              </a:pathLst>
            </a:cu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19">
              <a:extLst>
                <a:ext uri="{FF2B5EF4-FFF2-40B4-BE49-F238E27FC236}">
                  <a16:creationId xmlns:a16="http://schemas.microsoft.com/office/drawing/2014/main" id="{28D5C6AA-6BFD-4C24-BBEA-FEDE57AB094F}"/>
                </a:ext>
              </a:extLst>
            </p:cNvPr>
            <p:cNvSpPr>
              <a:spLocks noEditPoints="1"/>
            </p:cNvSpPr>
            <p:nvPr/>
          </p:nvSpPr>
          <p:spPr bwMode="auto">
            <a:xfrm>
              <a:off x="10661650" y="3470276"/>
              <a:ext cx="15875" cy="69850"/>
            </a:xfrm>
            <a:custGeom>
              <a:avLst/>
              <a:gdLst>
                <a:gd name="T0" fmla="*/ 9 w 25"/>
                <a:gd name="T1" fmla="*/ 18 h 110"/>
                <a:gd name="T2" fmla="*/ 8 w 25"/>
                <a:gd name="T3" fmla="*/ 18 h 110"/>
                <a:gd name="T4" fmla="*/ 4 w 25"/>
                <a:gd name="T5" fmla="*/ 12 h 110"/>
                <a:gd name="T6" fmla="*/ 4 w 25"/>
                <a:gd name="T7" fmla="*/ 11 h 110"/>
                <a:gd name="T8" fmla="*/ 11 w 25"/>
                <a:gd name="T9" fmla="*/ 5 h 110"/>
                <a:gd name="T10" fmla="*/ 18 w 25"/>
                <a:gd name="T11" fmla="*/ 11 h 110"/>
                <a:gd name="T12" fmla="*/ 18 w 25"/>
                <a:gd name="T13" fmla="*/ 21 h 110"/>
                <a:gd name="T14" fmla="*/ 9 w 25"/>
                <a:gd name="T15" fmla="*/ 18 h 110"/>
                <a:gd name="T16" fmla="*/ 23 w 25"/>
                <a:gd name="T17" fmla="*/ 26 h 110"/>
                <a:gd name="T18" fmla="*/ 22 w 25"/>
                <a:gd name="T19" fmla="*/ 22 h 110"/>
                <a:gd name="T20" fmla="*/ 22 w 25"/>
                <a:gd name="T21" fmla="*/ 22 h 110"/>
                <a:gd name="T22" fmla="*/ 22 w 25"/>
                <a:gd name="T23" fmla="*/ 11 h 110"/>
                <a:gd name="T24" fmla="*/ 11 w 25"/>
                <a:gd name="T25" fmla="*/ 0 h 110"/>
                <a:gd name="T26" fmla="*/ 0 w 25"/>
                <a:gd name="T27" fmla="*/ 11 h 110"/>
                <a:gd name="T28" fmla="*/ 0 w 25"/>
                <a:gd name="T29" fmla="*/ 12 h 110"/>
                <a:gd name="T30" fmla="*/ 7 w 25"/>
                <a:gd name="T31" fmla="*/ 22 h 110"/>
                <a:gd name="T32" fmla="*/ 7 w 25"/>
                <a:gd name="T33" fmla="*/ 22 h 110"/>
                <a:gd name="T34" fmla="*/ 18 w 25"/>
                <a:gd name="T35" fmla="*/ 26 h 110"/>
                <a:gd name="T36" fmla="*/ 21 w 25"/>
                <a:gd name="T37" fmla="*/ 110 h 110"/>
                <a:gd name="T38" fmla="*/ 25 w 25"/>
                <a:gd name="T39" fmla="*/ 110 h 110"/>
                <a:gd name="T40" fmla="*/ 23 w 25"/>
                <a:gd name="T41"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10">
                  <a:moveTo>
                    <a:pt x="9" y="18"/>
                  </a:moveTo>
                  <a:lnTo>
                    <a:pt x="8" y="18"/>
                  </a:lnTo>
                  <a:cubicBezTo>
                    <a:pt x="6" y="17"/>
                    <a:pt x="4" y="14"/>
                    <a:pt x="4" y="12"/>
                  </a:cubicBezTo>
                  <a:lnTo>
                    <a:pt x="4" y="11"/>
                  </a:lnTo>
                  <a:cubicBezTo>
                    <a:pt x="4" y="8"/>
                    <a:pt x="7" y="5"/>
                    <a:pt x="11" y="5"/>
                  </a:cubicBezTo>
                  <a:cubicBezTo>
                    <a:pt x="15" y="5"/>
                    <a:pt x="18" y="8"/>
                    <a:pt x="18" y="11"/>
                  </a:cubicBezTo>
                  <a:lnTo>
                    <a:pt x="18" y="21"/>
                  </a:lnTo>
                  <a:cubicBezTo>
                    <a:pt x="15" y="20"/>
                    <a:pt x="12" y="19"/>
                    <a:pt x="9" y="18"/>
                  </a:cubicBezTo>
                  <a:close/>
                  <a:moveTo>
                    <a:pt x="23" y="26"/>
                  </a:moveTo>
                  <a:lnTo>
                    <a:pt x="22" y="22"/>
                  </a:lnTo>
                  <a:lnTo>
                    <a:pt x="22" y="22"/>
                  </a:lnTo>
                  <a:lnTo>
                    <a:pt x="22" y="11"/>
                  </a:lnTo>
                  <a:cubicBezTo>
                    <a:pt x="22" y="5"/>
                    <a:pt x="17" y="0"/>
                    <a:pt x="11" y="0"/>
                  </a:cubicBezTo>
                  <a:cubicBezTo>
                    <a:pt x="5" y="0"/>
                    <a:pt x="0" y="5"/>
                    <a:pt x="0" y="11"/>
                  </a:cubicBezTo>
                  <a:lnTo>
                    <a:pt x="0" y="12"/>
                  </a:lnTo>
                  <a:cubicBezTo>
                    <a:pt x="0" y="16"/>
                    <a:pt x="2" y="20"/>
                    <a:pt x="7" y="22"/>
                  </a:cubicBezTo>
                  <a:lnTo>
                    <a:pt x="7" y="22"/>
                  </a:lnTo>
                  <a:cubicBezTo>
                    <a:pt x="10" y="24"/>
                    <a:pt x="14" y="25"/>
                    <a:pt x="18" y="26"/>
                  </a:cubicBezTo>
                  <a:lnTo>
                    <a:pt x="21" y="110"/>
                  </a:lnTo>
                  <a:lnTo>
                    <a:pt x="25" y="110"/>
                  </a:lnTo>
                  <a:lnTo>
                    <a:pt x="23" y="26"/>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20">
              <a:extLst>
                <a:ext uri="{FF2B5EF4-FFF2-40B4-BE49-F238E27FC236}">
                  <a16:creationId xmlns:a16="http://schemas.microsoft.com/office/drawing/2014/main" id="{B5644B2C-36AF-438A-8FE4-3DDE6A2F5730}"/>
                </a:ext>
              </a:extLst>
            </p:cNvPr>
            <p:cNvSpPr>
              <a:spLocks/>
            </p:cNvSpPr>
            <p:nvPr/>
          </p:nvSpPr>
          <p:spPr bwMode="auto">
            <a:xfrm>
              <a:off x="10677525" y="3470276"/>
              <a:ext cx="22225" cy="69850"/>
            </a:xfrm>
            <a:custGeom>
              <a:avLst/>
              <a:gdLst>
                <a:gd name="T0" fmla="*/ 24 w 35"/>
                <a:gd name="T1" fmla="*/ 0 h 110"/>
                <a:gd name="T2" fmla="*/ 23 w 35"/>
                <a:gd name="T3" fmla="*/ 0 h 110"/>
                <a:gd name="T4" fmla="*/ 12 w 35"/>
                <a:gd name="T5" fmla="*/ 11 h 110"/>
                <a:gd name="T6" fmla="*/ 12 w 35"/>
                <a:gd name="T7" fmla="*/ 22 h 110"/>
                <a:gd name="T8" fmla="*/ 0 w 35"/>
                <a:gd name="T9" fmla="*/ 22 h 110"/>
                <a:gd name="T10" fmla="*/ 0 w 35"/>
                <a:gd name="T11" fmla="*/ 27 h 110"/>
                <a:gd name="T12" fmla="*/ 12 w 35"/>
                <a:gd name="T13" fmla="*/ 26 h 110"/>
                <a:gd name="T14" fmla="*/ 9 w 35"/>
                <a:gd name="T15" fmla="*/ 110 h 110"/>
                <a:gd name="T16" fmla="*/ 13 w 35"/>
                <a:gd name="T17" fmla="*/ 110 h 110"/>
                <a:gd name="T18" fmla="*/ 16 w 35"/>
                <a:gd name="T19" fmla="*/ 26 h 110"/>
                <a:gd name="T20" fmla="*/ 16 w 35"/>
                <a:gd name="T21" fmla="*/ 21 h 110"/>
                <a:gd name="T22" fmla="*/ 17 w 35"/>
                <a:gd name="T23" fmla="*/ 11 h 110"/>
                <a:gd name="T24" fmla="*/ 23 w 35"/>
                <a:gd name="T25" fmla="*/ 5 h 110"/>
                <a:gd name="T26" fmla="*/ 24 w 35"/>
                <a:gd name="T27" fmla="*/ 5 h 110"/>
                <a:gd name="T28" fmla="*/ 30 w 35"/>
                <a:gd name="T29" fmla="*/ 11 h 110"/>
                <a:gd name="T30" fmla="*/ 30 w 35"/>
                <a:gd name="T31" fmla="*/ 12 h 110"/>
                <a:gd name="T32" fmla="*/ 26 w 35"/>
                <a:gd name="T33" fmla="*/ 18 h 110"/>
                <a:gd name="T34" fmla="*/ 20 w 35"/>
                <a:gd name="T35" fmla="*/ 20 h 110"/>
                <a:gd name="T36" fmla="*/ 20 w 35"/>
                <a:gd name="T37" fmla="*/ 25 h 110"/>
                <a:gd name="T38" fmla="*/ 28 w 35"/>
                <a:gd name="T39" fmla="*/ 22 h 110"/>
                <a:gd name="T40" fmla="*/ 35 w 35"/>
                <a:gd name="T41" fmla="*/ 12 h 110"/>
                <a:gd name="T42" fmla="*/ 35 w 35"/>
                <a:gd name="T43" fmla="*/ 11 h 110"/>
                <a:gd name="T44" fmla="*/ 24 w 35"/>
                <a:gd name="T4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10">
                  <a:moveTo>
                    <a:pt x="24" y="0"/>
                  </a:moveTo>
                  <a:lnTo>
                    <a:pt x="23" y="0"/>
                  </a:lnTo>
                  <a:cubicBezTo>
                    <a:pt x="17" y="0"/>
                    <a:pt x="12" y="5"/>
                    <a:pt x="12" y="11"/>
                  </a:cubicBezTo>
                  <a:lnTo>
                    <a:pt x="12" y="22"/>
                  </a:lnTo>
                  <a:cubicBezTo>
                    <a:pt x="8" y="22"/>
                    <a:pt x="4" y="22"/>
                    <a:pt x="0" y="22"/>
                  </a:cubicBezTo>
                  <a:lnTo>
                    <a:pt x="0" y="27"/>
                  </a:lnTo>
                  <a:cubicBezTo>
                    <a:pt x="4" y="27"/>
                    <a:pt x="8" y="27"/>
                    <a:pt x="12" y="26"/>
                  </a:cubicBezTo>
                  <a:lnTo>
                    <a:pt x="9" y="110"/>
                  </a:lnTo>
                  <a:lnTo>
                    <a:pt x="13" y="110"/>
                  </a:lnTo>
                  <a:lnTo>
                    <a:pt x="16" y="26"/>
                  </a:lnTo>
                  <a:lnTo>
                    <a:pt x="16" y="21"/>
                  </a:lnTo>
                  <a:lnTo>
                    <a:pt x="17" y="11"/>
                  </a:lnTo>
                  <a:cubicBezTo>
                    <a:pt x="17" y="8"/>
                    <a:pt x="20" y="5"/>
                    <a:pt x="23" y="5"/>
                  </a:cubicBezTo>
                  <a:lnTo>
                    <a:pt x="24" y="5"/>
                  </a:lnTo>
                  <a:cubicBezTo>
                    <a:pt x="27" y="5"/>
                    <a:pt x="30" y="8"/>
                    <a:pt x="30" y="11"/>
                  </a:cubicBezTo>
                  <a:lnTo>
                    <a:pt x="30" y="12"/>
                  </a:lnTo>
                  <a:cubicBezTo>
                    <a:pt x="30" y="14"/>
                    <a:pt x="29" y="17"/>
                    <a:pt x="26" y="18"/>
                  </a:cubicBezTo>
                  <a:cubicBezTo>
                    <a:pt x="24" y="19"/>
                    <a:pt x="22" y="19"/>
                    <a:pt x="20" y="20"/>
                  </a:cubicBezTo>
                  <a:lnTo>
                    <a:pt x="20" y="25"/>
                  </a:lnTo>
                  <a:cubicBezTo>
                    <a:pt x="23" y="24"/>
                    <a:pt x="25" y="23"/>
                    <a:pt x="28" y="22"/>
                  </a:cubicBezTo>
                  <a:cubicBezTo>
                    <a:pt x="32" y="20"/>
                    <a:pt x="35" y="16"/>
                    <a:pt x="35" y="12"/>
                  </a:cubicBezTo>
                  <a:lnTo>
                    <a:pt x="35" y="11"/>
                  </a:lnTo>
                  <a:cubicBezTo>
                    <a:pt x="35" y="5"/>
                    <a:pt x="30" y="0"/>
                    <a:pt x="24"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521">
              <a:extLst>
                <a:ext uri="{FF2B5EF4-FFF2-40B4-BE49-F238E27FC236}">
                  <a16:creationId xmlns:a16="http://schemas.microsoft.com/office/drawing/2014/main" id="{30B73B32-3B9E-4248-9689-106BACBFC2DE}"/>
                </a:ext>
              </a:extLst>
            </p:cNvPr>
            <p:cNvSpPr>
              <a:spLocks/>
            </p:cNvSpPr>
            <p:nvPr/>
          </p:nvSpPr>
          <p:spPr bwMode="auto">
            <a:xfrm>
              <a:off x="10664825" y="3530601"/>
              <a:ext cx="30163" cy="26988"/>
            </a:xfrm>
            <a:custGeom>
              <a:avLst/>
              <a:gdLst>
                <a:gd name="T0" fmla="*/ 0 w 49"/>
                <a:gd name="T1" fmla="*/ 0 h 42"/>
                <a:gd name="T2" fmla="*/ 0 w 49"/>
                <a:gd name="T3" fmla="*/ 28 h 42"/>
                <a:gd name="T4" fmla="*/ 7 w 49"/>
                <a:gd name="T5" fmla="*/ 35 h 42"/>
                <a:gd name="T6" fmla="*/ 17 w 49"/>
                <a:gd name="T7" fmla="*/ 35 h 42"/>
                <a:gd name="T8" fmla="*/ 17 w 49"/>
                <a:gd name="T9" fmla="*/ 42 h 42"/>
                <a:gd name="T10" fmla="*/ 32 w 49"/>
                <a:gd name="T11" fmla="*/ 42 h 42"/>
                <a:gd name="T12" fmla="*/ 32 w 49"/>
                <a:gd name="T13" fmla="*/ 35 h 42"/>
                <a:gd name="T14" fmla="*/ 42 w 49"/>
                <a:gd name="T15" fmla="*/ 35 h 42"/>
                <a:gd name="T16" fmla="*/ 49 w 49"/>
                <a:gd name="T17" fmla="*/ 28 h 42"/>
                <a:gd name="T18" fmla="*/ 49 w 49"/>
                <a:gd name="T19" fmla="*/ 0 h 42"/>
                <a:gd name="T20" fmla="*/ 0 w 4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2">
                  <a:moveTo>
                    <a:pt x="0" y="0"/>
                  </a:moveTo>
                  <a:lnTo>
                    <a:pt x="0" y="28"/>
                  </a:lnTo>
                  <a:cubicBezTo>
                    <a:pt x="0" y="32"/>
                    <a:pt x="3" y="35"/>
                    <a:pt x="7" y="35"/>
                  </a:cubicBezTo>
                  <a:lnTo>
                    <a:pt x="17" y="35"/>
                  </a:lnTo>
                  <a:lnTo>
                    <a:pt x="17" y="42"/>
                  </a:lnTo>
                  <a:lnTo>
                    <a:pt x="32" y="42"/>
                  </a:lnTo>
                  <a:lnTo>
                    <a:pt x="32" y="35"/>
                  </a:lnTo>
                  <a:lnTo>
                    <a:pt x="42" y="35"/>
                  </a:lnTo>
                  <a:cubicBezTo>
                    <a:pt x="46" y="35"/>
                    <a:pt x="49" y="32"/>
                    <a:pt x="49" y="28"/>
                  </a:cubicBezTo>
                  <a:lnTo>
                    <a:pt x="49"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22">
              <a:extLst>
                <a:ext uri="{FF2B5EF4-FFF2-40B4-BE49-F238E27FC236}">
                  <a16:creationId xmlns:a16="http://schemas.microsoft.com/office/drawing/2014/main" id="{69892E6D-CD69-4562-8108-92F95629D382}"/>
                </a:ext>
              </a:extLst>
            </p:cNvPr>
            <p:cNvSpPr>
              <a:spLocks noChangeArrowheads="1"/>
            </p:cNvSpPr>
            <p:nvPr/>
          </p:nvSpPr>
          <p:spPr bwMode="auto">
            <a:xfrm>
              <a:off x="10664825" y="3535363"/>
              <a:ext cx="23813"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523">
              <a:extLst>
                <a:ext uri="{FF2B5EF4-FFF2-40B4-BE49-F238E27FC236}">
                  <a16:creationId xmlns:a16="http://schemas.microsoft.com/office/drawing/2014/main" id="{CE54C4EC-D5FA-4124-BCE5-1BA1D40CD0E1}"/>
                </a:ext>
              </a:extLst>
            </p:cNvPr>
            <p:cNvSpPr>
              <a:spLocks noChangeArrowheads="1"/>
            </p:cNvSpPr>
            <p:nvPr/>
          </p:nvSpPr>
          <p:spPr bwMode="auto">
            <a:xfrm>
              <a:off x="10664825" y="3543301"/>
              <a:ext cx="23813"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24">
              <a:extLst>
                <a:ext uri="{FF2B5EF4-FFF2-40B4-BE49-F238E27FC236}">
                  <a16:creationId xmlns:a16="http://schemas.microsoft.com/office/drawing/2014/main" id="{B0266364-3056-4A23-B8D7-3FB65C632FC6}"/>
                </a:ext>
              </a:extLst>
            </p:cNvPr>
            <p:cNvSpPr>
              <a:spLocks/>
            </p:cNvSpPr>
            <p:nvPr/>
          </p:nvSpPr>
          <p:spPr bwMode="auto">
            <a:xfrm>
              <a:off x="10671175" y="4086226"/>
              <a:ext cx="173038" cy="63500"/>
            </a:xfrm>
            <a:custGeom>
              <a:avLst/>
              <a:gdLst>
                <a:gd name="T0" fmla="*/ 273 w 273"/>
                <a:gd name="T1" fmla="*/ 100 h 100"/>
                <a:gd name="T2" fmla="*/ 0 w 273"/>
                <a:gd name="T3" fmla="*/ 100 h 100"/>
                <a:gd name="T4" fmla="*/ 0 w 273"/>
                <a:gd name="T5" fmla="*/ 26 h 100"/>
                <a:gd name="T6" fmla="*/ 273 w 273"/>
                <a:gd name="T7" fmla="*/ 0 h 100"/>
                <a:gd name="T8" fmla="*/ 273 w 273"/>
                <a:gd name="T9" fmla="*/ 100 h 100"/>
              </a:gdLst>
              <a:ahLst/>
              <a:cxnLst>
                <a:cxn ang="0">
                  <a:pos x="T0" y="T1"/>
                </a:cxn>
                <a:cxn ang="0">
                  <a:pos x="T2" y="T3"/>
                </a:cxn>
                <a:cxn ang="0">
                  <a:pos x="T4" y="T5"/>
                </a:cxn>
                <a:cxn ang="0">
                  <a:pos x="T6" y="T7"/>
                </a:cxn>
                <a:cxn ang="0">
                  <a:pos x="T8" y="T9"/>
                </a:cxn>
              </a:cxnLst>
              <a:rect l="0" t="0" r="r" b="b"/>
              <a:pathLst>
                <a:path w="273" h="100">
                  <a:moveTo>
                    <a:pt x="273" y="100"/>
                  </a:moveTo>
                  <a:lnTo>
                    <a:pt x="0" y="100"/>
                  </a:lnTo>
                  <a:lnTo>
                    <a:pt x="0" y="26"/>
                  </a:lnTo>
                  <a:lnTo>
                    <a:pt x="273" y="0"/>
                  </a:lnTo>
                  <a:lnTo>
                    <a:pt x="273" y="10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25">
              <a:extLst>
                <a:ext uri="{FF2B5EF4-FFF2-40B4-BE49-F238E27FC236}">
                  <a16:creationId xmlns:a16="http://schemas.microsoft.com/office/drawing/2014/main" id="{D2665AF4-3235-4313-9483-CEB5A077F4B0}"/>
                </a:ext>
              </a:extLst>
            </p:cNvPr>
            <p:cNvSpPr>
              <a:spLocks/>
            </p:cNvSpPr>
            <p:nvPr/>
          </p:nvSpPr>
          <p:spPr bwMode="auto">
            <a:xfrm>
              <a:off x="10709275" y="4003676"/>
              <a:ext cx="134938" cy="144463"/>
            </a:xfrm>
            <a:custGeom>
              <a:avLst/>
              <a:gdLst>
                <a:gd name="T0" fmla="*/ 172 w 212"/>
                <a:gd name="T1" fmla="*/ 223 h 227"/>
                <a:gd name="T2" fmla="*/ 0 w 212"/>
                <a:gd name="T3" fmla="*/ 51 h 227"/>
                <a:gd name="T4" fmla="*/ 51 w 212"/>
                <a:gd name="T5" fmla="*/ 0 h 227"/>
                <a:gd name="T6" fmla="*/ 212 w 212"/>
                <a:gd name="T7" fmla="*/ 127 h 227"/>
                <a:gd name="T8" fmla="*/ 212 w 212"/>
                <a:gd name="T9" fmla="*/ 227 h 227"/>
                <a:gd name="T10" fmla="*/ 172 w 212"/>
                <a:gd name="T11" fmla="*/ 223 h 227"/>
              </a:gdLst>
              <a:ahLst/>
              <a:cxnLst>
                <a:cxn ang="0">
                  <a:pos x="T0" y="T1"/>
                </a:cxn>
                <a:cxn ang="0">
                  <a:pos x="T2" y="T3"/>
                </a:cxn>
                <a:cxn ang="0">
                  <a:pos x="T4" y="T5"/>
                </a:cxn>
                <a:cxn ang="0">
                  <a:pos x="T6" y="T7"/>
                </a:cxn>
                <a:cxn ang="0">
                  <a:pos x="T8" y="T9"/>
                </a:cxn>
                <a:cxn ang="0">
                  <a:pos x="T10" y="T11"/>
                </a:cxn>
              </a:cxnLst>
              <a:rect l="0" t="0" r="r" b="b"/>
              <a:pathLst>
                <a:path w="212" h="227">
                  <a:moveTo>
                    <a:pt x="172" y="223"/>
                  </a:moveTo>
                  <a:lnTo>
                    <a:pt x="0" y="51"/>
                  </a:lnTo>
                  <a:lnTo>
                    <a:pt x="51" y="0"/>
                  </a:lnTo>
                  <a:lnTo>
                    <a:pt x="212" y="127"/>
                  </a:lnTo>
                  <a:lnTo>
                    <a:pt x="212" y="227"/>
                  </a:lnTo>
                  <a:lnTo>
                    <a:pt x="172" y="22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26">
              <a:extLst>
                <a:ext uri="{FF2B5EF4-FFF2-40B4-BE49-F238E27FC236}">
                  <a16:creationId xmlns:a16="http://schemas.microsoft.com/office/drawing/2014/main" id="{9500F58F-B391-466D-92D3-01825F14462A}"/>
                </a:ext>
              </a:extLst>
            </p:cNvPr>
            <p:cNvSpPr>
              <a:spLocks/>
            </p:cNvSpPr>
            <p:nvPr/>
          </p:nvSpPr>
          <p:spPr bwMode="auto">
            <a:xfrm>
              <a:off x="10655300" y="3678238"/>
              <a:ext cx="171450" cy="136525"/>
            </a:xfrm>
            <a:custGeom>
              <a:avLst/>
              <a:gdLst>
                <a:gd name="T0" fmla="*/ 255 w 270"/>
                <a:gd name="T1" fmla="*/ 215 h 215"/>
                <a:gd name="T2" fmla="*/ 34 w 270"/>
                <a:gd name="T3" fmla="*/ 215 h 215"/>
                <a:gd name="T4" fmla="*/ 3 w 270"/>
                <a:gd name="T5" fmla="*/ 180 h 215"/>
                <a:gd name="T6" fmla="*/ 25 w 270"/>
                <a:gd name="T7" fmla="*/ 0 h 215"/>
                <a:gd name="T8" fmla="*/ 93 w 270"/>
                <a:gd name="T9" fmla="*/ 0 h 215"/>
                <a:gd name="T10" fmla="*/ 90 w 270"/>
                <a:gd name="T11" fmla="*/ 142 h 215"/>
                <a:gd name="T12" fmla="*/ 270 w 270"/>
                <a:gd name="T13" fmla="*/ 120 h 215"/>
                <a:gd name="T14" fmla="*/ 255 w 270"/>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215">
                  <a:moveTo>
                    <a:pt x="255" y="215"/>
                  </a:moveTo>
                  <a:lnTo>
                    <a:pt x="34" y="215"/>
                  </a:lnTo>
                  <a:cubicBezTo>
                    <a:pt x="15" y="215"/>
                    <a:pt x="0" y="198"/>
                    <a:pt x="3" y="180"/>
                  </a:cubicBezTo>
                  <a:lnTo>
                    <a:pt x="25" y="0"/>
                  </a:lnTo>
                  <a:lnTo>
                    <a:pt x="93" y="0"/>
                  </a:lnTo>
                  <a:lnTo>
                    <a:pt x="90" y="142"/>
                  </a:lnTo>
                  <a:lnTo>
                    <a:pt x="270" y="120"/>
                  </a:lnTo>
                  <a:lnTo>
                    <a:pt x="255" y="215"/>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527">
              <a:extLst>
                <a:ext uri="{FF2B5EF4-FFF2-40B4-BE49-F238E27FC236}">
                  <a16:creationId xmlns:a16="http://schemas.microsoft.com/office/drawing/2014/main" id="{DC6A1B1C-DA86-4042-A886-EC688D21625A}"/>
                </a:ext>
              </a:extLst>
            </p:cNvPr>
            <p:cNvSpPr>
              <a:spLocks/>
            </p:cNvSpPr>
            <p:nvPr/>
          </p:nvSpPr>
          <p:spPr bwMode="auto">
            <a:xfrm>
              <a:off x="11052175" y="3606801"/>
              <a:ext cx="146050" cy="144463"/>
            </a:xfrm>
            <a:custGeom>
              <a:avLst/>
              <a:gdLst>
                <a:gd name="T0" fmla="*/ 26 w 230"/>
                <a:gd name="T1" fmla="*/ 103 h 227"/>
                <a:gd name="T2" fmla="*/ 195 w 230"/>
                <a:gd name="T3" fmla="*/ 0 h 227"/>
                <a:gd name="T4" fmla="*/ 230 w 230"/>
                <a:gd name="T5" fmla="*/ 55 h 227"/>
                <a:gd name="T6" fmla="*/ 30 w 230"/>
                <a:gd name="T7" fmla="*/ 227 h 227"/>
                <a:gd name="T8" fmla="*/ 0 w 230"/>
                <a:gd name="T9" fmla="*/ 136 h 227"/>
                <a:gd name="T10" fmla="*/ 26 w 230"/>
                <a:gd name="T11" fmla="*/ 103 h 227"/>
              </a:gdLst>
              <a:ahLst/>
              <a:cxnLst>
                <a:cxn ang="0">
                  <a:pos x="T0" y="T1"/>
                </a:cxn>
                <a:cxn ang="0">
                  <a:pos x="T2" y="T3"/>
                </a:cxn>
                <a:cxn ang="0">
                  <a:pos x="T4" y="T5"/>
                </a:cxn>
                <a:cxn ang="0">
                  <a:pos x="T6" y="T7"/>
                </a:cxn>
                <a:cxn ang="0">
                  <a:pos x="T8" y="T9"/>
                </a:cxn>
                <a:cxn ang="0">
                  <a:pos x="T10" y="T11"/>
                </a:cxn>
              </a:cxnLst>
              <a:rect l="0" t="0" r="r" b="b"/>
              <a:pathLst>
                <a:path w="230" h="227">
                  <a:moveTo>
                    <a:pt x="26" y="103"/>
                  </a:moveTo>
                  <a:lnTo>
                    <a:pt x="195" y="0"/>
                  </a:lnTo>
                  <a:lnTo>
                    <a:pt x="230" y="55"/>
                  </a:lnTo>
                  <a:lnTo>
                    <a:pt x="30" y="227"/>
                  </a:lnTo>
                  <a:lnTo>
                    <a:pt x="0" y="136"/>
                  </a:lnTo>
                  <a:lnTo>
                    <a:pt x="26" y="10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28">
              <a:extLst>
                <a:ext uri="{FF2B5EF4-FFF2-40B4-BE49-F238E27FC236}">
                  <a16:creationId xmlns:a16="http://schemas.microsoft.com/office/drawing/2014/main" id="{003D141F-7C1B-4126-A6C8-04FEC04E3B69}"/>
                </a:ext>
              </a:extLst>
            </p:cNvPr>
            <p:cNvSpPr>
              <a:spLocks/>
            </p:cNvSpPr>
            <p:nvPr/>
          </p:nvSpPr>
          <p:spPr bwMode="auto">
            <a:xfrm>
              <a:off x="10679113" y="3787776"/>
              <a:ext cx="138113" cy="26988"/>
            </a:xfrm>
            <a:custGeom>
              <a:avLst/>
              <a:gdLst>
                <a:gd name="T0" fmla="*/ 213 w 216"/>
                <a:gd name="T1" fmla="*/ 0 h 42"/>
                <a:gd name="T2" fmla="*/ 0 w 216"/>
                <a:gd name="T3" fmla="*/ 42 h 42"/>
                <a:gd name="T4" fmla="*/ 216 w 216"/>
                <a:gd name="T5" fmla="*/ 42 h 42"/>
                <a:gd name="T6" fmla="*/ 213 w 216"/>
                <a:gd name="T7" fmla="*/ 0 h 42"/>
              </a:gdLst>
              <a:ahLst/>
              <a:cxnLst>
                <a:cxn ang="0">
                  <a:pos x="T0" y="T1"/>
                </a:cxn>
                <a:cxn ang="0">
                  <a:pos x="T2" y="T3"/>
                </a:cxn>
                <a:cxn ang="0">
                  <a:pos x="T4" y="T5"/>
                </a:cxn>
                <a:cxn ang="0">
                  <a:pos x="T6" y="T7"/>
                </a:cxn>
              </a:cxnLst>
              <a:rect l="0" t="0" r="r" b="b"/>
              <a:pathLst>
                <a:path w="216" h="42">
                  <a:moveTo>
                    <a:pt x="213" y="0"/>
                  </a:moveTo>
                  <a:cubicBezTo>
                    <a:pt x="213" y="0"/>
                    <a:pt x="36" y="13"/>
                    <a:pt x="0" y="42"/>
                  </a:cubicBezTo>
                  <a:cubicBezTo>
                    <a:pt x="39" y="42"/>
                    <a:pt x="216" y="42"/>
                    <a:pt x="216" y="42"/>
                  </a:cubicBezTo>
                  <a:lnTo>
                    <a:pt x="213"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29">
              <a:extLst>
                <a:ext uri="{FF2B5EF4-FFF2-40B4-BE49-F238E27FC236}">
                  <a16:creationId xmlns:a16="http://schemas.microsoft.com/office/drawing/2014/main" id="{E267C585-CC73-428C-A163-C37EDE23D20A}"/>
                </a:ext>
              </a:extLst>
            </p:cNvPr>
            <p:cNvSpPr>
              <a:spLocks/>
            </p:cNvSpPr>
            <p:nvPr/>
          </p:nvSpPr>
          <p:spPr bwMode="auto">
            <a:xfrm>
              <a:off x="10685463" y="3678238"/>
              <a:ext cx="28575" cy="95250"/>
            </a:xfrm>
            <a:custGeom>
              <a:avLst/>
              <a:gdLst>
                <a:gd name="T0" fmla="*/ 43 w 46"/>
                <a:gd name="T1" fmla="*/ 142 h 150"/>
                <a:gd name="T2" fmla="*/ 0 w 46"/>
                <a:gd name="T3" fmla="*/ 150 h 150"/>
                <a:gd name="T4" fmla="*/ 25 w 46"/>
                <a:gd name="T5" fmla="*/ 131 h 150"/>
                <a:gd name="T6" fmla="*/ 31 w 46"/>
                <a:gd name="T7" fmla="*/ 0 h 150"/>
                <a:gd name="T8" fmla="*/ 46 w 46"/>
                <a:gd name="T9" fmla="*/ 0 h 150"/>
                <a:gd name="T10" fmla="*/ 43 w 46"/>
                <a:gd name="T11" fmla="*/ 142 h 150"/>
              </a:gdLst>
              <a:ahLst/>
              <a:cxnLst>
                <a:cxn ang="0">
                  <a:pos x="T0" y="T1"/>
                </a:cxn>
                <a:cxn ang="0">
                  <a:pos x="T2" y="T3"/>
                </a:cxn>
                <a:cxn ang="0">
                  <a:pos x="T4" y="T5"/>
                </a:cxn>
                <a:cxn ang="0">
                  <a:pos x="T6" y="T7"/>
                </a:cxn>
                <a:cxn ang="0">
                  <a:pos x="T8" y="T9"/>
                </a:cxn>
                <a:cxn ang="0">
                  <a:pos x="T10" y="T11"/>
                </a:cxn>
              </a:cxnLst>
              <a:rect l="0" t="0" r="r" b="b"/>
              <a:pathLst>
                <a:path w="46" h="150">
                  <a:moveTo>
                    <a:pt x="43" y="142"/>
                  </a:moveTo>
                  <a:lnTo>
                    <a:pt x="0" y="150"/>
                  </a:lnTo>
                  <a:cubicBezTo>
                    <a:pt x="0" y="150"/>
                    <a:pt x="6" y="137"/>
                    <a:pt x="25" y="131"/>
                  </a:cubicBezTo>
                  <a:cubicBezTo>
                    <a:pt x="25" y="109"/>
                    <a:pt x="31" y="0"/>
                    <a:pt x="31" y="0"/>
                  </a:cubicBezTo>
                  <a:lnTo>
                    <a:pt x="46" y="0"/>
                  </a:lnTo>
                  <a:lnTo>
                    <a:pt x="43" y="1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530">
              <a:extLst>
                <a:ext uri="{FF2B5EF4-FFF2-40B4-BE49-F238E27FC236}">
                  <a16:creationId xmlns:a16="http://schemas.microsoft.com/office/drawing/2014/main" id="{F58EB6D1-0A39-4BDE-A576-CC22784DBFDB}"/>
                </a:ext>
              </a:extLst>
            </p:cNvPr>
            <p:cNvSpPr>
              <a:spLocks/>
            </p:cNvSpPr>
            <p:nvPr/>
          </p:nvSpPr>
          <p:spPr bwMode="auto">
            <a:xfrm>
              <a:off x="11058525" y="3632201"/>
              <a:ext cx="139700" cy="196850"/>
            </a:xfrm>
            <a:custGeom>
              <a:avLst/>
              <a:gdLst>
                <a:gd name="T0" fmla="*/ 60 w 220"/>
                <a:gd name="T1" fmla="*/ 154 h 312"/>
                <a:gd name="T2" fmla="*/ 220 w 220"/>
                <a:gd name="T3" fmla="*/ 16 h 312"/>
                <a:gd name="T4" fmla="*/ 210 w 220"/>
                <a:gd name="T5" fmla="*/ 0 h 312"/>
                <a:gd name="T6" fmla="*/ 55 w 220"/>
                <a:gd name="T7" fmla="*/ 114 h 312"/>
                <a:gd name="T8" fmla="*/ 55 w 220"/>
                <a:gd name="T9" fmla="*/ 40 h 312"/>
                <a:gd name="T10" fmla="*/ 18 w 220"/>
                <a:gd name="T11" fmla="*/ 61 h 312"/>
                <a:gd name="T12" fmla="*/ 16 w 220"/>
                <a:gd name="T13" fmla="*/ 59 h 312"/>
                <a:gd name="T14" fmla="*/ 16 w 220"/>
                <a:gd name="T15" fmla="*/ 62 h 312"/>
                <a:gd name="T16" fmla="*/ 0 w 220"/>
                <a:gd name="T17" fmla="*/ 71 h 312"/>
                <a:gd name="T18" fmla="*/ 16 w 220"/>
                <a:gd name="T19" fmla="*/ 167 h 312"/>
                <a:gd name="T20" fmla="*/ 16 w 220"/>
                <a:gd name="T21" fmla="*/ 188 h 312"/>
                <a:gd name="T22" fmla="*/ 60 w 220"/>
                <a:gd name="T23" fmla="*/ 224 h 312"/>
                <a:gd name="T24" fmla="*/ 165 w 220"/>
                <a:gd name="T25" fmla="*/ 312 h 312"/>
                <a:gd name="T26" fmla="*/ 178 w 220"/>
                <a:gd name="T27" fmla="*/ 298 h 312"/>
                <a:gd name="T28" fmla="*/ 60 w 220"/>
                <a:gd name="T29" fmla="*/ 188 h 312"/>
                <a:gd name="T30" fmla="*/ 60 w 220"/>
                <a:gd name="T31" fmla="*/ 1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312">
                  <a:moveTo>
                    <a:pt x="60" y="154"/>
                  </a:moveTo>
                  <a:lnTo>
                    <a:pt x="220" y="16"/>
                  </a:lnTo>
                  <a:lnTo>
                    <a:pt x="210" y="0"/>
                  </a:lnTo>
                  <a:lnTo>
                    <a:pt x="55" y="114"/>
                  </a:lnTo>
                  <a:lnTo>
                    <a:pt x="55" y="40"/>
                  </a:lnTo>
                  <a:lnTo>
                    <a:pt x="18" y="61"/>
                  </a:lnTo>
                  <a:lnTo>
                    <a:pt x="16" y="59"/>
                  </a:lnTo>
                  <a:lnTo>
                    <a:pt x="16" y="62"/>
                  </a:lnTo>
                  <a:lnTo>
                    <a:pt x="0" y="71"/>
                  </a:lnTo>
                  <a:lnTo>
                    <a:pt x="16" y="167"/>
                  </a:lnTo>
                  <a:lnTo>
                    <a:pt x="16" y="188"/>
                  </a:lnTo>
                  <a:lnTo>
                    <a:pt x="60" y="224"/>
                  </a:lnTo>
                  <a:lnTo>
                    <a:pt x="165" y="312"/>
                  </a:lnTo>
                  <a:lnTo>
                    <a:pt x="178" y="298"/>
                  </a:lnTo>
                  <a:lnTo>
                    <a:pt x="60" y="188"/>
                  </a:lnTo>
                  <a:lnTo>
                    <a:pt x="60" y="15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31">
              <a:extLst>
                <a:ext uri="{FF2B5EF4-FFF2-40B4-BE49-F238E27FC236}">
                  <a16:creationId xmlns:a16="http://schemas.microsoft.com/office/drawing/2014/main" id="{B15C633B-F062-474D-B504-42A0AC5C344B}"/>
                </a:ext>
              </a:extLst>
            </p:cNvPr>
            <p:cNvSpPr>
              <a:spLocks/>
            </p:cNvSpPr>
            <p:nvPr/>
          </p:nvSpPr>
          <p:spPr bwMode="auto">
            <a:xfrm>
              <a:off x="10671175" y="4056063"/>
              <a:ext cx="173038" cy="93663"/>
            </a:xfrm>
            <a:custGeom>
              <a:avLst/>
              <a:gdLst>
                <a:gd name="T0" fmla="*/ 270 w 273"/>
                <a:gd name="T1" fmla="*/ 89 h 149"/>
                <a:gd name="T2" fmla="*/ 241 w 273"/>
                <a:gd name="T3" fmla="*/ 100 h 149"/>
                <a:gd name="T4" fmla="*/ 245 w 273"/>
                <a:gd name="T5" fmla="*/ 51 h 149"/>
                <a:gd name="T6" fmla="*/ 92 w 273"/>
                <a:gd name="T7" fmla="*/ 0 h 149"/>
                <a:gd name="T8" fmla="*/ 202 w 273"/>
                <a:gd name="T9" fmla="*/ 111 h 149"/>
                <a:gd name="T10" fmla="*/ 42 w 273"/>
                <a:gd name="T11" fmla="*/ 131 h 149"/>
                <a:gd name="T12" fmla="*/ 0 w 273"/>
                <a:gd name="T13" fmla="*/ 131 h 149"/>
                <a:gd name="T14" fmla="*/ 0 w 273"/>
                <a:gd name="T15" fmla="*/ 149 h 149"/>
                <a:gd name="T16" fmla="*/ 273 w 273"/>
                <a:gd name="T17" fmla="*/ 149 h 149"/>
                <a:gd name="T18" fmla="*/ 273 w 273"/>
                <a:gd name="T19" fmla="*/ 88 h 149"/>
                <a:gd name="T20" fmla="*/ 270 w 273"/>
                <a:gd name="T21" fmla="*/ 8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49">
                  <a:moveTo>
                    <a:pt x="270" y="89"/>
                  </a:moveTo>
                  <a:cubicBezTo>
                    <a:pt x="261" y="93"/>
                    <a:pt x="251" y="96"/>
                    <a:pt x="241" y="100"/>
                  </a:cubicBezTo>
                  <a:lnTo>
                    <a:pt x="245" y="51"/>
                  </a:lnTo>
                  <a:cubicBezTo>
                    <a:pt x="245" y="51"/>
                    <a:pt x="202" y="14"/>
                    <a:pt x="92" y="0"/>
                  </a:cubicBezTo>
                  <a:lnTo>
                    <a:pt x="202" y="111"/>
                  </a:lnTo>
                  <a:cubicBezTo>
                    <a:pt x="150" y="124"/>
                    <a:pt x="96" y="131"/>
                    <a:pt x="42" y="131"/>
                  </a:cubicBezTo>
                  <a:lnTo>
                    <a:pt x="0" y="131"/>
                  </a:lnTo>
                  <a:lnTo>
                    <a:pt x="0" y="149"/>
                  </a:lnTo>
                  <a:lnTo>
                    <a:pt x="273" y="149"/>
                  </a:lnTo>
                  <a:lnTo>
                    <a:pt x="273" y="88"/>
                  </a:lnTo>
                  <a:lnTo>
                    <a:pt x="270" y="8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32">
              <a:extLst>
                <a:ext uri="{FF2B5EF4-FFF2-40B4-BE49-F238E27FC236}">
                  <a16:creationId xmlns:a16="http://schemas.microsoft.com/office/drawing/2014/main" id="{25772F3A-A42A-4CE2-A244-8034787C458A}"/>
                </a:ext>
              </a:extLst>
            </p:cNvPr>
            <p:cNvSpPr>
              <a:spLocks/>
            </p:cNvSpPr>
            <p:nvPr/>
          </p:nvSpPr>
          <p:spPr bwMode="auto">
            <a:xfrm>
              <a:off x="11039475" y="4054476"/>
              <a:ext cx="177800" cy="96838"/>
            </a:xfrm>
            <a:custGeom>
              <a:avLst/>
              <a:gdLst>
                <a:gd name="T0" fmla="*/ 56 w 281"/>
                <a:gd name="T1" fmla="*/ 150 h 154"/>
                <a:gd name="T2" fmla="*/ 281 w 281"/>
                <a:gd name="T3" fmla="*/ 68 h 154"/>
                <a:gd name="T4" fmla="*/ 256 w 281"/>
                <a:gd name="T5" fmla="*/ 0 h 154"/>
                <a:gd name="T6" fmla="*/ 0 w 281"/>
                <a:gd name="T7" fmla="*/ 67 h 154"/>
                <a:gd name="T8" fmla="*/ 25 w 281"/>
                <a:gd name="T9" fmla="*/ 135 h 154"/>
                <a:gd name="T10" fmla="*/ 56 w 281"/>
                <a:gd name="T11" fmla="*/ 150 h 154"/>
              </a:gdLst>
              <a:ahLst/>
              <a:cxnLst>
                <a:cxn ang="0">
                  <a:pos x="T0" y="T1"/>
                </a:cxn>
                <a:cxn ang="0">
                  <a:pos x="T2" y="T3"/>
                </a:cxn>
                <a:cxn ang="0">
                  <a:pos x="T4" y="T5"/>
                </a:cxn>
                <a:cxn ang="0">
                  <a:pos x="T6" y="T7"/>
                </a:cxn>
                <a:cxn ang="0">
                  <a:pos x="T8" y="T9"/>
                </a:cxn>
                <a:cxn ang="0">
                  <a:pos x="T10" y="T11"/>
                </a:cxn>
              </a:cxnLst>
              <a:rect l="0" t="0" r="r" b="b"/>
              <a:pathLst>
                <a:path w="281" h="154">
                  <a:moveTo>
                    <a:pt x="56" y="150"/>
                  </a:moveTo>
                  <a:lnTo>
                    <a:pt x="281" y="68"/>
                  </a:lnTo>
                  <a:lnTo>
                    <a:pt x="256" y="0"/>
                  </a:lnTo>
                  <a:lnTo>
                    <a:pt x="0" y="67"/>
                  </a:lnTo>
                  <a:lnTo>
                    <a:pt x="25" y="135"/>
                  </a:lnTo>
                  <a:cubicBezTo>
                    <a:pt x="29" y="148"/>
                    <a:pt x="43" y="154"/>
                    <a:pt x="56" y="150"/>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533">
              <a:extLst>
                <a:ext uri="{FF2B5EF4-FFF2-40B4-BE49-F238E27FC236}">
                  <a16:creationId xmlns:a16="http://schemas.microsoft.com/office/drawing/2014/main" id="{94F68E8F-F6F6-4686-89CF-E426B7547409}"/>
                </a:ext>
              </a:extLst>
            </p:cNvPr>
            <p:cNvSpPr>
              <a:spLocks/>
            </p:cNvSpPr>
            <p:nvPr/>
          </p:nvSpPr>
          <p:spPr bwMode="auto">
            <a:xfrm>
              <a:off x="11047413" y="4081463"/>
              <a:ext cx="169863" cy="71438"/>
            </a:xfrm>
            <a:custGeom>
              <a:avLst/>
              <a:gdLst>
                <a:gd name="T0" fmla="*/ 262 w 268"/>
                <a:gd name="T1" fmla="*/ 8 h 112"/>
                <a:gd name="T2" fmla="*/ 217 w 268"/>
                <a:gd name="T3" fmla="*/ 24 h 112"/>
                <a:gd name="T4" fmla="*/ 80 w 268"/>
                <a:gd name="T5" fmla="*/ 56 h 112"/>
                <a:gd name="T6" fmla="*/ 80 w 268"/>
                <a:gd name="T7" fmla="*/ 0 h 112"/>
                <a:gd name="T8" fmla="*/ 25 w 268"/>
                <a:gd name="T9" fmla="*/ 14 h 112"/>
                <a:gd name="T10" fmla="*/ 34 w 268"/>
                <a:gd name="T11" fmla="*/ 59 h 112"/>
                <a:gd name="T12" fmla="*/ 10 w 268"/>
                <a:gd name="T13" fmla="*/ 60 h 112"/>
                <a:gd name="T14" fmla="*/ 0 w 268"/>
                <a:gd name="T15" fmla="*/ 60 h 112"/>
                <a:gd name="T16" fmla="*/ 13 w 268"/>
                <a:gd name="T17" fmla="*/ 97 h 112"/>
                <a:gd name="T18" fmla="*/ 38 w 268"/>
                <a:gd name="T19" fmla="*/ 108 h 112"/>
                <a:gd name="T20" fmla="*/ 268 w 268"/>
                <a:gd name="T21" fmla="*/ 25 h 112"/>
                <a:gd name="T22" fmla="*/ 262 w 268"/>
                <a:gd name="T23"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112">
                  <a:moveTo>
                    <a:pt x="262" y="8"/>
                  </a:moveTo>
                  <a:lnTo>
                    <a:pt x="217" y="24"/>
                  </a:lnTo>
                  <a:cubicBezTo>
                    <a:pt x="173" y="40"/>
                    <a:pt x="127" y="51"/>
                    <a:pt x="80" y="56"/>
                  </a:cubicBezTo>
                  <a:lnTo>
                    <a:pt x="80" y="0"/>
                  </a:lnTo>
                  <a:lnTo>
                    <a:pt x="25" y="14"/>
                  </a:lnTo>
                  <a:lnTo>
                    <a:pt x="34" y="59"/>
                  </a:lnTo>
                  <a:cubicBezTo>
                    <a:pt x="26" y="60"/>
                    <a:pt x="18" y="60"/>
                    <a:pt x="10" y="60"/>
                  </a:cubicBezTo>
                  <a:lnTo>
                    <a:pt x="0" y="60"/>
                  </a:lnTo>
                  <a:lnTo>
                    <a:pt x="13" y="97"/>
                  </a:lnTo>
                  <a:cubicBezTo>
                    <a:pt x="17" y="107"/>
                    <a:pt x="28" y="112"/>
                    <a:pt x="38" y="108"/>
                  </a:cubicBezTo>
                  <a:lnTo>
                    <a:pt x="268" y="25"/>
                  </a:lnTo>
                  <a:lnTo>
                    <a:pt x="262" y="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35">
              <a:extLst>
                <a:ext uri="{FF2B5EF4-FFF2-40B4-BE49-F238E27FC236}">
                  <a16:creationId xmlns:a16="http://schemas.microsoft.com/office/drawing/2014/main" id="{7F1D559D-0D4F-4A41-BB91-71826C9B385F}"/>
                </a:ext>
              </a:extLst>
            </p:cNvPr>
            <p:cNvSpPr>
              <a:spLocks/>
            </p:cNvSpPr>
            <p:nvPr/>
          </p:nvSpPr>
          <p:spPr bwMode="auto">
            <a:xfrm>
              <a:off x="10617200" y="3881438"/>
              <a:ext cx="93663" cy="76200"/>
            </a:xfrm>
            <a:custGeom>
              <a:avLst/>
              <a:gdLst>
                <a:gd name="T0" fmla="*/ 27 w 147"/>
                <a:gd name="T1" fmla="*/ 0 h 122"/>
                <a:gd name="T2" fmla="*/ 120 w 147"/>
                <a:gd name="T3" fmla="*/ 0 h 122"/>
                <a:gd name="T4" fmla="*/ 147 w 147"/>
                <a:gd name="T5" fmla="*/ 27 h 122"/>
                <a:gd name="T6" fmla="*/ 147 w 147"/>
                <a:gd name="T7" fmla="*/ 65 h 122"/>
                <a:gd name="T8" fmla="*/ 120 w 147"/>
                <a:gd name="T9" fmla="*/ 92 h 122"/>
                <a:gd name="T10" fmla="*/ 111 w 147"/>
                <a:gd name="T11" fmla="*/ 92 h 122"/>
                <a:gd name="T12" fmla="*/ 111 w 147"/>
                <a:gd name="T13" fmla="*/ 122 h 122"/>
                <a:gd name="T14" fmla="*/ 77 w 147"/>
                <a:gd name="T15" fmla="*/ 92 h 122"/>
                <a:gd name="T16" fmla="*/ 27 w 147"/>
                <a:gd name="T17" fmla="*/ 92 h 122"/>
                <a:gd name="T18" fmla="*/ 0 w 147"/>
                <a:gd name="T19" fmla="*/ 65 h 122"/>
                <a:gd name="T20" fmla="*/ 0 w 147"/>
                <a:gd name="T21" fmla="*/ 27 h 122"/>
                <a:gd name="T22" fmla="*/ 27 w 147"/>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22">
                  <a:moveTo>
                    <a:pt x="27" y="0"/>
                  </a:moveTo>
                  <a:lnTo>
                    <a:pt x="120" y="0"/>
                  </a:lnTo>
                  <a:cubicBezTo>
                    <a:pt x="135" y="0"/>
                    <a:pt x="147" y="12"/>
                    <a:pt x="147" y="27"/>
                  </a:cubicBezTo>
                  <a:lnTo>
                    <a:pt x="147" y="65"/>
                  </a:lnTo>
                  <a:cubicBezTo>
                    <a:pt x="147" y="80"/>
                    <a:pt x="135" y="92"/>
                    <a:pt x="120" y="92"/>
                  </a:cubicBezTo>
                  <a:lnTo>
                    <a:pt x="111" y="92"/>
                  </a:lnTo>
                  <a:lnTo>
                    <a:pt x="111" y="122"/>
                  </a:lnTo>
                  <a:lnTo>
                    <a:pt x="77" y="92"/>
                  </a:lnTo>
                  <a:lnTo>
                    <a:pt x="27" y="92"/>
                  </a:lnTo>
                  <a:cubicBezTo>
                    <a:pt x="12" y="92"/>
                    <a:pt x="0" y="80"/>
                    <a:pt x="0" y="65"/>
                  </a:cubicBezTo>
                  <a:lnTo>
                    <a:pt x="0" y="27"/>
                  </a:lnTo>
                  <a:cubicBezTo>
                    <a:pt x="0" y="12"/>
                    <a:pt x="12" y="0"/>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36">
              <a:extLst>
                <a:ext uri="{FF2B5EF4-FFF2-40B4-BE49-F238E27FC236}">
                  <a16:creationId xmlns:a16="http://schemas.microsoft.com/office/drawing/2014/main" id="{BBE64E8B-9209-49F6-B4AE-16A6AAB28E9F}"/>
                </a:ext>
              </a:extLst>
            </p:cNvPr>
            <p:cNvSpPr>
              <a:spLocks/>
            </p:cNvSpPr>
            <p:nvPr/>
          </p:nvSpPr>
          <p:spPr bwMode="auto">
            <a:xfrm>
              <a:off x="10558463" y="3848101"/>
              <a:ext cx="92075" cy="77788"/>
            </a:xfrm>
            <a:custGeom>
              <a:avLst/>
              <a:gdLst>
                <a:gd name="T0" fmla="*/ 120 w 146"/>
                <a:gd name="T1" fmla="*/ 0 h 122"/>
                <a:gd name="T2" fmla="*/ 27 w 146"/>
                <a:gd name="T3" fmla="*/ 0 h 122"/>
                <a:gd name="T4" fmla="*/ 0 w 146"/>
                <a:gd name="T5" fmla="*/ 27 h 122"/>
                <a:gd name="T6" fmla="*/ 0 w 146"/>
                <a:gd name="T7" fmla="*/ 65 h 122"/>
                <a:gd name="T8" fmla="*/ 27 w 146"/>
                <a:gd name="T9" fmla="*/ 92 h 122"/>
                <a:gd name="T10" fmla="*/ 36 w 146"/>
                <a:gd name="T11" fmla="*/ 92 h 122"/>
                <a:gd name="T12" fmla="*/ 36 w 146"/>
                <a:gd name="T13" fmla="*/ 122 h 122"/>
                <a:gd name="T14" fmla="*/ 69 w 146"/>
                <a:gd name="T15" fmla="*/ 92 h 122"/>
                <a:gd name="T16" fmla="*/ 120 w 146"/>
                <a:gd name="T17" fmla="*/ 92 h 122"/>
                <a:gd name="T18" fmla="*/ 146 w 146"/>
                <a:gd name="T19" fmla="*/ 65 h 122"/>
                <a:gd name="T20" fmla="*/ 146 w 146"/>
                <a:gd name="T21" fmla="*/ 27 h 122"/>
                <a:gd name="T22" fmla="*/ 120 w 146"/>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22">
                  <a:moveTo>
                    <a:pt x="120" y="0"/>
                  </a:moveTo>
                  <a:lnTo>
                    <a:pt x="27" y="0"/>
                  </a:lnTo>
                  <a:cubicBezTo>
                    <a:pt x="12" y="0"/>
                    <a:pt x="0" y="12"/>
                    <a:pt x="0" y="27"/>
                  </a:cubicBezTo>
                  <a:lnTo>
                    <a:pt x="0" y="65"/>
                  </a:lnTo>
                  <a:cubicBezTo>
                    <a:pt x="0" y="80"/>
                    <a:pt x="12" y="92"/>
                    <a:pt x="27" y="92"/>
                  </a:cubicBezTo>
                  <a:lnTo>
                    <a:pt x="36" y="92"/>
                  </a:lnTo>
                  <a:lnTo>
                    <a:pt x="36" y="122"/>
                  </a:lnTo>
                  <a:lnTo>
                    <a:pt x="69" y="92"/>
                  </a:lnTo>
                  <a:lnTo>
                    <a:pt x="120" y="92"/>
                  </a:lnTo>
                  <a:cubicBezTo>
                    <a:pt x="134" y="92"/>
                    <a:pt x="146" y="80"/>
                    <a:pt x="146" y="65"/>
                  </a:cubicBezTo>
                  <a:lnTo>
                    <a:pt x="146" y="27"/>
                  </a:lnTo>
                  <a:cubicBezTo>
                    <a:pt x="146" y="12"/>
                    <a:pt x="134" y="0"/>
                    <a:pt x="120" y="0"/>
                  </a:cubicBez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537">
              <a:extLst>
                <a:ext uri="{FF2B5EF4-FFF2-40B4-BE49-F238E27FC236}">
                  <a16:creationId xmlns:a16="http://schemas.microsoft.com/office/drawing/2014/main" id="{CDF61304-A22F-4173-AE89-453DE6E37409}"/>
                </a:ext>
              </a:extLst>
            </p:cNvPr>
            <p:cNvSpPr>
              <a:spLocks noChangeArrowheads="1"/>
            </p:cNvSpPr>
            <p:nvPr/>
          </p:nvSpPr>
          <p:spPr bwMode="auto">
            <a:xfrm>
              <a:off x="10653713" y="4106863"/>
              <a:ext cx="17463" cy="42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538">
              <a:extLst>
                <a:ext uri="{FF2B5EF4-FFF2-40B4-BE49-F238E27FC236}">
                  <a16:creationId xmlns:a16="http://schemas.microsoft.com/office/drawing/2014/main" id="{40E8E80B-8484-4EBD-9478-B209DF4082DA}"/>
                </a:ext>
              </a:extLst>
            </p:cNvPr>
            <p:cNvSpPr>
              <a:spLocks noChangeArrowheads="1"/>
            </p:cNvSpPr>
            <p:nvPr/>
          </p:nvSpPr>
          <p:spPr bwMode="auto">
            <a:xfrm>
              <a:off x="10674350" y="3667126"/>
              <a:ext cx="381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39">
              <a:extLst>
                <a:ext uri="{FF2B5EF4-FFF2-40B4-BE49-F238E27FC236}">
                  <a16:creationId xmlns:a16="http://schemas.microsoft.com/office/drawing/2014/main" id="{6E90A8B8-960C-4F00-A88D-B9B461BD11CF}"/>
                </a:ext>
              </a:extLst>
            </p:cNvPr>
            <p:cNvSpPr>
              <a:spLocks noEditPoints="1"/>
            </p:cNvSpPr>
            <p:nvPr/>
          </p:nvSpPr>
          <p:spPr bwMode="auto">
            <a:xfrm>
              <a:off x="11187113" y="3475038"/>
              <a:ext cx="76200" cy="88900"/>
            </a:xfrm>
            <a:custGeom>
              <a:avLst/>
              <a:gdLst>
                <a:gd name="T0" fmla="*/ 72 w 121"/>
                <a:gd name="T1" fmla="*/ 103 h 141"/>
                <a:gd name="T2" fmla="*/ 19 w 121"/>
                <a:gd name="T3" fmla="*/ 71 h 141"/>
                <a:gd name="T4" fmla="*/ 51 w 121"/>
                <a:gd name="T5" fmla="*/ 18 h 141"/>
                <a:gd name="T6" fmla="*/ 103 w 121"/>
                <a:gd name="T7" fmla="*/ 50 h 141"/>
                <a:gd name="T8" fmla="*/ 72 w 121"/>
                <a:gd name="T9" fmla="*/ 103 h 141"/>
                <a:gd name="T10" fmla="*/ 114 w 121"/>
                <a:gd name="T11" fmla="*/ 47 h 141"/>
                <a:gd name="T12" fmla="*/ 48 w 121"/>
                <a:gd name="T13" fmla="*/ 7 h 141"/>
                <a:gd name="T14" fmla="*/ 8 w 121"/>
                <a:gd name="T15" fmla="*/ 74 h 141"/>
                <a:gd name="T16" fmla="*/ 68 w 121"/>
                <a:gd name="T17" fmla="*/ 115 h 141"/>
                <a:gd name="T18" fmla="*/ 74 w 121"/>
                <a:gd name="T19" fmla="*/ 140 h 141"/>
                <a:gd name="T20" fmla="*/ 75 w 121"/>
                <a:gd name="T21" fmla="*/ 141 h 141"/>
                <a:gd name="T22" fmla="*/ 87 w 121"/>
                <a:gd name="T23" fmla="*/ 139 h 141"/>
                <a:gd name="T24" fmla="*/ 80 w 121"/>
                <a:gd name="T25" fmla="*/ 112 h 141"/>
                <a:gd name="T26" fmla="*/ 114 w 121"/>
                <a:gd name="T27"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41">
                  <a:moveTo>
                    <a:pt x="72" y="103"/>
                  </a:moveTo>
                  <a:cubicBezTo>
                    <a:pt x="48" y="108"/>
                    <a:pt x="25" y="94"/>
                    <a:pt x="19" y="71"/>
                  </a:cubicBezTo>
                  <a:cubicBezTo>
                    <a:pt x="13" y="48"/>
                    <a:pt x="27" y="24"/>
                    <a:pt x="51" y="18"/>
                  </a:cubicBezTo>
                  <a:cubicBezTo>
                    <a:pt x="74" y="12"/>
                    <a:pt x="97" y="27"/>
                    <a:pt x="103" y="50"/>
                  </a:cubicBezTo>
                  <a:cubicBezTo>
                    <a:pt x="109" y="73"/>
                    <a:pt x="95" y="97"/>
                    <a:pt x="72" y="103"/>
                  </a:cubicBezTo>
                  <a:close/>
                  <a:moveTo>
                    <a:pt x="114" y="47"/>
                  </a:moveTo>
                  <a:cubicBezTo>
                    <a:pt x="107" y="18"/>
                    <a:pt x="77" y="0"/>
                    <a:pt x="48" y="7"/>
                  </a:cubicBezTo>
                  <a:cubicBezTo>
                    <a:pt x="18" y="14"/>
                    <a:pt x="0" y="44"/>
                    <a:pt x="8" y="74"/>
                  </a:cubicBezTo>
                  <a:cubicBezTo>
                    <a:pt x="14" y="101"/>
                    <a:pt x="41" y="119"/>
                    <a:pt x="68" y="115"/>
                  </a:cubicBezTo>
                  <a:lnTo>
                    <a:pt x="74" y="140"/>
                  </a:lnTo>
                  <a:lnTo>
                    <a:pt x="75" y="141"/>
                  </a:lnTo>
                  <a:lnTo>
                    <a:pt x="87" y="139"/>
                  </a:lnTo>
                  <a:lnTo>
                    <a:pt x="80" y="112"/>
                  </a:lnTo>
                  <a:cubicBezTo>
                    <a:pt x="106" y="102"/>
                    <a:pt x="121" y="75"/>
                    <a:pt x="114" y="47"/>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40">
              <a:extLst>
                <a:ext uri="{FF2B5EF4-FFF2-40B4-BE49-F238E27FC236}">
                  <a16:creationId xmlns:a16="http://schemas.microsoft.com/office/drawing/2014/main" id="{8152B3E1-CF7E-4D4F-B9D9-491B4D2669E7}"/>
                </a:ext>
              </a:extLst>
            </p:cNvPr>
            <p:cNvSpPr>
              <a:spLocks/>
            </p:cNvSpPr>
            <p:nvPr/>
          </p:nvSpPr>
          <p:spPr bwMode="auto">
            <a:xfrm>
              <a:off x="10810875" y="3638551"/>
              <a:ext cx="265113" cy="523875"/>
            </a:xfrm>
            <a:custGeom>
              <a:avLst/>
              <a:gdLst>
                <a:gd name="T0" fmla="*/ 389 w 419"/>
                <a:gd name="T1" fmla="*/ 828 h 828"/>
                <a:gd name="T2" fmla="*/ 30 w 419"/>
                <a:gd name="T3" fmla="*/ 828 h 828"/>
                <a:gd name="T4" fmla="*/ 0 w 419"/>
                <a:gd name="T5" fmla="*/ 798 h 828"/>
                <a:gd name="T6" fmla="*/ 0 w 419"/>
                <a:gd name="T7" fmla="*/ 30 h 828"/>
                <a:gd name="T8" fmla="*/ 30 w 419"/>
                <a:gd name="T9" fmla="*/ 0 h 828"/>
                <a:gd name="T10" fmla="*/ 389 w 419"/>
                <a:gd name="T11" fmla="*/ 0 h 828"/>
                <a:gd name="T12" fmla="*/ 419 w 419"/>
                <a:gd name="T13" fmla="*/ 30 h 828"/>
                <a:gd name="T14" fmla="*/ 419 w 419"/>
                <a:gd name="T15" fmla="*/ 798 h 828"/>
                <a:gd name="T16" fmla="*/ 389 w 419"/>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828">
                  <a:moveTo>
                    <a:pt x="389" y="828"/>
                  </a:moveTo>
                  <a:lnTo>
                    <a:pt x="30" y="828"/>
                  </a:lnTo>
                  <a:cubicBezTo>
                    <a:pt x="13" y="828"/>
                    <a:pt x="0" y="815"/>
                    <a:pt x="0" y="798"/>
                  </a:cubicBezTo>
                  <a:lnTo>
                    <a:pt x="0" y="30"/>
                  </a:lnTo>
                  <a:cubicBezTo>
                    <a:pt x="0" y="13"/>
                    <a:pt x="13" y="0"/>
                    <a:pt x="30" y="0"/>
                  </a:cubicBezTo>
                  <a:lnTo>
                    <a:pt x="389" y="0"/>
                  </a:lnTo>
                  <a:cubicBezTo>
                    <a:pt x="406" y="0"/>
                    <a:pt x="419" y="13"/>
                    <a:pt x="419" y="30"/>
                  </a:cubicBezTo>
                  <a:lnTo>
                    <a:pt x="419" y="798"/>
                  </a:lnTo>
                  <a:cubicBezTo>
                    <a:pt x="419" y="815"/>
                    <a:pt x="406" y="828"/>
                    <a:pt x="389" y="8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541">
              <a:extLst>
                <a:ext uri="{FF2B5EF4-FFF2-40B4-BE49-F238E27FC236}">
                  <a16:creationId xmlns:a16="http://schemas.microsoft.com/office/drawing/2014/main" id="{41A92590-69E5-4137-807A-CC386D9DBE50}"/>
                </a:ext>
              </a:extLst>
            </p:cNvPr>
            <p:cNvSpPr>
              <a:spLocks noChangeArrowheads="1"/>
            </p:cNvSpPr>
            <p:nvPr/>
          </p:nvSpPr>
          <p:spPr bwMode="auto">
            <a:xfrm>
              <a:off x="10825163" y="3686176"/>
              <a:ext cx="234950" cy="395288"/>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42">
              <a:extLst>
                <a:ext uri="{FF2B5EF4-FFF2-40B4-BE49-F238E27FC236}">
                  <a16:creationId xmlns:a16="http://schemas.microsoft.com/office/drawing/2014/main" id="{015DF42D-6C62-48AA-B39C-87684BE5CF0D}"/>
                </a:ext>
              </a:extLst>
            </p:cNvPr>
            <p:cNvSpPr>
              <a:spLocks noEditPoints="1"/>
            </p:cNvSpPr>
            <p:nvPr/>
          </p:nvSpPr>
          <p:spPr bwMode="auto">
            <a:xfrm>
              <a:off x="10810875" y="3638551"/>
              <a:ext cx="234950" cy="234950"/>
            </a:xfrm>
            <a:custGeom>
              <a:avLst/>
              <a:gdLst>
                <a:gd name="T0" fmla="*/ 275 w 371"/>
                <a:gd name="T1" fmla="*/ 39 h 372"/>
                <a:gd name="T2" fmla="*/ 144 w 371"/>
                <a:gd name="T3" fmla="*/ 39 h 372"/>
                <a:gd name="T4" fmla="*/ 138 w 371"/>
                <a:gd name="T5" fmla="*/ 33 h 372"/>
                <a:gd name="T6" fmla="*/ 144 w 371"/>
                <a:gd name="T7" fmla="*/ 28 h 372"/>
                <a:gd name="T8" fmla="*/ 275 w 371"/>
                <a:gd name="T9" fmla="*/ 28 h 372"/>
                <a:gd name="T10" fmla="*/ 281 w 371"/>
                <a:gd name="T11" fmla="*/ 33 h 372"/>
                <a:gd name="T12" fmla="*/ 275 w 371"/>
                <a:gd name="T13" fmla="*/ 39 h 372"/>
                <a:gd name="T14" fmla="*/ 324 w 371"/>
                <a:gd name="T15" fmla="*/ 33 h 372"/>
                <a:gd name="T16" fmla="*/ 336 w 371"/>
                <a:gd name="T17" fmla="*/ 21 h 372"/>
                <a:gd name="T18" fmla="*/ 345 w 371"/>
                <a:gd name="T19" fmla="*/ 26 h 372"/>
                <a:gd name="T20" fmla="*/ 371 w 371"/>
                <a:gd name="T21" fmla="*/ 1 h 372"/>
                <a:gd name="T22" fmla="*/ 28 w 371"/>
                <a:gd name="T23" fmla="*/ 0 h 372"/>
                <a:gd name="T24" fmla="*/ 0 w 371"/>
                <a:gd name="T25" fmla="*/ 29 h 372"/>
                <a:gd name="T26" fmla="*/ 0 w 371"/>
                <a:gd name="T27" fmla="*/ 372 h 372"/>
                <a:gd name="T28" fmla="*/ 329 w 371"/>
                <a:gd name="T29" fmla="*/ 43 h 372"/>
                <a:gd name="T30" fmla="*/ 324 w 371"/>
                <a:gd name="T31" fmla="*/ 3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2">
                  <a:moveTo>
                    <a:pt x="275" y="39"/>
                  </a:moveTo>
                  <a:lnTo>
                    <a:pt x="144" y="39"/>
                  </a:lnTo>
                  <a:cubicBezTo>
                    <a:pt x="140" y="39"/>
                    <a:pt x="138" y="37"/>
                    <a:pt x="138" y="33"/>
                  </a:cubicBezTo>
                  <a:cubicBezTo>
                    <a:pt x="138" y="30"/>
                    <a:pt x="140" y="28"/>
                    <a:pt x="144" y="28"/>
                  </a:cubicBezTo>
                  <a:lnTo>
                    <a:pt x="275" y="28"/>
                  </a:lnTo>
                  <a:cubicBezTo>
                    <a:pt x="278" y="28"/>
                    <a:pt x="281" y="30"/>
                    <a:pt x="281" y="33"/>
                  </a:cubicBezTo>
                  <a:cubicBezTo>
                    <a:pt x="281" y="37"/>
                    <a:pt x="278" y="39"/>
                    <a:pt x="275" y="39"/>
                  </a:cubicBezTo>
                  <a:close/>
                  <a:moveTo>
                    <a:pt x="324" y="33"/>
                  </a:moveTo>
                  <a:cubicBezTo>
                    <a:pt x="324" y="27"/>
                    <a:pt x="329" y="21"/>
                    <a:pt x="336" y="21"/>
                  </a:cubicBezTo>
                  <a:cubicBezTo>
                    <a:pt x="340" y="21"/>
                    <a:pt x="343" y="23"/>
                    <a:pt x="345" y="26"/>
                  </a:cubicBezTo>
                  <a:lnTo>
                    <a:pt x="371" y="1"/>
                  </a:lnTo>
                  <a:lnTo>
                    <a:pt x="28" y="0"/>
                  </a:lnTo>
                  <a:cubicBezTo>
                    <a:pt x="13" y="0"/>
                    <a:pt x="0" y="13"/>
                    <a:pt x="0" y="29"/>
                  </a:cubicBezTo>
                  <a:lnTo>
                    <a:pt x="0" y="372"/>
                  </a:lnTo>
                  <a:lnTo>
                    <a:pt x="329" y="43"/>
                  </a:lnTo>
                  <a:cubicBezTo>
                    <a:pt x="326" y="41"/>
                    <a:pt x="324" y="37"/>
                    <a:pt x="324" y="3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43">
              <a:extLst>
                <a:ext uri="{FF2B5EF4-FFF2-40B4-BE49-F238E27FC236}">
                  <a16:creationId xmlns:a16="http://schemas.microsoft.com/office/drawing/2014/main" id="{7D381729-7C3C-487F-8770-CDB07DBCFC2B}"/>
                </a:ext>
              </a:extLst>
            </p:cNvPr>
            <p:cNvSpPr>
              <a:spLocks/>
            </p:cNvSpPr>
            <p:nvPr/>
          </p:nvSpPr>
          <p:spPr bwMode="auto">
            <a:xfrm>
              <a:off x="10825163" y="3686176"/>
              <a:ext cx="174625" cy="176213"/>
            </a:xfrm>
            <a:custGeom>
              <a:avLst/>
              <a:gdLst>
                <a:gd name="T0" fmla="*/ 276 w 276"/>
                <a:gd name="T1" fmla="*/ 0 h 277"/>
                <a:gd name="T2" fmla="*/ 0 w 276"/>
                <a:gd name="T3" fmla="*/ 277 h 277"/>
                <a:gd name="T4" fmla="*/ 0 w 276"/>
                <a:gd name="T5" fmla="*/ 8 h 277"/>
                <a:gd name="T6" fmla="*/ 8 w 276"/>
                <a:gd name="T7" fmla="*/ 0 h 277"/>
                <a:gd name="T8" fmla="*/ 276 w 276"/>
                <a:gd name="T9" fmla="*/ 0 h 277"/>
              </a:gdLst>
              <a:ahLst/>
              <a:cxnLst>
                <a:cxn ang="0">
                  <a:pos x="T0" y="T1"/>
                </a:cxn>
                <a:cxn ang="0">
                  <a:pos x="T2" y="T3"/>
                </a:cxn>
                <a:cxn ang="0">
                  <a:pos x="T4" y="T5"/>
                </a:cxn>
                <a:cxn ang="0">
                  <a:pos x="T6" y="T7"/>
                </a:cxn>
                <a:cxn ang="0">
                  <a:pos x="T8" y="T9"/>
                </a:cxn>
              </a:cxnLst>
              <a:rect l="0" t="0" r="r" b="b"/>
              <a:pathLst>
                <a:path w="276" h="277">
                  <a:moveTo>
                    <a:pt x="276" y="0"/>
                  </a:moveTo>
                  <a:lnTo>
                    <a:pt x="0" y="277"/>
                  </a:lnTo>
                  <a:lnTo>
                    <a:pt x="0" y="8"/>
                  </a:lnTo>
                  <a:cubicBezTo>
                    <a:pt x="0" y="4"/>
                    <a:pt x="3" y="0"/>
                    <a:pt x="8" y="0"/>
                  </a:cubicBezTo>
                  <a:lnTo>
                    <a:pt x="276" y="0"/>
                  </a:lnTo>
                  <a:close/>
                </a:path>
              </a:pathLst>
            </a:cu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44">
              <a:extLst>
                <a:ext uri="{FF2B5EF4-FFF2-40B4-BE49-F238E27FC236}">
                  <a16:creationId xmlns:a16="http://schemas.microsoft.com/office/drawing/2014/main" id="{8C4E09CF-81C1-4DC6-8A8F-5EF2E652F3E5}"/>
                </a:ext>
              </a:extLst>
            </p:cNvPr>
            <p:cNvSpPr>
              <a:spLocks/>
            </p:cNvSpPr>
            <p:nvPr/>
          </p:nvSpPr>
          <p:spPr bwMode="auto">
            <a:xfrm>
              <a:off x="10825163" y="3911601"/>
              <a:ext cx="234950" cy="174625"/>
            </a:xfrm>
            <a:custGeom>
              <a:avLst/>
              <a:gdLst>
                <a:gd name="T0" fmla="*/ 370 w 370"/>
                <a:gd name="T1" fmla="*/ 100 h 275"/>
                <a:gd name="T2" fmla="*/ 305 w 370"/>
                <a:gd name="T3" fmla="*/ 37 h 275"/>
                <a:gd name="T4" fmla="*/ 226 w 370"/>
                <a:gd name="T5" fmla="*/ 0 h 275"/>
                <a:gd name="T6" fmla="*/ 98 w 370"/>
                <a:gd name="T7" fmla="*/ 28 h 275"/>
                <a:gd name="T8" fmla="*/ 0 w 370"/>
                <a:gd name="T9" fmla="*/ 80 h 275"/>
                <a:gd name="T10" fmla="*/ 0 w 370"/>
                <a:gd name="T11" fmla="*/ 275 h 275"/>
                <a:gd name="T12" fmla="*/ 370 w 370"/>
                <a:gd name="T13" fmla="*/ 275 h 275"/>
                <a:gd name="T14" fmla="*/ 370 w 370"/>
                <a:gd name="T15" fmla="*/ 100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0" h="275">
                  <a:moveTo>
                    <a:pt x="370" y="100"/>
                  </a:moveTo>
                  <a:cubicBezTo>
                    <a:pt x="356" y="73"/>
                    <a:pt x="334" y="51"/>
                    <a:pt x="305" y="37"/>
                  </a:cubicBezTo>
                  <a:lnTo>
                    <a:pt x="226" y="0"/>
                  </a:lnTo>
                  <a:lnTo>
                    <a:pt x="98" y="28"/>
                  </a:lnTo>
                  <a:cubicBezTo>
                    <a:pt x="61" y="37"/>
                    <a:pt x="27" y="55"/>
                    <a:pt x="0" y="80"/>
                  </a:cubicBezTo>
                  <a:lnTo>
                    <a:pt x="0" y="275"/>
                  </a:lnTo>
                  <a:lnTo>
                    <a:pt x="370" y="275"/>
                  </a:lnTo>
                  <a:lnTo>
                    <a:pt x="370" y="10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45">
              <a:extLst>
                <a:ext uri="{FF2B5EF4-FFF2-40B4-BE49-F238E27FC236}">
                  <a16:creationId xmlns:a16="http://schemas.microsoft.com/office/drawing/2014/main" id="{23263E44-65DB-478F-9F44-B2FB6C5857B3}"/>
                </a:ext>
              </a:extLst>
            </p:cNvPr>
            <p:cNvSpPr>
              <a:spLocks/>
            </p:cNvSpPr>
            <p:nvPr/>
          </p:nvSpPr>
          <p:spPr bwMode="auto">
            <a:xfrm>
              <a:off x="10825163" y="3973513"/>
              <a:ext cx="111125" cy="112713"/>
            </a:xfrm>
            <a:custGeom>
              <a:avLst/>
              <a:gdLst>
                <a:gd name="T0" fmla="*/ 72 w 175"/>
                <a:gd name="T1" fmla="*/ 61 h 177"/>
                <a:gd name="T2" fmla="*/ 116 w 175"/>
                <a:gd name="T3" fmla="*/ 31 h 177"/>
                <a:gd name="T4" fmla="*/ 73 w 175"/>
                <a:gd name="T5" fmla="*/ 35 h 177"/>
                <a:gd name="T6" fmla="*/ 82 w 175"/>
                <a:gd name="T7" fmla="*/ 0 h 177"/>
                <a:gd name="T8" fmla="*/ 0 w 175"/>
                <a:gd name="T9" fmla="*/ 61 h 177"/>
                <a:gd name="T10" fmla="*/ 0 w 175"/>
                <a:gd name="T11" fmla="*/ 177 h 177"/>
                <a:gd name="T12" fmla="*/ 175 w 175"/>
                <a:gd name="T13" fmla="*/ 177 h 177"/>
                <a:gd name="T14" fmla="*/ 72 w 175"/>
                <a:gd name="T15" fmla="*/ 61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77">
                  <a:moveTo>
                    <a:pt x="72" y="61"/>
                  </a:moveTo>
                  <a:lnTo>
                    <a:pt x="116" y="31"/>
                  </a:lnTo>
                  <a:lnTo>
                    <a:pt x="73" y="35"/>
                  </a:lnTo>
                  <a:lnTo>
                    <a:pt x="82" y="0"/>
                  </a:lnTo>
                  <a:cubicBezTo>
                    <a:pt x="50" y="13"/>
                    <a:pt x="21" y="35"/>
                    <a:pt x="0" y="61"/>
                  </a:cubicBezTo>
                  <a:lnTo>
                    <a:pt x="0" y="177"/>
                  </a:lnTo>
                  <a:lnTo>
                    <a:pt x="175" y="177"/>
                  </a:lnTo>
                  <a:cubicBezTo>
                    <a:pt x="125" y="122"/>
                    <a:pt x="72" y="61"/>
                    <a:pt x="72" y="61"/>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46">
              <a:extLst>
                <a:ext uri="{FF2B5EF4-FFF2-40B4-BE49-F238E27FC236}">
                  <a16:creationId xmlns:a16="http://schemas.microsoft.com/office/drawing/2014/main" id="{5954E37C-AC76-48CC-8B98-AF36CCD9E243}"/>
                </a:ext>
              </a:extLst>
            </p:cNvPr>
            <p:cNvSpPr>
              <a:spLocks/>
            </p:cNvSpPr>
            <p:nvPr/>
          </p:nvSpPr>
          <p:spPr bwMode="auto">
            <a:xfrm>
              <a:off x="10972800" y="3946526"/>
              <a:ext cx="87313" cy="139700"/>
            </a:xfrm>
            <a:custGeom>
              <a:avLst/>
              <a:gdLst>
                <a:gd name="T0" fmla="*/ 137 w 137"/>
                <a:gd name="T1" fmla="*/ 77 h 221"/>
                <a:gd name="T2" fmla="*/ 47 w 137"/>
                <a:gd name="T3" fmla="*/ 0 h 221"/>
                <a:gd name="T4" fmla="*/ 79 w 137"/>
                <a:gd name="T5" fmla="*/ 59 h 221"/>
                <a:gd name="T6" fmla="*/ 51 w 137"/>
                <a:gd name="T7" fmla="*/ 61 h 221"/>
                <a:gd name="T8" fmla="*/ 84 w 137"/>
                <a:gd name="T9" fmla="*/ 85 h 221"/>
                <a:gd name="T10" fmla="*/ 0 w 137"/>
                <a:gd name="T11" fmla="*/ 221 h 221"/>
                <a:gd name="T12" fmla="*/ 137 w 137"/>
                <a:gd name="T13" fmla="*/ 221 h 221"/>
                <a:gd name="T14" fmla="*/ 137 w 137"/>
                <a:gd name="T15" fmla="*/ 77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21">
                  <a:moveTo>
                    <a:pt x="137" y="77"/>
                  </a:moveTo>
                  <a:cubicBezTo>
                    <a:pt x="120" y="48"/>
                    <a:pt x="89" y="9"/>
                    <a:pt x="47" y="0"/>
                  </a:cubicBezTo>
                  <a:lnTo>
                    <a:pt x="79" y="59"/>
                  </a:lnTo>
                  <a:lnTo>
                    <a:pt x="51" y="61"/>
                  </a:lnTo>
                  <a:lnTo>
                    <a:pt x="84" y="85"/>
                  </a:lnTo>
                  <a:cubicBezTo>
                    <a:pt x="84" y="85"/>
                    <a:pt x="37" y="172"/>
                    <a:pt x="0" y="221"/>
                  </a:cubicBezTo>
                  <a:lnTo>
                    <a:pt x="137" y="221"/>
                  </a:lnTo>
                  <a:lnTo>
                    <a:pt x="137" y="7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47">
              <a:extLst>
                <a:ext uri="{FF2B5EF4-FFF2-40B4-BE49-F238E27FC236}">
                  <a16:creationId xmlns:a16="http://schemas.microsoft.com/office/drawing/2014/main" id="{48B720ED-420A-4F61-9D67-DEAE121D06FA}"/>
                </a:ext>
              </a:extLst>
            </p:cNvPr>
            <p:cNvSpPr>
              <a:spLocks/>
            </p:cNvSpPr>
            <p:nvPr/>
          </p:nvSpPr>
          <p:spPr bwMode="auto">
            <a:xfrm>
              <a:off x="10910888" y="3929063"/>
              <a:ext cx="82550" cy="55563"/>
            </a:xfrm>
            <a:custGeom>
              <a:avLst/>
              <a:gdLst>
                <a:gd name="T0" fmla="*/ 0 w 130"/>
                <a:gd name="T1" fmla="*/ 16 h 86"/>
                <a:gd name="T2" fmla="*/ 23 w 130"/>
                <a:gd name="T3" fmla="*/ 53 h 86"/>
                <a:gd name="T4" fmla="*/ 83 w 130"/>
                <a:gd name="T5" fmla="*/ 86 h 86"/>
                <a:gd name="T6" fmla="*/ 130 w 130"/>
                <a:gd name="T7" fmla="*/ 46 h 86"/>
                <a:gd name="T8" fmla="*/ 128 w 130"/>
                <a:gd name="T9" fmla="*/ 0 h 86"/>
                <a:gd name="T10" fmla="*/ 0 w 130"/>
                <a:gd name="T11" fmla="*/ 16 h 86"/>
              </a:gdLst>
              <a:ahLst/>
              <a:cxnLst>
                <a:cxn ang="0">
                  <a:pos x="T0" y="T1"/>
                </a:cxn>
                <a:cxn ang="0">
                  <a:pos x="T2" y="T3"/>
                </a:cxn>
                <a:cxn ang="0">
                  <a:pos x="T4" y="T5"/>
                </a:cxn>
                <a:cxn ang="0">
                  <a:pos x="T6" y="T7"/>
                </a:cxn>
                <a:cxn ang="0">
                  <a:pos x="T8" y="T9"/>
                </a:cxn>
                <a:cxn ang="0">
                  <a:pos x="T10" y="T11"/>
                </a:cxn>
              </a:cxnLst>
              <a:rect l="0" t="0" r="r" b="b"/>
              <a:pathLst>
                <a:path w="130" h="86">
                  <a:moveTo>
                    <a:pt x="0" y="16"/>
                  </a:moveTo>
                  <a:lnTo>
                    <a:pt x="23" y="53"/>
                  </a:lnTo>
                  <a:lnTo>
                    <a:pt x="83" y="86"/>
                  </a:lnTo>
                  <a:lnTo>
                    <a:pt x="130" y="46"/>
                  </a:lnTo>
                  <a:lnTo>
                    <a:pt x="128" y="0"/>
                  </a:lnTo>
                  <a:lnTo>
                    <a:pt x="0" y="16"/>
                  </a:lnTo>
                  <a:close/>
                </a:path>
              </a:pathLst>
            </a:custGeom>
            <a:solidFill>
              <a:srgbClr val="AB84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548">
              <a:extLst>
                <a:ext uri="{FF2B5EF4-FFF2-40B4-BE49-F238E27FC236}">
                  <a16:creationId xmlns:a16="http://schemas.microsoft.com/office/drawing/2014/main" id="{5132A1C1-263D-4078-A720-B32AD12E51FC}"/>
                </a:ext>
              </a:extLst>
            </p:cNvPr>
            <p:cNvSpPr>
              <a:spLocks/>
            </p:cNvSpPr>
            <p:nvPr/>
          </p:nvSpPr>
          <p:spPr bwMode="auto">
            <a:xfrm>
              <a:off x="10906125" y="3929063"/>
              <a:ext cx="88900" cy="144463"/>
            </a:xfrm>
            <a:custGeom>
              <a:avLst/>
              <a:gdLst>
                <a:gd name="T0" fmla="*/ 142 w 142"/>
                <a:gd name="T1" fmla="*/ 9 h 230"/>
                <a:gd name="T2" fmla="*/ 3 w 142"/>
                <a:gd name="T3" fmla="*/ 0 h 230"/>
                <a:gd name="T4" fmla="*/ 2 w 142"/>
                <a:gd name="T5" fmla="*/ 11 h 230"/>
                <a:gd name="T6" fmla="*/ 8 w 142"/>
                <a:gd name="T7" fmla="*/ 58 h 230"/>
                <a:gd name="T8" fmla="*/ 58 w 142"/>
                <a:gd name="T9" fmla="*/ 175 h 230"/>
                <a:gd name="T10" fmla="*/ 94 w 142"/>
                <a:gd name="T11" fmla="*/ 230 h 230"/>
                <a:gd name="T12" fmla="*/ 131 w 142"/>
                <a:gd name="T13" fmla="*/ 141 h 230"/>
                <a:gd name="T14" fmla="*/ 141 w 142"/>
                <a:gd name="T15" fmla="*/ 56 h 230"/>
                <a:gd name="T16" fmla="*/ 142 w 142"/>
                <a:gd name="T17" fmla="*/ 50 h 230"/>
                <a:gd name="T18" fmla="*/ 142 w 142"/>
                <a:gd name="T19" fmla="*/ 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230">
                  <a:moveTo>
                    <a:pt x="142" y="9"/>
                  </a:moveTo>
                  <a:lnTo>
                    <a:pt x="3" y="0"/>
                  </a:lnTo>
                  <a:lnTo>
                    <a:pt x="2" y="11"/>
                  </a:lnTo>
                  <a:cubicBezTo>
                    <a:pt x="0" y="27"/>
                    <a:pt x="2" y="43"/>
                    <a:pt x="8" y="58"/>
                  </a:cubicBezTo>
                  <a:lnTo>
                    <a:pt x="58" y="175"/>
                  </a:lnTo>
                  <a:lnTo>
                    <a:pt x="94" y="230"/>
                  </a:lnTo>
                  <a:lnTo>
                    <a:pt x="131" y="141"/>
                  </a:lnTo>
                  <a:cubicBezTo>
                    <a:pt x="136" y="116"/>
                    <a:pt x="141" y="86"/>
                    <a:pt x="141" y="56"/>
                  </a:cubicBezTo>
                  <a:cubicBezTo>
                    <a:pt x="142" y="52"/>
                    <a:pt x="142" y="50"/>
                    <a:pt x="142" y="50"/>
                  </a:cubicBezTo>
                  <a:lnTo>
                    <a:pt x="1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549">
              <a:extLst>
                <a:ext uri="{FF2B5EF4-FFF2-40B4-BE49-F238E27FC236}">
                  <a16:creationId xmlns:a16="http://schemas.microsoft.com/office/drawing/2014/main" id="{03D1D38F-5204-4C13-AB49-756AE8075590}"/>
                </a:ext>
              </a:extLst>
            </p:cNvPr>
            <p:cNvSpPr>
              <a:spLocks/>
            </p:cNvSpPr>
            <p:nvPr/>
          </p:nvSpPr>
          <p:spPr bwMode="auto">
            <a:xfrm>
              <a:off x="10909300" y="3938588"/>
              <a:ext cx="87313" cy="57150"/>
            </a:xfrm>
            <a:custGeom>
              <a:avLst/>
              <a:gdLst>
                <a:gd name="T0" fmla="*/ 137 w 138"/>
                <a:gd name="T1" fmla="*/ 0 h 90"/>
                <a:gd name="T2" fmla="*/ 0 w 138"/>
                <a:gd name="T3" fmla="*/ 3 h 90"/>
                <a:gd name="T4" fmla="*/ 46 w 138"/>
                <a:gd name="T5" fmla="*/ 53 h 90"/>
                <a:gd name="T6" fmla="*/ 24 w 138"/>
                <a:gd name="T7" fmla="*/ 90 h 90"/>
                <a:gd name="T8" fmla="*/ 65 w 138"/>
                <a:gd name="T9" fmla="*/ 63 h 90"/>
                <a:gd name="T10" fmla="*/ 75 w 138"/>
                <a:gd name="T11" fmla="*/ 66 h 90"/>
                <a:gd name="T12" fmla="*/ 112 w 138"/>
                <a:gd name="T13" fmla="*/ 69 h 90"/>
                <a:gd name="T14" fmla="*/ 132 w 138"/>
                <a:gd name="T15" fmla="*/ 84 h 90"/>
                <a:gd name="T16" fmla="*/ 125 w 138"/>
                <a:gd name="T17" fmla="*/ 64 h 90"/>
                <a:gd name="T18" fmla="*/ 135 w 138"/>
                <a:gd name="T19" fmla="*/ 57 h 90"/>
                <a:gd name="T20" fmla="*/ 135 w 138"/>
                <a:gd name="T21" fmla="*/ 54 h 90"/>
                <a:gd name="T22" fmla="*/ 137 w 138"/>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90">
                  <a:moveTo>
                    <a:pt x="137" y="0"/>
                  </a:moveTo>
                  <a:lnTo>
                    <a:pt x="0" y="3"/>
                  </a:lnTo>
                  <a:cubicBezTo>
                    <a:pt x="0" y="3"/>
                    <a:pt x="17" y="33"/>
                    <a:pt x="46" y="53"/>
                  </a:cubicBezTo>
                  <a:lnTo>
                    <a:pt x="24" y="90"/>
                  </a:lnTo>
                  <a:lnTo>
                    <a:pt x="65" y="63"/>
                  </a:lnTo>
                  <a:cubicBezTo>
                    <a:pt x="68" y="64"/>
                    <a:pt x="71" y="65"/>
                    <a:pt x="75" y="66"/>
                  </a:cubicBezTo>
                  <a:cubicBezTo>
                    <a:pt x="91" y="70"/>
                    <a:pt x="103" y="70"/>
                    <a:pt x="112" y="69"/>
                  </a:cubicBezTo>
                  <a:lnTo>
                    <a:pt x="132" y="84"/>
                  </a:lnTo>
                  <a:lnTo>
                    <a:pt x="125" y="64"/>
                  </a:lnTo>
                  <a:cubicBezTo>
                    <a:pt x="132" y="61"/>
                    <a:pt x="135" y="57"/>
                    <a:pt x="135" y="57"/>
                  </a:cubicBezTo>
                  <a:lnTo>
                    <a:pt x="135" y="54"/>
                  </a:lnTo>
                  <a:cubicBezTo>
                    <a:pt x="137" y="36"/>
                    <a:pt x="138" y="18"/>
                    <a:pt x="13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550">
              <a:extLst>
                <a:ext uri="{FF2B5EF4-FFF2-40B4-BE49-F238E27FC236}">
                  <a16:creationId xmlns:a16="http://schemas.microsoft.com/office/drawing/2014/main" id="{88D03D87-78B4-4F9E-872E-8034BA8D3520}"/>
                </a:ext>
              </a:extLst>
            </p:cNvPr>
            <p:cNvSpPr>
              <a:spLocks/>
            </p:cNvSpPr>
            <p:nvPr/>
          </p:nvSpPr>
          <p:spPr bwMode="auto">
            <a:xfrm>
              <a:off x="10942638" y="3970338"/>
              <a:ext cx="46038" cy="115888"/>
            </a:xfrm>
            <a:custGeom>
              <a:avLst/>
              <a:gdLst>
                <a:gd name="T0" fmla="*/ 0 w 73"/>
                <a:gd name="T1" fmla="*/ 108 h 183"/>
                <a:gd name="T2" fmla="*/ 31 w 73"/>
                <a:gd name="T3" fmla="*/ 183 h 183"/>
                <a:gd name="T4" fmla="*/ 73 w 73"/>
                <a:gd name="T5" fmla="*/ 76 h 183"/>
                <a:gd name="T6" fmla="*/ 58 w 73"/>
                <a:gd name="T7" fmla="*/ 11 h 183"/>
                <a:gd name="T8" fmla="*/ 27 w 73"/>
                <a:gd name="T9" fmla="*/ 0 h 183"/>
                <a:gd name="T10" fmla="*/ 13 w 73"/>
                <a:gd name="T11" fmla="*/ 14 h 183"/>
                <a:gd name="T12" fmla="*/ 0 w 73"/>
                <a:gd name="T13" fmla="*/ 108 h 183"/>
              </a:gdLst>
              <a:ahLst/>
              <a:cxnLst>
                <a:cxn ang="0">
                  <a:pos x="T0" y="T1"/>
                </a:cxn>
                <a:cxn ang="0">
                  <a:pos x="T2" y="T3"/>
                </a:cxn>
                <a:cxn ang="0">
                  <a:pos x="T4" y="T5"/>
                </a:cxn>
                <a:cxn ang="0">
                  <a:pos x="T6" y="T7"/>
                </a:cxn>
                <a:cxn ang="0">
                  <a:pos x="T8" y="T9"/>
                </a:cxn>
                <a:cxn ang="0">
                  <a:pos x="T10" y="T11"/>
                </a:cxn>
                <a:cxn ang="0">
                  <a:pos x="T12" y="T13"/>
                </a:cxn>
              </a:cxnLst>
              <a:rect l="0" t="0" r="r" b="b"/>
              <a:pathLst>
                <a:path w="73" h="183">
                  <a:moveTo>
                    <a:pt x="0" y="108"/>
                  </a:moveTo>
                  <a:lnTo>
                    <a:pt x="31" y="183"/>
                  </a:lnTo>
                  <a:cubicBezTo>
                    <a:pt x="31" y="183"/>
                    <a:pt x="57" y="142"/>
                    <a:pt x="73" y="76"/>
                  </a:cubicBezTo>
                  <a:lnTo>
                    <a:pt x="58" y="11"/>
                  </a:lnTo>
                  <a:lnTo>
                    <a:pt x="27" y="0"/>
                  </a:lnTo>
                  <a:lnTo>
                    <a:pt x="13" y="14"/>
                  </a:lnTo>
                  <a:lnTo>
                    <a:pt x="0" y="108"/>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51">
              <a:extLst>
                <a:ext uri="{FF2B5EF4-FFF2-40B4-BE49-F238E27FC236}">
                  <a16:creationId xmlns:a16="http://schemas.microsoft.com/office/drawing/2014/main" id="{3B9F961A-FD03-4E89-A8EF-8F9DF37D5392}"/>
                </a:ext>
              </a:extLst>
            </p:cNvPr>
            <p:cNvSpPr>
              <a:spLocks/>
            </p:cNvSpPr>
            <p:nvPr/>
          </p:nvSpPr>
          <p:spPr bwMode="auto">
            <a:xfrm>
              <a:off x="10950575" y="3948113"/>
              <a:ext cx="28575" cy="31750"/>
            </a:xfrm>
            <a:custGeom>
              <a:avLst/>
              <a:gdLst>
                <a:gd name="T0" fmla="*/ 0 w 46"/>
                <a:gd name="T1" fmla="*/ 3 h 50"/>
                <a:gd name="T2" fmla="*/ 1 w 46"/>
                <a:gd name="T3" fmla="*/ 50 h 50"/>
                <a:gd name="T4" fmla="*/ 46 w 46"/>
                <a:gd name="T5" fmla="*/ 47 h 50"/>
                <a:gd name="T6" fmla="*/ 42 w 46"/>
                <a:gd name="T7" fmla="*/ 0 h 50"/>
                <a:gd name="T8" fmla="*/ 0 w 46"/>
                <a:gd name="T9" fmla="*/ 3 h 50"/>
              </a:gdLst>
              <a:ahLst/>
              <a:cxnLst>
                <a:cxn ang="0">
                  <a:pos x="T0" y="T1"/>
                </a:cxn>
                <a:cxn ang="0">
                  <a:pos x="T2" y="T3"/>
                </a:cxn>
                <a:cxn ang="0">
                  <a:pos x="T4" y="T5"/>
                </a:cxn>
                <a:cxn ang="0">
                  <a:pos x="T6" y="T7"/>
                </a:cxn>
                <a:cxn ang="0">
                  <a:pos x="T8" y="T9"/>
                </a:cxn>
              </a:cxnLst>
              <a:rect l="0" t="0" r="r" b="b"/>
              <a:pathLst>
                <a:path w="46" h="50">
                  <a:moveTo>
                    <a:pt x="0" y="3"/>
                  </a:moveTo>
                  <a:lnTo>
                    <a:pt x="1" y="50"/>
                  </a:lnTo>
                  <a:lnTo>
                    <a:pt x="46" y="47"/>
                  </a:lnTo>
                  <a:lnTo>
                    <a:pt x="42" y="0"/>
                  </a:lnTo>
                  <a:lnTo>
                    <a:pt x="0" y="3"/>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52">
              <a:extLst>
                <a:ext uri="{FF2B5EF4-FFF2-40B4-BE49-F238E27FC236}">
                  <a16:creationId xmlns:a16="http://schemas.microsoft.com/office/drawing/2014/main" id="{B9EDD3C9-3E5A-4D30-8F92-3D7935DE0F11}"/>
                </a:ext>
              </a:extLst>
            </p:cNvPr>
            <p:cNvSpPr>
              <a:spLocks/>
            </p:cNvSpPr>
            <p:nvPr/>
          </p:nvSpPr>
          <p:spPr bwMode="auto">
            <a:xfrm>
              <a:off x="10848975" y="3746501"/>
              <a:ext cx="176213" cy="198438"/>
            </a:xfrm>
            <a:custGeom>
              <a:avLst/>
              <a:gdLst>
                <a:gd name="T0" fmla="*/ 153 w 279"/>
                <a:gd name="T1" fmla="*/ 0 h 311"/>
                <a:gd name="T2" fmla="*/ 153 w 279"/>
                <a:gd name="T3" fmla="*/ 0 h 311"/>
                <a:gd name="T4" fmla="*/ 28 w 279"/>
                <a:gd name="T5" fmla="*/ 115 h 311"/>
                <a:gd name="T6" fmla="*/ 22 w 279"/>
                <a:gd name="T7" fmla="*/ 114 h 311"/>
                <a:gd name="T8" fmla="*/ 0 w 279"/>
                <a:gd name="T9" fmla="*/ 136 h 311"/>
                <a:gd name="T10" fmla="*/ 0 w 279"/>
                <a:gd name="T11" fmla="*/ 161 h 311"/>
                <a:gd name="T12" fmla="*/ 31 w 279"/>
                <a:gd name="T13" fmla="*/ 192 h 311"/>
                <a:gd name="T14" fmla="*/ 35 w 279"/>
                <a:gd name="T15" fmla="*/ 192 h 311"/>
                <a:gd name="T16" fmla="*/ 153 w 279"/>
                <a:gd name="T17" fmla="*/ 311 h 311"/>
                <a:gd name="T18" fmla="*/ 279 w 279"/>
                <a:gd name="T19" fmla="*/ 186 h 311"/>
                <a:gd name="T20" fmla="*/ 279 w 279"/>
                <a:gd name="T21" fmla="*/ 126 h 311"/>
                <a:gd name="T22" fmla="*/ 153 w 279"/>
                <a:gd name="T2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311">
                  <a:moveTo>
                    <a:pt x="153" y="0"/>
                  </a:moveTo>
                  <a:lnTo>
                    <a:pt x="153" y="0"/>
                  </a:lnTo>
                  <a:cubicBezTo>
                    <a:pt x="88" y="0"/>
                    <a:pt x="34" y="51"/>
                    <a:pt x="28" y="115"/>
                  </a:cubicBezTo>
                  <a:cubicBezTo>
                    <a:pt x="26" y="115"/>
                    <a:pt x="24" y="114"/>
                    <a:pt x="22" y="114"/>
                  </a:cubicBezTo>
                  <a:cubicBezTo>
                    <a:pt x="10" y="114"/>
                    <a:pt x="0" y="124"/>
                    <a:pt x="0" y="136"/>
                  </a:cubicBezTo>
                  <a:lnTo>
                    <a:pt x="0" y="161"/>
                  </a:lnTo>
                  <a:cubicBezTo>
                    <a:pt x="0" y="178"/>
                    <a:pt x="14" y="192"/>
                    <a:pt x="31" y="192"/>
                  </a:cubicBezTo>
                  <a:lnTo>
                    <a:pt x="35" y="192"/>
                  </a:lnTo>
                  <a:cubicBezTo>
                    <a:pt x="38" y="258"/>
                    <a:pt x="86" y="311"/>
                    <a:pt x="153" y="311"/>
                  </a:cubicBezTo>
                  <a:cubicBezTo>
                    <a:pt x="222" y="311"/>
                    <a:pt x="279" y="255"/>
                    <a:pt x="279" y="186"/>
                  </a:cubicBezTo>
                  <a:lnTo>
                    <a:pt x="279" y="126"/>
                  </a:lnTo>
                  <a:cubicBezTo>
                    <a:pt x="279" y="56"/>
                    <a:pt x="222" y="0"/>
                    <a:pt x="153"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53">
              <a:extLst>
                <a:ext uri="{FF2B5EF4-FFF2-40B4-BE49-F238E27FC236}">
                  <a16:creationId xmlns:a16="http://schemas.microsoft.com/office/drawing/2014/main" id="{A697C9F2-3976-4289-AFD0-37C5F4CDB0C2}"/>
                </a:ext>
              </a:extLst>
            </p:cNvPr>
            <p:cNvSpPr>
              <a:spLocks/>
            </p:cNvSpPr>
            <p:nvPr/>
          </p:nvSpPr>
          <p:spPr bwMode="auto">
            <a:xfrm>
              <a:off x="10945813" y="3821113"/>
              <a:ext cx="79375" cy="123825"/>
            </a:xfrm>
            <a:custGeom>
              <a:avLst/>
              <a:gdLst>
                <a:gd name="T0" fmla="*/ 0 w 126"/>
                <a:gd name="T1" fmla="*/ 194 h 194"/>
                <a:gd name="T2" fmla="*/ 126 w 126"/>
                <a:gd name="T3" fmla="*/ 69 h 194"/>
                <a:gd name="T4" fmla="*/ 126 w 126"/>
                <a:gd name="T5" fmla="*/ 9 h 194"/>
                <a:gd name="T6" fmla="*/ 125 w 126"/>
                <a:gd name="T7" fmla="*/ 6 h 194"/>
                <a:gd name="T8" fmla="*/ 108 w 126"/>
                <a:gd name="T9" fmla="*/ 0 h 194"/>
                <a:gd name="T10" fmla="*/ 83 w 126"/>
                <a:gd name="T11" fmla="*/ 0 h 194"/>
                <a:gd name="T12" fmla="*/ 59 w 126"/>
                <a:gd name="T13" fmla="*/ 39 h 194"/>
                <a:gd name="T14" fmla="*/ 72 w 126"/>
                <a:gd name="T15" fmla="*/ 65 h 194"/>
                <a:gd name="T16" fmla="*/ 65 w 126"/>
                <a:gd name="T17" fmla="*/ 81 h 194"/>
                <a:gd name="T18" fmla="*/ 47 w 126"/>
                <a:gd name="T19" fmla="*/ 86 h 194"/>
                <a:gd name="T20" fmla="*/ 38 w 126"/>
                <a:gd name="T21" fmla="*/ 96 h 194"/>
                <a:gd name="T22" fmla="*/ 43 w 126"/>
                <a:gd name="T23" fmla="*/ 136 h 194"/>
                <a:gd name="T24" fmla="*/ 13 w 126"/>
                <a:gd name="T25" fmla="*/ 189 h 194"/>
                <a:gd name="T26" fmla="*/ 0 w 126"/>
                <a:gd name="T27" fmla="*/ 194 h 194"/>
                <a:gd name="T28" fmla="*/ 0 w 126"/>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94">
                  <a:moveTo>
                    <a:pt x="0" y="194"/>
                  </a:moveTo>
                  <a:cubicBezTo>
                    <a:pt x="69" y="194"/>
                    <a:pt x="126" y="138"/>
                    <a:pt x="126" y="69"/>
                  </a:cubicBezTo>
                  <a:lnTo>
                    <a:pt x="126" y="9"/>
                  </a:lnTo>
                  <a:cubicBezTo>
                    <a:pt x="126" y="8"/>
                    <a:pt x="126" y="7"/>
                    <a:pt x="125" y="6"/>
                  </a:cubicBezTo>
                  <a:cubicBezTo>
                    <a:pt x="121" y="2"/>
                    <a:pt x="115" y="0"/>
                    <a:pt x="108" y="0"/>
                  </a:cubicBezTo>
                  <a:lnTo>
                    <a:pt x="83" y="0"/>
                  </a:lnTo>
                  <a:cubicBezTo>
                    <a:pt x="63" y="0"/>
                    <a:pt x="50" y="21"/>
                    <a:pt x="59" y="39"/>
                  </a:cubicBezTo>
                  <a:lnTo>
                    <a:pt x="72" y="65"/>
                  </a:lnTo>
                  <a:cubicBezTo>
                    <a:pt x="75" y="72"/>
                    <a:pt x="71" y="79"/>
                    <a:pt x="65" y="81"/>
                  </a:cubicBezTo>
                  <a:lnTo>
                    <a:pt x="47" y="86"/>
                  </a:lnTo>
                  <a:cubicBezTo>
                    <a:pt x="42" y="87"/>
                    <a:pt x="38" y="91"/>
                    <a:pt x="38" y="96"/>
                  </a:cubicBezTo>
                  <a:lnTo>
                    <a:pt x="43" y="136"/>
                  </a:lnTo>
                  <a:cubicBezTo>
                    <a:pt x="46" y="158"/>
                    <a:pt x="33" y="180"/>
                    <a:pt x="13" y="189"/>
                  </a:cubicBezTo>
                  <a:lnTo>
                    <a:pt x="0" y="194"/>
                  </a:lnTo>
                  <a:cubicBezTo>
                    <a:pt x="0" y="194"/>
                    <a:pt x="0" y="194"/>
                    <a:pt x="0" y="194"/>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2554">
              <a:extLst>
                <a:ext uri="{FF2B5EF4-FFF2-40B4-BE49-F238E27FC236}">
                  <a16:creationId xmlns:a16="http://schemas.microsoft.com/office/drawing/2014/main" id="{B2BECCEC-BB39-4E9E-A5DF-ED80C527D32D}"/>
                </a:ext>
              </a:extLst>
            </p:cNvPr>
            <p:cNvSpPr>
              <a:spLocks noChangeArrowheads="1"/>
            </p:cNvSpPr>
            <p:nvPr/>
          </p:nvSpPr>
          <p:spPr bwMode="auto">
            <a:xfrm>
              <a:off x="10923588" y="3836988"/>
              <a:ext cx="12700" cy="11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2555">
              <a:extLst>
                <a:ext uri="{FF2B5EF4-FFF2-40B4-BE49-F238E27FC236}">
                  <a16:creationId xmlns:a16="http://schemas.microsoft.com/office/drawing/2014/main" id="{0DDB4D83-1A4B-410A-97AB-64AD537E5A76}"/>
                </a:ext>
              </a:extLst>
            </p:cNvPr>
            <p:cNvSpPr>
              <a:spLocks noChangeArrowheads="1"/>
            </p:cNvSpPr>
            <p:nvPr/>
          </p:nvSpPr>
          <p:spPr bwMode="auto">
            <a:xfrm>
              <a:off x="10993438" y="3836988"/>
              <a:ext cx="11113" cy="11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556">
              <a:extLst>
                <a:ext uri="{FF2B5EF4-FFF2-40B4-BE49-F238E27FC236}">
                  <a16:creationId xmlns:a16="http://schemas.microsoft.com/office/drawing/2014/main" id="{F0B4C49F-5C18-4B54-9EA0-AA49FC4A0015}"/>
                </a:ext>
              </a:extLst>
            </p:cNvPr>
            <p:cNvSpPr>
              <a:spLocks/>
            </p:cNvSpPr>
            <p:nvPr/>
          </p:nvSpPr>
          <p:spPr bwMode="auto">
            <a:xfrm>
              <a:off x="10861675" y="3732213"/>
              <a:ext cx="169863" cy="219075"/>
            </a:xfrm>
            <a:custGeom>
              <a:avLst/>
              <a:gdLst>
                <a:gd name="T0" fmla="*/ 237 w 267"/>
                <a:gd name="T1" fmla="*/ 90 h 346"/>
                <a:gd name="T2" fmla="*/ 251 w 267"/>
                <a:gd name="T3" fmla="*/ 79 h 346"/>
                <a:gd name="T4" fmla="*/ 257 w 267"/>
                <a:gd name="T5" fmla="*/ 73 h 346"/>
                <a:gd name="T6" fmla="*/ 257 w 267"/>
                <a:gd name="T7" fmla="*/ 31 h 346"/>
                <a:gd name="T8" fmla="*/ 246 w 267"/>
                <a:gd name="T9" fmla="*/ 16 h 346"/>
                <a:gd name="T10" fmla="*/ 240 w 267"/>
                <a:gd name="T11" fmla="*/ 42 h 346"/>
                <a:gd name="T12" fmla="*/ 210 w 267"/>
                <a:gd name="T13" fmla="*/ 3 h 346"/>
                <a:gd name="T14" fmla="*/ 206 w 267"/>
                <a:gd name="T15" fmla="*/ 0 h 346"/>
                <a:gd name="T16" fmla="*/ 190 w 267"/>
                <a:gd name="T17" fmla="*/ 23 h 346"/>
                <a:gd name="T18" fmla="*/ 123 w 267"/>
                <a:gd name="T19" fmla="*/ 14 h 346"/>
                <a:gd name="T20" fmla="*/ 62 w 267"/>
                <a:gd name="T21" fmla="*/ 23 h 346"/>
                <a:gd name="T22" fmla="*/ 0 w 267"/>
                <a:gd name="T23" fmla="*/ 127 h 346"/>
                <a:gd name="T24" fmla="*/ 0 w 267"/>
                <a:gd name="T25" fmla="*/ 137 h 346"/>
                <a:gd name="T26" fmla="*/ 22 w 267"/>
                <a:gd name="T27" fmla="*/ 159 h 346"/>
                <a:gd name="T28" fmla="*/ 22 w 267"/>
                <a:gd name="T29" fmla="*/ 215 h 346"/>
                <a:gd name="T30" fmla="*/ 10 w 267"/>
                <a:gd name="T31" fmla="*/ 215 h 346"/>
                <a:gd name="T32" fmla="*/ 6 w 267"/>
                <a:gd name="T33" fmla="*/ 215 h 346"/>
                <a:gd name="T34" fmla="*/ 25 w 267"/>
                <a:gd name="T35" fmla="*/ 276 h 346"/>
                <a:gd name="T36" fmla="*/ 25 w 267"/>
                <a:gd name="T37" fmla="*/ 276 h 346"/>
                <a:gd name="T38" fmla="*/ 135 w 267"/>
                <a:gd name="T39" fmla="*/ 346 h 346"/>
                <a:gd name="T40" fmla="*/ 167 w 267"/>
                <a:gd name="T41" fmla="*/ 346 h 346"/>
                <a:gd name="T42" fmla="*/ 256 w 267"/>
                <a:gd name="T43" fmla="*/ 257 h 346"/>
                <a:gd name="T44" fmla="*/ 256 w 267"/>
                <a:gd name="T45" fmla="*/ 217 h 346"/>
                <a:gd name="T46" fmla="*/ 243 w 267"/>
                <a:gd name="T47" fmla="*/ 236 h 346"/>
                <a:gd name="T48" fmla="*/ 237 w 267"/>
                <a:gd name="T49" fmla="*/ 233 h 346"/>
                <a:gd name="T50" fmla="*/ 184 w 267"/>
                <a:gd name="T51" fmla="*/ 230 h 346"/>
                <a:gd name="T52" fmla="*/ 169 w 267"/>
                <a:gd name="T53" fmla="*/ 236 h 346"/>
                <a:gd name="T54" fmla="*/ 158 w 267"/>
                <a:gd name="T55" fmla="*/ 231 h 346"/>
                <a:gd name="T56" fmla="*/ 105 w 267"/>
                <a:gd name="T57" fmla="*/ 232 h 346"/>
                <a:gd name="T58" fmla="*/ 80 w 267"/>
                <a:gd name="T59" fmla="*/ 244 h 346"/>
                <a:gd name="T60" fmla="*/ 42 w 267"/>
                <a:gd name="T61" fmla="*/ 209 h 346"/>
                <a:gd name="T62" fmla="*/ 45 w 267"/>
                <a:gd name="T63" fmla="*/ 152 h 346"/>
                <a:gd name="T64" fmla="*/ 45 w 267"/>
                <a:gd name="T65" fmla="*/ 152 h 346"/>
                <a:gd name="T66" fmla="*/ 50 w 267"/>
                <a:gd name="T67" fmla="*/ 149 h 346"/>
                <a:gd name="T68" fmla="*/ 72 w 267"/>
                <a:gd name="T69" fmla="*/ 124 h 346"/>
                <a:gd name="T70" fmla="*/ 75 w 267"/>
                <a:gd name="T71" fmla="*/ 106 h 346"/>
                <a:gd name="T72" fmla="*/ 74 w 267"/>
                <a:gd name="T73" fmla="*/ 91 h 346"/>
                <a:gd name="T74" fmla="*/ 178 w 267"/>
                <a:gd name="T75" fmla="*/ 100 h 346"/>
                <a:gd name="T76" fmla="*/ 237 w 267"/>
                <a:gd name="T77" fmla="*/ 9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7" h="346">
                  <a:moveTo>
                    <a:pt x="237" y="90"/>
                  </a:moveTo>
                  <a:cubicBezTo>
                    <a:pt x="243" y="88"/>
                    <a:pt x="247" y="84"/>
                    <a:pt x="251" y="79"/>
                  </a:cubicBezTo>
                  <a:lnTo>
                    <a:pt x="257" y="73"/>
                  </a:lnTo>
                  <a:cubicBezTo>
                    <a:pt x="267" y="61"/>
                    <a:pt x="267" y="43"/>
                    <a:pt x="257" y="31"/>
                  </a:cubicBezTo>
                  <a:lnTo>
                    <a:pt x="246" y="16"/>
                  </a:lnTo>
                  <a:lnTo>
                    <a:pt x="240" y="42"/>
                  </a:lnTo>
                  <a:cubicBezTo>
                    <a:pt x="235" y="26"/>
                    <a:pt x="225" y="12"/>
                    <a:pt x="210" y="3"/>
                  </a:cubicBezTo>
                  <a:lnTo>
                    <a:pt x="206" y="0"/>
                  </a:lnTo>
                  <a:lnTo>
                    <a:pt x="190" y="23"/>
                  </a:lnTo>
                  <a:lnTo>
                    <a:pt x="123" y="14"/>
                  </a:lnTo>
                  <a:cubicBezTo>
                    <a:pt x="102" y="12"/>
                    <a:pt x="81" y="14"/>
                    <a:pt x="62" y="23"/>
                  </a:cubicBezTo>
                  <a:cubicBezTo>
                    <a:pt x="21" y="43"/>
                    <a:pt x="0" y="84"/>
                    <a:pt x="0" y="127"/>
                  </a:cubicBezTo>
                  <a:cubicBezTo>
                    <a:pt x="0" y="127"/>
                    <a:pt x="0" y="133"/>
                    <a:pt x="0" y="137"/>
                  </a:cubicBezTo>
                  <a:cubicBezTo>
                    <a:pt x="12" y="137"/>
                    <a:pt x="22" y="147"/>
                    <a:pt x="22" y="159"/>
                  </a:cubicBezTo>
                  <a:lnTo>
                    <a:pt x="22" y="215"/>
                  </a:lnTo>
                  <a:lnTo>
                    <a:pt x="10" y="215"/>
                  </a:lnTo>
                  <a:cubicBezTo>
                    <a:pt x="8" y="215"/>
                    <a:pt x="7" y="215"/>
                    <a:pt x="6" y="215"/>
                  </a:cubicBezTo>
                  <a:cubicBezTo>
                    <a:pt x="10" y="236"/>
                    <a:pt x="16" y="258"/>
                    <a:pt x="25" y="276"/>
                  </a:cubicBezTo>
                  <a:lnTo>
                    <a:pt x="25" y="276"/>
                  </a:lnTo>
                  <a:cubicBezTo>
                    <a:pt x="45" y="319"/>
                    <a:pt x="88" y="346"/>
                    <a:pt x="135" y="346"/>
                  </a:cubicBezTo>
                  <a:lnTo>
                    <a:pt x="167" y="346"/>
                  </a:lnTo>
                  <a:cubicBezTo>
                    <a:pt x="216" y="346"/>
                    <a:pt x="256" y="306"/>
                    <a:pt x="256" y="257"/>
                  </a:cubicBezTo>
                  <a:lnTo>
                    <a:pt x="256" y="217"/>
                  </a:lnTo>
                  <a:lnTo>
                    <a:pt x="243" y="236"/>
                  </a:lnTo>
                  <a:lnTo>
                    <a:pt x="237" y="233"/>
                  </a:lnTo>
                  <a:cubicBezTo>
                    <a:pt x="221" y="224"/>
                    <a:pt x="202" y="223"/>
                    <a:pt x="184" y="230"/>
                  </a:cubicBezTo>
                  <a:lnTo>
                    <a:pt x="169" y="236"/>
                  </a:lnTo>
                  <a:lnTo>
                    <a:pt x="158" y="231"/>
                  </a:lnTo>
                  <a:cubicBezTo>
                    <a:pt x="141" y="224"/>
                    <a:pt x="122" y="224"/>
                    <a:pt x="105" y="232"/>
                  </a:cubicBezTo>
                  <a:lnTo>
                    <a:pt x="80" y="244"/>
                  </a:lnTo>
                  <a:cubicBezTo>
                    <a:pt x="80" y="244"/>
                    <a:pt x="42" y="246"/>
                    <a:pt x="42" y="209"/>
                  </a:cubicBezTo>
                  <a:lnTo>
                    <a:pt x="45" y="152"/>
                  </a:lnTo>
                  <a:cubicBezTo>
                    <a:pt x="45" y="152"/>
                    <a:pt x="45" y="152"/>
                    <a:pt x="45" y="152"/>
                  </a:cubicBezTo>
                  <a:lnTo>
                    <a:pt x="50" y="149"/>
                  </a:lnTo>
                  <a:cubicBezTo>
                    <a:pt x="60" y="144"/>
                    <a:pt x="69" y="135"/>
                    <a:pt x="72" y="124"/>
                  </a:cubicBezTo>
                  <a:cubicBezTo>
                    <a:pt x="74" y="118"/>
                    <a:pt x="75" y="112"/>
                    <a:pt x="75" y="106"/>
                  </a:cubicBezTo>
                  <a:lnTo>
                    <a:pt x="74" y="91"/>
                  </a:lnTo>
                  <a:lnTo>
                    <a:pt x="178" y="100"/>
                  </a:lnTo>
                  <a:cubicBezTo>
                    <a:pt x="198" y="101"/>
                    <a:pt x="218" y="98"/>
                    <a:pt x="237" y="9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57">
              <a:extLst>
                <a:ext uri="{FF2B5EF4-FFF2-40B4-BE49-F238E27FC236}">
                  <a16:creationId xmlns:a16="http://schemas.microsoft.com/office/drawing/2014/main" id="{9437915E-C23B-41A2-A7F6-67416D438495}"/>
                </a:ext>
              </a:extLst>
            </p:cNvPr>
            <p:cNvSpPr>
              <a:spLocks/>
            </p:cNvSpPr>
            <p:nvPr/>
          </p:nvSpPr>
          <p:spPr bwMode="auto">
            <a:xfrm>
              <a:off x="10934700" y="3889376"/>
              <a:ext cx="57150" cy="15875"/>
            </a:xfrm>
            <a:custGeom>
              <a:avLst/>
              <a:gdLst>
                <a:gd name="T0" fmla="*/ 0 w 90"/>
                <a:gd name="T1" fmla="*/ 0 h 25"/>
                <a:gd name="T2" fmla="*/ 90 w 90"/>
                <a:gd name="T3" fmla="*/ 0 h 25"/>
                <a:gd name="T4" fmla="*/ 50 w 90"/>
                <a:gd name="T5" fmla="*/ 25 h 25"/>
                <a:gd name="T6" fmla="*/ 0 w 90"/>
                <a:gd name="T7" fmla="*/ 0 h 25"/>
              </a:gdLst>
              <a:ahLst/>
              <a:cxnLst>
                <a:cxn ang="0">
                  <a:pos x="T0" y="T1"/>
                </a:cxn>
                <a:cxn ang="0">
                  <a:pos x="T2" y="T3"/>
                </a:cxn>
                <a:cxn ang="0">
                  <a:pos x="T4" y="T5"/>
                </a:cxn>
                <a:cxn ang="0">
                  <a:pos x="T6" y="T7"/>
                </a:cxn>
              </a:cxnLst>
              <a:rect l="0" t="0" r="r" b="b"/>
              <a:pathLst>
                <a:path w="90" h="25">
                  <a:moveTo>
                    <a:pt x="0" y="0"/>
                  </a:moveTo>
                  <a:lnTo>
                    <a:pt x="90" y="0"/>
                  </a:lnTo>
                  <a:cubicBezTo>
                    <a:pt x="90" y="0"/>
                    <a:pt x="79" y="25"/>
                    <a:pt x="50" y="25"/>
                  </a:cubicBezTo>
                  <a:cubicBezTo>
                    <a:pt x="21" y="25"/>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558">
              <a:extLst>
                <a:ext uri="{FF2B5EF4-FFF2-40B4-BE49-F238E27FC236}">
                  <a16:creationId xmlns:a16="http://schemas.microsoft.com/office/drawing/2014/main" id="{A45D9084-46F2-49D6-93CB-BA8D9A0652EB}"/>
                </a:ext>
              </a:extLst>
            </p:cNvPr>
            <p:cNvSpPr>
              <a:spLocks noEditPoints="1"/>
            </p:cNvSpPr>
            <p:nvPr/>
          </p:nvSpPr>
          <p:spPr bwMode="auto">
            <a:xfrm>
              <a:off x="10879138" y="3817938"/>
              <a:ext cx="144463" cy="42863"/>
            </a:xfrm>
            <a:custGeom>
              <a:avLst/>
              <a:gdLst>
                <a:gd name="T0" fmla="*/ 112 w 227"/>
                <a:gd name="T1" fmla="*/ 47 h 68"/>
                <a:gd name="T2" fmla="*/ 99 w 227"/>
                <a:gd name="T3" fmla="*/ 59 h 68"/>
                <a:gd name="T4" fmla="*/ 65 w 227"/>
                <a:gd name="T5" fmla="*/ 59 h 68"/>
                <a:gd name="T6" fmla="*/ 52 w 227"/>
                <a:gd name="T7" fmla="*/ 47 h 68"/>
                <a:gd name="T8" fmla="*/ 52 w 227"/>
                <a:gd name="T9" fmla="*/ 28 h 68"/>
                <a:gd name="T10" fmla="*/ 60 w 227"/>
                <a:gd name="T11" fmla="*/ 20 h 68"/>
                <a:gd name="T12" fmla="*/ 66 w 227"/>
                <a:gd name="T13" fmla="*/ 20 h 68"/>
                <a:gd name="T14" fmla="*/ 112 w 227"/>
                <a:gd name="T15" fmla="*/ 20 h 68"/>
                <a:gd name="T16" fmla="*/ 112 w 227"/>
                <a:gd name="T17" fmla="*/ 47 h 68"/>
                <a:gd name="T18" fmla="*/ 210 w 227"/>
                <a:gd name="T19" fmla="*/ 11 h 68"/>
                <a:gd name="T20" fmla="*/ 166 w 227"/>
                <a:gd name="T21" fmla="*/ 11 h 68"/>
                <a:gd name="T22" fmla="*/ 115 w 227"/>
                <a:gd name="T23" fmla="*/ 8 h 68"/>
                <a:gd name="T24" fmla="*/ 108 w 227"/>
                <a:gd name="T25" fmla="*/ 11 h 68"/>
                <a:gd name="T26" fmla="*/ 66 w 227"/>
                <a:gd name="T27" fmla="*/ 11 h 68"/>
                <a:gd name="T28" fmla="*/ 60 w 227"/>
                <a:gd name="T29" fmla="*/ 11 h 68"/>
                <a:gd name="T30" fmla="*/ 0 w 227"/>
                <a:gd name="T31" fmla="*/ 11 h 68"/>
                <a:gd name="T32" fmla="*/ 0 w 227"/>
                <a:gd name="T33" fmla="*/ 20 h 68"/>
                <a:gd name="T34" fmla="*/ 45 w 227"/>
                <a:gd name="T35" fmla="*/ 20 h 68"/>
                <a:gd name="T36" fmla="*/ 43 w 227"/>
                <a:gd name="T37" fmla="*/ 28 h 68"/>
                <a:gd name="T38" fmla="*/ 43 w 227"/>
                <a:gd name="T39" fmla="*/ 47 h 68"/>
                <a:gd name="T40" fmla="*/ 65 w 227"/>
                <a:gd name="T41" fmla="*/ 68 h 68"/>
                <a:gd name="T42" fmla="*/ 99 w 227"/>
                <a:gd name="T43" fmla="*/ 68 h 68"/>
                <a:gd name="T44" fmla="*/ 121 w 227"/>
                <a:gd name="T45" fmla="*/ 47 h 68"/>
                <a:gd name="T46" fmla="*/ 121 w 227"/>
                <a:gd name="T47" fmla="*/ 15 h 68"/>
                <a:gd name="T48" fmla="*/ 156 w 227"/>
                <a:gd name="T49" fmla="*/ 16 h 68"/>
                <a:gd name="T50" fmla="*/ 156 w 227"/>
                <a:gd name="T51" fmla="*/ 17 h 68"/>
                <a:gd name="T52" fmla="*/ 161 w 227"/>
                <a:gd name="T53" fmla="*/ 40 h 68"/>
                <a:gd name="T54" fmla="*/ 165 w 227"/>
                <a:gd name="T55" fmla="*/ 47 h 68"/>
                <a:gd name="T56" fmla="*/ 165 w 227"/>
                <a:gd name="T57" fmla="*/ 47 h 68"/>
                <a:gd name="T58" fmla="*/ 165 w 227"/>
                <a:gd name="T59" fmla="*/ 20 h 68"/>
                <a:gd name="T60" fmla="*/ 210 w 227"/>
                <a:gd name="T61" fmla="*/ 20 h 68"/>
                <a:gd name="T62" fmla="*/ 218 w 227"/>
                <a:gd name="T63" fmla="*/ 28 h 68"/>
                <a:gd name="T64" fmla="*/ 218 w 227"/>
                <a:gd name="T65" fmla="*/ 47 h 68"/>
                <a:gd name="T66" fmla="*/ 205 w 227"/>
                <a:gd name="T67" fmla="*/ 59 h 68"/>
                <a:gd name="T68" fmla="*/ 177 w 227"/>
                <a:gd name="T69" fmla="*/ 59 h 68"/>
                <a:gd name="T70" fmla="*/ 169 w 227"/>
                <a:gd name="T71" fmla="*/ 56 h 68"/>
                <a:gd name="T72" fmla="*/ 175 w 227"/>
                <a:gd name="T73" fmla="*/ 68 h 68"/>
                <a:gd name="T74" fmla="*/ 176 w 227"/>
                <a:gd name="T75" fmla="*/ 68 h 68"/>
                <a:gd name="T76" fmla="*/ 205 w 227"/>
                <a:gd name="T77" fmla="*/ 68 h 68"/>
                <a:gd name="T78" fmla="*/ 227 w 227"/>
                <a:gd name="T79" fmla="*/ 47 h 68"/>
                <a:gd name="T80" fmla="*/ 227 w 227"/>
                <a:gd name="T81" fmla="*/ 28 h 68"/>
                <a:gd name="T82" fmla="*/ 210 w 227"/>
                <a:gd name="T83" fmla="*/ 1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7" h="68">
                  <a:moveTo>
                    <a:pt x="112" y="47"/>
                  </a:moveTo>
                  <a:cubicBezTo>
                    <a:pt x="112" y="54"/>
                    <a:pt x="106" y="59"/>
                    <a:pt x="99" y="59"/>
                  </a:cubicBezTo>
                  <a:lnTo>
                    <a:pt x="65" y="59"/>
                  </a:lnTo>
                  <a:cubicBezTo>
                    <a:pt x="58" y="59"/>
                    <a:pt x="52" y="54"/>
                    <a:pt x="52" y="47"/>
                  </a:cubicBezTo>
                  <a:lnTo>
                    <a:pt x="52" y="28"/>
                  </a:lnTo>
                  <a:cubicBezTo>
                    <a:pt x="52" y="24"/>
                    <a:pt x="55" y="20"/>
                    <a:pt x="60" y="20"/>
                  </a:cubicBezTo>
                  <a:lnTo>
                    <a:pt x="66" y="20"/>
                  </a:lnTo>
                  <a:lnTo>
                    <a:pt x="112" y="20"/>
                  </a:lnTo>
                  <a:lnTo>
                    <a:pt x="112" y="47"/>
                  </a:lnTo>
                  <a:close/>
                  <a:moveTo>
                    <a:pt x="210" y="11"/>
                  </a:moveTo>
                  <a:lnTo>
                    <a:pt x="166" y="11"/>
                  </a:lnTo>
                  <a:cubicBezTo>
                    <a:pt x="151" y="1"/>
                    <a:pt x="131" y="0"/>
                    <a:pt x="115" y="8"/>
                  </a:cubicBezTo>
                  <a:lnTo>
                    <a:pt x="108" y="11"/>
                  </a:lnTo>
                  <a:lnTo>
                    <a:pt x="66" y="11"/>
                  </a:lnTo>
                  <a:lnTo>
                    <a:pt x="60" y="11"/>
                  </a:lnTo>
                  <a:lnTo>
                    <a:pt x="0" y="11"/>
                  </a:lnTo>
                  <a:lnTo>
                    <a:pt x="0" y="20"/>
                  </a:lnTo>
                  <a:lnTo>
                    <a:pt x="45" y="20"/>
                  </a:lnTo>
                  <a:cubicBezTo>
                    <a:pt x="44" y="23"/>
                    <a:pt x="43" y="25"/>
                    <a:pt x="43" y="28"/>
                  </a:cubicBezTo>
                  <a:lnTo>
                    <a:pt x="43" y="47"/>
                  </a:lnTo>
                  <a:cubicBezTo>
                    <a:pt x="43" y="59"/>
                    <a:pt x="53" y="68"/>
                    <a:pt x="65" y="68"/>
                  </a:cubicBezTo>
                  <a:lnTo>
                    <a:pt x="99" y="68"/>
                  </a:lnTo>
                  <a:cubicBezTo>
                    <a:pt x="111" y="68"/>
                    <a:pt x="121" y="59"/>
                    <a:pt x="121" y="47"/>
                  </a:cubicBezTo>
                  <a:lnTo>
                    <a:pt x="121" y="15"/>
                  </a:lnTo>
                  <a:cubicBezTo>
                    <a:pt x="132" y="10"/>
                    <a:pt x="145" y="11"/>
                    <a:pt x="156" y="16"/>
                  </a:cubicBezTo>
                  <a:lnTo>
                    <a:pt x="156" y="17"/>
                  </a:lnTo>
                  <a:cubicBezTo>
                    <a:pt x="156" y="25"/>
                    <a:pt x="158" y="33"/>
                    <a:pt x="161" y="40"/>
                  </a:cubicBezTo>
                  <a:lnTo>
                    <a:pt x="165" y="47"/>
                  </a:lnTo>
                  <a:cubicBezTo>
                    <a:pt x="165" y="47"/>
                    <a:pt x="165" y="47"/>
                    <a:pt x="165" y="47"/>
                  </a:cubicBezTo>
                  <a:lnTo>
                    <a:pt x="165" y="20"/>
                  </a:lnTo>
                  <a:lnTo>
                    <a:pt x="210" y="20"/>
                  </a:lnTo>
                  <a:cubicBezTo>
                    <a:pt x="214" y="20"/>
                    <a:pt x="218" y="24"/>
                    <a:pt x="218" y="28"/>
                  </a:cubicBezTo>
                  <a:lnTo>
                    <a:pt x="218" y="47"/>
                  </a:lnTo>
                  <a:cubicBezTo>
                    <a:pt x="218" y="54"/>
                    <a:pt x="212" y="59"/>
                    <a:pt x="205" y="59"/>
                  </a:cubicBezTo>
                  <a:lnTo>
                    <a:pt x="177" y="59"/>
                  </a:lnTo>
                  <a:cubicBezTo>
                    <a:pt x="174" y="59"/>
                    <a:pt x="172" y="58"/>
                    <a:pt x="169" y="56"/>
                  </a:cubicBezTo>
                  <a:lnTo>
                    <a:pt x="175" y="68"/>
                  </a:lnTo>
                  <a:cubicBezTo>
                    <a:pt x="175" y="68"/>
                    <a:pt x="175" y="68"/>
                    <a:pt x="176" y="68"/>
                  </a:cubicBezTo>
                  <a:lnTo>
                    <a:pt x="205" y="68"/>
                  </a:lnTo>
                  <a:cubicBezTo>
                    <a:pt x="217" y="68"/>
                    <a:pt x="227" y="59"/>
                    <a:pt x="227" y="47"/>
                  </a:cubicBezTo>
                  <a:lnTo>
                    <a:pt x="227" y="28"/>
                  </a:lnTo>
                  <a:cubicBezTo>
                    <a:pt x="227" y="19"/>
                    <a:pt x="219" y="11"/>
                    <a:pt x="210"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559">
              <a:extLst>
                <a:ext uri="{FF2B5EF4-FFF2-40B4-BE49-F238E27FC236}">
                  <a16:creationId xmlns:a16="http://schemas.microsoft.com/office/drawing/2014/main" id="{78922259-1E20-4F1A-B389-D080EF79E500}"/>
                </a:ext>
              </a:extLst>
            </p:cNvPr>
            <p:cNvSpPr>
              <a:spLocks noChangeArrowheads="1"/>
            </p:cNvSpPr>
            <p:nvPr/>
          </p:nvSpPr>
          <p:spPr bwMode="auto">
            <a:xfrm>
              <a:off x="10506075" y="4108451"/>
              <a:ext cx="19050" cy="28575"/>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560">
              <a:extLst>
                <a:ext uri="{FF2B5EF4-FFF2-40B4-BE49-F238E27FC236}">
                  <a16:creationId xmlns:a16="http://schemas.microsoft.com/office/drawing/2014/main" id="{B869F0A7-20C7-4BC6-AEBA-21A2B593396B}"/>
                </a:ext>
              </a:extLst>
            </p:cNvPr>
            <p:cNvSpPr>
              <a:spLocks noChangeArrowheads="1"/>
            </p:cNvSpPr>
            <p:nvPr/>
          </p:nvSpPr>
          <p:spPr bwMode="auto">
            <a:xfrm>
              <a:off x="10534650" y="4076701"/>
              <a:ext cx="19050" cy="60325"/>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561">
              <a:extLst>
                <a:ext uri="{FF2B5EF4-FFF2-40B4-BE49-F238E27FC236}">
                  <a16:creationId xmlns:a16="http://schemas.microsoft.com/office/drawing/2014/main" id="{79597F6B-A4CF-451F-B907-32AF19B85F6B}"/>
                </a:ext>
              </a:extLst>
            </p:cNvPr>
            <p:cNvSpPr>
              <a:spLocks noChangeArrowheads="1"/>
            </p:cNvSpPr>
            <p:nvPr/>
          </p:nvSpPr>
          <p:spPr bwMode="auto">
            <a:xfrm>
              <a:off x="10563225" y="4051301"/>
              <a:ext cx="19050" cy="85725"/>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562">
              <a:extLst>
                <a:ext uri="{FF2B5EF4-FFF2-40B4-BE49-F238E27FC236}">
                  <a16:creationId xmlns:a16="http://schemas.microsoft.com/office/drawing/2014/main" id="{1BF419B3-B534-456E-84D8-A67DE0EBB72E}"/>
                </a:ext>
              </a:extLst>
            </p:cNvPr>
            <p:cNvSpPr>
              <a:spLocks noChangeArrowheads="1"/>
            </p:cNvSpPr>
            <p:nvPr/>
          </p:nvSpPr>
          <p:spPr bwMode="auto">
            <a:xfrm>
              <a:off x="11247438" y="3981451"/>
              <a:ext cx="58738" cy="39688"/>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563">
              <a:extLst>
                <a:ext uri="{FF2B5EF4-FFF2-40B4-BE49-F238E27FC236}">
                  <a16:creationId xmlns:a16="http://schemas.microsoft.com/office/drawing/2014/main" id="{4CBAE4CB-B8C1-4AB0-8F65-074D34A158B0}"/>
                </a:ext>
              </a:extLst>
            </p:cNvPr>
            <p:cNvSpPr>
              <a:spLocks noEditPoints="1"/>
            </p:cNvSpPr>
            <p:nvPr/>
          </p:nvSpPr>
          <p:spPr bwMode="auto">
            <a:xfrm>
              <a:off x="11258550" y="3948113"/>
              <a:ext cx="36513" cy="55563"/>
            </a:xfrm>
            <a:custGeom>
              <a:avLst/>
              <a:gdLst>
                <a:gd name="T0" fmla="*/ 11 w 58"/>
                <a:gd name="T1" fmla="*/ 75 h 86"/>
                <a:gd name="T2" fmla="*/ 47 w 58"/>
                <a:gd name="T3" fmla="*/ 75 h 86"/>
                <a:gd name="T4" fmla="*/ 47 w 58"/>
                <a:gd name="T5" fmla="*/ 29 h 86"/>
                <a:gd name="T6" fmla="*/ 29 w 58"/>
                <a:gd name="T7" fmla="*/ 10 h 86"/>
                <a:gd name="T8" fmla="*/ 11 w 58"/>
                <a:gd name="T9" fmla="*/ 29 h 86"/>
                <a:gd name="T10" fmla="*/ 11 w 58"/>
                <a:gd name="T11" fmla="*/ 75 h 86"/>
                <a:gd name="T12" fmla="*/ 58 w 58"/>
                <a:gd name="T13" fmla="*/ 86 h 86"/>
                <a:gd name="T14" fmla="*/ 0 w 58"/>
                <a:gd name="T15" fmla="*/ 86 h 86"/>
                <a:gd name="T16" fmla="*/ 0 w 58"/>
                <a:gd name="T17" fmla="*/ 29 h 86"/>
                <a:gd name="T18" fmla="*/ 29 w 58"/>
                <a:gd name="T19" fmla="*/ 0 h 86"/>
                <a:gd name="T20" fmla="*/ 58 w 58"/>
                <a:gd name="T21" fmla="*/ 29 h 86"/>
                <a:gd name="T22" fmla="*/ 58 w 58"/>
                <a:gd name="T2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86">
                  <a:moveTo>
                    <a:pt x="11" y="75"/>
                  </a:moveTo>
                  <a:lnTo>
                    <a:pt x="47" y="75"/>
                  </a:lnTo>
                  <a:lnTo>
                    <a:pt x="47" y="29"/>
                  </a:lnTo>
                  <a:cubicBezTo>
                    <a:pt x="47" y="19"/>
                    <a:pt x="39" y="10"/>
                    <a:pt x="29" y="10"/>
                  </a:cubicBezTo>
                  <a:cubicBezTo>
                    <a:pt x="19" y="10"/>
                    <a:pt x="11" y="19"/>
                    <a:pt x="11" y="29"/>
                  </a:cubicBezTo>
                  <a:lnTo>
                    <a:pt x="11" y="75"/>
                  </a:lnTo>
                  <a:close/>
                  <a:moveTo>
                    <a:pt x="58" y="86"/>
                  </a:moveTo>
                  <a:lnTo>
                    <a:pt x="0" y="86"/>
                  </a:lnTo>
                  <a:lnTo>
                    <a:pt x="0" y="29"/>
                  </a:lnTo>
                  <a:cubicBezTo>
                    <a:pt x="0" y="13"/>
                    <a:pt x="13" y="0"/>
                    <a:pt x="29" y="0"/>
                  </a:cubicBezTo>
                  <a:cubicBezTo>
                    <a:pt x="45" y="0"/>
                    <a:pt x="58" y="13"/>
                    <a:pt x="58" y="29"/>
                  </a:cubicBezTo>
                  <a:lnTo>
                    <a:pt x="58" y="8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2564">
              <a:extLst>
                <a:ext uri="{FF2B5EF4-FFF2-40B4-BE49-F238E27FC236}">
                  <a16:creationId xmlns:a16="http://schemas.microsoft.com/office/drawing/2014/main" id="{522F4396-44FF-40CA-A220-FF8B82B1F373}"/>
                </a:ext>
              </a:extLst>
            </p:cNvPr>
            <p:cNvSpPr>
              <a:spLocks noChangeArrowheads="1"/>
            </p:cNvSpPr>
            <p:nvPr/>
          </p:nvSpPr>
          <p:spPr bwMode="auto">
            <a:xfrm>
              <a:off x="11247438" y="3989388"/>
              <a:ext cx="46038"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2565">
              <a:extLst>
                <a:ext uri="{FF2B5EF4-FFF2-40B4-BE49-F238E27FC236}">
                  <a16:creationId xmlns:a16="http://schemas.microsoft.com/office/drawing/2014/main" id="{89BBFC71-2E6F-4294-BCF6-10BD58453733}"/>
                </a:ext>
              </a:extLst>
            </p:cNvPr>
            <p:cNvSpPr>
              <a:spLocks noChangeArrowheads="1"/>
            </p:cNvSpPr>
            <p:nvPr/>
          </p:nvSpPr>
          <p:spPr bwMode="auto">
            <a:xfrm>
              <a:off x="11247438" y="4000501"/>
              <a:ext cx="46038"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2566">
              <a:extLst>
                <a:ext uri="{FF2B5EF4-FFF2-40B4-BE49-F238E27FC236}">
                  <a16:creationId xmlns:a16="http://schemas.microsoft.com/office/drawing/2014/main" id="{3524D2A1-9C2E-4E34-AA7A-7F842716CA34}"/>
                </a:ext>
              </a:extLst>
            </p:cNvPr>
            <p:cNvSpPr>
              <a:spLocks noChangeArrowheads="1"/>
            </p:cNvSpPr>
            <p:nvPr/>
          </p:nvSpPr>
          <p:spPr bwMode="auto">
            <a:xfrm>
              <a:off x="11247438" y="4010026"/>
              <a:ext cx="46038" cy="476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2567">
              <a:extLst>
                <a:ext uri="{FF2B5EF4-FFF2-40B4-BE49-F238E27FC236}">
                  <a16:creationId xmlns:a16="http://schemas.microsoft.com/office/drawing/2014/main" id="{1962EC7A-BC5D-45DA-968C-872FD4B62942}"/>
                </a:ext>
              </a:extLst>
            </p:cNvPr>
            <p:cNvSpPr>
              <a:spLocks noChangeArrowheads="1"/>
            </p:cNvSpPr>
            <p:nvPr/>
          </p:nvSpPr>
          <p:spPr bwMode="auto">
            <a:xfrm>
              <a:off x="10934700" y="4111626"/>
              <a:ext cx="2540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TextBox 83">
            <a:extLst>
              <a:ext uri="{FF2B5EF4-FFF2-40B4-BE49-F238E27FC236}">
                <a16:creationId xmlns:a16="http://schemas.microsoft.com/office/drawing/2014/main" id="{319D755D-EC30-4141-9866-D58EB5228A3B}"/>
              </a:ext>
            </a:extLst>
          </p:cNvPr>
          <p:cNvSpPr txBox="1"/>
          <p:nvPr/>
        </p:nvSpPr>
        <p:spPr>
          <a:xfrm>
            <a:off x="6096000" y="3769154"/>
            <a:ext cx="5258610" cy="1323439"/>
          </a:xfrm>
          <a:custGeom>
            <a:avLst/>
            <a:gdLst>
              <a:gd name="connsiteX0" fmla="*/ 0 w 5258610"/>
              <a:gd name="connsiteY0" fmla="*/ 0 h 1323439"/>
              <a:gd name="connsiteX1" fmla="*/ 531704 w 5258610"/>
              <a:gd name="connsiteY1" fmla="*/ 0 h 1323439"/>
              <a:gd name="connsiteX2" fmla="*/ 958236 w 5258610"/>
              <a:gd name="connsiteY2" fmla="*/ 0 h 1323439"/>
              <a:gd name="connsiteX3" fmla="*/ 1647698 w 5258610"/>
              <a:gd name="connsiteY3" fmla="*/ 0 h 1323439"/>
              <a:gd name="connsiteX4" fmla="*/ 2179402 w 5258610"/>
              <a:gd name="connsiteY4" fmla="*/ 0 h 1323439"/>
              <a:gd name="connsiteX5" fmla="*/ 2711106 w 5258610"/>
              <a:gd name="connsiteY5" fmla="*/ 0 h 1323439"/>
              <a:gd name="connsiteX6" fmla="*/ 3400568 w 5258610"/>
              <a:gd name="connsiteY6" fmla="*/ 0 h 1323439"/>
              <a:gd name="connsiteX7" fmla="*/ 3879686 w 5258610"/>
              <a:gd name="connsiteY7" fmla="*/ 0 h 1323439"/>
              <a:gd name="connsiteX8" fmla="*/ 4569148 w 5258610"/>
              <a:gd name="connsiteY8" fmla="*/ 0 h 1323439"/>
              <a:gd name="connsiteX9" fmla="*/ 5258610 w 5258610"/>
              <a:gd name="connsiteY9" fmla="*/ 0 h 1323439"/>
              <a:gd name="connsiteX10" fmla="*/ 5258610 w 5258610"/>
              <a:gd name="connsiteY10" fmla="*/ 441146 h 1323439"/>
              <a:gd name="connsiteX11" fmla="*/ 5258610 w 5258610"/>
              <a:gd name="connsiteY11" fmla="*/ 882293 h 1323439"/>
              <a:gd name="connsiteX12" fmla="*/ 5258610 w 5258610"/>
              <a:gd name="connsiteY12" fmla="*/ 1323439 h 1323439"/>
              <a:gd name="connsiteX13" fmla="*/ 4832078 w 5258610"/>
              <a:gd name="connsiteY13" fmla="*/ 1323439 h 1323439"/>
              <a:gd name="connsiteX14" fmla="*/ 4142616 w 5258610"/>
              <a:gd name="connsiteY14" fmla="*/ 1323439 h 1323439"/>
              <a:gd name="connsiteX15" fmla="*/ 3663498 w 5258610"/>
              <a:gd name="connsiteY15" fmla="*/ 1323439 h 1323439"/>
              <a:gd name="connsiteX16" fmla="*/ 3079208 w 5258610"/>
              <a:gd name="connsiteY16" fmla="*/ 1323439 h 1323439"/>
              <a:gd name="connsiteX17" fmla="*/ 2389746 w 5258610"/>
              <a:gd name="connsiteY17" fmla="*/ 1323439 h 1323439"/>
              <a:gd name="connsiteX18" fmla="*/ 1805456 w 5258610"/>
              <a:gd name="connsiteY18" fmla="*/ 1323439 h 1323439"/>
              <a:gd name="connsiteX19" fmla="*/ 1378924 w 5258610"/>
              <a:gd name="connsiteY19" fmla="*/ 1323439 h 1323439"/>
              <a:gd name="connsiteX20" fmla="*/ 899807 w 5258610"/>
              <a:gd name="connsiteY20" fmla="*/ 1323439 h 1323439"/>
              <a:gd name="connsiteX21" fmla="*/ 0 w 5258610"/>
              <a:gd name="connsiteY21" fmla="*/ 1323439 h 1323439"/>
              <a:gd name="connsiteX22" fmla="*/ 0 w 5258610"/>
              <a:gd name="connsiteY22" fmla="*/ 882293 h 1323439"/>
              <a:gd name="connsiteX23" fmla="*/ 0 w 5258610"/>
              <a:gd name="connsiteY23" fmla="*/ 441146 h 1323439"/>
              <a:gd name="connsiteX24" fmla="*/ 0 w 5258610"/>
              <a:gd name="connsiteY24" fmla="*/ 0 h 132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58610" h="1323439" extrusionOk="0">
                <a:moveTo>
                  <a:pt x="0" y="0"/>
                </a:moveTo>
                <a:cubicBezTo>
                  <a:pt x="150557" y="-54855"/>
                  <a:pt x="360595" y="37656"/>
                  <a:pt x="531704" y="0"/>
                </a:cubicBezTo>
                <a:cubicBezTo>
                  <a:pt x="702813" y="-37656"/>
                  <a:pt x="802065" y="165"/>
                  <a:pt x="958236" y="0"/>
                </a:cubicBezTo>
                <a:cubicBezTo>
                  <a:pt x="1114407" y="-165"/>
                  <a:pt x="1405327" y="77111"/>
                  <a:pt x="1647698" y="0"/>
                </a:cubicBezTo>
                <a:cubicBezTo>
                  <a:pt x="1890069" y="-77111"/>
                  <a:pt x="1986751" y="34465"/>
                  <a:pt x="2179402" y="0"/>
                </a:cubicBezTo>
                <a:cubicBezTo>
                  <a:pt x="2372053" y="-34465"/>
                  <a:pt x="2466157" y="34112"/>
                  <a:pt x="2711106" y="0"/>
                </a:cubicBezTo>
                <a:cubicBezTo>
                  <a:pt x="2956055" y="-34112"/>
                  <a:pt x="3221287" y="44382"/>
                  <a:pt x="3400568" y="0"/>
                </a:cubicBezTo>
                <a:cubicBezTo>
                  <a:pt x="3579849" y="-44382"/>
                  <a:pt x="3732850" y="26151"/>
                  <a:pt x="3879686" y="0"/>
                </a:cubicBezTo>
                <a:cubicBezTo>
                  <a:pt x="4026522" y="-26151"/>
                  <a:pt x="4276947" y="47283"/>
                  <a:pt x="4569148" y="0"/>
                </a:cubicBezTo>
                <a:cubicBezTo>
                  <a:pt x="4861349" y="-47283"/>
                  <a:pt x="4959568" y="17850"/>
                  <a:pt x="5258610" y="0"/>
                </a:cubicBezTo>
                <a:cubicBezTo>
                  <a:pt x="5281302" y="146017"/>
                  <a:pt x="5207527" y="252554"/>
                  <a:pt x="5258610" y="441146"/>
                </a:cubicBezTo>
                <a:cubicBezTo>
                  <a:pt x="5309693" y="629738"/>
                  <a:pt x="5252834" y="675467"/>
                  <a:pt x="5258610" y="882293"/>
                </a:cubicBezTo>
                <a:cubicBezTo>
                  <a:pt x="5264386" y="1089119"/>
                  <a:pt x="5210063" y="1216699"/>
                  <a:pt x="5258610" y="1323439"/>
                </a:cubicBezTo>
                <a:cubicBezTo>
                  <a:pt x="5168553" y="1372251"/>
                  <a:pt x="4929955" y="1306986"/>
                  <a:pt x="4832078" y="1323439"/>
                </a:cubicBezTo>
                <a:cubicBezTo>
                  <a:pt x="4734201" y="1339892"/>
                  <a:pt x="4484847" y="1266546"/>
                  <a:pt x="4142616" y="1323439"/>
                </a:cubicBezTo>
                <a:cubicBezTo>
                  <a:pt x="3800385" y="1380332"/>
                  <a:pt x="3784485" y="1314257"/>
                  <a:pt x="3663498" y="1323439"/>
                </a:cubicBezTo>
                <a:cubicBezTo>
                  <a:pt x="3542511" y="1332621"/>
                  <a:pt x="3258361" y="1286006"/>
                  <a:pt x="3079208" y="1323439"/>
                </a:cubicBezTo>
                <a:cubicBezTo>
                  <a:pt x="2900055" y="1360872"/>
                  <a:pt x="2712179" y="1246512"/>
                  <a:pt x="2389746" y="1323439"/>
                </a:cubicBezTo>
                <a:cubicBezTo>
                  <a:pt x="2067313" y="1400366"/>
                  <a:pt x="1994553" y="1295305"/>
                  <a:pt x="1805456" y="1323439"/>
                </a:cubicBezTo>
                <a:cubicBezTo>
                  <a:pt x="1616359" y="1351573"/>
                  <a:pt x="1561613" y="1321198"/>
                  <a:pt x="1378924" y="1323439"/>
                </a:cubicBezTo>
                <a:cubicBezTo>
                  <a:pt x="1196235" y="1325680"/>
                  <a:pt x="1070958" y="1293600"/>
                  <a:pt x="899807" y="1323439"/>
                </a:cubicBezTo>
                <a:cubicBezTo>
                  <a:pt x="728656" y="1353278"/>
                  <a:pt x="307592" y="1257111"/>
                  <a:pt x="0" y="1323439"/>
                </a:cubicBezTo>
                <a:cubicBezTo>
                  <a:pt x="-28390" y="1230082"/>
                  <a:pt x="6301" y="1056892"/>
                  <a:pt x="0" y="882293"/>
                </a:cubicBezTo>
                <a:cubicBezTo>
                  <a:pt x="-6301" y="707694"/>
                  <a:pt x="35378" y="596092"/>
                  <a:pt x="0" y="441146"/>
                </a:cubicBezTo>
                <a:cubicBezTo>
                  <a:pt x="-35378" y="286200"/>
                  <a:pt x="21455" y="140755"/>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spcBef>
                <a:spcPts val="600"/>
              </a:spcBef>
              <a:spcAft>
                <a:spcPts val="600"/>
              </a:spcAft>
            </a:pPr>
            <a:r>
              <a:rPr lang="en-US" sz="2000" dirty="0">
                <a:latin typeface="Segoe UI Semilight" panose="020B0402040204020203" pitchFamily="34" charset="0"/>
                <a:cs typeface="Segoe UI Semilight" panose="020B0402040204020203" pitchFamily="34" charset="0"/>
              </a:rPr>
              <a:t>Organizations can build custom applications that can automate routine processes and supply a structure with tools like Power Apps and Power Automate.</a:t>
            </a:r>
          </a:p>
        </p:txBody>
      </p:sp>
    </p:spTree>
    <p:extLst>
      <p:ext uri="{BB962C8B-B14F-4D97-AF65-F5344CB8AC3E}">
        <p14:creationId xmlns:p14="http://schemas.microsoft.com/office/powerpoint/2010/main" val="39271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integration with Power Platform </a:t>
            </a:r>
            <a:r>
              <a:rPr lang="en-US" sz="2400" dirty="0">
                <a:latin typeface="+mn-lt"/>
              </a:rPr>
              <a:t>(2/2)</a:t>
            </a:r>
            <a:endParaRPr lang="en-US" dirty="0"/>
          </a:p>
        </p:txBody>
      </p:sp>
      <p:sp>
        <p:nvSpPr>
          <p:cNvPr id="6" name="TextBox 5">
            <a:extLst>
              <a:ext uri="{FF2B5EF4-FFF2-40B4-BE49-F238E27FC236}">
                <a16:creationId xmlns:a16="http://schemas.microsoft.com/office/drawing/2014/main" id="{E4FDC97B-E972-4C30-A4E9-47EDD42AC795}"/>
              </a:ext>
            </a:extLst>
          </p:cNvPr>
          <p:cNvSpPr txBox="1"/>
          <p:nvPr/>
        </p:nvSpPr>
        <p:spPr>
          <a:xfrm>
            <a:off x="1435666" y="1397337"/>
            <a:ext cx="3317654"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91440">
              <a:spcBef>
                <a:spcPts val="0"/>
              </a:spcBef>
            </a:pPr>
            <a:r>
              <a:rPr lang="en-US" sz="2400" dirty="0"/>
              <a:t>Power Apps</a:t>
            </a:r>
          </a:p>
        </p:txBody>
      </p:sp>
      <p:sp>
        <p:nvSpPr>
          <p:cNvPr id="8" name="TextBox 7">
            <a:extLst>
              <a:ext uri="{FF2B5EF4-FFF2-40B4-BE49-F238E27FC236}">
                <a16:creationId xmlns:a16="http://schemas.microsoft.com/office/drawing/2014/main" id="{58D5C7ED-AA79-481D-998E-FC07B6FC366C}"/>
              </a:ext>
            </a:extLst>
          </p:cNvPr>
          <p:cNvSpPr txBox="1"/>
          <p:nvPr/>
        </p:nvSpPr>
        <p:spPr>
          <a:xfrm>
            <a:off x="1337138" y="1874809"/>
            <a:ext cx="10485732" cy="1015663"/>
          </a:xfrm>
          <a:prstGeom prst="rect">
            <a:avLst/>
          </a:prstGeom>
          <a:noFill/>
        </p:spPr>
        <p:txBody>
          <a:bodyPr wrap="square">
            <a:spAutoFit/>
          </a:bodyPr>
          <a:lstStyle/>
          <a:p>
            <a:pPr marL="91440"/>
            <a:r>
              <a:rPr lang="en-US" sz="2000" b="0" i="0" dirty="0">
                <a:solidFill>
                  <a:srgbClr val="000000"/>
                </a:solidFill>
                <a:effectLst/>
                <a:latin typeface="Segoe UI Semilight" panose="020B0402040204020203" pitchFamily="34" charset="0"/>
                <a:cs typeface="Segoe UI Semilight" panose="020B0402040204020203" pitchFamily="34" charset="0"/>
              </a:rPr>
              <a:t>Power Apps provides a rapid low code development environment for building custom apps for business needs. Power Apps can be used to create custom forms for use in modern SharePoint sites.</a:t>
            </a:r>
            <a:endParaRPr lang="en-US" sz="2000"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F0FCB917-F4EF-4386-8EA0-1F6BBC9B4FAD}"/>
              </a:ext>
            </a:extLst>
          </p:cNvPr>
          <p:cNvSpPr txBox="1"/>
          <p:nvPr/>
        </p:nvSpPr>
        <p:spPr>
          <a:xfrm>
            <a:off x="1435666" y="3277244"/>
            <a:ext cx="6161357" cy="369332"/>
          </a:xfrm>
          <a:prstGeom prst="rect">
            <a:avLst/>
          </a:prstGeom>
        </p:spPr>
        <p:txBody>
          <a:bodyPr vert="horz" wrap="square" lIns="0" tIns="0" rIns="0" bIns="0" rtlCol="0" anchor="t">
            <a:spAutoFit/>
          </a:bodyPr>
          <a:lstStyle>
            <a:defPPr>
              <a:defRPr lang="en-US"/>
            </a:defPPr>
            <a:lvl1pPr defTabSz="932742">
              <a:lnSpc>
                <a:spcPct val="100000"/>
              </a:lnSpc>
              <a:spcBef>
                <a:spcPct val="0"/>
              </a:spcBef>
              <a:buNone/>
              <a:defRPr sz="2400" b="0" cap="none" spc="-50" baseline="0">
                <a:ln w="3175">
                  <a:noFill/>
                </a:ln>
                <a:gradFill>
                  <a:gsLst>
                    <a:gs pos="1250">
                      <a:schemeClr val="tx1"/>
                    </a:gs>
                    <a:gs pos="100000">
                      <a:schemeClr val="tx1"/>
                    </a:gs>
                  </a:gsLst>
                  <a:lin ang="5400000" scaled="0"/>
                </a:gradFill>
                <a:effectLst/>
                <a:latin typeface="+mj-lt"/>
                <a:cs typeface="Segoe UI" pitchFamily="34" charset="0"/>
              </a:defRPr>
            </a:lvl1pPr>
          </a:lstStyle>
          <a:p>
            <a:pPr marL="91440">
              <a:spcBef>
                <a:spcPts val="0"/>
              </a:spcBef>
            </a:pPr>
            <a:r>
              <a:rPr lang="en-US" dirty="0"/>
              <a:t>Power Automate</a:t>
            </a:r>
          </a:p>
        </p:txBody>
      </p:sp>
      <p:sp>
        <p:nvSpPr>
          <p:cNvPr id="12" name="TextBox 11">
            <a:extLst>
              <a:ext uri="{FF2B5EF4-FFF2-40B4-BE49-F238E27FC236}">
                <a16:creationId xmlns:a16="http://schemas.microsoft.com/office/drawing/2014/main" id="{33562C36-FA34-41FC-84B6-9AD7DF98B5F6}"/>
              </a:ext>
            </a:extLst>
          </p:cNvPr>
          <p:cNvSpPr txBox="1"/>
          <p:nvPr/>
        </p:nvSpPr>
        <p:spPr>
          <a:xfrm>
            <a:off x="1337138" y="3783860"/>
            <a:ext cx="10349208" cy="1015663"/>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marL="91440"/>
            <a:r>
              <a:rPr lang="en-US" dirty="0"/>
              <a:t>Power Automate lets users create automated workflows between applications and services. SharePoint site admins can use Power Automate to require new or updated site pages to be approved before being published.</a:t>
            </a:r>
          </a:p>
        </p:txBody>
      </p:sp>
      <p:sp>
        <p:nvSpPr>
          <p:cNvPr id="14" name="TextBox 13">
            <a:extLst>
              <a:ext uri="{FF2B5EF4-FFF2-40B4-BE49-F238E27FC236}">
                <a16:creationId xmlns:a16="http://schemas.microsoft.com/office/drawing/2014/main" id="{59569801-974E-40AD-8D42-A8A9107B4335}"/>
              </a:ext>
            </a:extLst>
          </p:cNvPr>
          <p:cNvSpPr txBox="1"/>
          <p:nvPr/>
        </p:nvSpPr>
        <p:spPr>
          <a:xfrm>
            <a:off x="1435666" y="5187305"/>
            <a:ext cx="3673117" cy="369332"/>
          </a:xfrm>
          <a:prstGeom prst="rect">
            <a:avLst/>
          </a:prstGeom>
        </p:spPr>
        <p:txBody>
          <a:bodyPr vert="horz" wrap="square" lIns="0" tIns="0" rIns="0" bIns="0" rtlCol="0" anchor="t">
            <a:spAutoFit/>
          </a:bodyPr>
          <a:lstStyle>
            <a:defPPr>
              <a:defRPr lang="en-US"/>
            </a:defPPr>
            <a:lvl1pPr defTabSz="932742">
              <a:lnSpc>
                <a:spcPct val="100000"/>
              </a:lnSpc>
              <a:spcBef>
                <a:spcPct val="0"/>
              </a:spcBef>
              <a:buNone/>
              <a:defRPr sz="2400" b="0" cap="none" spc="-50" baseline="0">
                <a:ln w="3175">
                  <a:noFill/>
                </a:ln>
                <a:gradFill>
                  <a:gsLst>
                    <a:gs pos="1250">
                      <a:schemeClr val="tx1"/>
                    </a:gs>
                    <a:gs pos="100000">
                      <a:schemeClr val="tx1"/>
                    </a:gs>
                  </a:gsLst>
                  <a:lin ang="5400000" scaled="0"/>
                </a:gradFill>
                <a:effectLst/>
                <a:latin typeface="+mj-lt"/>
                <a:cs typeface="Segoe UI" pitchFamily="34" charset="0"/>
              </a:defRPr>
            </a:lvl1pPr>
          </a:lstStyle>
          <a:p>
            <a:pPr marL="91440">
              <a:spcBef>
                <a:spcPts val="0"/>
              </a:spcBef>
            </a:pPr>
            <a:r>
              <a:rPr lang="en-US" dirty="0"/>
              <a:t>Power BI</a:t>
            </a:r>
          </a:p>
        </p:txBody>
      </p:sp>
      <p:sp>
        <p:nvSpPr>
          <p:cNvPr id="16" name="TextBox 15">
            <a:extLst>
              <a:ext uri="{FF2B5EF4-FFF2-40B4-BE49-F238E27FC236}">
                <a16:creationId xmlns:a16="http://schemas.microsoft.com/office/drawing/2014/main" id="{E85BA2FE-4179-4BBA-8746-ED5C05FD95EA}"/>
              </a:ext>
            </a:extLst>
          </p:cNvPr>
          <p:cNvSpPr txBox="1"/>
          <p:nvPr/>
        </p:nvSpPr>
        <p:spPr>
          <a:xfrm>
            <a:off x="1337138" y="5692911"/>
            <a:ext cx="10729266" cy="1015663"/>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marL="91440"/>
            <a:r>
              <a:rPr lang="en-US" dirty="0"/>
              <a:t>Power BI (Business Intelligence) is a business analytics service that delivers insights for analyzing data. With Power BI's report web part for SharePoint in Microsoft 365, users can easily embed interactive Power BI reports in SharePoint Online pages.</a:t>
            </a:r>
          </a:p>
        </p:txBody>
      </p:sp>
      <p:grpSp>
        <p:nvGrpSpPr>
          <p:cNvPr id="9" name="Group 8">
            <a:extLst>
              <a:ext uri="{FF2B5EF4-FFF2-40B4-BE49-F238E27FC236}">
                <a16:creationId xmlns:a16="http://schemas.microsoft.com/office/drawing/2014/main" id="{947D01E4-1287-46BC-B2D8-597DEFC0F1C5}"/>
              </a:ext>
              <a:ext uri="{C183D7F6-B498-43B3-948B-1728B52AA6E4}">
                <adec:decorative xmlns:adec="http://schemas.microsoft.com/office/drawing/2017/decorative" val="1"/>
              </a:ext>
            </a:extLst>
          </p:cNvPr>
          <p:cNvGrpSpPr/>
          <p:nvPr/>
        </p:nvGrpSpPr>
        <p:grpSpPr>
          <a:xfrm>
            <a:off x="257229" y="5187305"/>
            <a:ext cx="888450" cy="888450"/>
            <a:chOff x="3940634" y="2568714"/>
            <a:chExt cx="1633487" cy="1633487"/>
          </a:xfrm>
        </p:grpSpPr>
        <p:sp>
          <p:nvSpPr>
            <p:cNvPr id="11" name="Oval 10">
              <a:extLst>
                <a:ext uri="{FF2B5EF4-FFF2-40B4-BE49-F238E27FC236}">
                  <a16:creationId xmlns:a16="http://schemas.microsoft.com/office/drawing/2014/main" id="{2385728C-1EF9-4BDE-BEFB-145639539E7F}"/>
                </a:ext>
              </a:extLst>
            </p:cNvPr>
            <p:cNvSpPr/>
            <p:nvPr/>
          </p:nvSpPr>
          <p:spPr bwMode="auto">
            <a:xfrm>
              <a:off x="3940634" y="2568714"/>
              <a:ext cx="1633487" cy="1633487"/>
            </a:xfrm>
            <a:prstGeom prst="ellipse">
              <a:avLst/>
            </a:prstGeom>
            <a:solidFill>
              <a:schemeClr val="bg1"/>
            </a:solidFill>
            <a:ln w="25400" cap="flat" cmpd="sng" algn="ctr">
              <a:solidFill>
                <a:srgbClr val="FFC000"/>
              </a:solid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13" name="Graphic 3">
              <a:extLst>
                <a:ext uri="{FF2B5EF4-FFF2-40B4-BE49-F238E27FC236}">
                  <a16:creationId xmlns:a16="http://schemas.microsoft.com/office/drawing/2014/main" id="{C6FE0FCA-9AF8-4651-BC0D-BD2BDC69CDC0}"/>
                </a:ext>
              </a:extLst>
            </p:cNvPr>
            <p:cNvSpPr/>
            <p:nvPr/>
          </p:nvSpPr>
          <p:spPr>
            <a:xfrm>
              <a:off x="4415860" y="3148562"/>
              <a:ext cx="683035" cy="473791"/>
            </a:xfrm>
            <a:custGeom>
              <a:avLst/>
              <a:gdLst>
                <a:gd name="connsiteX0" fmla="*/ 400269 w 683035"/>
                <a:gd name="connsiteY0" fmla="*/ 252166 h 473791"/>
                <a:gd name="connsiteX1" fmla="*/ 362881 w 683035"/>
                <a:gd name="connsiteY1" fmla="*/ 286816 h 473791"/>
                <a:gd name="connsiteX2" fmla="*/ 362904 w 683035"/>
                <a:gd name="connsiteY2" fmla="*/ 439149 h 473791"/>
                <a:gd name="connsiteX3" fmla="*/ 400294 w 683035"/>
                <a:gd name="connsiteY3" fmla="*/ 473792 h 473791"/>
                <a:gd name="connsiteX4" fmla="*/ 437683 w 683035"/>
                <a:gd name="connsiteY4" fmla="*/ 439142 h 473791"/>
                <a:gd name="connsiteX5" fmla="*/ 437659 w 683035"/>
                <a:gd name="connsiteY5" fmla="*/ 286816 h 473791"/>
                <a:gd name="connsiteX6" fmla="*/ 400269 w 683035"/>
                <a:gd name="connsiteY6" fmla="*/ 252166 h 473791"/>
                <a:gd name="connsiteX7" fmla="*/ 517844 w 683035"/>
                <a:gd name="connsiteY7" fmla="*/ 113069 h 473791"/>
                <a:gd name="connsiteX8" fmla="*/ 480454 w 683035"/>
                <a:gd name="connsiteY8" fmla="*/ 147727 h 473791"/>
                <a:gd name="connsiteX9" fmla="*/ 480479 w 683035"/>
                <a:gd name="connsiteY9" fmla="*/ 438140 h 473791"/>
                <a:gd name="connsiteX10" fmla="*/ 517868 w 683035"/>
                <a:gd name="connsiteY10" fmla="*/ 472782 h 473791"/>
                <a:gd name="connsiteX11" fmla="*/ 555257 w 683035"/>
                <a:gd name="connsiteY11" fmla="*/ 438132 h 473791"/>
                <a:gd name="connsiteX12" fmla="*/ 555241 w 683035"/>
                <a:gd name="connsiteY12" fmla="*/ 147719 h 473791"/>
                <a:gd name="connsiteX13" fmla="*/ 517844 w 683035"/>
                <a:gd name="connsiteY13" fmla="*/ 113069 h 473791"/>
                <a:gd name="connsiteX14" fmla="*/ 282733 w 683035"/>
                <a:gd name="connsiteY14" fmla="*/ 199439 h 473791"/>
                <a:gd name="connsiteX15" fmla="*/ 245343 w 683035"/>
                <a:gd name="connsiteY15" fmla="*/ 234096 h 473791"/>
                <a:gd name="connsiteX16" fmla="*/ 245368 w 683035"/>
                <a:gd name="connsiteY16" fmla="*/ 439149 h 473791"/>
                <a:gd name="connsiteX17" fmla="*/ 282765 w 683035"/>
                <a:gd name="connsiteY17" fmla="*/ 473792 h 473791"/>
                <a:gd name="connsiteX18" fmla="*/ 320146 w 683035"/>
                <a:gd name="connsiteY18" fmla="*/ 439142 h 473791"/>
                <a:gd name="connsiteX19" fmla="*/ 320130 w 683035"/>
                <a:gd name="connsiteY19" fmla="*/ 234081 h 473791"/>
                <a:gd name="connsiteX20" fmla="*/ 282733 w 683035"/>
                <a:gd name="connsiteY20" fmla="*/ 199439 h 473791"/>
                <a:gd name="connsiteX21" fmla="*/ 165158 w 683035"/>
                <a:gd name="connsiteY21" fmla="*/ 324619 h 473791"/>
                <a:gd name="connsiteX22" fmla="*/ 165149 w 683035"/>
                <a:gd name="connsiteY22" fmla="*/ 324619 h 473791"/>
                <a:gd name="connsiteX23" fmla="*/ 127768 w 683035"/>
                <a:gd name="connsiteY23" fmla="*/ 359283 h 473791"/>
                <a:gd name="connsiteX24" fmla="*/ 127792 w 683035"/>
                <a:gd name="connsiteY24" fmla="*/ 439157 h 473791"/>
                <a:gd name="connsiteX25" fmla="*/ 165174 w 683035"/>
                <a:gd name="connsiteY25" fmla="*/ 473791 h 473791"/>
                <a:gd name="connsiteX26" fmla="*/ 165182 w 683035"/>
                <a:gd name="connsiteY26" fmla="*/ 473791 h 473791"/>
                <a:gd name="connsiteX27" fmla="*/ 202562 w 683035"/>
                <a:gd name="connsiteY27" fmla="*/ 439134 h 473791"/>
                <a:gd name="connsiteX28" fmla="*/ 202539 w 683035"/>
                <a:gd name="connsiteY28" fmla="*/ 359260 h 473791"/>
                <a:gd name="connsiteX29" fmla="*/ 165158 w 683035"/>
                <a:gd name="connsiteY29" fmla="*/ 324619 h 473791"/>
                <a:gd name="connsiteX30" fmla="*/ 683036 w 683035"/>
                <a:gd name="connsiteY30" fmla="*/ 74658 h 473791"/>
                <a:gd name="connsiteX31" fmla="*/ 683036 w 683035"/>
                <a:gd name="connsiteY31" fmla="*/ 335433 h 473791"/>
                <a:gd name="connsiteX32" fmla="*/ 602467 w 683035"/>
                <a:gd name="connsiteY32" fmla="*/ 410091 h 473791"/>
                <a:gd name="connsiteX33" fmla="*/ 588694 w 683035"/>
                <a:gd name="connsiteY33" fmla="*/ 410091 h 473791"/>
                <a:gd name="connsiteX34" fmla="*/ 588694 w 683035"/>
                <a:gd name="connsiteY34" fmla="*/ 384563 h 473791"/>
                <a:gd name="connsiteX35" fmla="*/ 602467 w 683035"/>
                <a:gd name="connsiteY35" fmla="*/ 384563 h 473791"/>
                <a:gd name="connsiteX36" fmla="*/ 655481 w 683035"/>
                <a:gd name="connsiteY36" fmla="*/ 335433 h 473791"/>
                <a:gd name="connsiteX37" fmla="*/ 655481 w 683035"/>
                <a:gd name="connsiteY37" fmla="*/ 74658 h 473791"/>
                <a:gd name="connsiteX38" fmla="*/ 602467 w 683035"/>
                <a:gd name="connsiteY38" fmla="*/ 25521 h 473791"/>
                <a:gd name="connsiteX39" fmla="*/ 80561 w 683035"/>
                <a:gd name="connsiteY39" fmla="*/ 25521 h 473791"/>
                <a:gd name="connsiteX40" fmla="*/ 27555 w 683035"/>
                <a:gd name="connsiteY40" fmla="*/ 74658 h 473791"/>
                <a:gd name="connsiteX41" fmla="*/ 27555 w 683035"/>
                <a:gd name="connsiteY41" fmla="*/ 335433 h 473791"/>
                <a:gd name="connsiteX42" fmla="*/ 80561 w 683035"/>
                <a:gd name="connsiteY42" fmla="*/ 384563 h 473791"/>
                <a:gd name="connsiteX43" fmla="*/ 94342 w 683035"/>
                <a:gd name="connsiteY43" fmla="*/ 384563 h 473791"/>
                <a:gd name="connsiteX44" fmla="*/ 94342 w 683035"/>
                <a:gd name="connsiteY44" fmla="*/ 410091 h 473791"/>
                <a:gd name="connsiteX45" fmla="*/ 80561 w 683035"/>
                <a:gd name="connsiteY45" fmla="*/ 410091 h 473791"/>
                <a:gd name="connsiteX46" fmla="*/ 0 w 683035"/>
                <a:gd name="connsiteY46" fmla="*/ 335433 h 473791"/>
                <a:gd name="connsiteX47" fmla="*/ 0 w 683035"/>
                <a:gd name="connsiteY47" fmla="*/ 74658 h 473791"/>
                <a:gd name="connsiteX48" fmla="*/ 80561 w 683035"/>
                <a:gd name="connsiteY48" fmla="*/ 0 h 473791"/>
                <a:gd name="connsiteX49" fmla="*/ 602467 w 683035"/>
                <a:gd name="connsiteY49" fmla="*/ 0 h 473791"/>
                <a:gd name="connsiteX50" fmla="*/ 683036 w 683035"/>
                <a:gd name="connsiteY50" fmla="*/ 74658 h 4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83035" h="473791">
                  <a:moveTo>
                    <a:pt x="400269" y="252166"/>
                  </a:moveTo>
                  <a:cubicBezTo>
                    <a:pt x="379618" y="252166"/>
                    <a:pt x="362881" y="267685"/>
                    <a:pt x="362881" y="286816"/>
                  </a:cubicBezTo>
                  <a:lnTo>
                    <a:pt x="362904" y="439149"/>
                  </a:lnTo>
                  <a:cubicBezTo>
                    <a:pt x="362904" y="458280"/>
                    <a:pt x="379650" y="473792"/>
                    <a:pt x="400294" y="473792"/>
                  </a:cubicBezTo>
                  <a:cubicBezTo>
                    <a:pt x="420946" y="473792"/>
                    <a:pt x="437683" y="458280"/>
                    <a:pt x="437683" y="439142"/>
                  </a:cubicBezTo>
                  <a:lnTo>
                    <a:pt x="437659" y="286816"/>
                  </a:lnTo>
                  <a:cubicBezTo>
                    <a:pt x="437659" y="267677"/>
                    <a:pt x="420921" y="252166"/>
                    <a:pt x="400269" y="252166"/>
                  </a:cubicBezTo>
                  <a:close/>
                  <a:moveTo>
                    <a:pt x="517844" y="113069"/>
                  </a:moveTo>
                  <a:cubicBezTo>
                    <a:pt x="497192" y="113077"/>
                    <a:pt x="480454" y="128588"/>
                    <a:pt x="480454" y="147727"/>
                  </a:cubicBezTo>
                  <a:lnTo>
                    <a:pt x="480479" y="438140"/>
                  </a:lnTo>
                  <a:cubicBezTo>
                    <a:pt x="480479" y="457271"/>
                    <a:pt x="497224" y="472782"/>
                    <a:pt x="517868" y="472782"/>
                  </a:cubicBezTo>
                  <a:cubicBezTo>
                    <a:pt x="538520" y="472782"/>
                    <a:pt x="555257" y="457263"/>
                    <a:pt x="555257" y="438132"/>
                  </a:cubicBezTo>
                  <a:lnTo>
                    <a:pt x="555241" y="147719"/>
                  </a:lnTo>
                  <a:cubicBezTo>
                    <a:pt x="555241" y="128581"/>
                    <a:pt x="538504" y="113069"/>
                    <a:pt x="517844" y="113069"/>
                  </a:cubicBezTo>
                  <a:close/>
                  <a:moveTo>
                    <a:pt x="282733" y="199439"/>
                  </a:moveTo>
                  <a:cubicBezTo>
                    <a:pt x="262080" y="199439"/>
                    <a:pt x="245343" y="214950"/>
                    <a:pt x="245343" y="234096"/>
                  </a:cubicBezTo>
                  <a:lnTo>
                    <a:pt x="245368" y="439149"/>
                  </a:lnTo>
                  <a:cubicBezTo>
                    <a:pt x="245368" y="458280"/>
                    <a:pt x="262113" y="473792"/>
                    <a:pt x="282765" y="473792"/>
                  </a:cubicBezTo>
                  <a:cubicBezTo>
                    <a:pt x="303408" y="473792"/>
                    <a:pt x="320146" y="458280"/>
                    <a:pt x="320146" y="439142"/>
                  </a:cubicBezTo>
                  <a:lnTo>
                    <a:pt x="320130" y="234081"/>
                  </a:lnTo>
                  <a:cubicBezTo>
                    <a:pt x="320130" y="214942"/>
                    <a:pt x="303385" y="199432"/>
                    <a:pt x="282733" y="199439"/>
                  </a:cubicBezTo>
                  <a:close/>
                  <a:moveTo>
                    <a:pt x="165158" y="324619"/>
                  </a:moveTo>
                  <a:lnTo>
                    <a:pt x="165149" y="324619"/>
                  </a:lnTo>
                  <a:cubicBezTo>
                    <a:pt x="144497" y="324626"/>
                    <a:pt x="127760" y="340137"/>
                    <a:pt x="127768" y="359283"/>
                  </a:cubicBezTo>
                  <a:lnTo>
                    <a:pt x="127792" y="439157"/>
                  </a:lnTo>
                  <a:cubicBezTo>
                    <a:pt x="127792" y="458288"/>
                    <a:pt x="144530" y="473791"/>
                    <a:pt x="165174" y="473791"/>
                  </a:cubicBezTo>
                  <a:lnTo>
                    <a:pt x="165182" y="473791"/>
                  </a:lnTo>
                  <a:cubicBezTo>
                    <a:pt x="185834" y="473791"/>
                    <a:pt x="202571" y="458280"/>
                    <a:pt x="202562" y="439134"/>
                  </a:cubicBezTo>
                  <a:lnTo>
                    <a:pt x="202539" y="359260"/>
                  </a:lnTo>
                  <a:cubicBezTo>
                    <a:pt x="202539" y="340129"/>
                    <a:pt x="185801" y="324619"/>
                    <a:pt x="165158" y="324619"/>
                  </a:cubicBezTo>
                  <a:close/>
                  <a:moveTo>
                    <a:pt x="683036" y="74658"/>
                  </a:moveTo>
                  <a:lnTo>
                    <a:pt x="683036" y="335433"/>
                  </a:lnTo>
                  <a:cubicBezTo>
                    <a:pt x="683036" y="376608"/>
                    <a:pt x="646897" y="410091"/>
                    <a:pt x="602467" y="410091"/>
                  </a:cubicBezTo>
                  <a:lnTo>
                    <a:pt x="588694" y="410091"/>
                  </a:lnTo>
                  <a:lnTo>
                    <a:pt x="588694" y="384563"/>
                  </a:lnTo>
                  <a:lnTo>
                    <a:pt x="602467" y="384563"/>
                  </a:lnTo>
                  <a:cubicBezTo>
                    <a:pt x="631703" y="384563"/>
                    <a:pt x="655481" y="362526"/>
                    <a:pt x="655481" y="335433"/>
                  </a:cubicBezTo>
                  <a:lnTo>
                    <a:pt x="655481" y="74658"/>
                  </a:lnTo>
                  <a:cubicBezTo>
                    <a:pt x="655481" y="47564"/>
                    <a:pt x="631703" y="25521"/>
                    <a:pt x="602467" y="25521"/>
                  </a:cubicBezTo>
                  <a:lnTo>
                    <a:pt x="80561" y="25521"/>
                  </a:lnTo>
                  <a:cubicBezTo>
                    <a:pt x="51333" y="25521"/>
                    <a:pt x="27555" y="47564"/>
                    <a:pt x="27555" y="74658"/>
                  </a:cubicBezTo>
                  <a:lnTo>
                    <a:pt x="27555" y="335433"/>
                  </a:lnTo>
                  <a:cubicBezTo>
                    <a:pt x="27555" y="362526"/>
                    <a:pt x="51333" y="384563"/>
                    <a:pt x="80561" y="384563"/>
                  </a:cubicBezTo>
                  <a:lnTo>
                    <a:pt x="94342" y="384563"/>
                  </a:lnTo>
                  <a:lnTo>
                    <a:pt x="94342" y="410091"/>
                  </a:lnTo>
                  <a:lnTo>
                    <a:pt x="80561" y="410091"/>
                  </a:lnTo>
                  <a:cubicBezTo>
                    <a:pt x="36139" y="410091"/>
                    <a:pt x="0" y="376608"/>
                    <a:pt x="0" y="335433"/>
                  </a:cubicBezTo>
                  <a:lnTo>
                    <a:pt x="0" y="74658"/>
                  </a:lnTo>
                  <a:cubicBezTo>
                    <a:pt x="0" y="33483"/>
                    <a:pt x="36139" y="0"/>
                    <a:pt x="80561" y="0"/>
                  </a:cubicBezTo>
                  <a:lnTo>
                    <a:pt x="602467" y="0"/>
                  </a:lnTo>
                  <a:cubicBezTo>
                    <a:pt x="646897" y="0"/>
                    <a:pt x="683036" y="33483"/>
                    <a:pt x="683036" y="74658"/>
                  </a:cubicBezTo>
                  <a:close/>
                </a:path>
              </a:pathLst>
            </a:custGeom>
            <a:solidFill>
              <a:srgbClr val="EDBD11"/>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C5B99428-6116-45A3-9DDD-F6900BB3D06C}"/>
              </a:ext>
              <a:ext uri="{C183D7F6-B498-43B3-948B-1728B52AA6E4}">
                <adec:decorative xmlns:adec="http://schemas.microsoft.com/office/drawing/2017/decorative" val="1"/>
              </a:ext>
            </a:extLst>
          </p:cNvPr>
          <p:cNvGrpSpPr/>
          <p:nvPr/>
        </p:nvGrpSpPr>
        <p:grpSpPr>
          <a:xfrm>
            <a:off x="250522" y="1397337"/>
            <a:ext cx="888450" cy="888450"/>
            <a:chOff x="6641656" y="2568714"/>
            <a:chExt cx="1633487" cy="1633487"/>
          </a:xfrm>
        </p:grpSpPr>
        <p:sp>
          <p:nvSpPr>
            <p:cNvPr id="18" name="Oval 17">
              <a:extLst>
                <a:ext uri="{FF2B5EF4-FFF2-40B4-BE49-F238E27FC236}">
                  <a16:creationId xmlns:a16="http://schemas.microsoft.com/office/drawing/2014/main" id="{80243596-58C6-4067-A891-941F7125B498}"/>
                </a:ext>
              </a:extLst>
            </p:cNvPr>
            <p:cNvSpPr/>
            <p:nvPr/>
          </p:nvSpPr>
          <p:spPr bwMode="auto">
            <a:xfrm>
              <a:off x="6641656" y="2568714"/>
              <a:ext cx="1633487" cy="1633487"/>
            </a:xfrm>
            <a:prstGeom prst="ellipse">
              <a:avLst/>
            </a:prstGeom>
            <a:solidFill>
              <a:schemeClr val="bg1"/>
            </a:solidFill>
            <a:ln w="25400" cap="flat" cmpd="sng" algn="ctr">
              <a:solidFill>
                <a:srgbClr val="732773"/>
              </a:solid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19" name="Graphic 5">
              <a:extLst>
                <a:ext uri="{FF2B5EF4-FFF2-40B4-BE49-F238E27FC236}">
                  <a16:creationId xmlns:a16="http://schemas.microsoft.com/office/drawing/2014/main" id="{A4A8319F-519D-43B3-B886-865732B1345D}"/>
                </a:ext>
              </a:extLst>
            </p:cNvPr>
            <p:cNvSpPr/>
            <p:nvPr/>
          </p:nvSpPr>
          <p:spPr>
            <a:xfrm>
              <a:off x="7124548" y="3133164"/>
              <a:ext cx="667702" cy="504586"/>
            </a:xfrm>
            <a:custGeom>
              <a:avLst/>
              <a:gdLst>
                <a:gd name="connsiteX0" fmla="*/ 443865 w 667702"/>
                <a:gd name="connsiteY0" fmla="*/ 376238 h 504586"/>
                <a:gd name="connsiteX1" fmla="*/ 413385 w 667702"/>
                <a:gd name="connsiteY1" fmla="*/ 376238 h 504586"/>
                <a:gd name="connsiteX2" fmla="*/ 367665 w 667702"/>
                <a:gd name="connsiteY2" fmla="*/ 421958 h 504586"/>
                <a:gd name="connsiteX3" fmla="*/ 367665 w 667702"/>
                <a:gd name="connsiteY3" fmla="*/ 452438 h 504586"/>
                <a:gd name="connsiteX4" fmla="*/ 413385 w 667702"/>
                <a:gd name="connsiteY4" fmla="*/ 498158 h 504586"/>
                <a:gd name="connsiteX5" fmla="*/ 443865 w 667702"/>
                <a:gd name="connsiteY5" fmla="*/ 498158 h 504586"/>
                <a:gd name="connsiteX6" fmla="*/ 489585 w 667702"/>
                <a:gd name="connsiteY6" fmla="*/ 452438 h 504586"/>
                <a:gd name="connsiteX7" fmla="*/ 489585 w 667702"/>
                <a:gd name="connsiteY7" fmla="*/ 421958 h 504586"/>
                <a:gd name="connsiteX8" fmla="*/ 443865 w 667702"/>
                <a:gd name="connsiteY8" fmla="*/ 376238 h 504586"/>
                <a:gd name="connsiteX9" fmla="*/ 584835 w 667702"/>
                <a:gd name="connsiteY9" fmla="*/ 336233 h 504586"/>
                <a:gd name="connsiteX10" fmla="*/ 539115 w 667702"/>
                <a:gd name="connsiteY10" fmla="*/ 290513 h 504586"/>
                <a:gd name="connsiteX11" fmla="*/ 508635 w 667702"/>
                <a:gd name="connsiteY11" fmla="*/ 290513 h 504586"/>
                <a:gd name="connsiteX12" fmla="*/ 462915 w 667702"/>
                <a:gd name="connsiteY12" fmla="*/ 336233 h 504586"/>
                <a:gd name="connsiteX13" fmla="*/ 462915 w 667702"/>
                <a:gd name="connsiteY13" fmla="*/ 366713 h 504586"/>
                <a:gd name="connsiteX14" fmla="*/ 508635 w 667702"/>
                <a:gd name="connsiteY14" fmla="*/ 412433 h 504586"/>
                <a:gd name="connsiteX15" fmla="*/ 539115 w 667702"/>
                <a:gd name="connsiteY15" fmla="*/ 412433 h 504586"/>
                <a:gd name="connsiteX16" fmla="*/ 584835 w 667702"/>
                <a:gd name="connsiteY16" fmla="*/ 366713 h 504586"/>
                <a:gd name="connsiteX17" fmla="*/ 584835 w 667702"/>
                <a:gd name="connsiteY17" fmla="*/ 336233 h 504586"/>
                <a:gd name="connsiteX18" fmla="*/ 394335 w 667702"/>
                <a:gd name="connsiteY18" fmla="*/ 360998 h 504586"/>
                <a:gd name="connsiteX19" fmla="*/ 394335 w 667702"/>
                <a:gd name="connsiteY19" fmla="*/ 331470 h 504586"/>
                <a:gd name="connsiteX20" fmla="*/ 380048 w 667702"/>
                <a:gd name="connsiteY20" fmla="*/ 317183 h 504586"/>
                <a:gd name="connsiteX21" fmla="*/ 257175 w 667702"/>
                <a:gd name="connsiteY21" fmla="*/ 194310 h 504586"/>
                <a:gd name="connsiteX22" fmla="*/ 227648 w 667702"/>
                <a:gd name="connsiteY22" fmla="*/ 194310 h 504586"/>
                <a:gd name="connsiteX23" fmla="*/ 105728 w 667702"/>
                <a:gd name="connsiteY23" fmla="*/ 316230 h 504586"/>
                <a:gd name="connsiteX24" fmla="*/ 91440 w 667702"/>
                <a:gd name="connsiteY24" fmla="*/ 331470 h 504586"/>
                <a:gd name="connsiteX25" fmla="*/ 91440 w 667702"/>
                <a:gd name="connsiteY25" fmla="*/ 360998 h 504586"/>
                <a:gd name="connsiteX26" fmla="*/ 105728 w 667702"/>
                <a:gd name="connsiteY26" fmla="*/ 375285 h 504586"/>
                <a:gd name="connsiteX27" fmla="*/ 228600 w 667702"/>
                <a:gd name="connsiteY27" fmla="*/ 497205 h 504586"/>
                <a:gd name="connsiteX28" fmla="*/ 258128 w 667702"/>
                <a:gd name="connsiteY28" fmla="*/ 497205 h 504586"/>
                <a:gd name="connsiteX29" fmla="*/ 380048 w 667702"/>
                <a:gd name="connsiteY29" fmla="*/ 375285 h 504586"/>
                <a:gd name="connsiteX30" fmla="*/ 394335 w 667702"/>
                <a:gd name="connsiteY30" fmla="*/ 360998 h 504586"/>
                <a:gd name="connsiteX31" fmla="*/ 300990 w 667702"/>
                <a:gd name="connsiteY31" fmla="*/ 360045 h 504586"/>
                <a:gd name="connsiteX32" fmla="*/ 289560 w 667702"/>
                <a:gd name="connsiteY32" fmla="*/ 371475 h 504586"/>
                <a:gd name="connsiteX33" fmla="*/ 257175 w 667702"/>
                <a:gd name="connsiteY33" fmla="*/ 404813 h 504586"/>
                <a:gd name="connsiteX34" fmla="*/ 228600 w 667702"/>
                <a:gd name="connsiteY34" fmla="*/ 404813 h 504586"/>
                <a:gd name="connsiteX35" fmla="*/ 195263 w 667702"/>
                <a:gd name="connsiteY35" fmla="*/ 371475 h 504586"/>
                <a:gd name="connsiteX36" fmla="*/ 183833 w 667702"/>
                <a:gd name="connsiteY36" fmla="*/ 360045 h 504586"/>
                <a:gd name="connsiteX37" fmla="*/ 183833 w 667702"/>
                <a:gd name="connsiteY37" fmla="*/ 330518 h 504586"/>
                <a:gd name="connsiteX38" fmla="*/ 227648 w 667702"/>
                <a:gd name="connsiteY38" fmla="*/ 286703 h 504586"/>
                <a:gd name="connsiteX39" fmla="*/ 257175 w 667702"/>
                <a:gd name="connsiteY39" fmla="*/ 286703 h 504586"/>
                <a:gd name="connsiteX40" fmla="*/ 300990 w 667702"/>
                <a:gd name="connsiteY40" fmla="*/ 330518 h 504586"/>
                <a:gd name="connsiteX41" fmla="*/ 300990 w 667702"/>
                <a:gd name="connsiteY41" fmla="*/ 360045 h 504586"/>
                <a:gd name="connsiteX42" fmla="*/ 443865 w 667702"/>
                <a:gd name="connsiteY42" fmla="*/ 315278 h 504586"/>
                <a:gd name="connsiteX43" fmla="*/ 489585 w 667702"/>
                <a:gd name="connsiteY43" fmla="*/ 269558 h 504586"/>
                <a:gd name="connsiteX44" fmla="*/ 489585 w 667702"/>
                <a:gd name="connsiteY44" fmla="*/ 239078 h 504586"/>
                <a:gd name="connsiteX45" fmla="*/ 443865 w 667702"/>
                <a:gd name="connsiteY45" fmla="*/ 193358 h 504586"/>
                <a:gd name="connsiteX46" fmla="*/ 413385 w 667702"/>
                <a:gd name="connsiteY46" fmla="*/ 193358 h 504586"/>
                <a:gd name="connsiteX47" fmla="*/ 367665 w 667702"/>
                <a:gd name="connsiteY47" fmla="*/ 239078 h 504586"/>
                <a:gd name="connsiteX48" fmla="*/ 367665 w 667702"/>
                <a:gd name="connsiteY48" fmla="*/ 269558 h 504586"/>
                <a:gd name="connsiteX49" fmla="*/ 413385 w 667702"/>
                <a:gd name="connsiteY49" fmla="*/ 315278 h 504586"/>
                <a:gd name="connsiteX50" fmla="*/ 443865 w 667702"/>
                <a:gd name="connsiteY50" fmla="*/ 315278 h 504586"/>
                <a:gd name="connsiteX51" fmla="*/ 588645 w 667702"/>
                <a:gd name="connsiteY51" fmla="*/ 0 h 504586"/>
                <a:gd name="connsiteX52" fmla="*/ 79058 w 667702"/>
                <a:gd name="connsiteY52" fmla="*/ 0 h 504586"/>
                <a:gd name="connsiteX53" fmla="*/ 0 w 667702"/>
                <a:gd name="connsiteY53" fmla="*/ 79058 h 504586"/>
                <a:gd name="connsiteX54" fmla="*/ 0 w 667702"/>
                <a:gd name="connsiteY54" fmla="*/ 356235 h 504586"/>
                <a:gd name="connsiteX55" fmla="*/ 79058 w 667702"/>
                <a:gd name="connsiteY55" fmla="*/ 436245 h 504586"/>
                <a:gd name="connsiteX56" fmla="*/ 92393 w 667702"/>
                <a:gd name="connsiteY56" fmla="*/ 436245 h 504586"/>
                <a:gd name="connsiteX57" fmla="*/ 92393 w 667702"/>
                <a:gd name="connsiteY57" fmla="*/ 409575 h 504586"/>
                <a:gd name="connsiteX58" fmla="*/ 79058 w 667702"/>
                <a:gd name="connsiteY58" fmla="*/ 409575 h 504586"/>
                <a:gd name="connsiteX59" fmla="*/ 27623 w 667702"/>
                <a:gd name="connsiteY59" fmla="*/ 357188 h 504586"/>
                <a:gd name="connsiteX60" fmla="*/ 27623 w 667702"/>
                <a:gd name="connsiteY60" fmla="*/ 79058 h 504586"/>
                <a:gd name="connsiteX61" fmla="*/ 79058 w 667702"/>
                <a:gd name="connsiteY61" fmla="*/ 26670 h 504586"/>
                <a:gd name="connsiteX62" fmla="*/ 587693 w 667702"/>
                <a:gd name="connsiteY62" fmla="*/ 26670 h 504586"/>
                <a:gd name="connsiteX63" fmla="*/ 639128 w 667702"/>
                <a:gd name="connsiteY63" fmla="*/ 79058 h 504586"/>
                <a:gd name="connsiteX64" fmla="*/ 639128 w 667702"/>
                <a:gd name="connsiteY64" fmla="*/ 356235 h 504586"/>
                <a:gd name="connsiteX65" fmla="*/ 587693 w 667702"/>
                <a:gd name="connsiteY65" fmla="*/ 408623 h 504586"/>
                <a:gd name="connsiteX66" fmla="*/ 574358 w 667702"/>
                <a:gd name="connsiteY66" fmla="*/ 408623 h 504586"/>
                <a:gd name="connsiteX67" fmla="*/ 574358 w 667702"/>
                <a:gd name="connsiteY67" fmla="*/ 436245 h 504586"/>
                <a:gd name="connsiteX68" fmla="*/ 587693 w 667702"/>
                <a:gd name="connsiteY68" fmla="*/ 436245 h 504586"/>
                <a:gd name="connsiteX69" fmla="*/ 667703 w 667702"/>
                <a:gd name="connsiteY69" fmla="*/ 357188 h 504586"/>
                <a:gd name="connsiteX70" fmla="*/ 667703 w 667702"/>
                <a:gd name="connsiteY70" fmla="*/ 79058 h 504586"/>
                <a:gd name="connsiteX71" fmla="*/ 588645 w 667702"/>
                <a:gd name="connsiteY71" fmla="*/ 0 h 5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67702" h="504586">
                  <a:moveTo>
                    <a:pt x="443865" y="376238"/>
                  </a:moveTo>
                  <a:cubicBezTo>
                    <a:pt x="435293" y="367665"/>
                    <a:pt x="421958" y="367665"/>
                    <a:pt x="413385" y="376238"/>
                  </a:cubicBezTo>
                  <a:lnTo>
                    <a:pt x="367665" y="421958"/>
                  </a:lnTo>
                  <a:cubicBezTo>
                    <a:pt x="359093" y="430530"/>
                    <a:pt x="359093" y="443865"/>
                    <a:pt x="367665" y="452438"/>
                  </a:cubicBezTo>
                  <a:lnTo>
                    <a:pt x="413385" y="498158"/>
                  </a:lnTo>
                  <a:cubicBezTo>
                    <a:pt x="421958" y="506730"/>
                    <a:pt x="435293" y="506730"/>
                    <a:pt x="443865" y="498158"/>
                  </a:cubicBezTo>
                  <a:lnTo>
                    <a:pt x="489585" y="452438"/>
                  </a:lnTo>
                  <a:cubicBezTo>
                    <a:pt x="498158" y="443865"/>
                    <a:pt x="498158" y="430530"/>
                    <a:pt x="489585" y="421958"/>
                  </a:cubicBezTo>
                  <a:lnTo>
                    <a:pt x="443865" y="376238"/>
                  </a:lnTo>
                  <a:close/>
                  <a:moveTo>
                    <a:pt x="584835" y="336233"/>
                  </a:moveTo>
                  <a:lnTo>
                    <a:pt x="539115" y="290513"/>
                  </a:lnTo>
                  <a:cubicBezTo>
                    <a:pt x="530543" y="281940"/>
                    <a:pt x="517208" y="281940"/>
                    <a:pt x="508635" y="290513"/>
                  </a:cubicBezTo>
                  <a:lnTo>
                    <a:pt x="462915" y="336233"/>
                  </a:lnTo>
                  <a:cubicBezTo>
                    <a:pt x="454343" y="344805"/>
                    <a:pt x="454343" y="358140"/>
                    <a:pt x="462915" y="366713"/>
                  </a:cubicBezTo>
                  <a:lnTo>
                    <a:pt x="508635" y="412433"/>
                  </a:lnTo>
                  <a:cubicBezTo>
                    <a:pt x="517208" y="421005"/>
                    <a:pt x="530543" y="421005"/>
                    <a:pt x="539115" y="412433"/>
                  </a:cubicBezTo>
                  <a:lnTo>
                    <a:pt x="584835" y="366713"/>
                  </a:lnTo>
                  <a:cubicBezTo>
                    <a:pt x="593408" y="358140"/>
                    <a:pt x="593408" y="344805"/>
                    <a:pt x="584835" y="336233"/>
                  </a:cubicBezTo>
                  <a:close/>
                  <a:moveTo>
                    <a:pt x="394335" y="360998"/>
                  </a:moveTo>
                  <a:cubicBezTo>
                    <a:pt x="401955" y="352425"/>
                    <a:pt x="401955" y="339090"/>
                    <a:pt x="394335" y="331470"/>
                  </a:cubicBezTo>
                  <a:lnTo>
                    <a:pt x="380048" y="317183"/>
                  </a:lnTo>
                  <a:lnTo>
                    <a:pt x="257175" y="194310"/>
                  </a:lnTo>
                  <a:cubicBezTo>
                    <a:pt x="248603" y="185738"/>
                    <a:pt x="236220" y="185738"/>
                    <a:pt x="227648" y="194310"/>
                  </a:cubicBezTo>
                  <a:lnTo>
                    <a:pt x="105728" y="316230"/>
                  </a:lnTo>
                  <a:lnTo>
                    <a:pt x="91440" y="331470"/>
                  </a:lnTo>
                  <a:cubicBezTo>
                    <a:pt x="82868" y="340043"/>
                    <a:pt x="82868" y="352425"/>
                    <a:pt x="91440" y="360998"/>
                  </a:cubicBezTo>
                  <a:lnTo>
                    <a:pt x="105728" y="375285"/>
                  </a:lnTo>
                  <a:lnTo>
                    <a:pt x="228600" y="497205"/>
                  </a:lnTo>
                  <a:cubicBezTo>
                    <a:pt x="237173" y="505778"/>
                    <a:pt x="249555" y="505778"/>
                    <a:pt x="258128" y="497205"/>
                  </a:cubicBezTo>
                  <a:lnTo>
                    <a:pt x="380048" y="375285"/>
                  </a:lnTo>
                  <a:lnTo>
                    <a:pt x="394335" y="360998"/>
                  </a:lnTo>
                  <a:close/>
                  <a:moveTo>
                    <a:pt x="300990" y="360045"/>
                  </a:moveTo>
                  <a:lnTo>
                    <a:pt x="289560" y="371475"/>
                  </a:lnTo>
                  <a:lnTo>
                    <a:pt x="257175" y="404813"/>
                  </a:lnTo>
                  <a:cubicBezTo>
                    <a:pt x="249555" y="412433"/>
                    <a:pt x="236220" y="412433"/>
                    <a:pt x="228600" y="404813"/>
                  </a:cubicBezTo>
                  <a:lnTo>
                    <a:pt x="195263" y="371475"/>
                  </a:lnTo>
                  <a:lnTo>
                    <a:pt x="183833" y="360045"/>
                  </a:lnTo>
                  <a:cubicBezTo>
                    <a:pt x="175260" y="351473"/>
                    <a:pt x="175260" y="339090"/>
                    <a:pt x="183833" y="330518"/>
                  </a:cubicBezTo>
                  <a:lnTo>
                    <a:pt x="227648" y="286703"/>
                  </a:lnTo>
                  <a:cubicBezTo>
                    <a:pt x="236220" y="278130"/>
                    <a:pt x="248603" y="278130"/>
                    <a:pt x="257175" y="286703"/>
                  </a:cubicBezTo>
                  <a:lnTo>
                    <a:pt x="300990" y="330518"/>
                  </a:lnTo>
                  <a:cubicBezTo>
                    <a:pt x="309563" y="339090"/>
                    <a:pt x="309563" y="351473"/>
                    <a:pt x="300990" y="360045"/>
                  </a:cubicBezTo>
                  <a:close/>
                  <a:moveTo>
                    <a:pt x="443865" y="315278"/>
                  </a:moveTo>
                  <a:lnTo>
                    <a:pt x="489585" y="269558"/>
                  </a:lnTo>
                  <a:cubicBezTo>
                    <a:pt x="498158" y="260985"/>
                    <a:pt x="498158" y="247650"/>
                    <a:pt x="489585" y="239078"/>
                  </a:cubicBezTo>
                  <a:lnTo>
                    <a:pt x="443865" y="193358"/>
                  </a:lnTo>
                  <a:cubicBezTo>
                    <a:pt x="435293" y="184785"/>
                    <a:pt x="421958" y="184785"/>
                    <a:pt x="413385" y="193358"/>
                  </a:cubicBezTo>
                  <a:lnTo>
                    <a:pt x="367665" y="239078"/>
                  </a:lnTo>
                  <a:cubicBezTo>
                    <a:pt x="359093" y="247650"/>
                    <a:pt x="359093" y="260985"/>
                    <a:pt x="367665" y="269558"/>
                  </a:cubicBezTo>
                  <a:lnTo>
                    <a:pt x="413385" y="315278"/>
                  </a:lnTo>
                  <a:cubicBezTo>
                    <a:pt x="421958" y="323850"/>
                    <a:pt x="435293" y="323850"/>
                    <a:pt x="443865" y="315278"/>
                  </a:cubicBezTo>
                  <a:close/>
                  <a:moveTo>
                    <a:pt x="588645" y="0"/>
                  </a:moveTo>
                  <a:lnTo>
                    <a:pt x="79058" y="0"/>
                  </a:lnTo>
                  <a:cubicBezTo>
                    <a:pt x="35243" y="0"/>
                    <a:pt x="0" y="35243"/>
                    <a:pt x="0" y="79058"/>
                  </a:cubicBezTo>
                  <a:lnTo>
                    <a:pt x="0" y="356235"/>
                  </a:lnTo>
                  <a:cubicBezTo>
                    <a:pt x="0" y="400050"/>
                    <a:pt x="35243" y="436245"/>
                    <a:pt x="79058" y="436245"/>
                  </a:cubicBezTo>
                  <a:lnTo>
                    <a:pt x="92393" y="436245"/>
                  </a:lnTo>
                  <a:lnTo>
                    <a:pt x="92393" y="409575"/>
                  </a:lnTo>
                  <a:lnTo>
                    <a:pt x="79058" y="409575"/>
                  </a:lnTo>
                  <a:cubicBezTo>
                    <a:pt x="50483" y="409575"/>
                    <a:pt x="27623" y="385763"/>
                    <a:pt x="27623" y="357188"/>
                  </a:cubicBezTo>
                  <a:lnTo>
                    <a:pt x="27623" y="79058"/>
                  </a:lnTo>
                  <a:cubicBezTo>
                    <a:pt x="27623" y="50483"/>
                    <a:pt x="50483" y="26670"/>
                    <a:pt x="79058" y="26670"/>
                  </a:cubicBezTo>
                  <a:lnTo>
                    <a:pt x="587693" y="26670"/>
                  </a:lnTo>
                  <a:cubicBezTo>
                    <a:pt x="616268" y="26670"/>
                    <a:pt x="639128" y="50483"/>
                    <a:pt x="639128" y="79058"/>
                  </a:cubicBezTo>
                  <a:lnTo>
                    <a:pt x="639128" y="356235"/>
                  </a:lnTo>
                  <a:cubicBezTo>
                    <a:pt x="639128" y="384810"/>
                    <a:pt x="616268" y="408623"/>
                    <a:pt x="587693" y="408623"/>
                  </a:cubicBezTo>
                  <a:lnTo>
                    <a:pt x="574358" y="408623"/>
                  </a:lnTo>
                  <a:lnTo>
                    <a:pt x="574358" y="436245"/>
                  </a:lnTo>
                  <a:lnTo>
                    <a:pt x="587693" y="436245"/>
                  </a:lnTo>
                  <a:cubicBezTo>
                    <a:pt x="631508" y="436245"/>
                    <a:pt x="666750" y="400050"/>
                    <a:pt x="667703" y="357188"/>
                  </a:cubicBezTo>
                  <a:lnTo>
                    <a:pt x="667703" y="79058"/>
                  </a:lnTo>
                  <a:cubicBezTo>
                    <a:pt x="667703" y="35243"/>
                    <a:pt x="632460" y="0"/>
                    <a:pt x="588645" y="0"/>
                  </a:cubicBezTo>
                  <a:close/>
                </a:path>
              </a:pathLst>
            </a:custGeom>
            <a:solidFill>
              <a:srgbClr val="732773"/>
            </a:solidFill>
            <a:ln w="9525"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43605EF8-5138-480F-A553-A126E3E714E3}"/>
              </a:ext>
              <a:ext uri="{C183D7F6-B498-43B3-948B-1728B52AA6E4}">
                <adec:decorative xmlns:adec="http://schemas.microsoft.com/office/drawing/2017/decorative" val="1"/>
              </a:ext>
            </a:extLst>
          </p:cNvPr>
          <p:cNvGrpSpPr/>
          <p:nvPr/>
        </p:nvGrpSpPr>
        <p:grpSpPr>
          <a:xfrm>
            <a:off x="257229" y="3292321"/>
            <a:ext cx="888450" cy="888450"/>
            <a:chOff x="9342677" y="2568714"/>
            <a:chExt cx="1633487" cy="1633487"/>
          </a:xfrm>
        </p:grpSpPr>
        <p:sp>
          <p:nvSpPr>
            <p:cNvPr id="21" name="Oval 20">
              <a:extLst>
                <a:ext uri="{FF2B5EF4-FFF2-40B4-BE49-F238E27FC236}">
                  <a16:creationId xmlns:a16="http://schemas.microsoft.com/office/drawing/2014/main" id="{2E0A5657-031A-4F9E-91DF-F085235C8169}"/>
                </a:ext>
              </a:extLst>
            </p:cNvPr>
            <p:cNvSpPr/>
            <p:nvPr/>
          </p:nvSpPr>
          <p:spPr bwMode="auto">
            <a:xfrm>
              <a:off x="9342677" y="2568714"/>
              <a:ext cx="1633487" cy="1633487"/>
            </a:xfrm>
            <a:prstGeom prst="ellipse">
              <a:avLst/>
            </a:prstGeom>
            <a:solidFill>
              <a:schemeClr val="bg1"/>
            </a:solidFill>
            <a:ln w="25400" cap="flat" cmpd="sng" algn="ctr">
              <a:solidFill>
                <a:srgbClr val="287EFF"/>
              </a:solid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22" name="Graphic 7">
              <a:extLst>
                <a:ext uri="{FF2B5EF4-FFF2-40B4-BE49-F238E27FC236}">
                  <a16:creationId xmlns:a16="http://schemas.microsoft.com/office/drawing/2014/main" id="{7B6DAD39-0ACB-4ED9-8F7A-EDA0EE6C6569}"/>
                </a:ext>
              </a:extLst>
            </p:cNvPr>
            <p:cNvSpPr/>
            <p:nvPr/>
          </p:nvSpPr>
          <p:spPr>
            <a:xfrm>
              <a:off x="9811758" y="3147332"/>
              <a:ext cx="695325" cy="476250"/>
            </a:xfrm>
            <a:custGeom>
              <a:avLst/>
              <a:gdLst>
                <a:gd name="connsiteX0" fmla="*/ 40742 w 695325"/>
                <a:gd name="connsiteY0" fmla="*/ 438822 h 476250"/>
                <a:gd name="connsiteX1" fmla="*/ 122206 w 695325"/>
                <a:gd name="connsiteY1" fmla="*/ 438822 h 476250"/>
                <a:gd name="connsiteX2" fmla="*/ 122206 w 695325"/>
                <a:gd name="connsiteY2" fmla="*/ 363968 h 476250"/>
                <a:gd name="connsiteX3" fmla="*/ 40742 w 695325"/>
                <a:gd name="connsiteY3" fmla="*/ 363968 h 476250"/>
                <a:gd name="connsiteX4" fmla="*/ 40742 w 695325"/>
                <a:gd name="connsiteY4" fmla="*/ 438822 h 476250"/>
                <a:gd name="connsiteX5" fmla="*/ 368790 w 695325"/>
                <a:gd name="connsiteY5" fmla="*/ 195546 h 476250"/>
                <a:gd name="connsiteX6" fmla="*/ 322742 w 695325"/>
                <a:gd name="connsiteY6" fmla="*/ 195546 h 476250"/>
                <a:gd name="connsiteX7" fmla="*/ 318931 w 695325"/>
                <a:gd name="connsiteY7" fmla="*/ 198110 h 476250"/>
                <a:gd name="connsiteX8" fmla="*/ 248846 w 695325"/>
                <a:gd name="connsiteY8" fmla="*/ 391961 h 476250"/>
                <a:gd name="connsiteX9" fmla="*/ 206446 w 695325"/>
                <a:gd name="connsiteY9" fmla="*/ 420110 h 476250"/>
                <a:gd name="connsiteX10" fmla="*/ 162925 w 695325"/>
                <a:gd name="connsiteY10" fmla="*/ 420110 h 476250"/>
                <a:gd name="connsiteX11" fmla="*/ 162925 w 695325"/>
                <a:gd name="connsiteY11" fmla="*/ 453793 h 476250"/>
                <a:gd name="connsiteX12" fmla="*/ 138488 w 695325"/>
                <a:gd name="connsiteY12" fmla="*/ 476250 h 476250"/>
                <a:gd name="connsiteX13" fmla="*/ 24437 w 695325"/>
                <a:gd name="connsiteY13" fmla="*/ 476250 h 476250"/>
                <a:gd name="connsiteX14" fmla="*/ 0 w 695325"/>
                <a:gd name="connsiteY14" fmla="*/ 453793 h 476250"/>
                <a:gd name="connsiteX15" fmla="*/ 0 w 695325"/>
                <a:gd name="connsiteY15" fmla="*/ 348997 h 476250"/>
                <a:gd name="connsiteX16" fmla="*/ 24437 w 695325"/>
                <a:gd name="connsiteY16" fmla="*/ 326540 h 476250"/>
                <a:gd name="connsiteX17" fmla="*/ 138488 w 695325"/>
                <a:gd name="connsiteY17" fmla="*/ 326540 h 476250"/>
                <a:gd name="connsiteX18" fmla="*/ 162925 w 695325"/>
                <a:gd name="connsiteY18" fmla="*/ 348997 h 476250"/>
                <a:gd name="connsiteX19" fmla="*/ 162925 w 695325"/>
                <a:gd name="connsiteY19" fmla="*/ 382745 h 476250"/>
                <a:gd name="connsiteX20" fmla="*/ 206446 w 695325"/>
                <a:gd name="connsiteY20" fmla="*/ 382745 h 476250"/>
                <a:gd name="connsiteX21" fmla="*/ 210256 w 695325"/>
                <a:gd name="connsiteY21" fmla="*/ 380184 h 476250"/>
                <a:gd name="connsiteX22" fmla="*/ 280341 w 695325"/>
                <a:gd name="connsiteY22" fmla="*/ 186330 h 476250"/>
                <a:gd name="connsiteX23" fmla="*/ 322742 w 695325"/>
                <a:gd name="connsiteY23" fmla="*/ 158182 h 476250"/>
                <a:gd name="connsiteX24" fmla="*/ 368790 w 695325"/>
                <a:gd name="connsiteY24" fmla="*/ 158182 h 476250"/>
                <a:gd name="connsiteX25" fmla="*/ 368790 w 695325"/>
                <a:gd name="connsiteY25" fmla="*/ 124435 h 476250"/>
                <a:gd name="connsiteX26" fmla="*/ 393231 w 695325"/>
                <a:gd name="connsiteY26" fmla="*/ 101978 h 476250"/>
                <a:gd name="connsiteX27" fmla="*/ 507278 w 695325"/>
                <a:gd name="connsiteY27" fmla="*/ 101978 h 476250"/>
                <a:gd name="connsiteX28" fmla="*/ 531719 w 695325"/>
                <a:gd name="connsiteY28" fmla="*/ 124435 h 476250"/>
                <a:gd name="connsiteX29" fmla="*/ 531719 w 695325"/>
                <a:gd name="connsiteY29" fmla="*/ 229230 h 476250"/>
                <a:gd name="connsiteX30" fmla="*/ 507278 w 695325"/>
                <a:gd name="connsiteY30" fmla="*/ 251687 h 476250"/>
                <a:gd name="connsiteX31" fmla="*/ 393231 w 695325"/>
                <a:gd name="connsiteY31" fmla="*/ 251687 h 476250"/>
                <a:gd name="connsiteX32" fmla="*/ 368790 w 695325"/>
                <a:gd name="connsiteY32" fmla="*/ 229230 h 476250"/>
                <a:gd name="connsiteX33" fmla="*/ 368790 w 695325"/>
                <a:gd name="connsiteY33" fmla="*/ 195546 h 476250"/>
                <a:gd name="connsiteX34" fmla="*/ 695325 w 695325"/>
                <a:gd name="connsiteY34" fmla="*/ 75044 h 476250"/>
                <a:gd name="connsiteX35" fmla="*/ 695325 w 695325"/>
                <a:gd name="connsiteY35" fmla="*/ 337175 h 476250"/>
                <a:gd name="connsiteX36" fmla="*/ 613311 w 695325"/>
                <a:gd name="connsiteY36" fmla="*/ 412223 h 476250"/>
                <a:gd name="connsiteX37" fmla="*/ 368011 w 695325"/>
                <a:gd name="connsiteY37" fmla="*/ 412223 h 476250"/>
                <a:gd name="connsiteX38" fmla="*/ 368011 w 695325"/>
                <a:gd name="connsiteY38" fmla="*/ 386559 h 476250"/>
                <a:gd name="connsiteX39" fmla="*/ 613311 w 695325"/>
                <a:gd name="connsiteY39" fmla="*/ 386559 h 476250"/>
                <a:gd name="connsiteX40" fmla="*/ 667276 w 695325"/>
                <a:gd name="connsiteY40" fmla="*/ 337175 h 476250"/>
                <a:gd name="connsiteX41" fmla="*/ 667276 w 695325"/>
                <a:gd name="connsiteY41" fmla="*/ 75044 h 476250"/>
                <a:gd name="connsiteX42" fmla="*/ 613311 w 695325"/>
                <a:gd name="connsiteY42" fmla="*/ 25657 h 476250"/>
                <a:gd name="connsiteX43" fmla="*/ 82010 w 695325"/>
                <a:gd name="connsiteY43" fmla="*/ 25657 h 476250"/>
                <a:gd name="connsiteX44" fmla="*/ 28046 w 695325"/>
                <a:gd name="connsiteY44" fmla="*/ 75044 h 476250"/>
                <a:gd name="connsiteX45" fmla="*/ 28046 w 695325"/>
                <a:gd name="connsiteY45" fmla="*/ 280704 h 476250"/>
                <a:gd name="connsiteX46" fmla="*/ 0 w 695325"/>
                <a:gd name="connsiteY46" fmla="*/ 280704 h 476250"/>
                <a:gd name="connsiteX47" fmla="*/ 0 w 695325"/>
                <a:gd name="connsiteY47" fmla="*/ 75044 h 476250"/>
                <a:gd name="connsiteX48" fmla="*/ 82010 w 695325"/>
                <a:gd name="connsiteY48" fmla="*/ 0 h 476250"/>
                <a:gd name="connsiteX49" fmla="*/ 613311 w 695325"/>
                <a:gd name="connsiteY49" fmla="*/ 0 h 476250"/>
                <a:gd name="connsiteX50" fmla="*/ 695325 w 695325"/>
                <a:gd name="connsiteY50" fmla="*/ 750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95325" h="476250">
                  <a:moveTo>
                    <a:pt x="40742" y="438822"/>
                  </a:moveTo>
                  <a:lnTo>
                    <a:pt x="122206" y="438822"/>
                  </a:lnTo>
                  <a:lnTo>
                    <a:pt x="122206" y="363968"/>
                  </a:lnTo>
                  <a:lnTo>
                    <a:pt x="40742" y="363968"/>
                  </a:lnTo>
                  <a:lnTo>
                    <a:pt x="40742" y="438822"/>
                  </a:lnTo>
                  <a:close/>
                  <a:moveTo>
                    <a:pt x="368790" y="195546"/>
                  </a:moveTo>
                  <a:lnTo>
                    <a:pt x="322742" y="195546"/>
                  </a:lnTo>
                  <a:cubicBezTo>
                    <a:pt x="321017" y="195546"/>
                    <a:pt x="319485" y="196577"/>
                    <a:pt x="318931" y="198110"/>
                  </a:cubicBezTo>
                  <a:lnTo>
                    <a:pt x="248846" y="391961"/>
                  </a:lnTo>
                  <a:cubicBezTo>
                    <a:pt x="242763" y="408797"/>
                    <a:pt x="225723" y="420110"/>
                    <a:pt x="206446" y="420110"/>
                  </a:cubicBezTo>
                  <a:lnTo>
                    <a:pt x="162925" y="420110"/>
                  </a:lnTo>
                  <a:lnTo>
                    <a:pt x="162925" y="453793"/>
                  </a:lnTo>
                  <a:cubicBezTo>
                    <a:pt x="162925" y="466197"/>
                    <a:pt x="151984" y="476250"/>
                    <a:pt x="138488" y="476250"/>
                  </a:cubicBezTo>
                  <a:lnTo>
                    <a:pt x="24437" y="476250"/>
                  </a:lnTo>
                  <a:cubicBezTo>
                    <a:pt x="10941" y="476250"/>
                    <a:pt x="0" y="466197"/>
                    <a:pt x="0" y="453793"/>
                  </a:cubicBezTo>
                  <a:lnTo>
                    <a:pt x="0" y="348997"/>
                  </a:lnTo>
                  <a:cubicBezTo>
                    <a:pt x="0" y="336593"/>
                    <a:pt x="10941" y="326540"/>
                    <a:pt x="24437" y="326540"/>
                  </a:cubicBezTo>
                  <a:lnTo>
                    <a:pt x="138488" y="326540"/>
                  </a:lnTo>
                  <a:cubicBezTo>
                    <a:pt x="151984" y="326540"/>
                    <a:pt x="162925" y="336593"/>
                    <a:pt x="162925" y="348997"/>
                  </a:cubicBezTo>
                  <a:lnTo>
                    <a:pt x="162925" y="382745"/>
                  </a:lnTo>
                  <a:lnTo>
                    <a:pt x="206446" y="382745"/>
                  </a:lnTo>
                  <a:cubicBezTo>
                    <a:pt x="208174" y="382745"/>
                    <a:pt x="209703" y="381717"/>
                    <a:pt x="210256" y="380184"/>
                  </a:cubicBezTo>
                  <a:lnTo>
                    <a:pt x="280341" y="186330"/>
                  </a:lnTo>
                  <a:cubicBezTo>
                    <a:pt x="286429" y="169495"/>
                    <a:pt x="303467" y="158182"/>
                    <a:pt x="322742" y="158182"/>
                  </a:cubicBezTo>
                  <a:lnTo>
                    <a:pt x="368790" y="158182"/>
                  </a:lnTo>
                  <a:lnTo>
                    <a:pt x="368790" y="124435"/>
                  </a:lnTo>
                  <a:cubicBezTo>
                    <a:pt x="368790" y="112030"/>
                    <a:pt x="379734" y="101978"/>
                    <a:pt x="393231" y="101978"/>
                  </a:cubicBezTo>
                  <a:lnTo>
                    <a:pt x="507278" y="101978"/>
                  </a:lnTo>
                  <a:cubicBezTo>
                    <a:pt x="520777" y="101978"/>
                    <a:pt x="531719" y="112030"/>
                    <a:pt x="531719" y="124435"/>
                  </a:cubicBezTo>
                  <a:lnTo>
                    <a:pt x="531719" y="229230"/>
                  </a:lnTo>
                  <a:cubicBezTo>
                    <a:pt x="531719" y="241631"/>
                    <a:pt x="520777" y="251687"/>
                    <a:pt x="507278" y="251687"/>
                  </a:cubicBezTo>
                  <a:lnTo>
                    <a:pt x="393231" y="251687"/>
                  </a:lnTo>
                  <a:cubicBezTo>
                    <a:pt x="379734" y="251687"/>
                    <a:pt x="368790" y="241631"/>
                    <a:pt x="368790" y="229230"/>
                  </a:cubicBezTo>
                  <a:lnTo>
                    <a:pt x="368790" y="195546"/>
                  </a:lnTo>
                  <a:close/>
                  <a:moveTo>
                    <a:pt x="695325" y="75044"/>
                  </a:moveTo>
                  <a:lnTo>
                    <a:pt x="695325" y="337175"/>
                  </a:lnTo>
                  <a:cubicBezTo>
                    <a:pt x="695325" y="378558"/>
                    <a:pt x="658536" y="412223"/>
                    <a:pt x="613311" y="412223"/>
                  </a:cubicBezTo>
                  <a:lnTo>
                    <a:pt x="368011" y="412223"/>
                  </a:lnTo>
                  <a:lnTo>
                    <a:pt x="368011" y="386559"/>
                  </a:lnTo>
                  <a:lnTo>
                    <a:pt x="613311" y="386559"/>
                  </a:lnTo>
                  <a:cubicBezTo>
                    <a:pt x="643068" y="386559"/>
                    <a:pt x="667276" y="364405"/>
                    <a:pt x="667276" y="337175"/>
                  </a:cubicBezTo>
                  <a:lnTo>
                    <a:pt x="667276" y="75044"/>
                  </a:lnTo>
                  <a:cubicBezTo>
                    <a:pt x="667276" y="47812"/>
                    <a:pt x="643068" y="25657"/>
                    <a:pt x="613311" y="25657"/>
                  </a:cubicBezTo>
                  <a:lnTo>
                    <a:pt x="82010" y="25657"/>
                  </a:lnTo>
                  <a:cubicBezTo>
                    <a:pt x="52257" y="25657"/>
                    <a:pt x="28046" y="47812"/>
                    <a:pt x="28046" y="75044"/>
                  </a:cubicBezTo>
                  <a:lnTo>
                    <a:pt x="28046" y="280704"/>
                  </a:lnTo>
                  <a:lnTo>
                    <a:pt x="0" y="280704"/>
                  </a:lnTo>
                  <a:lnTo>
                    <a:pt x="0" y="75044"/>
                  </a:lnTo>
                  <a:cubicBezTo>
                    <a:pt x="0" y="33662"/>
                    <a:pt x="36786" y="0"/>
                    <a:pt x="82010" y="0"/>
                  </a:cubicBezTo>
                  <a:lnTo>
                    <a:pt x="613311" y="0"/>
                  </a:lnTo>
                  <a:cubicBezTo>
                    <a:pt x="658536" y="0"/>
                    <a:pt x="695325" y="33662"/>
                    <a:pt x="695325" y="75044"/>
                  </a:cubicBezTo>
                  <a:close/>
                </a:path>
              </a:pathLst>
            </a:custGeom>
            <a:solidFill>
              <a:srgbClr val="0077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7196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service description</a:t>
            </a:r>
          </a:p>
        </p:txBody>
      </p:sp>
      <p:sp>
        <p:nvSpPr>
          <p:cNvPr id="9" name="Rectangle 8">
            <a:extLst>
              <a:ext uri="{FF2B5EF4-FFF2-40B4-BE49-F238E27FC236}">
                <a16:creationId xmlns:a16="http://schemas.microsoft.com/office/drawing/2014/main" id="{B3D25B34-FD6A-4673-A559-9062C8C04995}"/>
              </a:ext>
            </a:extLst>
          </p:cNvPr>
          <p:cNvSpPr/>
          <p:nvPr/>
        </p:nvSpPr>
        <p:spPr>
          <a:xfrm>
            <a:off x="588262" y="1397674"/>
            <a:ext cx="11478142" cy="1446550"/>
          </a:xfrm>
          <a:prstGeom prst="rect">
            <a:avLst/>
          </a:prstGeom>
        </p:spPr>
        <p:txBody>
          <a:bodyPr wrap="square">
            <a:spAutoFit/>
          </a:bodyPr>
          <a:lstStyle/>
          <a:p>
            <a:pPr lvl="0">
              <a:spcBef>
                <a:spcPts val="600"/>
              </a:spcBef>
              <a:spcAft>
                <a:spcPts val="600"/>
              </a:spcAft>
            </a:pPr>
            <a:r>
              <a:rPr lang="en-US" sz="2200" dirty="0">
                <a:latin typeface="Segoe UI Semilight" panose="020B0402040204020203" pitchFamily="34" charset="0"/>
                <a:cs typeface="Segoe UI Semilight" panose="020B0402040204020203" pitchFamily="34" charset="0"/>
              </a:rPr>
              <a:t>SharePoint in Microsoft 365 is a cloud-based service, hosted by Microsoft, for organizations of all sizes. Instead of installing and deploying SharePoint Server on-premises, any organization can subscribe to a Microsoft 365 plan or to the standalone SharePoint service in Microsoft 365.</a:t>
            </a:r>
          </a:p>
        </p:txBody>
      </p:sp>
      <p:graphicFrame>
        <p:nvGraphicFramePr>
          <p:cNvPr id="3" name="Table 2">
            <a:extLst>
              <a:ext uri="{FF2B5EF4-FFF2-40B4-BE49-F238E27FC236}">
                <a16:creationId xmlns:a16="http://schemas.microsoft.com/office/drawing/2014/main" id="{DB8D1357-EE1C-4252-9CD2-7E678FCDD711}"/>
              </a:ext>
            </a:extLst>
          </p:cNvPr>
          <p:cNvGraphicFramePr/>
          <p:nvPr/>
        </p:nvGraphicFramePr>
        <p:xfrm>
          <a:off x="588262" y="3137509"/>
          <a:ext cx="11021128" cy="3426804"/>
        </p:xfrm>
        <a:graphic>
          <a:graphicData uri="http://schemas.openxmlformats.org/drawingml/2006/table">
            <a:tbl>
              <a:tblPr>
                <a:tableStyleId>{5C22544A-7EE6-4342-B048-85BDC9FD1C3A}</a:tableStyleId>
              </a:tblPr>
              <a:tblGrid>
                <a:gridCol w="2755282">
                  <a:extLst>
                    <a:ext uri="{9D8B030D-6E8A-4147-A177-3AD203B41FA5}">
                      <a16:colId xmlns:a16="http://schemas.microsoft.com/office/drawing/2014/main" val="501719388"/>
                    </a:ext>
                  </a:extLst>
                </a:gridCol>
                <a:gridCol w="2755282">
                  <a:extLst>
                    <a:ext uri="{9D8B030D-6E8A-4147-A177-3AD203B41FA5}">
                      <a16:colId xmlns:a16="http://schemas.microsoft.com/office/drawing/2014/main" val="969184356"/>
                    </a:ext>
                  </a:extLst>
                </a:gridCol>
                <a:gridCol w="2755282">
                  <a:extLst>
                    <a:ext uri="{9D8B030D-6E8A-4147-A177-3AD203B41FA5}">
                      <a16:colId xmlns:a16="http://schemas.microsoft.com/office/drawing/2014/main" val="3682175211"/>
                    </a:ext>
                  </a:extLst>
                </a:gridCol>
                <a:gridCol w="2755282">
                  <a:extLst>
                    <a:ext uri="{9D8B030D-6E8A-4147-A177-3AD203B41FA5}">
                      <a16:colId xmlns:a16="http://schemas.microsoft.com/office/drawing/2014/main" val="2468406393"/>
                    </a:ext>
                  </a:extLst>
                </a:gridCol>
              </a:tblGrid>
              <a:tr h="1088936">
                <a:tc>
                  <a:txBody>
                    <a:bodyPr/>
                    <a:lstStyle/>
                    <a:p>
                      <a:pPr algn="l" fontAlgn="ctr">
                        <a:spcBef>
                          <a:spcPts val="0"/>
                        </a:spcBef>
                        <a:spcAft>
                          <a:spcPts val="0"/>
                        </a:spcAft>
                      </a:pPr>
                      <a:r>
                        <a:rPr lang="en-US" sz="1600" b="1" u="none" strike="noStrike" dirty="0">
                          <a:effectLst/>
                        </a:rPr>
                        <a:t>Feature</a:t>
                      </a:r>
                      <a:endParaRPr lang="en-US" sz="1600" b="1"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b="1" u="none" strike="noStrike" dirty="0">
                          <a:effectLst/>
                        </a:rPr>
                        <a:t>Microsoft 365 Business Basic, Business Standard, or Business Premium</a:t>
                      </a:r>
                      <a:endParaRPr lang="en-US" sz="1600" b="1"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b="1" u="none" strike="noStrike" dirty="0">
                          <a:effectLst/>
                        </a:rPr>
                        <a:t>Microsoft 365 E3 or E5, Office 365 Enterprise E1, E3, or E5, or SharePoint Plan 1 or 2</a:t>
                      </a:r>
                      <a:endParaRPr lang="en-US" sz="1600" b="1"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b="1" u="none" strike="noStrike" dirty="0">
                          <a:effectLst/>
                        </a:rPr>
                        <a:t>Microsoft 365 F1 or F3, Office 365 Enterprise F3</a:t>
                      </a:r>
                      <a:endParaRPr lang="en-US" sz="1600" b="1" i="0" u="none" strike="noStrike" dirty="0">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3696963140"/>
                  </a:ext>
                </a:extLst>
              </a:tr>
              <a:tr h="836701">
                <a:tc>
                  <a:txBody>
                    <a:bodyPr/>
                    <a:lstStyle/>
                    <a:p>
                      <a:pPr algn="l" fontAlgn="ctr">
                        <a:spcBef>
                          <a:spcPts val="0"/>
                        </a:spcBef>
                        <a:spcAft>
                          <a:spcPts val="0"/>
                        </a:spcAft>
                      </a:pPr>
                      <a:r>
                        <a:rPr lang="en-US" sz="1800" b="0" i="0" kern="1200" dirty="0">
                          <a:solidFill>
                            <a:schemeClr val="dk1"/>
                          </a:solidFill>
                          <a:effectLst/>
                          <a:latin typeface="+mn-lt"/>
                          <a:ea typeface="+mn-ea"/>
                          <a:cs typeface="+mn-cs"/>
                        </a:rPr>
                        <a:t>Total storage per organization</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TB plus 10 GB per license purchased</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TB plus 10 GB per license purchased</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TB</a:t>
                      </a:r>
                      <a:endParaRPr lang="en-US" sz="1600" b="0" i="0" u="none" strike="noStrike" dirty="0">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2405585390"/>
                  </a:ext>
                </a:extLst>
              </a:tr>
              <a:tr h="584467">
                <a:tc>
                  <a:txBody>
                    <a:bodyPr/>
                    <a:lstStyle/>
                    <a:p>
                      <a:pPr algn="l" fontAlgn="ctr">
                        <a:spcBef>
                          <a:spcPts val="0"/>
                        </a:spcBef>
                        <a:spcAft>
                          <a:spcPts val="0"/>
                        </a:spcAft>
                      </a:pPr>
                      <a:r>
                        <a:rPr lang="en-US" sz="1600" u="none" strike="noStrike" dirty="0">
                          <a:effectLst/>
                        </a:rPr>
                        <a:t>Max storage per site (site collection)</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25 TB</a:t>
                      </a:r>
                      <a:endParaRPr lang="en-US" sz="1600" b="0" i="0" u="none" strike="noStrike" dirty="0">
                        <a:effectLst/>
                        <a:latin typeface="Arial" panose="020B0604020202020204" pitchFamily="34" charset="0"/>
                      </a:endParaRPr>
                    </a:p>
                  </a:txBody>
                  <a:tcPr marL="79997" marR="79997" marT="40000" marB="40000" anchor="ctr"/>
                </a:tc>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25 TB</a:t>
                      </a:r>
                      <a:endPar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mn-ea"/>
                        <a:cs typeface="+mn-cs"/>
                      </a:endParaRPr>
                    </a:p>
                  </a:txBody>
                  <a:tcPr marL="79997" marR="79997" marT="40000" marB="40000" anchor="ctr"/>
                </a:tc>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25 TB</a:t>
                      </a:r>
                      <a:endPar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mn-ea"/>
                        <a:cs typeface="+mn-cs"/>
                      </a:endParaRPr>
                    </a:p>
                  </a:txBody>
                  <a:tcPr marL="79997" marR="79997" marT="40000" marB="40000" anchor="ctr"/>
                </a:tc>
                <a:extLst>
                  <a:ext uri="{0D108BD9-81ED-4DB2-BD59-A6C34878D82A}">
                    <a16:rowId xmlns:a16="http://schemas.microsoft.com/office/drawing/2014/main" val="3115326123"/>
                  </a:ext>
                </a:extLst>
              </a:tr>
              <a:tr h="584467">
                <a:tc>
                  <a:txBody>
                    <a:bodyPr/>
                    <a:lstStyle/>
                    <a:p>
                      <a:pPr algn="l" fontAlgn="ctr">
                        <a:spcBef>
                          <a:spcPts val="0"/>
                        </a:spcBef>
                        <a:spcAft>
                          <a:spcPts val="0"/>
                        </a:spcAft>
                      </a:pPr>
                      <a:r>
                        <a:rPr lang="en-US" sz="1600" u="none" strike="noStrike" dirty="0">
                          <a:effectLst/>
                        </a:rPr>
                        <a:t>Sites (site collections) per organization</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2 million</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2 million</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2 million</a:t>
                      </a:r>
                      <a:endParaRPr lang="en-US" sz="1600" b="0" i="0" u="none" strike="noStrike">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603336204"/>
                  </a:ext>
                </a:extLst>
              </a:tr>
              <a:tr h="332233">
                <a:tc>
                  <a:txBody>
                    <a:bodyPr/>
                    <a:lstStyle/>
                    <a:p>
                      <a:pPr algn="l" fontAlgn="ctr">
                        <a:spcBef>
                          <a:spcPts val="0"/>
                        </a:spcBef>
                        <a:spcAft>
                          <a:spcPts val="0"/>
                        </a:spcAft>
                      </a:pPr>
                      <a:r>
                        <a:rPr lang="en-US" sz="1600" u="none" strike="noStrike">
                          <a:effectLst/>
                        </a:rPr>
                        <a:t>Number of users</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Up to 300</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1- 500,000</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1- 500,000</a:t>
                      </a:r>
                      <a:endParaRPr lang="en-US" sz="1600" b="0" i="0" u="none" strike="noStrike" dirty="0">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2441167160"/>
                  </a:ext>
                </a:extLst>
              </a:tr>
            </a:tbl>
          </a:graphicData>
        </a:graphic>
      </p:graphicFrame>
    </p:spTree>
    <p:extLst>
      <p:ext uri="{BB962C8B-B14F-4D97-AF65-F5344CB8AC3E}">
        <p14:creationId xmlns:p14="http://schemas.microsoft.com/office/powerpoint/2010/main" val="256639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Administrator in Microsoft 365</a:t>
            </a:r>
          </a:p>
        </p:txBody>
      </p:sp>
      <p:sp>
        <p:nvSpPr>
          <p:cNvPr id="5" name="TextBox 4">
            <a:extLst>
              <a:ext uri="{FF2B5EF4-FFF2-40B4-BE49-F238E27FC236}">
                <a16:creationId xmlns:a16="http://schemas.microsoft.com/office/drawing/2014/main" id="{DC6556AA-788C-4B1C-8517-0B63A95A81AC}"/>
              </a:ext>
            </a:extLst>
          </p:cNvPr>
          <p:cNvSpPr txBox="1"/>
          <p:nvPr/>
        </p:nvSpPr>
        <p:spPr>
          <a:xfrm>
            <a:off x="592992" y="1300850"/>
            <a:ext cx="11013791" cy="1477328"/>
          </a:xfrm>
          <a:prstGeom prst="rect">
            <a:avLst/>
          </a:prstGeom>
        </p:spPr>
        <p:txBody>
          <a:bodyPr vert="horz" wrap="square" lIns="0" tIns="0" rIns="0" bIns="0" rtlCol="0">
            <a:spAutoFit/>
          </a:bodyPr>
          <a:lstStyle>
            <a:lvl1pPr marR="0" indent="0" defTabSz="932742" fontAlgn="auto">
              <a:lnSpc>
                <a:spcPct val="100000"/>
              </a:lnSpc>
              <a:spcBef>
                <a:spcPts val="600"/>
              </a:spcBef>
              <a:spcAft>
                <a:spcPts val="600"/>
              </a:spcAft>
              <a:buClrTx/>
              <a:buSzPct val="90000"/>
              <a:buFont typeface="Wingdings" panose="05000000000000000000" pitchFamily="2" charset="2"/>
              <a:buNone/>
              <a:tabLst/>
              <a:defRPr sz="2800" b="0" i="0" spc="0" baseline="0">
                <a:solidFill>
                  <a:srgbClr val="000000"/>
                </a:solidFill>
                <a:effectLst/>
                <a:latin typeface="Segoe UI Semilight" panose="020B0402040204020203" pitchFamily="34" charset="0"/>
                <a:cs typeface="Segoe UI Semilight" panose="020B04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400" dirty="0"/>
              <a:t>Global administrators in Microsoft 365 have all the permissions of a SharePoint administrator and can assign others to the SharePoint administrator role. </a:t>
            </a:r>
            <a:br>
              <a:rPr lang="en-US" sz="2400" dirty="0"/>
            </a:br>
            <a:r>
              <a:rPr lang="en-US" sz="2400" dirty="0"/>
              <a:t>Global administrators and SharePoint administrators don't have automatic access to all sites, but they can give themselves access to any sites if needed.</a:t>
            </a:r>
          </a:p>
        </p:txBody>
      </p:sp>
      <p:grpSp>
        <p:nvGrpSpPr>
          <p:cNvPr id="220" name="Group 219">
            <a:extLst>
              <a:ext uri="{FF2B5EF4-FFF2-40B4-BE49-F238E27FC236}">
                <a16:creationId xmlns:a16="http://schemas.microsoft.com/office/drawing/2014/main" id="{FE1C8C25-1F7F-48B1-BF9A-987FAA111A28}"/>
              </a:ext>
              <a:ext uri="{C183D7F6-B498-43B3-948B-1728B52AA6E4}">
                <adec:decorative xmlns:adec="http://schemas.microsoft.com/office/drawing/2017/decorative" val="1"/>
              </a:ext>
            </a:extLst>
          </p:cNvPr>
          <p:cNvGrpSpPr/>
          <p:nvPr/>
        </p:nvGrpSpPr>
        <p:grpSpPr>
          <a:xfrm>
            <a:off x="7747000" y="2859981"/>
            <a:ext cx="3970555" cy="3409057"/>
            <a:chOff x="10834903" y="3598058"/>
            <a:chExt cx="628651" cy="539750"/>
          </a:xfrm>
          <a:solidFill>
            <a:srgbClr val="0078D4">
              <a:alpha val="10000"/>
            </a:srgbClr>
          </a:solidFill>
        </p:grpSpPr>
        <p:sp>
          <p:nvSpPr>
            <p:cNvPr id="221" name="Oval 2534">
              <a:extLst>
                <a:ext uri="{FF2B5EF4-FFF2-40B4-BE49-F238E27FC236}">
                  <a16:creationId xmlns:a16="http://schemas.microsoft.com/office/drawing/2014/main" id="{811908FC-6508-41B4-96B2-5F0F0DB00612}"/>
                </a:ext>
              </a:extLst>
            </p:cNvPr>
            <p:cNvSpPr>
              <a:spLocks noChangeArrowheads="1"/>
            </p:cNvSpPr>
            <p:nvPr/>
          </p:nvSpPr>
          <p:spPr bwMode="auto">
            <a:xfrm>
              <a:off x="10938091" y="3702833"/>
              <a:ext cx="363538" cy="361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535">
              <a:extLst>
                <a:ext uri="{FF2B5EF4-FFF2-40B4-BE49-F238E27FC236}">
                  <a16:creationId xmlns:a16="http://schemas.microsoft.com/office/drawing/2014/main" id="{77CA9C03-9C95-4D4D-BCB1-B2099A00169E}"/>
                </a:ext>
              </a:extLst>
            </p:cNvPr>
            <p:cNvSpPr>
              <a:spLocks/>
            </p:cNvSpPr>
            <p:nvPr/>
          </p:nvSpPr>
          <p:spPr bwMode="auto">
            <a:xfrm>
              <a:off x="11228603" y="3745695"/>
              <a:ext cx="61913" cy="74613"/>
            </a:xfrm>
            <a:custGeom>
              <a:avLst/>
              <a:gdLst>
                <a:gd name="T0" fmla="*/ 2 w 96"/>
                <a:gd name="T1" fmla="*/ 31 h 118"/>
                <a:gd name="T2" fmla="*/ 3 w 96"/>
                <a:gd name="T3" fmla="*/ 31 h 118"/>
                <a:gd name="T4" fmla="*/ 6 w 96"/>
                <a:gd name="T5" fmla="*/ 43 h 118"/>
                <a:gd name="T6" fmla="*/ 20 w 96"/>
                <a:gd name="T7" fmla="*/ 36 h 118"/>
                <a:gd name="T8" fmla="*/ 20 w 96"/>
                <a:gd name="T9" fmla="*/ 49 h 118"/>
                <a:gd name="T10" fmla="*/ 4 w 96"/>
                <a:gd name="T11" fmla="*/ 49 h 118"/>
                <a:gd name="T12" fmla="*/ 4 w 96"/>
                <a:gd name="T13" fmla="*/ 71 h 118"/>
                <a:gd name="T14" fmla="*/ 4 w 96"/>
                <a:gd name="T15" fmla="*/ 90 h 118"/>
                <a:gd name="T16" fmla="*/ 10 w 96"/>
                <a:gd name="T17" fmla="*/ 85 h 118"/>
                <a:gd name="T18" fmla="*/ 10 w 96"/>
                <a:gd name="T19" fmla="*/ 91 h 118"/>
                <a:gd name="T20" fmla="*/ 33 w 96"/>
                <a:gd name="T21" fmla="*/ 106 h 118"/>
                <a:gd name="T22" fmla="*/ 33 w 96"/>
                <a:gd name="T23" fmla="*/ 110 h 118"/>
                <a:gd name="T24" fmla="*/ 22 w 96"/>
                <a:gd name="T25" fmla="*/ 110 h 118"/>
                <a:gd name="T26" fmla="*/ 22 w 96"/>
                <a:gd name="T27" fmla="*/ 117 h 118"/>
                <a:gd name="T28" fmla="*/ 38 w 96"/>
                <a:gd name="T29" fmla="*/ 117 h 118"/>
                <a:gd name="T30" fmla="*/ 38 w 96"/>
                <a:gd name="T31" fmla="*/ 105 h 118"/>
                <a:gd name="T32" fmla="*/ 42 w 96"/>
                <a:gd name="T33" fmla="*/ 104 h 118"/>
                <a:gd name="T34" fmla="*/ 24 w 96"/>
                <a:gd name="T35" fmla="*/ 92 h 118"/>
                <a:gd name="T36" fmla="*/ 21 w 96"/>
                <a:gd name="T37" fmla="*/ 81 h 118"/>
                <a:gd name="T38" fmla="*/ 32 w 96"/>
                <a:gd name="T39" fmla="*/ 81 h 118"/>
                <a:gd name="T40" fmla="*/ 48 w 96"/>
                <a:gd name="T41" fmla="*/ 94 h 118"/>
                <a:gd name="T42" fmla="*/ 48 w 96"/>
                <a:gd name="T43" fmla="*/ 107 h 118"/>
                <a:gd name="T44" fmla="*/ 59 w 96"/>
                <a:gd name="T45" fmla="*/ 118 h 118"/>
                <a:gd name="T46" fmla="*/ 64 w 96"/>
                <a:gd name="T47" fmla="*/ 102 h 118"/>
                <a:gd name="T48" fmla="*/ 73 w 96"/>
                <a:gd name="T49" fmla="*/ 96 h 118"/>
                <a:gd name="T50" fmla="*/ 73 w 96"/>
                <a:gd name="T51" fmla="*/ 109 h 118"/>
                <a:gd name="T52" fmla="*/ 81 w 96"/>
                <a:gd name="T53" fmla="*/ 117 h 118"/>
                <a:gd name="T54" fmla="*/ 96 w 96"/>
                <a:gd name="T55" fmla="*/ 117 h 118"/>
                <a:gd name="T56" fmla="*/ 92 w 96"/>
                <a:gd name="T57" fmla="*/ 107 h 118"/>
                <a:gd name="T58" fmla="*/ 80 w 96"/>
                <a:gd name="T59" fmla="*/ 107 h 118"/>
                <a:gd name="T60" fmla="*/ 80 w 96"/>
                <a:gd name="T61" fmla="*/ 83 h 118"/>
                <a:gd name="T62" fmla="*/ 53 w 96"/>
                <a:gd name="T63" fmla="*/ 41 h 118"/>
                <a:gd name="T64" fmla="*/ 45 w 96"/>
                <a:gd name="T65" fmla="*/ 49 h 118"/>
                <a:gd name="T66" fmla="*/ 24 w 96"/>
                <a:gd name="T67" fmla="*/ 49 h 118"/>
                <a:gd name="T68" fmla="*/ 24 w 96"/>
                <a:gd name="T69" fmla="*/ 45 h 118"/>
                <a:gd name="T70" fmla="*/ 36 w 96"/>
                <a:gd name="T71" fmla="*/ 37 h 118"/>
                <a:gd name="T72" fmla="*/ 36 w 96"/>
                <a:gd name="T73" fmla="*/ 21 h 118"/>
                <a:gd name="T74" fmla="*/ 14 w 96"/>
                <a:gd name="T75" fmla="*/ 0 h 118"/>
                <a:gd name="T76" fmla="*/ 14 w 96"/>
                <a:gd name="T77" fmla="*/ 11 h 118"/>
                <a:gd name="T78" fmla="*/ 4 w 96"/>
                <a:gd name="T79" fmla="*/ 14 h 118"/>
                <a:gd name="T80" fmla="*/ 0 w 96"/>
                <a:gd name="T81" fmla="*/ 17 h 118"/>
                <a:gd name="T82" fmla="*/ 2 w 96"/>
                <a:gd name="T83" fmla="*/ 3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118">
                  <a:moveTo>
                    <a:pt x="2" y="31"/>
                  </a:moveTo>
                  <a:lnTo>
                    <a:pt x="3" y="31"/>
                  </a:lnTo>
                  <a:lnTo>
                    <a:pt x="6" y="43"/>
                  </a:lnTo>
                  <a:lnTo>
                    <a:pt x="20" y="36"/>
                  </a:lnTo>
                  <a:lnTo>
                    <a:pt x="20" y="49"/>
                  </a:lnTo>
                  <a:lnTo>
                    <a:pt x="4" y="49"/>
                  </a:lnTo>
                  <a:cubicBezTo>
                    <a:pt x="4" y="56"/>
                    <a:pt x="4" y="64"/>
                    <a:pt x="4" y="71"/>
                  </a:cubicBezTo>
                  <a:cubicBezTo>
                    <a:pt x="4" y="78"/>
                    <a:pt x="4" y="84"/>
                    <a:pt x="4" y="90"/>
                  </a:cubicBezTo>
                  <a:lnTo>
                    <a:pt x="10" y="85"/>
                  </a:lnTo>
                  <a:lnTo>
                    <a:pt x="10" y="91"/>
                  </a:lnTo>
                  <a:lnTo>
                    <a:pt x="33" y="106"/>
                  </a:lnTo>
                  <a:lnTo>
                    <a:pt x="33" y="110"/>
                  </a:lnTo>
                  <a:lnTo>
                    <a:pt x="22" y="110"/>
                  </a:lnTo>
                  <a:lnTo>
                    <a:pt x="22" y="117"/>
                  </a:lnTo>
                  <a:lnTo>
                    <a:pt x="38" y="117"/>
                  </a:lnTo>
                  <a:lnTo>
                    <a:pt x="38" y="105"/>
                  </a:lnTo>
                  <a:lnTo>
                    <a:pt x="42" y="104"/>
                  </a:lnTo>
                  <a:lnTo>
                    <a:pt x="24" y="92"/>
                  </a:lnTo>
                  <a:lnTo>
                    <a:pt x="21" y="81"/>
                  </a:lnTo>
                  <a:lnTo>
                    <a:pt x="32" y="81"/>
                  </a:lnTo>
                  <a:lnTo>
                    <a:pt x="48" y="94"/>
                  </a:lnTo>
                  <a:lnTo>
                    <a:pt x="48" y="107"/>
                  </a:lnTo>
                  <a:lnTo>
                    <a:pt x="59" y="118"/>
                  </a:lnTo>
                  <a:lnTo>
                    <a:pt x="64" y="102"/>
                  </a:lnTo>
                  <a:lnTo>
                    <a:pt x="73" y="96"/>
                  </a:lnTo>
                  <a:lnTo>
                    <a:pt x="73" y="109"/>
                  </a:lnTo>
                  <a:lnTo>
                    <a:pt x="81" y="117"/>
                  </a:lnTo>
                  <a:lnTo>
                    <a:pt x="96" y="117"/>
                  </a:lnTo>
                  <a:cubicBezTo>
                    <a:pt x="95" y="114"/>
                    <a:pt x="93" y="110"/>
                    <a:pt x="92" y="107"/>
                  </a:cubicBezTo>
                  <a:lnTo>
                    <a:pt x="80" y="107"/>
                  </a:lnTo>
                  <a:lnTo>
                    <a:pt x="80" y="83"/>
                  </a:lnTo>
                  <a:cubicBezTo>
                    <a:pt x="72" y="68"/>
                    <a:pt x="63" y="54"/>
                    <a:pt x="53" y="41"/>
                  </a:cubicBezTo>
                  <a:lnTo>
                    <a:pt x="45" y="49"/>
                  </a:lnTo>
                  <a:lnTo>
                    <a:pt x="24" y="49"/>
                  </a:lnTo>
                  <a:lnTo>
                    <a:pt x="24" y="45"/>
                  </a:lnTo>
                  <a:lnTo>
                    <a:pt x="36" y="37"/>
                  </a:lnTo>
                  <a:lnTo>
                    <a:pt x="36" y="21"/>
                  </a:lnTo>
                  <a:cubicBezTo>
                    <a:pt x="29" y="13"/>
                    <a:pt x="22" y="6"/>
                    <a:pt x="14" y="0"/>
                  </a:cubicBezTo>
                  <a:lnTo>
                    <a:pt x="14" y="11"/>
                  </a:lnTo>
                  <a:lnTo>
                    <a:pt x="4" y="14"/>
                  </a:lnTo>
                  <a:lnTo>
                    <a:pt x="0" y="17"/>
                  </a:lnTo>
                  <a:cubicBezTo>
                    <a:pt x="1" y="22"/>
                    <a:pt x="1" y="26"/>
                    <a:pt x="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536">
              <a:extLst>
                <a:ext uri="{FF2B5EF4-FFF2-40B4-BE49-F238E27FC236}">
                  <a16:creationId xmlns:a16="http://schemas.microsoft.com/office/drawing/2014/main" id="{4468482D-944D-4232-B637-96FAEF963848}"/>
                </a:ext>
              </a:extLst>
            </p:cNvPr>
            <p:cNvSpPr>
              <a:spLocks/>
            </p:cNvSpPr>
            <p:nvPr/>
          </p:nvSpPr>
          <p:spPr bwMode="auto">
            <a:xfrm>
              <a:off x="11063503" y="3979058"/>
              <a:ext cx="57150" cy="79375"/>
            </a:xfrm>
            <a:custGeom>
              <a:avLst/>
              <a:gdLst>
                <a:gd name="T0" fmla="*/ 87 w 89"/>
                <a:gd name="T1" fmla="*/ 0 h 124"/>
                <a:gd name="T2" fmla="*/ 4 w 89"/>
                <a:gd name="T3" fmla="*/ 31 h 124"/>
                <a:gd name="T4" fmla="*/ 0 w 89"/>
                <a:gd name="T5" fmla="*/ 49 h 124"/>
                <a:gd name="T6" fmla="*/ 9 w 89"/>
                <a:gd name="T7" fmla="*/ 60 h 124"/>
                <a:gd name="T8" fmla="*/ 9 w 89"/>
                <a:gd name="T9" fmla="*/ 85 h 124"/>
                <a:gd name="T10" fmla="*/ 22 w 89"/>
                <a:gd name="T11" fmla="*/ 110 h 124"/>
                <a:gd name="T12" fmla="*/ 39 w 89"/>
                <a:gd name="T13" fmla="*/ 124 h 124"/>
                <a:gd name="T14" fmla="*/ 56 w 89"/>
                <a:gd name="T15" fmla="*/ 124 h 124"/>
                <a:gd name="T16" fmla="*/ 59 w 89"/>
                <a:gd name="T17" fmla="*/ 118 h 124"/>
                <a:gd name="T18" fmla="*/ 46 w 89"/>
                <a:gd name="T19" fmla="*/ 107 h 124"/>
                <a:gd name="T20" fmla="*/ 49 w 89"/>
                <a:gd name="T21" fmla="*/ 95 h 124"/>
                <a:gd name="T22" fmla="*/ 49 w 89"/>
                <a:gd name="T23" fmla="*/ 89 h 124"/>
                <a:gd name="T24" fmla="*/ 41 w 89"/>
                <a:gd name="T25" fmla="*/ 89 h 124"/>
                <a:gd name="T26" fmla="*/ 37 w 89"/>
                <a:gd name="T27" fmla="*/ 84 h 124"/>
                <a:gd name="T28" fmla="*/ 45 w 89"/>
                <a:gd name="T29" fmla="*/ 76 h 124"/>
                <a:gd name="T30" fmla="*/ 45 w 89"/>
                <a:gd name="T31" fmla="*/ 72 h 124"/>
                <a:gd name="T32" fmla="*/ 37 w 89"/>
                <a:gd name="T33" fmla="*/ 70 h 124"/>
                <a:gd name="T34" fmla="*/ 37 w 89"/>
                <a:gd name="T35" fmla="*/ 65 h 124"/>
                <a:gd name="T36" fmla="*/ 49 w 89"/>
                <a:gd name="T37" fmla="*/ 65 h 124"/>
                <a:gd name="T38" fmla="*/ 66 w 89"/>
                <a:gd name="T39" fmla="*/ 56 h 124"/>
                <a:gd name="T40" fmla="*/ 89 w 89"/>
                <a:gd name="T41" fmla="*/ 21 h 124"/>
                <a:gd name="T42" fmla="*/ 89 w 89"/>
                <a:gd name="T43" fmla="*/ 15 h 124"/>
                <a:gd name="T44" fmla="*/ 86 w 89"/>
                <a:gd name="T45" fmla="*/ 1 h 124"/>
                <a:gd name="T46" fmla="*/ 87 w 89"/>
                <a:gd name="T4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124">
                  <a:moveTo>
                    <a:pt x="87" y="0"/>
                  </a:moveTo>
                  <a:cubicBezTo>
                    <a:pt x="61" y="14"/>
                    <a:pt x="33" y="24"/>
                    <a:pt x="4" y="31"/>
                  </a:cubicBezTo>
                  <a:lnTo>
                    <a:pt x="0" y="49"/>
                  </a:lnTo>
                  <a:lnTo>
                    <a:pt x="9" y="60"/>
                  </a:lnTo>
                  <a:lnTo>
                    <a:pt x="9" y="85"/>
                  </a:lnTo>
                  <a:lnTo>
                    <a:pt x="22" y="110"/>
                  </a:lnTo>
                  <a:lnTo>
                    <a:pt x="39" y="124"/>
                  </a:lnTo>
                  <a:lnTo>
                    <a:pt x="56" y="124"/>
                  </a:lnTo>
                  <a:lnTo>
                    <a:pt x="59" y="118"/>
                  </a:lnTo>
                  <a:lnTo>
                    <a:pt x="46" y="107"/>
                  </a:lnTo>
                  <a:lnTo>
                    <a:pt x="49" y="95"/>
                  </a:lnTo>
                  <a:lnTo>
                    <a:pt x="49" y="89"/>
                  </a:lnTo>
                  <a:lnTo>
                    <a:pt x="41" y="89"/>
                  </a:lnTo>
                  <a:lnTo>
                    <a:pt x="37" y="84"/>
                  </a:lnTo>
                  <a:lnTo>
                    <a:pt x="45" y="76"/>
                  </a:lnTo>
                  <a:lnTo>
                    <a:pt x="45" y="72"/>
                  </a:lnTo>
                  <a:lnTo>
                    <a:pt x="37" y="70"/>
                  </a:lnTo>
                  <a:lnTo>
                    <a:pt x="37" y="65"/>
                  </a:lnTo>
                  <a:lnTo>
                    <a:pt x="49" y="65"/>
                  </a:lnTo>
                  <a:lnTo>
                    <a:pt x="66" y="56"/>
                  </a:lnTo>
                  <a:lnTo>
                    <a:pt x="89" y="21"/>
                  </a:lnTo>
                  <a:lnTo>
                    <a:pt x="89" y="15"/>
                  </a:lnTo>
                  <a:lnTo>
                    <a:pt x="86" y="1"/>
                  </a:ln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537">
              <a:extLst>
                <a:ext uri="{FF2B5EF4-FFF2-40B4-BE49-F238E27FC236}">
                  <a16:creationId xmlns:a16="http://schemas.microsoft.com/office/drawing/2014/main" id="{418E19DE-E4FF-4D14-A43E-4E7EB6A7E6A9}"/>
                </a:ext>
              </a:extLst>
            </p:cNvPr>
            <p:cNvSpPr>
              <a:spLocks/>
            </p:cNvSpPr>
            <p:nvPr/>
          </p:nvSpPr>
          <p:spPr bwMode="auto">
            <a:xfrm>
              <a:off x="11200028" y="3820308"/>
              <a:ext cx="101600" cy="182563"/>
            </a:xfrm>
            <a:custGeom>
              <a:avLst/>
              <a:gdLst>
                <a:gd name="T0" fmla="*/ 142 w 159"/>
                <a:gd name="T1" fmla="*/ 5 h 289"/>
                <a:gd name="T2" fmla="*/ 148 w 159"/>
                <a:gd name="T3" fmla="*/ 25 h 289"/>
                <a:gd name="T4" fmla="*/ 123 w 159"/>
                <a:gd name="T5" fmla="*/ 25 h 289"/>
                <a:gd name="T6" fmla="*/ 111 w 159"/>
                <a:gd name="T7" fmla="*/ 14 h 289"/>
                <a:gd name="T8" fmla="*/ 95 w 159"/>
                <a:gd name="T9" fmla="*/ 14 h 289"/>
                <a:gd name="T10" fmla="*/ 95 w 159"/>
                <a:gd name="T11" fmla="*/ 26 h 289"/>
                <a:gd name="T12" fmla="*/ 89 w 159"/>
                <a:gd name="T13" fmla="*/ 26 h 289"/>
                <a:gd name="T14" fmla="*/ 84 w 159"/>
                <a:gd name="T15" fmla="*/ 21 h 289"/>
                <a:gd name="T16" fmla="*/ 60 w 159"/>
                <a:gd name="T17" fmla="*/ 15 h 289"/>
                <a:gd name="T18" fmla="*/ 60 w 159"/>
                <a:gd name="T19" fmla="*/ 0 h 289"/>
                <a:gd name="T20" fmla="*/ 46 w 159"/>
                <a:gd name="T21" fmla="*/ 0 h 289"/>
                <a:gd name="T22" fmla="*/ 0 w 159"/>
                <a:gd name="T23" fmla="*/ 130 h 289"/>
                <a:gd name="T24" fmla="*/ 15 w 159"/>
                <a:gd name="T25" fmla="*/ 130 h 289"/>
                <a:gd name="T26" fmla="*/ 22 w 159"/>
                <a:gd name="T27" fmla="*/ 124 h 289"/>
                <a:gd name="T28" fmla="*/ 33 w 159"/>
                <a:gd name="T29" fmla="*/ 124 h 289"/>
                <a:gd name="T30" fmla="*/ 40 w 159"/>
                <a:gd name="T31" fmla="*/ 133 h 289"/>
                <a:gd name="T32" fmla="*/ 55 w 159"/>
                <a:gd name="T33" fmla="*/ 133 h 289"/>
                <a:gd name="T34" fmla="*/ 55 w 159"/>
                <a:gd name="T35" fmla="*/ 157 h 289"/>
                <a:gd name="T36" fmla="*/ 76 w 159"/>
                <a:gd name="T37" fmla="*/ 193 h 289"/>
                <a:gd name="T38" fmla="*/ 65 w 159"/>
                <a:gd name="T39" fmla="*/ 212 h 289"/>
                <a:gd name="T40" fmla="*/ 65 w 159"/>
                <a:gd name="T41" fmla="*/ 225 h 289"/>
                <a:gd name="T42" fmla="*/ 74 w 159"/>
                <a:gd name="T43" fmla="*/ 230 h 289"/>
                <a:gd name="T44" fmla="*/ 74 w 159"/>
                <a:gd name="T45" fmla="*/ 255 h 289"/>
                <a:gd name="T46" fmla="*/ 85 w 159"/>
                <a:gd name="T47" fmla="*/ 271 h 289"/>
                <a:gd name="T48" fmla="*/ 85 w 159"/>
                <a:gd name="T49" fmla="*/ 289 h 289"/>
                <a:gd name="T50" fmla="*/ 88 w 159"/>
                <a:gd name="T51" fmla="*/ 289 h 289"/>
                <a:gd name="T52" fmla="*/ 159 w 159"/>
                <a:gd name="T53" fmla="*/ 100 h 289"/>
                <a:gd name="T54" fmla="*/ 142 w 159"/>
                <a:gd name="T55" fmla="*/ 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289">
                  <a:moveTo>
                    <a:pt x="142" y="5"/>
                  </a:moveTo>
                  <a:lnTo>
                    <a:pt x="148" y="25"/>
                  </a:lnTo>
                  <a:lnTo>
                    <a:pt x="123" y="25"/>
                  </a:lnTo>
                  <a:lnTo>
                    <a:pt x="111" y="14"/>
                  </a:lnTo>
                  <a:lnTo>
                    <a:pt x="95" y="14"/>
                  </a:lnTo>
                  <a:lnTo>
                    <a:pt x="95" y="26"/>
                  </a:lnTo>
                  <a:lnTo>
                    <a:pt x="89" y="26"/>
                  </a:lnTo>
                  <a:lnTo>
                    <a:pt x="84" y="21"/>
                  </a:lnTo>
                  <a:lnTo>
                    <a:pt x="60" y="15"/>
                  </a:lnTo>
                  <a:lnTo>
                    <a:pt x="60" y="0"/>
                  </a:lnTo>
                  <a:lnTo>
                    <a:pt x="46" y="0"/>
                  </a:lnTo>
                  <a:cubicBezTo>
                    <a:pt x="40" y="47"/>
                    <a:pt x="24" y="91"/>
                    <a:pt x="0" y="130"/>
                  </a:cubicBezTo>
                  <a:lnTo>
                    <a:pt x="15" y="130"/>
                  </a:lnTo>
                  <a:lnTo>
                    <a:pt x="22" y="124"/>
                  </a:lnTo>
                  <a:lnTo>
                    <a:pt x="33" y="124"/>
                  </a:lnTo>
                  <a:lnTo>
                    <a:pt x="40" y="133"/>
                  </a:lnTo>
                  <a:lnTo>
                    <a:pt x="55" y="133"/>
                  </a:lnTo>
                  <a:lnTo>
                    <a:pt x="55" y="157"/>
                  </a:lnTo>
                  <a:lnTo>
                    <a:pt x="76" y="193"/>
                  </a:lnTo>
                  <a:lnTo>
                    <a:pt x="65" y="212"/>
                  </a:lnTo>
                  <a:lnTo>
                    <a:pt x="65" y="225"/>
                  </a:lnTo>
                  <a:lnTo>
                    <a:pt x="74" y="230"/>
                  </a:lnTo>
                  <a:lnTo>
                    <a:pt x="74" y="255"/>
                  </a:lnTo>
                  <a:lnTo>
                    <a:pt x="85" y="271"/>
                  </a:lnTo>
                  <a:lnTo>
                    <a:pt x="85" y="289"/>
                  </a:lnTo>
                  <a:lnTo>
                    <a:pt x="88" y="289"/>
                  </a:lnTo>
                  <a:cubicBezTo>
                    <a:pt x="132" y="239"/>
                    <a:pt x="159" y="173"/>
                    <a:pt x="159" y="100"/>
                  </a:cubicBezTo>
                  <a:cubicBezTo>
                    <a:pt x="159" y="67"/>
                    <a:pt x="153" y="35"/>
                    <a:pt x="14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538">
              <a:extLst>
                <a:ext uri="{FF2B5EF4-FFF2-40B4-BE49-F238E27FC236}">
                  <a16:creationId xmlns:a16="http://schemas.microsoft.com/office/drawing/2014/main" id="{CC2C4EB4-B190-4855-85DD-95FAD7510C0E}"/>
                </a:ext>
              </a:extLst>
            </p:cNvPr>
            <p:cNvSpPr>
              <a:spLocks/>
            </p:cNvSpPr>
            <p:nvPr/>
          </p:nvSpPr>
          <p:spPr bwMode="auto">
            <a:xfrm>
              <a:off x="11127003" y="3966358"/>
              <a:ext cx="14288" cy="9525"/>
            </a:xfrm>
            <a:custGeom>
              <a:avLst/>
              <a:gdLst>
                <a:gd name="T0" fmla="*/ 0 w 23"/>
                <a:gd name="T1" fmla="*/ 14 h 14"/>
                <a:gd name="T2" fmla="*/ 10 w 23"/>
                <a:gd name="T3" fmla="*/ 14 h 14"/>
                <a:gd name="T4" fmla="*/ 23 w 23"/>
                <a:gd name="T5" fmla="*/ 2 h 14"/>
                <a:gd name="T6" fmla="*/ 23 w 23"/>
                <a:gd name="T7" fmla="*/ 0 h 14"/>
                <a:gd name="T8" fmla="*/ 0 w 23"/>
                <a:gd name="T9" fmla="*/ 14 h 14"/>
              </a:gdLst>
              <a:ahLst/>
              <a:cxnLst>
                <a:cxn ang="0">
                  <a:pos x="T0" y="T1"/>
                </a:cxn>
                <a:cxn ang="0">
                  <a:pos x="T2" y="T3"/>
                </a:cxn>
                <a:cxn ang="0">
                  <a:pos x="T4" y="T5"/>
                </a:cxn>
                <a:cxn ang="0">
                  <a:pos x="T6" y="T7"/>
                </a:cxn>
                <a:cxn ang="0">
                  <a:pos x="T8" y="T9"/>
                </a:cxn>
              </a:cxnLst>
              <a:rect l="0" t="0" r="r" b="b"/>
              <a:pathLst>
                <a:path w="23" h="14">
                  <a:moveTo>
                    <a:pt x="0" y="14"/>
                  </a:moveTo>
                  <a:lnTo>
                    <a:pt x="10" y="14"/>
                  </a:lnTo>
                  <a:lnTo>
                    <a:pt x="23" y="2"/>
                  </a:lnTo>
                  <a:lnTo>
                    <a:pt x="23" y="0"/>
                  </a:lnTo>
                  <a:cubicBezTo>
                    <a:pt x="15" y="5"/>
                    <a:pt x="8" y="1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540">
              <a:extLst>
                <a:ext uri="{FF2B5EF4-FFF2-40B4-BE49-F238E27FC236}">
                  <a16:creationId xmlns:a16="http://schemas.microsoft.com/office/drawing/2014/main" id="{48FE6D96-BFD5-486A-9490-072DF72BF632}"/>
                </a:ext>
              </a:extLst>
            </p:cNvPr>
            <p:cNvSpPr>
              <a:spLocks/>
            </p:cNvSpPr>
            <p:nvPr/>
          </p:nvSpPr>
          <p:spPr bwMode="auto">
            <a:xfrm>
              <a:off x="11192091" y="3777445"/>
              <a:ext cx="46038" cy="42863"/>
            </a:xfrm>
            <a:custGeom>
              <a:avLst/>
              <a:gdLst>
                <a:gd name="T0" fmla="*/ 54 w 73"/>
                <a:gd name="T1" fmla="*/ 0 h 67"/>
                <a:gd name="T2" fmla="*/ 43 w 73"/>
                <a:gd name="T3" fmla="*/ 17 h 67"/>
                <a:gd name="T4" fmla="*/ 29 w 73"/>
                <a:gd name="T5" fmla="*/ 17 h 67"/>
                <a:gd name="T6" fmla="*/ 27 w 73"/>
                <a:gd name="T7" fmla="*/ 32 h 67"/>
                <a:gd name="T8" fmla="*/ 34 w 73"/>
                <a:gd name="T9" fmla="*/ 32 h 67"/>
                <a:gd name="T10" fmla="*/ 34 w 73"/>
                <a:gd name="T11" fmla="*/ 41 h 67"/>
                <a:gd name="T12" fmla="*/ 23 w 73"/>
                <a:gd name="T13" fmla="*/ 38 h 67"/>
                <a:gd name="T14" fmla="*/ 12 w 73"/>
                <a:gd name="T15" fmla="*/ 38 h 67"/>
                <a:gd name="T16" fmla="*/ 0 w 73"/>
                <a:gd name="T17" fmla="*/ 42 h 67"/>
                <a:gd name="T18" fmla="*/ 0 w 73"/>
                <a:gd name="T19" fmla="*/ 61 h 67"/>
                <a:gd name="T20" fmla="*/ 9 w 73"/>
                <a:gd name="T21" fmla="*/ 67 h 67"/>
                <a:gd name="T22" fmla="*/ 33 w 73"/>
                <a:gd name="T23" fmla="*/ 67 h 67"/>
                <a:gd name="T24" fmla="*/ 33 w 73"/>
                <a:gd name="T25" fmla="*/ 61 h 67"/>
                <a:gd name="T26" fmla="*/ 50 w 73"/>
                <a:gd name="T27" fmla="*/ 44 h 67"/>
                <a:gd name="T28" fmla="*/ 59 w 73"/>
                <a:gd name="T29" fmla="*/ 44 h 67"/>
                <a:gd name="T30" fmla="*/ 68 w 73"/>
                <a:gd name="T31" fmla="*/ 36 h 67"/>
                <a:gd name="T32" fmla="*/ 68 w 73"/>
                <a:gd name="T33" fmla="*/ 42 h 67"/>
                <a:gd name="T34" fmla="*/ 73 w 73"/>
                <a:gd name="T35" fmla="*/ 45 h 67"/>
                <a:gd name="T36" fmla="*/ 73 w 73"/>
                <a:gd name="T37" fmla="*/ 31 h 67"/>
                <a:gd name="T38" fmla="*/ 72 w 73"/>
                <a:gd name="T39" fmla="*/ 0 h 67"/>
                <a:gd name="T40" fmla="*/ 54 w 73"/>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67">
                  <a:moveTo>
                    <a:pt x="54" y="0"/>
                  </a:moveTo>
                  <a:lnTo>
                    <a:pt x="43" y="17"/>
                  </a:lnTo>
                  <a:lnTo>
                    <a:pt x="29" y="17"/>
                  </a:lnTo>
                  <a:lnTo>
                    <a:pt x="27" y="32"/>
                  </a:lnTo>
                  <a:lnTo>
                    <a:pt x="34" y="32"/>
                  </a:lnTo>
                  <a:lnTo>
                    <a:pt x="34" y="41"/>
                  </a:lnTo>
                  <a:lnTo>
                    <a:pt x="23" y="38"/>
                  </a:lnTo>
                  <a:lnTo>
                    <a:pt x="12" y="38"/>
                  </a:lnTo>
                  <a:lnTo>
                    <a:pt x="0" y="42"/>
                  </a:lnTo>
                  <a:lnTo>
                    <a:pt x="0" y="61"/>
                  </a:lnTo>
                  <a:lnTo>
                    <a:pt x="9" y="67"/>
                  </a:lnTo>
                  <a:lnTo>
                    <a:pt x="33" y="67"/>
                  </a:lnTo>
                  <a:lnTo>
                    <a:pt x="33" y="61"/>
                  </a:lnTo>
                  <a:lnTo>
                    <a:pt x="50" y="44"/>
                  </a:lnTo>
                  <a:lnTo>
                    <a:pt x="59" y="44"/>
                  </a:lnTo>
                  <a:lnTo>
                    <a:pt x="68" y="36"/>
                  </a:lnTo>
                  <a:lnTo>
                    <a:pt x="68" y="42"/>
                  </a:lnTo>
                  <a:lnTo>
                    <a:pt x="73" y="45"/>
                  </a:lnTo>
                  <a:cubicBezTo>
                    <a:pt x="73" y="41"/>
                    <a:pt x="73" y="36"/>
                    <a:pt x="73" y="31"/>
                  </a:cubicBezTo>
                  <a:cubicBezTo>
                    <a:pt x="73" y="20"/>
                    <a:pt x="73" y="10"/>
                    <a:pt x="72"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541">
              <a:extLst>
                <a:ext uri="{FF2B5EF4-FFF2-40B4-BE49-F238E27FC236}">
                  <a16:creationId xmlns:a16="http://schemas.microsoft.com/office/drawing/2014/main" id="{883931A8-0D35-4871-A3EA-949F8229CB63}"/>
                </a:ext>
              </a:extLst>
            </p:cNvPr>
            <p:cNvSpPr>
              <a:spLocks/>
            </p:cNvSpPr>
            <p:nvPr/>
          </p:nvSpPr>
          <p:spPr bwMode="auto">
            <a:xfrm>
              <a:off x="11169866" y="3820308"/>
              <a:ext cx="66675" cy="82550"/>
            </a:xfrm>
            <a:custGeom>
              <a:avLst/>
              <a:gdLst>
                <a:gd name="T0" fmla="*/ 0 w 107"/>
                <a:gd name="T1" fmla="*/ 74 h 130"/>
                <a:gd name="T2" fmla="*/ 0 w 107"/>
                <a:gd name="T3" fmla="*/ 102 h 130"/>
                <a:gd name="T4" fmla="*/ 28 w 107"/>
                <a:gd name="T5" fmla="*/ 130 h 130"/>
                <a:gd name="T6" fmla="*/ 64 w 107"/>
                <a:gd name="T7" fmla="*/ 130 h 130"/>
                <a:gd name="T8" fmla="*/ 65 w 107"/>
                <a:gd name="T9" fmla="*/ 130 h 130"/>
                <a:gd name="T10" fmla="*/ 107 w 107"/>
                <a:gd name="T11" fmla="*/ 0 h 130"/>
                <a:gd name="T12" fmla="*/ 77 w 107"/>
                <a:gd name="T13" fmla="*/ 0 h 130"/>
                <a:gd name="T14" fmla="*/ 68 w 107"/>
                <a:gd name="T15" fmla="*/ 7 h 130"/>
                <a:gd name="T16" fmla="*/ 46 w 107"/>
                <a:gd name="T17" fmla="*/ 7 h 130"/>
                <a:gd name="T18" fmla="*/ 32 w 107"/>
                <a:gd name="T19" fmla="*/ 16 h 130"/>
                <a:gd name="T20" fmla="*/ 32 w 107"/>
                <a:gd name="T21" fmla="*/ 32 h 130"/>
                <a:gd name="T22" fmla="*/ 0 w 107"/>
                <a:gd name="T23" fmla="*/ 54 h 130"/>
                <a:gd name="T24" fmla="*/ 0 w 107"/>
                <a:gd name="T25" fmla="*/ 63 h 130"/>
                <a:gd name="T26" fmla="*/ 9 w 107"/>
                <a:gd name="T27" fmla="*/ 63 h 130"/>
                <a:gd name="T28" fmla="*/ 9 w 107"/>
                <a:gd name="T29" fmla="*/ 74 h 130"/>
                <a:gd name="T30" fmla="*/ 0 w 107"/>
                <a:gd name="T31" fmla="*/ 7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0">
                  <a:moveTo>
                    <a:pt x="0" y="74"/>
                  </a:moveTo>
                  <a:lnTo>
                    <a:pt x="0" y="102"/>
                  </a:lnTo>
                  <a:lnTo>
                    <a:pt x="28" y="130"/>
                  </a:lnTo>
                  <a:lnTo>
                    <a:pt x="64" y="130"/>
                  </a:lnTo>
                  <a:lnTo>
                    <a:pt x="65" y="130"/>
                  </a:lnTo>
                  <a:cubicBezTo>
                    <a:pt x="87" y="91"/>
                    <a:pt x="102" y="47"/>
                    <a:pt x="107" y="0"/>
                  </a:cubicBezTo>
                  <a:lnTo>
                    <a:pt x="77" y="0"/>
                  </a:lnTo>
                  <a:lnTo>
                    <a:pt x="68" y="7"/>
                  </a:lnTo>
                  <a:lnTo>
                    <a:pt x="46" y="7"/>
                  </a:lnTo>
                  <a:lnTo>
                    <a:pt x="32" y="16"/>
                  </a:lnTo>
                  <a:lnTo>
                    <a:pt x="32" y="32"/>
                  </a:lnTo>
                  <a:lnTo>
                    <a:pt x="0" y="54"/>
                  </a:lnTo>
                  <a:lnTo>
                    <a:pt x="0" y="63"/>
                  </a:lnTo>
                  <a:lnTo>
                    <a:pt x="9" y="63"/>
                  </a:lnTo>
                  <a:lnTo>
                    <a:pt x="9" y="74"/>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542">
              <a:extLst>
                <a:ext uri="{FF2B5EF4-FFF2-40B4-BE49-F238E27FC236}">
                  <a16:creationId xmlns:a16="http://schemas.microsoft.com/office/drawing/2014/main" id="{3E503FC6-5E2C-425B-A25B-B191A777C7A0}"/>
                </a:ext>
              </a:extLst>
            </p:cNvPr>
            <p:cNvSpPr>
              <a:spLocks/>
            </p:cNvSpPr>
            <p:nvPr/>
          </p:nvSpPr>
          <p:spPr bwMode="auto">
            <a:xfrm>
              <a:off x="11225428" y="3756808"/>
              <a:ext cx="11113" cy="17463"/>
            </a:xfrm>
            <a:custGeom>
              <a:avLst/>
              <a:gdLst>
                <a:gd name="T0" fmla="*/ 12 w 19"/>
                <a:gd name="T1" fmla="*/ 26 h 26"/>
                <a:gd name="T2" fmla="*/ 19 w 19"/>
                <a:gd name="T3" fmla="*/ 22 h 26"/>
                <a:gd name="T4" fmla="*/ 16 w 19"/>
                <a:gd name="T5" fmla="*/ 0 h 26"/>
                <a:gd name="T6" fmla="*/ 0 w 19"/>
                <a:gd name="T7" fmla="*/ 8 h 26"/>
                <a:gd name="T8" fmla="*/ 0 w 19"/>
                <a:gd name="T9" fmla="*/ 14 h 26"/>
                <a:gd name="T10" fmla="*/ 9 w 19"/>
                <a:gd name="T11" fmla="*/ 14 h 26"/>
                <a:gd name="T12" fmla="*/ 12 w 1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9" h="26">
                  <a:moveTo>
                    <a:pt x="12" y="26"/>
                  </a:moveTo>
                  <a:lnTo>
                    <a:pt x="19" y="22"/>
                  </a:lnTo>
                  <a:cubicBezTo>
                    <a:pt x="18" y="15"/>
                    <a:pt x="17" y="6"/>
                    <a:pt x="16" y="0"/>
                  </a:cubicBezTo>
                  <a:lnTo>
                    <a:pt x="0" y="8"/>
                  </a:lnTo>
                  <a:lnTo>
                    <a:pt x="0" y="14"/>
                  </a:lnTo>
                  <a:lnTo>
                    <a:pt x="9" y="14"/>
                  </a:ln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543">
              <a:extLst>
                <a:ext uri="{FF2B5EF4-FFF2-40B4-BE49-F238E27FC236}">
                  <a16:creationId xmlns:a16="http://schemas.microsoft.com/office/drawing/2014/main" id="{DD2B05C0-7BCE-477C-B40A-4C4B992A1A2C}"/>
                </a:ext>
              </a:extLst>
            </p:cNvPr>
            <p:cNvSpPr>
              <a:spLocks noEditPoints="1"/>
            </p:cNvSpPr>
            <p:nvPr/>
          </p:nvSpPr>
          <p:spPr bwMode="auto">
            <a:xfrm>
              <a:off x="10949203" y="3728233"/>
              <a:ext cx="201613" cy="277813"/>
            </a:xfrm>
            <a:custGeom>
              <a:avLst/>
              <a:gdLst>
                <a:gd name="T0" fmla="*/ 114 w 319"/>
                <a:gd name="T1" fmla="*/ 34 h 438"/>
                <a:gd name="T2" fmla="*/ 94 w 319"/>
                <a:gd name="T3" fmla="*/ 33 h 438"/>
                <a:gd name="T4" fmla="*/ 137 w 319"/>
                <a:gd name="T5" fmla="*/ 84 h 438"/>
                <a:gd name="T6" fmla="*/ 139 w 319"/>
                <a:gd name="T7" fmla="*/ 118 h 438"/>
                <a:gd name="T8" fmla="*/ 148 w 319"/>
                <a:gd name="T9" fmla="*/ 96 h 438"/>
                <a:gd name="T10" fmla="*/ 163 w 319"/>
                <a:gd name="T11" fmla="*/ 106 h 438"/>
                <a:gd name="T12" fmla="*/ 139 w 319"/>
                <a:gd name="T13" fmla="*/ 118 h 438"/>
                <a:gd name="T14" fmla="*/ 166 w 319"/>
                <a:gd name="T15" fmla="*/ 106 h 438"/>
                <a:gd name="T16" fmla="*/ 186 w 319"/>
                <a:gd name="T17" fmla="*/ 125 h 438"/>
                <a:gd name="T18" fmla="*/ 179 w 319"/>
                <a:gd name="T19" fmla="*/ 110 h 438"/>
                <a:gd name="T20" fmla="*/ 179 w 319"/>
                <a:gd name="T21" fmla="*/ 110 h 438"/>
                <a:gd name="T22" fmla="*/ 162 w 319"/>
                <a:gd name="T23" fmla="*/ 117 h 438"/>
                <a:gd name="T24" fmla="*/ 168 w 319"/>
                <a:gd name="T25" fmla="*/ 128 h 438"/>
                <a:gd name="T26" fmla="*/ 167 w 319"/>
                <a:gd name="T27" fmla="*/ 120 h 438"/>
                <a:gd name="T28" fmla="*/ 99 w 319"/>
                <a:gd name="T29" fmla="*/ 47 h 438"/>
                <a:gd name="T30" fmla="*/ 271 w 319"/>
                <a:gd name="T31" fmla="*/ 409 h 438"/>
                <a:gd name="T32" fmla="*/ 304 w 319"/>
                <a:gd name="T33" fmla="*/ 346 h 438"/>
                <a:gd name="T34" fmla="*/ 301 w 319"/>
                <a:gd name="T35" fmla="*/ 304 h 438"/>
                <a:gd name="T36" fmla="*/ 247 w 319"/>
                <a:gd name="T37" fmla="*/ 270 h 438"/>
                <a:gd name="T38" fmla="*/ 190 w 319"/>
                <a:gd name="T39" fmla="*/ 254 h 438"/>
                <a:gd name="T40" fmla="*/ 129 w 319"/>
                <a:gd name="T41" fmla="*/ 233 h 438"/>
                <a:gd name="T42" fmla="*/ 112 w 319"/>
                <a:gd name="T43" fmla="*/ 207 h 438"/>
                <a:gd name="T44" fmla="*/ 81 w 319"/>
                <a:gd name="T45" fmla="*/ 190 h 438"/>
                <a:gd name="T46" fmla="*/ 137 w 319"/>
                <a:gd name="T47" fmla="*/ 181 h 438"/>
                <a:gd name="T48" fmla="*/ 162 w 319"/>
                <a:gd name="T49" fmla="*/ 159 h 438"/>
                <a:gd name="T50" fmla="*/ 213 w 319"/>
                <a:gd name="T51" fmla="*/ 110 h 438"/>
                <a:gd name="T52" fmla="*/ 230 w 319"/>
                <a:gd name="T53" fmla="*/ 97 h 438"/>
                <a:gd name="T54" fmla="*/ 241 w 319"/>
                <a:gd name="T55" fmla="*/ 94 h 438"/>
                <a:gd name="T56" fmla="*/ 256 w 319"/>
                <a:gd name="T57" fmla="*/ 99 h 438"/>
                <a:gd name="T58" fmla="*/ 264 w 319"/>
                <a:gd name="T59" fmla="*/ 95 h 438"/>
                <a:gd name="T60" fmla="*/ 262 w 319"/>
                <a:gd name="T61" fmla="*/ 70 h 438"/>
                <a:gd name="T62" fmla="*/ 242 w 319"/>
                <a:gd name="T63" fmla="*/ 48 h 438"/>
                <a:gd name="T64" fmla="*/ 191 w 319"/>
                <a:gd name="T65" fmla="*/ 87 h 438"/>
                <a:gd name="T66" fmla="*/ 162 w 319"/>
                <a:gd name="T67" fmla="*/ 58 h 438"/>
                <a:gd name="T68" fmla="*/ 199 w 319"/>
                <a:gd name="T69" fmla="*/ 45 h 438"/>
                <a:gd name="T70" fmla="*/ 214 w 319"/>
                <a:gd name="T71" fmla="*/ 36 h 438"/>
                <a:gd name="T72" fmla="*/ 250 w 319"/>
                <a:gd name="T73" fmla="*/ 23 h 438"/>
                <a:gd name="T74" fmla="*/ 258 w 319"/>
                <a:gd name="T75" fmla="*/ 45 h 438"/>
                <a:gd name="T76" fmla="*/ 281 w 319"/>
                <a:gd name="T77" fmla="*/ 30 h 438"/>
                <a:gd name="T78" fmla="*/ 231 w 319"/>
                <a:gd name="T79" fmla="*/ 6 h 438"/>
                <a:gd name="T80" fmla="*/ 205 w 319"/>
                <a:gd name="T81" fmla="*/ 20 h 438"/>
                <a:gd name="T82" fmla="*/ 190 w 319"/>
                <a:gd name="T83" fmla="*/ 8 h 438"/>
                <a:gd name="T84" fmla="*/ 191 w 319"/>
                <a:gd name="T85" fmla="*/ 22 h 438"/>
                <a:gd name="T86" fmla="*/ 160 w 319"/>
                <a:gd name="T87" fmla="*/ 22 h 438"/>
                <a:gd name="T88" fmla="*/ 176 w 319"/>
                <a:gd name="T89" fmla="*/ 5 h 438"/>
                <a:gd name="T90" fmla="*/ 151 w 319"/>
                <a:gd name="T91" fmla="*/ 0 h 438"/>
                <a:gd name="T92" fmla="*/ 135 w 319"/>
                <a:gd name="T93" fmla="*/ 13 h 438"/>
                <a:gd name="T94" fmla="*/ 150 w 319"/>
                <a:gd name="T95" fmla="*/ 26 h 438"/>
                <a:gd name="T96" fmla="*/ 110 w 319"/>
                <a:gd name="T97" fmla="*/ 15 h 438"/>
                <a:gd name="T98" fmla="*/ 18 w 319"/>
                <a:gd name="T99" fmla="*/ 107 h 438"/>
                <a:gd name="T100" fmla="*/ 15 w 319"/>
                <a:gd name="T101" fmla="*/ 188 h 438"/>
                <a:gd name="T102" fmla="*/ 23 w 319"/>
                <a:gd name="T103" fmla="*/ 169 h 438"/>
                <a:gd name="T104" fmla="*/ 43 w 319"/>
                <a:gd name="T105" fmla="*/ 205 h 438"/>
                <a:gd name="T106" fmla="*/ 78 w 319"/>
                <a:gd name="T107" fmla="*/ 230 h 438"/>
                <a:gd name="T108" fmla="*/ 88 w 319"/>
                <a:gd name="T109" fmla="*/ 237 h 438"/>
                <a:gd name="T110" fmla="*/ 147 w 319"/>
                <a:gd name="T111" fmla="*/ 267 h 438"/>
                <a:gd name="T112" fmla="*/ 155 w 319"/>
                <a:gd name="T113" fmla="*/ 354 h 438"/>
                <a:gd name="T114" fmla="*/ 183 w 319"/>
                <a:gd name="T115"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438">
                  <a:moveTo>
                    <a:pt x="94" y="33"/>
                  </a:moveTo>
                  <a:cubicBezTo>
                    <a:pt x="94" y="31"/>
                    <a:pt x="95" y="30"/>
                    <a:pt x="97" y="30"/>
                  </a:cubicBezTo>
                  <a:lnTo>
                    <a:pt x="104" y="28"/>
                  </a:lnTo>
                  <a:lnTo>
                    <a:pt x="114" y="28"/>
                  </a:lnTo>
                  <a:lnTo>
                    <a:pt x="114" y="34"/>
                  </a:lnTo>
                  <a:lnTo>
                    <a:pt x="112" y="36"/>
                  </a:lnTo>
                  <a:cubicBezTo>
                    <a:pt x="111" y="37"/>
                    <a:pt x="109" y="37"/>
                    <a:pt x="108" y="37"/>
                  </a:cubicBezTo>
                  <a:lnTo>
                    <a:pt x="97" y="37"/>
                  </a:lnTo>
                  <a:cubicBezTo>
                    <a:pt x="96" y="37"/>
                    <a:pt x="94" y="36"/>
                    <a:pt x="94" y="34"/>
                  </a:cubicBezTo>
                  <a:lnTo>
                    <a:pt x="94" y="33"/>
                  </a:lnTo>
                  <a:close/>
                  <a:moveTo>
                    <a:pt x="129" y="75"/>
                  </a:moveTo>
                  <a:cubicBezTo>
                    <a:pt x="129" y="74"/>
                    <a:pt x="131" y="74"/>
                    <a:pt x="132" y="74"/>
                  </a:cubicBezTo>
                  <a:lnTo>
                    <a:pt x="134" y="75"/>
                  </a:lnTo>
                  <a:cubicBezTo>
                    <a:pt x="136" y="75"/>
                    <a:pt x="137" y="77"/>
                    <a:pt x="137" y="79"/>
                  </a:cubicBezTo>
                  <a:lnTo>
                    <a:pt x="137" y="84"/>
                  </a:lnTo>
                  <a:lnTo>
                    <a:pt x="132" y="87"/>
                  </a:lnTo>
                  <a:cubicBezTo>
                    <a:pt x="130" y="88"/>
                    <a:pt x="128" y="87"/>
                    <a:pt x="127" y="86"/>
                  </a:cubicBezTo>
                  <a:lnTo>
                    <a:pt x="123" y="79"/>
                  </a:lnTo>
                  <a:lnTo>
                    <a:pt x="129" y="75"/>
                  </a:lnTo>
                  <a:close/>
                  <a:moveTo>
                    <a:pt x="139" y="118"/>
                  </a:moveTo>
                  <a:cubicBezTo>
                    <a:pt x="139" y="117"/>
                    <a:pt x="139" y="115"/>
                    <a:pt x="140" y="114"/>
                  </a:cubicBezTo>
                  <a:lnTo>
                    <a:pt x="148" y="106"/>
                  </a:lnTo>
                  <a:lnTo>
                    <a:pt x="139" y="106"/>
                  </a:lnTo>
                  <a:lnTo>
                    <a:pt x="139" y="102"/>
                  </a:lnTo>
                  <a:lnTo>
                    <a:pt x="148" y="96"/>
                  </a:lnTo>
                  <a:cubicBezTo>
                    <a:pt x="149" y="96"/>
                    <a:pt x="150" y="95"/>
                    <a:pt x="151" y="95"/>
                  </a:cubicBezTo>
                  <a:lnTo>
                    <a:pt x="158" y="95"/>
                  </a:lnTo>
                  <a:cubicBezTo>
                    <a:pt x="160" y="95"/>
                    <a:pt x="161" y="97"/>
                    <a:pt x="162" y="98"/>
                  </a:cubicBezTo>
                  <a:lnTo>
                    <a:pt x="163" y="100"/>
                  </a:lnTo>
                  <a:lnTo>
                    <a:pt x="163" y="106"/>
                  </a:lnTo>
                  <a:lnTo>
                    <a:pt x="156" y="106"/>
                  </a:lnTo>
                  <a:lnTo>
                    <a:pt x="144" y="126"/>
                  </a:lnTo>
                  <a:lnTo>
                    <a:pt x="143" y="125"/>
                  </a:lnTo>
                  <a:cubicBezTo>
                    <a:pt x="140" y="124"/>
                    <a:pt x="139" y="122"/>
                    <a:pt x="139" y="119"/>
                  </a:cubicBezTo>
                  <a:lnTo>
                    <a:pt x="139" y="118"/>
                  </a:lnTo>
                  <a:close/>
                  <a:moveTo>
                    <a:pt x="166" y="102"/>
                  </a:moveTo>
                  <a:cubicBezTo>
                    <a:pt x="166" y="101"/>
                    <a:pt x="168" y="100"/>
                    <a:pt x="168" y="101"/>
                  </a:cubicBezTo>
                  <a:lnTo>
                    <a:pt x="172" y="104"/>
                  </a:lnTo>
                  <a:cubicBezTo>
                    <a:pt x="172" y="105"/>
                    <a:pt x="172" y="106"/>
                    <a:pt x="171" y="106"/>
                  </a:cubicBezTo>
                  <a:lnTo>
                    <a:pt x="166" y="106"/>
                  </a:lnTo>
                  <a:lnTo>
                    <a:pt x="166" y="102"/>
                  </a:lnTo>
                  <a:close/>
                  <a:moveTo>
                    <a:pt x="174" y="115"/>
                  </a:moveTo>
                  <a:lnTo>
                    <a:pt x="183" y="117"/>
                  </a:lnTo>
                  <a:cubicBezTo>
                    <a:pt x="185" y="117"/>
                    <a:pt x="186" y="118"/>
                    <a:pt x="186" y="120"/>
                  </a:cubicBezTo>
                  <a:lnTo>
                    <a:pt x="186" y="125"/>
                  </a:lnTo>
                  <a:lnTo>
                    <a:pt x="181" y="125"/>
                  </a:lnTo>
                  <a:cubicBezTo>
                    <a:pt x="178" y="125"/>
                    <a:pt x="176" y="124"/>
                    <a:pt x="175" y="122"/>
                  </a:cubicBezTo>
                  <a:lnTo>
                    <a:pt x="174" y="119"/>
                  </a:lnTo>
                  <a:lnTo>
                    <a:pt x="174" y="115"/>
                  </a:lnTo>
                  <a:close/>
                  <a:moveTo>
                    <a:pt x="179" y="110"/>
                  </a:moveTo>
                  <a:cubicBezTo>
                    <a:pt x="179" y="109"/>
                    <a:pt x="180" y="108"/>
                    <a:pt x="181" y="109"/>
                  </a:cubicBezTo>
                  <a:lnTo>
                    <a:pt x="183" y="111"/>
                  </a:lnTo>
                  <a:cubicBezTo>
                    <a:pt x="183" y="111"/>
                    <a:pt x="183" y="113"/>
                    <a:pt x="182" y="113"/>
                  </a:cubicBezTo>
                  <a:lnTo>
                    <a:pt x="179" y="113"/>
                  </a:lnTo>
                  <a:lnTo>
                    <a:pt x="179" y="110"/>
                  </a:lnTo>
                  <a:close/>
                  <a:moveTo>
                    <a:pt x="171" y="112"/>
                  </a:moveTo>
                  <a:cubicBezTo>
                    <a:pt x="171" y="113"/>
                    <a:pt x="171" y="114"/>
                    <a:pt x="170" y="114"/>
                  </a:cubicBezTo>
                  <a:lnTo>
                    <a:pt x="168" y="116"/>
                  </a:lnTo>
                  <a:cubicBezTo>
                    <a:pt x="168" y="117"/>
                    <a:pt x="167" y="117"/>
                    <a:pt x="166" y="117"/>
                  </a:cubicBezTo>
                  <a:lnTo>
                    <a:pt x="162" y="117"/>
                  </a:lnTo>
                  <a:lnTo>
                    <a:pt x="162" y="109"/>
                  </a:lnTo>
                  <a:lnTo>
                    <a:pt x="171" y="109"/>
                  </a:lnTo>
                  <a:lnTo>
                    <a:pt x="171" y="112"/>
                  </a:lnTo>
                  <a:close/>
                  <a:moveTo>
                    <a:pt x="170" y="126"/>
                  </a:moveTo>
                  <a:lnTo>
                    <a:pt x="168" y="128"/>
                  </a:lnTo>
                  <a:cubicBezTo>
                    <a:pt x="166" y="129"/>
                    <a:pt x="165" y="130"/>
                    <a:pt x="163" y="130"/>
                  </a:cubicBezTo>
                  <a:lnTo>
                    <a:pt x="159" y="130"/>
                  </a:lnTo>
                  <a:cubicBezTo>
                    <a:pt x="157" y="130"/>
                    <a:pt x="156" y="129"/>
                    <a:pt x="156" y="127"/>
                  </a:cubicBezTo>
                  <a:lnTo>
                    <a:pt x="158" y="123"/>
                  </a:lnTo>
                  <a:lnTo>
                    <a:pt x="167" y="120"/>
                  </a:lnTo>
                  <a:cubicBezTo>
                    <a:pt x="168" y="120"/>
                    <a:pt x="170" y="121"/>
                    <a:pt x="170" y="123"/>
                  </a:cubicBezTo>
                  <a:lnTo>
                    <a:pt x="170" y="126"/>
                  </a:lnTo>
                  <a:close/>
                  <a:moveTo>
                    <a:pt x="114" y="49"/>
                  </a:moveTo>
                  <a:lnTo>
                    <a:pt x="100" y="49"/>
                  </a:lnTo>
                  <a:cubicBezTo>
                    <a:pt x="99" y="49"/>
                    <a:pt x="98" y="48"/>
                    <a:pt x="99" y="47"/>
                  </a:cubicBezTo>
                  <a:lnTo>
                    <a:pt x="104" y="45"/>
                  </a:lnTo>
                  <a:cubicBezTo>
                    <a:pt x="105" y="44"/>
                    <a:pt x="106" y="44"/>
                    <a:pt x="108" y="44"/>
                  </a:cubicBezTo>
                  <a:lnTo>
                    <a:pt x="114" y="44"/>
                  </a:lnTo>
                  <a:lnTo>
                    <a:pt x="114" y="49"/>
                  </a:lnTo>
                  <a:close/>
                  <a:moveTo>
                    <a:pt x="271" y="409"/>
                  </a:moveTo>
                  <a:lnTo>
                    <a:pt x="268" y="397"/>
                  </a:lnTo>
                  <a:lnTo>
                    <a:pt x="273" y="389"/>
                  </a:lnTo>
                  <a:lnTo>
                    <a:pt x="290" y="389"/>
                  </a:lnTo>
                  <a:lnTo>
                    <a:pt x="303" y="377"/>
                  </a:lnTo>
                  <a:lnTo>
                    <a:pt x="304" y="346"/>
                  </a:lnTo>
                  <a:lnTo>
                    <a:pt x="314" y="334"/>
                  </a:lnTo>
                  <a:cubicBezTo>
                    <a:pt x="317" y="331"/>
                    <a:pt x="319" y="326"/>
                    <a:pt x="319" y="322"/>
                  </a:cubicBezTo>
                  <a:lnTo>
                    <a:pt x="319" y="320"/>
                  </a:lnTo>
                  <a:lnTo>
                    <a:pt x="307" y="317"/>
                  </a:lnTo>
                  <a:lnTo>
                    <a:pt x="301" y="304"/>
                  </a:lnTo>
                  <a:lnTo>
                    <a:pt x="275" y="304"/>
                  </a:lnTo>
                  <a:lnTo>
                    <a:pt x="254" y="296"/>
                  </a:lnTo>
                  <a:lnTo>
                    <a:pt x="254" y="286"/>
                  </a:lnTo>
                  <a:cubicBezTo>
                    <a:pt x="254" y="283"/>
                    <a:pt x="253" y="280"/>
                    <a:pt x="252" y="278"/>
                  </a:cubicBezTo>
                  <a:lnTo>
                    <a:pt x="247" y="270"/>
                  </a:lnTo>
                  <a:lnTo>
                    <a:pt x="229" y="270"/>
                  </a:lnTo>
                  <a:lnTo>
                    <a:pt x="216" y="251"/>
                  </a:lnTo>
                  <a:lnTo>
                    <a:pt x="208" y="248"/>
                  </a:lnTo>
                  <a:lnTo>
                    <a:pt x="208" y="254"/>
                  </a:lnTo>
                  <a:lnTo>
                    <a:pt x="190" y="254"/>
                  </a:lnTo>
                  <a:lnTo>
                    <a:pt x="184" y="244"/>
                  </a:lnTo>
                  <a:lnTo>
                    <a:pt x="166" y="242"/>
                  </a:lnTo>
                  <a:lnTo>
                    <a:pt x="153" y="258"/>
                  </a:lnTo>
                  <a:lnTo>
                    <a:pt x="129" y="255"/>
                  </a:lnTo>
                  <a:lnTo>
                    <a:pt x="129" y="233"/>
                  </a:lnTo>
                  <a:cubicBezTo>
                    <a:pt x="129" y="231"/>
                    <a:pt x="127" y="229"/>
                    <a:pt x="124" y="228"/>
                  </a:cubicBezTo>
                  <a:lnTo>
                    <a:pt x="110" y="227"/>
                  </a:lnTo>
                  <a:lnTo>
                    <a:pt x="117" y="215"/>
                  </a:lnTo>
                  <a:lnTo>
                    <a:pt x="117" y="210"/>
                  </a:lnTo>
                  <a:cubicBezTo>
                    <a:pt x="117" y="207"/>
                    <a:pt x="114" y="205"/>
                    <a:pt x="112" y="207"/>
                  </a:cubicBezTo>
                  <a:lnTo>
                    <a:pt x="95" y="220"/>
                  </a:lnTo>
                  <a:lnTo>
                    <a:pt x="80" y="220"/>
                  </a:lnTo>
                  <a:lnTo>
                    <a:pt x="79" y="218"/>
                  </a:lnTo>
                  <a:cubicBezTo>
                    <a:pt x="76" y="211"/>
                    <a:pt x="75" y="204"/>
                    <a:pt x="78" y="197"/>
                  </a:cubicBezTo>
                  <a:lnTo>
                    <a:pt x="81" y="190"/>
                  </a:lnTo>
                  <a:cubicBezTo>
                    <a:pt x="83" y="185"/>
                    <a:pt x="87" y="181"/>
                    <a:pt x="93" y="178"/>
                  </a:cubicBezTo>
                  <a:lnTo>
                    <a:pt x="97" y="176"/>
                  </a:lnTo>
                  <a:cubicBezTo>
                    <a:pt x="100" y="174"/>
                    <a:pt x="104" y="173"/>
                    <a:pt x="108" y="173"/>
                  </a:cubicBezTo>
                  <a:lnTo>
                    <a:pt x="137" y="173"/>
                  </a:lnTo>
                  <a:lnTo>
                    <a:pt x="137" y="181"/>
                  </a:lnTo>
                  <a:cubicBezTo>
                    <a:pt x="137" y="185"/>
                    <a:pt x="139" y="189"/>
                    <a:pt x="142" y="191"/>
                  </a:cubicBezTo>
                  <a:lnTo>
                    <a:pt x="145" y="193"/>
                  </a:lnTo>
                  <a:cubicBezTo>
                    <a:pt x="147" y="194"/>
                    <a:pt x="149" y="193"/>
                    <a:pt x="149" y="190"/>
                  </a:cubicBezTo>
                  <a:lnTo>
                    <a:pt x="149" y="171"/>
                  </a:lnTo>
                  <a:lnTo>
                    <a:pt x="162" y="159"/>
                  </a:lnTo>
                  <a:lnTo>
                    <a:pt x="176" y="151"/>
                  </a:lnTo>
                  <a:lnTo>
                    <a:pt x="176" y="142"/>
                  </a:lnTo>
                  <a:lnTo>
                    <a:pt x="194" y="124"/>
                  </a:lnTo>
                  <a:lnTo>
                    <a:pt x="213" y="114"/>
                  </a:lnTo>
                  <a:lnTo>
                    <a:pt x="213" y="110"/>
                  </a:lnTo>
                  <a:lnTo>
                    <a:pt x="224" y="101"/>
                  </a:lnTo>
                  <a:lnTo>
                    <a:pt x="228" y="102"/>
                  </a:lnTo>
                  <a:cubicBezTo>
                    <a:pt x="230" y="103"/>
                    <a:pt x="233" y="102"/>
                    <a:pt x="235" y="100"/>
                  </a:cubicBezTo>
                  <a:cubicBezTo>
                    <a:pt x="236" y="99"/>
                    <a:pt x="235" y="97"/>
                    <a:pt x="234" y="97"/>
                  </a:cubicBezTo>
                  <a:lnTo>
                    <a:pt x="230" y="97"/>
                  </a:lnTo>
                  <a:cubicBezTo>
                    <a:pt x="228" y="97"/>
                    <a:pt x="226" y="96"/>
                    <a:pt x="226" y="94"/>
                  </a:cubicBezTo>
                  <a:cubicBezTo>
                    <a:pt x="225" y="91"/>
                    <a:pt x="227" y="88"/>
                    <a:pt x="230" y="88"/>
                  </a:cubicBezTo>
                  <a:lnTo>
                    <a:pt x="234" y="88"/>
                  </a:lnTo>
                  <a:cubicBezTo>
                    <a:pt x="236" y="88"/>
                    <a:pt x="239" y="89"/>
                    <a:pt x="240" y="92"/>
                  </a:cubicBezTo>
                  <a:lnTo>
                    <a:pt x="241" y="94"/>
                  </a:lnTo>
                  <a:lnTo>
                    <a:pt x="251" y="94"/>
                  </a:lnTo>
                  <a:lnTo>
                    <a:pt x="257" y="89"/>
                  </a:lnTo>
                  <a:lnTo>
                    <a:pt x="261" y="89"/>
                  </a:lnTo>
                  <a:lnTo>
                    <a:pt x="261" y="94"/>
                  </a:lnTo>
                  <a:lnTo>
                    <a:pt x="256" y="99"/>
                  </a:lnTo>
                  <a:cubicBezTo>
                    <a:pt x="255" y="100"/>
                    <a:pt x="255" y="102"/>
                    <a:pt x="257" y="103"/>
                  </a:cubicBezTo>
                  <a:lnTo>
                    <a:pt x="272" y="108"/>
                  </a:lnTo>
                  <a:cubicBezTo>
                    <a:pt x="274" y="109"/>
                    <a:pt x="276" y="107"/>
                    <a:pt x="276" y="104"/>
                  </a:cubicBezTo>
                  <a:lnTo>
                    <a:pt x="276" y="101"/>
                  </a:lnTo>
                  <a:lnTo>
                    <a:pt x="264" y="95"/>
                  </a:lnTo>
                  <a:lnTo>
                    <a:pt x="264" y="91"/>
                  </a:lnTo>
                  <a:lnTo>
                    <a:pt x="273" y="88"/>
                  </a:lnTo>
                  <a:lnTo>
                    <a:pt x="273" y="80"/>
                  </a:lnTo>
                  <a:cubicBezTo>
                    <a:pt x="273" y="78"/>
                    <a:pt x="272" y="76"/>
                    <a:pt x="270" y="75"/>
                  </a:cubicBezTo>
                  <a:lnTo>
                    <a:pt x="262" y="70"/>
                  </a:lnTo>
                  <a:lnTo>
                    <a:pt x="262" y="60"/>
                  </a:lnTo>
                  <a:cubicBezTo>
                    <a:pt x="262" y="57"/>
                    <a:pt x="259" y="55"/>
                    <a:pt x="256" y="56"/>
                  </a:cubicBezTo>
                  <a:lnTo>
                    <a:pt x="248" y="61"/>
                  </a:lnTo>
                  <a:lnTo>
                    <a:pt x="241" y="61"/>
                  </a:lnTo>
                  <a:lnTo>
                    <a:pt x="242" y="48"/>
                  </a:lnTo>
                  <a:lnTo>
                    <a:pt x="222" y="43"/>
                  </a:lnTo>
                  <a:lnTo>
                    <a:pt x="213" y="49"/>
                  </a:lnTo>
                  <a:lnTo>
                    <a:pt x="213" y="69"/>
                  </a:lnTo>
                  <a:lnTo>
                    <a:pt x="198" y="75"/>
                  </a:lnTo>
                  <a:lnTo>
                    <a:pt x="191" y="87"/>
                  </a:lnTo>
                  <a:lnTo>
                    <a:pt x="185" y="87"/>
                  </a:lnTo>
                  <a:lnTo>
                    <a:pt x="185" y="72"/>
                  </a:lnTo>
                  <a:lnTo>
                    <a:pt x="170" y="70"/>
                  </a:lnTo>
                  <a:lnTo>
                    <a:pt x="163" y="64"/>
                  </a:lnTo>
                  <a:lnTo>
                    <a:pt x="162" y="58"/>
                  </a:lnTo>
                  <a:cubicBezTo>
                    <a:pt x="162" y="55"/>
                    <a:pt x="163" y="53"/>
                    <a:pt x="165" y="51"/>
                  </a:cubicBezTo>
                  <a:lnTo>
                    <a:pt x="185" y="39"/>
                  </a:lnTo>
                  <a:lnTo>
                    <a:pt x="195" y="37"/>
                  </a:lnTo>
                  <a:cubicBezTo>
                    <a:pt x="197" y="36"/>
                    <a:pt x="199" y="38"/>
                    <a:pt x="199" y="40"/>
                  </a:cubicBezTo>
                  <a:lnTo>
                    <a:pt x="199" y="45"/>
                  </a:lnTo>
                  <a:lnTo>
                    <a:pt x="205" y="45"/>
                  </a:lnTo>
                  <a:cubicBezTo>
                    <a:pt x="207" y="45"/>
                    <a:pt x="209" y="43"/>
                    <a:pt x="209" y="41"/>
                  </a:cubicBezTo>
                  <a:lnTo>
                    <a:pt x="209" y="38"/>
                  </a:lnTo>
                  <a:lnTo>
                    <a:pt x="213" y="38"/>
                  </a:lnTo>
                  <a:cubicBezTo>
                    <a:pt x="214" y="38"/>
                    <a:pt x="215" y="37"/>
                    <a:pt x="214" y="36"/>
                  </a:cubicBezTo>
                  <a:lnTo>
                    <a:pt x="211" y="31"/>
                  </a:lnTo>
                  <a:lnTo>
                    <a:pt x="220" y="31"/>
                  </a:lnTo>
                  <a:lnTo>
                    <a:pt x="228" y="22"/>
                  </a:lnTo>
                  <a:lnTo>
                    <a:pt x="244" y="21"/>
                  </a:lnTo>
                  <a:cubicBezTo>
                    <a:pt x="246" y="20"/>
                    <a:pt x="248" y="21"/>
                    <a:pt x="250" y="23"/>
                  </a:cubicBezTo>
                  <a:lnTo>
                    <a:pt x="252" y="24"/>
                  </a:lnTo>
                  <a:cubicBezTo>
                    <a:pt x="253" y="26"/>
                    <a:pt x="253" y="29"/>
                    <a:pt x="251" y="30"/>
                  </a:cubicBezTo>
                  <a:cubicBezTo>
                    <a:pt x="247" y="32"/>
                    <a:pt x="243" y="34"/>
                    <a:pt x="239" y="36"/>
                  </a:cubicBezTo>
                  <a:cubicBezTo>
                    <a:pt x="238" y="37"/>
                    <a:pt x="238" y="39"/>
                    <a:pt x="240" y="40"/>
                  </a:cubicBezTo>
                  <a:lnTo>
                    <a:pt x="258" y="45"/>
                  </a:lnTo>
                  <a:cubicBezTo>
                    <a:pt x="260" y="45"/>
                    <a:pt x="263" y="44"/>
                    <a:pt x="263" y="41"/>
                  </a:cubicBezTo>
                  <a:lnTo>
                    <a:pt x="264" y="39"/>
                  </a:lnTo>
                  <a:cubicBezTo>
                    <a:pt x="264" y="37"/>
                    <a:pt x="266" y="36"/>
                    <a:pt x="268" y="36"/>
                  </a:cubicBezTo>
                  <a:lnTo>
                    <a:pt x="278" y="36"/>
                  </a:lnTo>
                  <a:lnTo>
                    <a:pt x="281" y="30"/>
                  </a:lnTo>
                  <a:cubicBezTo>
                    <a:pt x="282" y="29"/>
                    <a:pt x="280" y="27"/>
                    <a:pt x="279" y="27"/>
                  </a:cubicBezTo>
                  <a:lnTo>
                    <a:pt x="273" y="27"/>
                  </a:lnTo>
                  <a:lnTo>
                    <a:pt x="273" y="16"/>
                  </a:lnTo>
                  <a:lnTo>
                    <a:pt x="255" y="7"/>
                  </a:lnTo>
                  <a:cubicBezTo>
                    <a:pt x="248" y="4"/>
                    <a:pt x="239" y="4"/>
                    <a:pt x="231" y="6"/>
                  </a:cubicBezTo>
                  <a:lnTo>
                    <a:pt x="217" y="11"/>
                  </a:lnTo>
                  <a:lnTo>
                    <a:pt x="217" y="20"/>
                  </a:lnTo>
                  <a:cubicBezTo>
                    <a:pt x="217" y="22"/>
                    <a:pt x="215" y="24"/>
                    <a:pt x="213" y="24"/>
                  </a:cubicBezTo>
                  <a:lnTo>
                    <a:pt x="208" y="23"/>
                  </a:lnTo>
                  <a:cubicBezTo>
                    <a:pt x="206" y="23"/>
                    <a:pt x="205" y="21"/>
                    <a:pt x="205" y="20"/>
                  </a:cubicBezTo>
                  <a:lnTo>
                    <a:pt x="205" y="15"/>
                  </a:lnTo>
                  <a:lnTo>
                    <a:pt x="210" y="10"/>
                  </a:lnTo>
                  <a:cubicBezTo>
                    <a:pt x="212" y="8"/>
                    <a:pt x="210" y="5"/>
                    <a:pt x="208" y="5"/>
                  </a:cubicBezTo>
                  <a:lnTo>
                    <a:pt x="195" y="5"/>
                  </a:lnTo>
                  <a:cubicBezTo>
                    <a:pt x="193" y="5"/>
                    <a:pt x="191" y="6"/>
                    <a:pt x="190" y="8"/>
                  </a:cubicBezTo>
                  <a:lnTo>
                    <a:pt x="188" y="13"/>
                  </a:lnTo>
                  <a:lnTo>
                    <a:pt x="191" y="13"/>
                  </a:lnTo>
                  <a:cubicBezTo>
                    <a:pt x="193" y="13"/>
                    <a:pt x="194" y="15"/>
                    <a:pt x="194" y="17"/>
                  </a:cubicBezTo>
                  <a:lnTo>
                    <a:pt x="194" y="19"/>
                  </a:lnTo>
                  <a:cubicBezTo>
                    <a:pt x="194" y="21"/>
                    <a:pt x="193" y="22"/>
                    <a:pt x="191" y="22"/>
                  </a:cubicBezTo>
                  <a:lnTo>
                    <a:pt x="181" y="22"/>
                  </a:lnTo>
                  <a:lnTo>
                    <a:pt x="179" y="25"/>
                  </a:lnTo>
                  <a:cubicBezTo>
                    <a:pt x="178" y="26"/>
                    <a:pt x="177" y="27"/>
                    <a:pt x="175" y="27"/>
                  </a:cubicBezTo>
                  <a:lnTo>
                    <a:pt x="165" y="27"/>
                  </a:lnTo>
                  <a:cubicBezTo>
                    <a:pt x="162" y="27"/>
                    <a:pt x="160" y="25"/>
                    <a:pt x="160" y="22"/>
                  </a:cubicBezTo>
                  <a:lnTo>
                    <a:pt x="160" y="17"/>
                  </a:lnTo>
                  <a:lnTo>
                    <a:pt x="176" y="17"/>
                  </a:lnTo>
                  <a:lnTo>
                    <a:pt x="184" y="7"/>
                  </a:lnTo>
                  <a:lnTo>
                    <a:pt x="181" y="5"/>
                  </a:lnTo>
                  <a:cubicBezTo>
                    <a:pt x="180" y="4"/>
                    <a:pt x="178" y="4"/>
                    <a:pt x="176" y="5"/>
                  </a:cubicBezTo>
                  <a:lnTo>
                    <a:pt x="173" y="9"/>
                  </a:lnTo>
                  <a:cubicBezTo>
                    <a:pt x="172" y="10"/>
                    <a:pt x="170" y="11"/>
                    <a:pt x="169" y="11"/>
                  </a:cubicBezTo>
                  <a:lnTo>
                    <a:pt x="161" y="11"/>
                  </a:lnTo>
                  <a:cubicBezTo>
                    <a:pt x="159" y="11"/>
                    <a:pt x="157" y="10"/>
                    <a:pt x="156" y="8"/>
                  </a:cubicBezTo>
                  <a:lnTo>
                    <a:pt x="151" y="0"/>
                  </a:lnTo>
                  <a:lnTo>
                    <a:pt x="137" y="0"/>
                  </a:lnTo>
                  <a:cubicBezTo>
                    <a:pt x="134" y="0"/>
                    <a:pt x="131" y="2"/>
                    <a:pt x="129" y="4"/>
                  </a:cubicBezTo>
                  <a:lnTo>
                    <a:pt x="122" y="9"/>
                  </a:lnTo>
                  <a:cubicBezTo>
                    <a:pt x="121" y="11"/>
                    <a:pt x="122" y="13"/>
                    <a:pt x="124" y="13"/>
                  </a:cubicBezTo>
                  <a:lnTo>
                    <a:pt x="135" y="13"/>
                  </a:lnTo>
                  <a:lnTo>
                    <a:pt x="135" y="18"/>
                  </a:lnTo>
                  <a:lnTo>
                    <a:pt x="135" y="18"/>
                  </a:lnTo>
                  <a:cubicBezTo>
                    <a:pt x="133" y="20"/>
                    <a:pt x="134" y="22"/>
                    <a:pt x="136" y="22"/>
                  </a:cubicBezTo>
                  <a:lnTo>
                    <a:pt x="145" y="22"/>
                  </a:lnTo>
                  <a:cubicBezTo>
                    <a:pt x="147" y="22"/>
                    <a:pt x="149" y="24"/>
                    <a:pt x="150" y="26"/>
                  </a:cubicBezTo>
                  <a:lnTo>
                    <a:pt x="150" y="28"/>
                  </a:lnTo>
                  <a:lnTo>
                    <a:pt x="134" y="28"/>
                  </a:lnTo>
                  <a:cubicBezTo>
                    <a:pt x="132" y="28"/>
                    <a:pt x="129" y="27"/>
                    <a:pt x="129" y="24"/>
                  </a:cubicBezTo>
                  <a:lnTo>
                    <a:pt x="128" y="22"/>
                  </a:lnTo>
                  <a:lnTo>
                    <a:pt x="110" y="15"/>
                  </a:lnTo>
                  <a:lnTo>
                    <a:pt x="99" y="16"/>
                  </a:lnTo>
                  <a:lnTo>
                    <a:pt x="96" y="17"/>
                  </a:lnTo>
                  <a:cubicBezTo>
                    <a:pt x="67" y="39"/>
                    <a:pt x="42" y="67"/>
                    <a:pt x="23" y="99"/>
                  </a:cubicBezTo>
                  <a:lnTo>
                    <a:pt x="23" y="103"/>
                  </a:lnTo>
                  <a:lnTo>
                    <a:pt x="18" y="107"/>
                  </a:lnTo>
                  <a:cubicBezTo>
                    <a:pt x="11" y="120"/>
                    <a:pt x="5" y="134"/>
                    <a:pt x="0" y="148"/>
                  </a:cubicBezTo>
                  <a:lnTo>
                    <a:pt x="0" y="153"/>
                  </a:lnTo>
                  <a:lnTo>
                    <a:pt x="12" y="160"/>
                  </a:lnTo>
                  <a:lnTo>
                    <a:pt x="12" y="176"/>
                  </a:lnTo>
                  <a:cubicBezTo>
                    <a:pt x="12" y="180"/>
                    <a:pt x="13" y="185"/>
                    <a:pt x="15" y="188"/>
                  </a:cubicBezTo>
                  <a:lnTo>
                    <a:pt x="24" y="204"/>
                  </a:lnTo>
                  <a:lnTo>
                    <a:pt x="29" y="204"/>
                  </a:lnTo>
                  <a:lnTo>
                    <a:pt x="29" y="196"/>
                  </a:lnTo>
                  <a:lnTo>
                    <a:pt x="23" y="179"/>
                  </a:lnTo>
                  <a:lnTo>
                    <a:pt x="23" y="169"/>
                  </a:lnTo>
                  <a:cubicBezTo>
                    <a:pt x="23" y="166"/>
                    <a:pt x="25" y="163"/>
                    <a:pt x="28" y="163"/>
                  </a:cubicBezTo>
                  <a:lnTo>
                    <a:pt x="28" y="177"/>
                  </a:lnTo>
                  <a:lnTo>
                    <a:pt x="41" y="197"/>
                  </a:lnTo>
                  <a:lnTo>
                    <a:pt x="41" y="205"/>
                  </a:lnTo>
                  <a:lnTo>
                    <a:pt x="43" y="205"/>
                  </a:lnTo>
                  <a:lnTo>
                    <a:pt x="43" y="211"/>
                  </a:lnTo>
                  <a:lnTo>
                    <a:pt x="51" y="227"/>
                  </a:lnTo>
                  <a:lnTo>
                    <a:pt x="76" y="234"/>
                  </a:lnTo>
                  <a:cubicBezTo>
                    <a:pt x="77" y="234"/>
                    <a:pt x="78" y="233"/>
                    <a:pt x="78" y="232"/>
                  </a:cubicBezTo>
                  <a:lnTo>
                    <a:pt x="78" y="230"/>
                  </a:lnTo>
                  <a:cubicBezTo>
                    <a:pt x="78" y="229"/>
                    <a:pt x="78" y="228"/>
                    <a:pt x="79" y="229"/>
                  </a:cubicBezTo>
                  <a:lnTo>
                    <a:pt x="86" y="230"/>
                  </a:lnTo>
                  <a:cubicBezTo>
                    <a:pt x="87" y="230"/>
                    <a:pt x="87" y="231"/>
                    <a:pt x="87" y="231"/>
                  </a:cubicBezTo>
                  <a:lnTo>
                    <a:pt x="87" y="236"/>
                  </a:lnTo>
                  <a:cubicBezTo>
                    <a:pt x="87" y="236"/>
                    <a:pt x="87" y="237"/>
                    <a:pt x="88" y="237"/>
                  </a:cubicBezTo>
                  <a:lnTo>
                    <a:pt x="104" y="242"/>
                  </a:lnTo>
                  <a:cubicBezTo>
                    <a:pt x="105" y="242"/>
                    <a:pt x="106" y="243"/>
                    <a:pt x="107" y="244"/>
                  </a:cubicBezTo>
                  <a:lnTo>
                    <a:pt x="123" y="263"/>
                  </a:lnTo>
                  <a:lnTo>
                    <a:pt x="143" y="263"/>
                  </a:lnTo>
                  <a:cubicBezTo>
                    <a:pt x="145" y="263"/>
                    <a:pt x="147" y="265"/>
                    <a:pt x="147" y="267"/>
                  </a:cubicBezTo>
                  <a:lnTo>
                    <a:pt x="147" y="279"/>
                  </a:lnTo>
                  <a:lnTo>
                    <a:pt x="133" y="293"/>
                  </a:lnTo>
                  <a:lnTo>
                    <a:pt x="133" y="324"/>
                  </a:lnTo>
                  <a:lnTo>
                    <a:pt x="155" y="347"/>
                  </a:lnTo>
                  <a:lnTo>
                    <a:pt x="155" y="354"/>
                  </a:lnTo>
                  <a:lnTo>
                    <a:pt x="165" y="354"/>
                  </a:lnTo>
                  <a:lnTo>
                    <a:pt x="182" y="372"/>
                  </a:lnTo>
                  <a:lnTo>
                    <a:pt x="182" y="422"/>
                  </a:lnTo>
                  <a:lnTo>
                    <a:pt x="187" y="422"/>
                  </a:lnTo>
                  <a:lnTo>
                    <a:pt x="183" y="438"/>
                  </a:lnTo>
                  <a:cubicBezTo>
                    <a:pt x="214" y="432"/>
                    <a:pt x="243" y="422"/>
                    <a:pt x="271" y="4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2544">
              <a:extLst>
                <a:ext uri="{FF2B5EF4-FFF2-40B4-BE49-F238E27FC236}">
                  <a16:creationId xmlns:a16="http://schemas.microsoft.com/office/drawing/2014/main" id="{D7583ACA-2DC0-485C-B9D9-B4291B7424AE}"/>
                </a:ext>
              </a:extLst>
            </p:cNvPr>
            <p:cNvSpPr>
              <a:spLocks/>
            </p:cNvSpPr>
            <p:nvPr/>
          </p:nvSpPr>
          <p:spPr bwMode="auto">
            <a:xfrm>
              <a:off x="10871416" y="3737758"/>
              <a:ext cx="50800" cy="144463"/>
            </a:xfrm>
            <a:custGeom>
              <a:avLst/>
              <a:gdLst>
                <a:gd name="T0" fmla="*/ 9 w 81"/>
                <a:gd name="T1" fmla="*/ 229 h 229"/>
                <a:gd name="T2" fmla="*/ 0 w 81"/>
                <a:gd name="T3" fmla="*/ 229 h 229"/>
                <a:gd name="T4" fmla="*/ 74 w 81"/>
                <a:gd name="T5" fmla="*/ 0 h 229"/>
                <a:gd name="T6" fmla="*/ 81 w 81"/>
                <a:gd name="T7" fmla="*/ 5 h 229"/>
                <a:gd name="T8" fmla="*/ 9 w 81"/>
                <a:gd name="T9" fmla="*/ 229 h 229"/>
              </a:gdLst>
              <a:ahLst/>
              <a:cxnLst>
                <a:cxn ang="0">
                  <a:pos x="T0" y="T1"/>
                </a:cxn>
                <a:cxn ang="0">
                  <a:pos x="T2" y="T3"/>
                </a:cxn>
                <a:cxn ang="0">
                  <a:pos x="T4" y="T5"/>
                </a:cxn>
                <a:cxn ang="0">
                  <a:pos x="T6" y="T7"/>
                </a:cxn>
                <a:cxn ang="0">
                  <a:pos x="T8" y="T9"/>
                </a:cxn>
              </a:cxnLst>
              <a:rect l="0" t="0" r="r" b="b"/>
              <a:pathLst>
                <a:path w="81" h="229">
                  <a:moveTo>
                    <a:pt x="9" y="229"/>
                  </a:moveTo>
                  <a:lnTo>
                    <a:pt x="0" y="229"/>
                  </a:lnTo>
                  <a:cubicBezTo>
                    <a:pt x="0" y="146"/>
                    <a:pt x="25" y="67"/>
                    <a:pt x="74" y="0"/>
                  </a:cubicBezTo>
                  <a:lnTo>
                    <a:pt x="81" y="5"/>
                  </a:lnTo>
                  <a:cubicBezTo>
                    <a:pt x="34" y="71"/>
                    <a:pt x="9" y="148"/>
                    <a:pt x="9"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545">
              <a:extLst>
                <a:ext uri="{FF2B5EF4-FFF2-40B4-BE49-F238E27FC236}">
                  <a16:creationId xmlns:a16="http://schemas.microsoft.com/office/drawing/2014/main" id="{922B1FE3-42BA-4586-8B8B-CFFA115DDA18}"/>
                </a:ext>
              </a:extLst>
            </p:cNvPr>
            <p:cNvSpPr>
              <a:spLocks/>
            </p:cNvSpPr>
            <p:nvPr/>
          </p:nvSpPr>
          <p:spPr bwMode="auto">
            <a:xfrm>
              <a:off x="10953966" y="4004458"/>
              <a:ext cx="379413" cy="127000"/>
            </a:xfrm>
            <a:custGeom>
              <a:avLst/>
              <a:gdLst>
                <a:gd name="T0" fmla="*/ 261 w 600"/>
                <a:gd name="T1" fmla="*/ 199 h 199"/>
                <a:gd name="T2" fmla="*/ 0 w 600"/>
                <a:gd name="T3" fmla="*/ 99 h 199"/>
                <a:gd name="T4" fmla="*/ 6 w 600"/>
                <a:gd name="T5" fmla="*/ 92 h 199"/>
                <a:gd name="T6" fmla="*/ 261 w 600"/>
                <a:gd name="T7" fmla="*/ 190 h 199"/>
                <a:gd name="T8" fmla="*/ 454 w 600"/>
                <a:gd name="T9" fmla="*/ 137 h 199"/>
                <a:gd name="T10" fmla="*/ 592 w 600"/>
                <a:gd name="T11" fmla="*/ 0 h 199"/>
                <a:gd name="T12" fmla="*/ 600 w 600"/>
                <a:gd name="T13" fmla="*/ 5 h 199"/>
                <a:gd name="T14" fmla="*/ 459 w 600"/>
                <a:gd name="T15" fmla="*/ 146 h 199"/>
                <a:gd name="T16" fmla="*/ 261 w 600"/>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 h="199">
                  <a:moveTo>
                    <a:pt x="261" y="199"/>
                  </a:moveTo>
                  <a:cubicBezTo>
                    <a:pt x="164" y="199"/>
                    <a:pt x="72" y="164"/>
                    <a:pt x="0" y="99"/>
                  </a:cubicBezTo>
                  <a:lnTo>
                    <a:pt x="6" y="92"/>
                  </a:lnTo>
                  <a:cubicBezTo>
                    <a:pt x="76" y="155"/>
                    <a:pt x="167" y="190"/>
                    <a:pt x="261" y="190"/>
                  </a:cubicBezTo>
                  <a:cubicBezTo>
                    <a:pt x="329" y="190"/>
                    <a:pt x="396" y="171"/>
                    <a:pt x="454" y="137"/>
                  </a:cubicBezTo>
                  <a:cubicBezTo>
                    <a:pt x="511" y="104"/>
                    <a:pt x="558" y="57"/>
                    <a:pt x="592" y="0"/>
                  </a:cubicBezTo>
                  <a:lnTo>
                    <a:pt x="600" y="5"/>
                  </a:lnTo>
                  <a:cubicBezTo>
                    <a:pt x="566" y="63"/>
                    <a:pt x="517" y="112"/>
                    <a:pt x="459" y="146"/>
                  </a:cubicBezTo>
                  <a:cubicBezTo>
                    <a:pt x="399" y="181"/>
                    <a:pt x="331" y="199"/>
                    <a:pt x="261"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546">
              <a:extLst>
                <a:ext uri="{FF2B5EF4-FFF2-40B4-BE49-F238E27FC236}">
                  <a16:creationId xmlns:a16="http://schemas.microsoft.com/office/drawing/2014/main" id="{043176CC-2914-4235-8D7F-BBF28133825D}"/>
                </a:ext>
              </a:extLst>
            </p:cNvPr>
            <p:cNvSpPr>
              <a:spLocks/>
            </p:cNvSpPr>
            <p:nvPr/>
          </p:nvSpPr>
          <p:spPr bwMode="auto">
            <a:xfrm>
              <a:off x="10920628" y="3620283"/>
              <a:ext cx="300038" cy="93663"/>
            </a:xfrm>
            <a:custGeom>
              <a:avLst/>
              <a:gdLst>
                <a:gd name="T0" fmla="*/ 8 w 473"/>
                <a:gd name="T1" fmla="*/ 149 h 149"/>
                <a:gd name="T2" fmla="*/ 0 w 473"/>
                <a:gd name="T3" fmla="*/ 143 h 149"/>
                <a:gd name="T4" fmla="*/ 313 w 473"/>
                <a:gd name="T5" fmla="*/ 0 h 149"/>
                <a:gd name="T6" fmla="*/ 473 w 473"/>
                <a:gd name="T7" fmla="*/ 32 h 149"/>
                <a:gd name="T8" fmla="*/ 469 w 473"/>
                <a:gd name="T9" fmla="*/ 41 h 149"/>
                <a:gd name="T10" fmla="*/ 313 w 473"/>
                <a:gd name="T11" fmla="*/ 10 h 149"/>
                <a:gd name="T12" fmla="*/ 8 w 473"/>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473" h="149">
                  <a:moveTo>
                    <a:pt x="8" y="149"/>
                  </a:moveTo>
                  <a:lnTo>
                    <a:pt x="0" y="143"/>
                  </a:lnTo>
                  <a:cubicBezTo>
                    <a:pt x="79" y="52"/>
                    <a:pt x="193" y="0"/>
                    <a:pt x="313" y="0"/>
                  </a:cubicBezTo>
                  <a:cubicBezTo>
                    <a:pt x="368" y="0"/>
                    <a:pt x="422" y="11"/>
                    <a:pt x="473" y="32"/>
                  </a:cubicBezTo>
                  <a:lnTo>
                    <a:pt x="469" y="41"/>
                  </a:lnTo>
                  <a:cubicBezTo>
                    <a:pt x="420" y="20"/>
                    <a:pt x="367" y="10"/>
                    <a:pt x="313" y="10"/>
                  </a:cubicBezTo>
                  <a:cubicBezTo>
                    <a:pt x="196" y="10"/>
                    <a:pt x="84" y="61"/>
                    <a:pt x="8"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547">
              <a:extLst>
                <a:ext uri="{FF2B5EF4-FFF2-40B4-BE49-F238E27FC236}">
                  <a16:creationId xmlns:a16="http://schemas.microsoft.com/office/drawing/2014/main" id="{E313B9D0-935B-490B-8229-857B6E41D20C}"/>
                </a:ext>
              </a:extLst>
            </p:cNvPr>
            <p:cNvSpPr>
              <a:spLocks/>
            </p:cNvSpPr>
            <p:nvPr/>
          </p:nvSpPr>
          <p:spPr bwMode="auto">
            <a:xfrm>
              <a:off x="10834903" y="3667908"/>
              <a:ext cx="169863" cy="128588"/>
            </a:xfrm>
            <a:custGeom>
              <a:avLst/>
              <a:gdLst>
                <a:gd name="T0" fmla="*/ 0 w 267"/>
                <a:gd name="T1" fmla="*/ 39 h 204"/>
                <a:gd name="T2" fmla="*/ 0 w 267"/>
                <a:gd name="T3" fmla="*/ 165 h 204"/>
                <a:gd name="T4" fmla="*/ 39 w 267"/>
                <a:gd name="T5" fmla="*/ 204 h 204"/>
                <a:gd name="T6" fmla="*/ 267 w 267"/>
                <a:gd name="T7" fmla="*/ 203 h 204"/>
                <a:gd name="T8" fmla="*/ 213 w 267"/>
                <a:gd name="T9" fmla="*/ 167 h 204"/>
                <a:gd name="T10" fmla="*/ 213 w 267"/>
                <a:gd name="T11" fmla="*/ 165 h 204"/>
                <a:gd name="T12" fmla="*/ 213 w 267"/>
                <a:gd name="T13" fmla="*/ 39 h 204"/>
                <a:gd name="T14" fmla="*/ 174 w 267"/>
                <a:gd name="T15" fmla="*/ 0 h 204"/>
                <a:gd name="T16" fmla="*/ 39 w 267"/>
                <a:gd name="T17" fmla="*/ 0 h 204"/>
                <a:gd name="T18" fmla="*/ 0 w 267"/>
                <a:gd name="T19" fmla="*/ 3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204">
                  <a:moveTo>
                    <a:pt x="0" y="39"/>
                  </a:moveTo>
                  <a:lnTo>
                    <a:pt x="0" y="165"/>
                  </a:lnTo>
                  <a:cubicBezTo>
                    <a:pt x="0" y="186"/>
                    <a:pt x="17" y="204"/>
                    <a:pt x="39" y="204"/>
                  </a:cubicBezTo>
                  <a:lnTo>
                    <a:pt x="267" y="203"/>
                  </a:lnTo>
                  <a:lnTo>
                    <a:pt x="213" y="167"/>
                  </a:lnTo>
                  <a:cubicBezTo>
                    <a:pt x="213" y="167"/>
                    <a:pt x="213" y="166"/>
                    <a:pt x="213" y="165"/>
                  </a:cubicBezTo>
                  <a:lnTo>
                    <a:pt x="213" y="39"/>
                  </a:lnTo>
                  <a:cubicBezTo>
                    <a:pt x="213" y="18"/>
                    <a:pt x="196" y="0"/>
                    <a:pt x="174" y="0"/>
                  </a:cubicBezTo>
                  <a:lnTo>
                    <a:pt x="39" y="0"/>
                  </a:lnTo>
                  <a:cubicBezTo>
                    <a:pt x="17" y="0"/>
                    <a:pt x="0" y="18"/>
                    <a:pt x="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548">
              <a:extLst>
                <a:ext uri="{FF2B5EF4-FFF2-40B4-BE49-F238E27FC236}">
                  <a16:creationId xmlns:a16="http://schemas.microsoft.com/office/drawing/2014/main" id="{ABBBAF6D-D4A9-47F9-A710-137B4EE5F64C}"/>
                </a:ext>
              </a:extLst>
            </p:cNvPr>
            <p:cNvSpPr>
              <a:spLocks/>
            </p:cNvSpPr>
            <p:nvPr/>
          </p:nvSpPr>
          <p:spPr bwMode="auto">
            <a:xfrm>
              <a:off x="10906341" y="3971120"/>
              <a:ext cx="98425" cy="114300"/>
            </a:xfrm>
            <a:custGeom>
              <a:avLst/>
              <a:gdLst>
                <a:gd name="T0" fmla="*/ 29 w 154"/>
                <a:gd name="T1" fmla="*/ 179 h 179"/>
                <a:gd name="T2" fmla="*/ 125 w 154"/>
                <a:gd name="T3" fmla="*/ 179 h 179"/>
                <a:gd name="T4" fmla="*/ 154 w 154"/>
                <a:gd name="T5" fmla="*/ 150 h 179"/>
                <a:gd name="T6" fmla="*/ 154 w 154"/>
                <a:gd name="T7" fmla="*/ 0 h 179"/>
                <a:gd name="T8" fmla="*/ 127 w 154"/>
                <a:gd name="T9" fmla="*/ 41 h 179"/>
                <a:gd name="T10" fmla="*/ 125 w 154"/>
                <a:gd name="T11" fmla="*/ 41 h 179"/>
                <a:gd name="T12" fmla="*/ 29 w 154"/>
                <a:gd name="T13" fmla="*/ 41 h 179"/>
                <a:gd name="T14" fmla="*/ 0 w 154"/>
                <a:gd name="T15" fmla="*/ 71 h 179"/>
                <a:gd name="T16" fmla="*/ 0 w 154"/>
                <a:gd name="T17" fmla="*/ 150 h 179"/>
                <a:gd name="T18" fmla="*/ 29 w 154"/>
                <a:gd name="T1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79">
                  <a:moveTo>
                    <a:pt x="29" y="179"/>
                  </a:moveTo>
                  <a:lnTo>
                    <a:pt x="125" y="179"/>
                  </a:lnTo>
                  <a:cubicBezTo>
                    <a:pt x="141" y="179"/>
                    <a:pt x="154" y="166"/>
                    <a:pt x="154" y="150"/>
                  </a:cubicBezTo>
                  <a:lnTo>
                    <a:pt x="154" y="0"/>
                  </a:lnTo>
                  <a:lnTo>
                    <a:pt x="127" y="41"/>
                  </a:lnTo>
                  <a:cubicBezTo>
                    <a:pt x="126" y="41"/>
                    <a:pt x="125" y="41"/>
                    <a:pt x="125" y="41"/>
                  </a:cubicBezTo>
                  <a:lnTo>
                    <a:pt x="29" y="41"/>
                  </a:lnTo>
                  <a:cubicBezTo>
                    <a:pt x="13" y="41"/>
                    <a:pt x="0" y="55"/>
                    <a:pt x="0" y="71"/>
                  </a:cubicBezTo>
                  <a:lnTo>
                    <a:pt x="0" y="150"/>
                  </a:lnTo>
                  <a:cubicBezTo>
                    <a:pt x="0" y="166"/>
                    <a:pt x="13" y="179"/>
                    <a:pt x="29"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2549">
              <a:extLst>
                <a:ext uri="{FF2B5EF4-FFF2-40B4-BE49-F238E27FC236}">
                  <a16:creationId xmlns:a16="http://schemas.microsoft.com/office/drawing/2014/main" id="{BC5F35B1-85D0-4D3A-95A5-3AA55B5B7684}"/>
                </a:ext>
              </a:extLst>
            </p:cNvPr>
            <p:cNvSpPr>
              <a:spLocks noChangeArrowheads="1"/>
            </p:cNvSpPr>
            <p:nvPr/>
          </p:nvSpPr>
          <p:spPr bwMode="auto">
            <a:xfrm>
              <a:off x="11192091" y="4066370"/>
              <a:ext cx="714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550">
              <a:extLst>
                <a:ext uri="{FF2B5EF4-FFF2-40B4-BE49-F238E27FC236}">
                  <a16:creationId xmlns:a16="http://schemas.microsoft.com/office/drawing/2014/main" id="{1317DCCE-CF09-4415-8B41-6C586D3E12F8}"/>
                </a:ext>
              </a:extLst>
            </p:cNvPr>
            <p:cNvSpPr>
              <a:spLocks/>
            </p:cNvSpPr>
            <p:nvPr/>
          </p:nvSpPr>
          <p:spPr bwMode="auto">
            <a:xfrm>
              <a:off x="11206378" y="4088595"/>
              <a:ext cx="42863" cy="30163"/>
            </a:xfrm>
            <a:custGeom>
              <a:avLst/>
              <a:gdLst>
                <a:gd name="T0" fmla="*/ 28 w 67"/>
                <a:gd name="T1" fmla="*/ 11 h 49"/>
                <a:gd name="T2" fmla="*/ 28 w 67"/>
                <a:gd name="T3" fmla="*/ 0 h 49"/>
                <a:gd name="T4" fmla="*/ 11 w 67"/>
                <a:gd name="T5" fmla="*/ 0 h 49"/>
                <a:gd name="T6" fmla="*/ 11 w 67"/>
                <a:gd name="T7" fmla="*/ 11 h 49"/>
                <a:gd name="T8" fmla="*/ 0 w 67"/>
                <a:gd name="T9" fmla="*/ 11 h 49"/>
                <a:gd name="T10" fmla="*/ 0 w 67"/>
                <a:gd name="T11" fmla="*/ 49 h 49"/>
                <a:gd name="T12" fmla="*/ 67 w 67"/>
                <a:gd name="T13" fmla="*/ 49 h 49"/>
                <a:gd name="T14" fmla="*/ 67 w 67"/>
                <a:gd name="T15" fmla="*/ 11 h 49"/>
                <a:gd name="T16" fmla="*/ 28 w 67"/>
                <a:gd name="T1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9">
                  <a:moveTo>
                    <a:pt x="28" y="11"/>
                  </a:moveTo>
                  <a:lnTo>
                    <a:pt x="28" y="0"/>
                  </a:lnTo>
                  <a:lnTo>
                    <a:pt x="11" y="0"/>
                  </a:lnTo>
                  <a:lnTo>
                    <a:pt x="11" y="11"/>
                  </a:lnTo>
                  <a:lnTo>
                    <a:pt x="0" y="11"/>
                  </a:lnTo>
                  <a:lnTo>
                    <a:pt x="0" y="49"/>
                  </a:lnTo>
                  <a:lnTo>
                    <a:pt x="67" y="49"/>
                  </a:lnTo>
                  <a:lnTo>
                    <a:pt x="67" y="11"/>
                  </a:lnTo>
                  <a:lnTo>
                    <a:pt x="2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2551">
              <a:extLst>
                <a:ext uri="{FF2B5EF4-FFF2-40B4-BE49-F238E27FC236}">
                  <a16:creationId xmlns:a16="http://schemas.microsoft.com/office/drawing/2014/main" id="{A27DFF48-ADE8-4AC3-9004-AE411E7135EC}"/>
                </a:ext>
              </a:extLst>
            </p:cNvPr>
            <p:cNvSpPr>
              <a:spLocks noChangeArrowheads="1"/>
            </p:cNvSpPr>
            <p:nvPr/>
          </p:nvSpPr>
          <p:spPr bwMode="auto">
            <a:xfrm>
              <a:off x="11074616" y="3598058"/>
              <a:ext cx="52388"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552">
              <a:extLst>
                <a:ext uri="{FF2B5EF4-FFF2-40B4-BE49-F238E27FC236}">
                  <a16:creationId xmlns:a16="http://schemas.microsoft.com/office/drawing/2014/main" id="{A94DBFA1-6417-4CF2-B01F-34014B5A77C7}"/>
                </a:ext>
              </a:extLst>
            </p:cNvPr>
            <p:cNvSpPr>
              <a:spLocks noEditPoints="1"/>
            </p:cNvSpPr>
            <p:nvPr/>
          </p:nvSpPr>
          <p:spPr bwMode="auto">
            <a:xfrm>
              <a:off x="11085728" y="3607583"/>
              <a:ext cx="31750" cy="31750"/>
            </a:xfrm>
            <a:custGeom>
              <a:avLst/>
              <a:gdLst>
                <a:gd name="T0" fmla="*/ 25 w 50"/>
                <a:gd name="T1" fmla="*/ 35 h 49"/>
                <a:gd name="T2" fmla="*/ 14 w 50"/>
                <a:gd name="T3" fmla="*/ 25 h 49"/>
                <a:gd name="T4" fmla="*/ 25 w 50"/>
                <a:gd name="T5" fmla="*/ 14 h 49"/>
                <a:gd name="T6" fmla="*/ 36 w 50"/>
                <a:gd name="T7" fmla="*/ 25 h 49"/>
                <a:gd name="T8" fmla="*/ 25 w 50"/>
                <a:gd name="T9" fmla="*/ 35 h 49"/>
                <a:gd name="T10" fmla="*/ 50 w 50"/>
                <a:gd name="T11" fmla="*/ 27 h 49"/>
                <a:gd name="T12" fmla="*/ 50 w 50"/>
                <a:gd name="T13" fmla="*/ 22 h 49"/>
                <a:gd name="T14" fmla="*/ 41 w 50"/>
                <a:gd name="T15" fmla="*/ 22 h 49"/>
                <a:gd name="T16" fmla="*/ 38 w 50"/>
                <a:gd name="T17" fmla="*/ 15 h 49"/>
                <a:gd name="T18" fmla="*/ 44 w 50"/>
                <a:gd name="T19" fmla="*/ 9 h 49"/>
                <a:gd name="T20" fmla="*/ 41 w 50"/>
                <a:gd name="T21" fmla="*/ 6 h 49"/>
                <a:gd name="T22" fmla="*/ 34 w 50"/>
                <a:gd name="T23" fmla="*/ 12 h 49"/>
                <a:gd name="T24" fmla="*/ 27 w 50"/>
                <a:gd name="T25" fmla="*/ 9 h 49"/>
                <a:gd name="T26" fmla="*/ 27 w 50"/>
                <a:gd name="T27" fmla="*/ 0 h 49"/>
                <a:gd name="T28" fmla="*/ 23 w 50"/>
                <a:gd name="T29" fmla="*/ 0 h 49"/>
                <a:gd name="T30" fmla="*/ 23 w 50"/>
                <a:gd name="T31" fmla="*/ 9 h 49"/>
                <a:gd name="T32" fmla="*/ 16 w 50"/>
                <a:gd name="T33" fmla="*/ 12 h 49"/>
                <a:gd name="T34" fmla="*/ 9 w 50"/>
                <a:gd name="T35" fmla="*/ 6 h 49"/>
                <a:gd name="T36" fmla="*/ 6 w 50"/>
                <a:gd name="T37" fmla="*/ 9 h 49"/>
                <a:gd name="T38" fmla="*/ 12 w 50"/>
                <a:gd name="T39" fmla="*/ 15 h 49"/>
                <a:gd name="T40" fmla="*/ 9 w 50"/>
                <a:gd name="T41" fmla="*/ 22 h 49"/>
                <a:gd name="T42" fmla="*/ 0 w 50"/>
                <a:gd name="T43" fmla="*/ 22 h 49"/>
                <a:gd name="T44" fmla="*/ 0 w 50"/>
                <a:gd name="T45" fmla="*/ 27 h 49"/>
                <a:gd name="T46" fmla="*/ 9 w 50"/>
                <a:gd name="T47" fmla="*/ 27 h 49"/>
                <a:gd name="T48" fmla="*/ 12 w 50"/>
                <a:gd name="T49" fmla="*/ 34 h 49"/>
                <a:gd name="T50" fmla="*/ 6 w 50"/>
                <a:gd name="T51" fmla="*/ 40 h 49"/>
                <a:gd name="T52" fmla="*/ 9 w 50"/>
                <a:gd name="T53" fmla="*/ 44 h 49"/>
                <a:gd name="T54" fmla="*/ 15 w 50"/>
                <a:gd name="T55" fmla="*/ 38 h 49"/>
                <a:gd name="T56" fmla="*/ 23 w 50"/>
                <a:gd name="T57" fmla="*/ 41 h 49"/>
                <a:gd name="T58" fmla="*/ 23 w 50"/>
                <a:gd name="T59" fmla="*/ 49 h 49"/>
                <a:gd name="T60" fmla="*/ 27 w 50"/>
                <a:gd name="T61" fmla="*/ 49 h 49"/>
                <a:gd name="T62" fmla="*/ 27 w 50"/>
                <a:gd name="T63" fmla="*/ 41 h 49"/>
                <a:gd name="T64" fmla="*/ 35 w 50"/>
                <a:gd name="T65" fmla="*/ 38 h 49"/>
                <a:gd name="T66" fmla="*/ 41 w 50"/>
                <a:gd name="T67" fmla="*/ 44 h 49"/>
                <a:gd name="T68" fmla="*/ 44 w 50"/>
                <a:gd name="T69" fmla="*/ 40 h 49"/>
                <a:gd name="T70" fmla="*/ 38 w 50"/>
                <a:gd name="T71" fmla="*/ 34 h 49"/>
                <a:gd name="T72" fmla="*/ 41 w 50"/>
                <a:gd name="T73" fmla="*/ 27 h 49"/>
                <a:gd name="T74" fmla="*/ 50 w 50"/>
                <a:gd name="T75"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9">
                  <a:moveTo>
                    <a:pt x="25" y="35"/>
                  </a:moveTo>
                  <a:cubicBezTo>
                    <a:pt x="19" y="35"/>
                    <a:pt x="14" y="30"/>
                    <a:pt x="14" y="25"/>
                  </a:cubicBezTo>
                  <a:cubicBezTo>
                    <a:pt x="14" y="19"/>
                    <a:pt x="19" y="14"/>
                    <a:pt x="25" y="14"/>
                  </a:cubicBezTo>
                  <a:cubicBezTo>
                    <a:pt x="31" y="14"/>
                    <a:pt x="36" y="19"/>
                    <a:pt x="36" y="25"/>
                  </a:cubicBezTo>
                  <a:cubicBezTo>
                    <a:pt x="36" y="30"/>
                    <a:pt x="31" y="35"/>
                    <a:pt x="25" y="35"/>
                  </a:cubicBezTo>
                  <a:close/>
                  <a:moveTo>
                    <a:pt x="50" y="27"/>
                  </a:moveTo>
                  <a:lnTo>
                    <a:pt x="50" y="22"/>
                  </a:lnTo>
                  <a:lnTo>
                    <a:pt x="41" y="22"/>
                  </a:lnTo>
                  <a:cubicBezTo>
                    <a:pt x="40" y="20"/>
                    <a:pt x="39" y="17"/>
                    <a:pt x="38" y="15"/>
                  </a:cubicBezTo>
                  <a:lnTo>
                    <a:pt x="44" y="9"/>
                  </a:lnTo>
                  <a:lnTo>
                    <a:pt x="41" y="6"/>
                  </a:lnTo>
                  <a:lnTo>
                    <a:pt x="34" y="12"/>
                  </a:lnTo>
                  <a:cubicBezTo>
                    <a:pt x="32" y="11"/>
                    <a:pt x="30" y="10"/>
                    <a:pt x="27" y="9"/>
                  </a:cubicBezTo>
                  <a:lnTo>
                    <a:pt x="27" y="0"/>
                  </a:lnTo>
                  <a:lnTo>
                    <a:pt x="23" y="0"/>
                  </a:lnTo>
                  <a:lnTo>
                    <a:pt x="23" y="9"/>
                  </a:lnTo>
                  <a:cubicBezTo>
                    <a:pt x="20" y="10"/>
                    <a:pt x="18" y="11"/>
                    <a:pt x="16" y="12"/>
                  </a:cubicBezTo>
                  <a:lnTo>
                    <a:pt x="9" y="6"/>
                  </a:lnTo>
                  <a:lnTo>
                    <a:pt x="6" y="9"/>
                  </a:lnTo>
                  <a:lnTo>
                    <a:pt x="12" y="15"/>
                  </a:lnTo>
                  <a:cubicBezTo>
                    <a:pt x="11" y="17"/>
                    <a:pt x="10" y="20"/>
                    <a:pt x="9" y="22"/>
                  </a:cubicBezTo>
                  <a:lnTo>
                    <a:pt x="0" y="22"/>
                  </a:lnTo>
                  <a:lnTo>
                    <a:pt x="0" y="27"/>
                  </a:lnTo>
                  <a:lnTo>
                    <a:pt x="9" y="27"/>
                  </a:lnTo>
                  <a:cubicBezTo>
                    <a:pt x="9" y="30"/>
                    <a:pt x="11" y="32"/>
                    <a:pt x="12" y="34"/>
                  </a:cubicBezTo>
                  <a:lnTo>
                    <a:pt x="6" y="40"/>
                  </a:lnTo>
                  <a:lnTo>
                    <a:pt x="9" y="44"/>
                  </a:lnTo>
                  <a:lnTo>
                    <a:pt x="15" y="38"/>
                  </a:lnTo>
                  <a:cubicBezTo>
                    <a:pt x="17" y="39"/>
                    <a:pt x="20" y="40"/>
                    <a:pt x="23" y="41"/>
                  </a:cubicBezTo>
                  <a:lnTo>
                    <a:pt x="23" y="49"/>
                  </a:lnTo>
                  <a:lnTo>
                    <a:pt x="27" y="49"/>
                  </a:lnTo>
                  <a:lnTo>
                    <a:pt x="27" y="41"/>
                  </a:lnTo>
                  <a:cubicBezTo>
                    <a:pt x="30" y="40"/>
                    <a:pt x="33" y="39"/>
                    <a:pt x="35" y="38"/>
                  </a:cubicBezTo>
                  <a:lnTo>
                    <a:pt x="41" y="44"/>
                  </a:lnTo>
                  <a:lnTo>
                    <a:pt x="44" y="40"/>
                  </a:lnTo>
                  <a:lnTo>
                    <a:pt x="38" y="34"/>
                  </a:lnTo>
                  <a:cubicBezTo>
                    <a:pt x="39" y="32"/>
                    <a:pt x="41" y="30"/>
                    <a:pt x="41" y="27"/>
                  </a:cubicBezTo>
                  <a:lnTo>
                    <a:pt x="5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53">
              <a:extLst>
                <a:ext uri="{FF2B5EF4-FFF2-40B4-BE49-F238E27FC236}">
                  <a16:creationId xmlns:a16="http://schemas.microsoft.com/office/drawing/2014/main" id="{5D8EE147-DB42-44BC-85F9-A6AF8F07A922}"/>
                </a:ext>
              </a:extLst>
            </p:cNvPr>
            <p:cNvSpPr>
              <a:spLocks/>
            </p:cNvSpPr>
            <p:nvPr/>
          </p:nvSpPr>
          <p:spPr bwMode="auto">
            <a:xfrm>
              <a:off x="11212728" y="3620283"/>
              <a:ext cx="128588" cy="147638"/>
            </a:xfrm>
            <a:custGeom>
              <a:avLst/>
              <a:gdLst>
                <a:gd name="T0" fmla="*/ 165 w 203"/>
                <a:gd name="T1" fmla="*/ 0 h 235"/>
                <a:gd name="T2" fmla="*/ 39 w 203"/>
                <a:gd name="T3" fmla="*/ 0 h 235"/>
                <a:gd name="T4" fmla="*/ 0 w 203"/>
                <a:gd name="T5" fmla="*/ 38 h 235"/>
                <a:gd name="T6" fmla="*/ 0 w 203"/>
                <a:gd name="T7" fmla="*/ 235 h 235"/>
                <a:gd name="T8" fmla="*/ 36 w 203"/>
                <a:gd name="T9" fmla="*/ 181 h 235"/>
                <a:gd name="T10" fmla="*/ 165 w 203"/>
                <a:gd name="T11" fmla="*/ 181 h 235"/>
                <a:gd name="T12" fmla="*/ 203 w 203"/>
                <a:gd name="T13" fmla="*/ 142 h 235"/>
                <a:gd name="T14" fmla="*/ 203 w 203"/>
                <a:gd name="T15" fmla="*/ 38 h 235"/>
                <a:gd name="T16" fmla="*/ 165 w 203"/>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35">
                  <a:moveTo>
                    <a:pt x="165" y="0"/>
                  </a:moveTo>
                  <a:lnTo>
                    <a:pt x="39" y="0"/>
                  </a:lnTo>
                  <a:cubicBezTo>
                    <a:pt x="17" y="0"/>
                    <a:pt x="0" y="17"/>
                    <a:pt x="0" y="38"/>
                  </a:cubicBezTo>
                  <a:lnTo>
                    <a:pt x="0" y="235"/>
                  </a:lnTo>
                  <a:lnTo>
                    <a:pt x="36" y="181"/>
                  </a:lnTo>
                  <a:cubicBezTo>
                    <a:pt x="37" y="181"/>
                    <a:pt x="165" y="181"/>
                    <a:pt x="165" y="181"/>
                  </a:cubicBezTo>
                  <a:cubicBezTo>
                    <a:pt x="186" y="181"/>
                    <a:pt x="203" y="164"/>
                    <a:pt x="203" y="142"/>
                  </a:cubicBezTo>
                  <a:lnTo>
                    <a:pt x="203" y="38"/>
                  </a:lnTo>
                  <a:cubicBezTo>
                    <a:pt x="203" y="17"/>
                    <a:pt x="186" y="0"/>
                    <a:pt x="1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2554">
              <a:extLst>
                <a:ext uri="{FF2B5EF4-FFF2-40B4-BE49-F238E27FC236}">
                  <a16:creationId xmlns:a16="http://schemas.microsoft.com/office/drawing/2014/main" id="{F09A6CB0-1AE4-454B-9B77-87134E6083B1}"/>
                </a:ext>
              </a:extLst>
            </p:cNvPr>
            <p:cNvSpPr>
              <a:spLocks noChangeArrowheads="1"/>
            </p:cNvSpPr>
            <p:nvPr/>
          </p:nvSpPr>
          <p:spPr bwMode="auto">
            <a:xfrm>
              <a:off x="11238128" y="3685370"/>
              <a:ext cx="174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555">
              <a:extLst>
                <a:ext uri="{FF2B5EF4-FFF2-40B4-BE49-F238E27FC236}">
                  <a16:creationId xmlns:a16="http://schemas.microsoft.com/office/drawing/2014/main" id="{41417C6E-7701-41CB-879F-82780CDF29AE}"/>
                </a:ext>
              </a:extLst>
            </p:cNvPr>
            <p:cNvSpPr>
              <a:spLocks noChangeArrowheads="1"/>
            </p:cNvSpPr>
            <p:nvPr/>
          </p:nvSpPr>
          <p:spPr bwMode="auto">
            <a:xfrm>
              <a:off x="11265116" y="3655208"/>
              <a:ext cx="1746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2556">
              <a:extLst>
                <a:ext uri="{FF2B5EF4-FFF2-40B4-BE49-F238E27FC236}">
                  <a16:creationId xmlns:a16="http://schemas.microsoft.com/office/drawing/2014/main" id="{31D870D5-A727-41FC-A847-BB43DD8ED71E}"/>
                </a:ext>
              </a:extLst>
            </p:cNvPr>
            <p:cNvSpPr>
              <a:spLocks noChangeArrowheads="1"/>
            </p:cNvSpPr>
            <p:nvPr/>
          </p:nvSpPr>
          <p:spPr bwMode="auto">
            <a:xfrm>
              <a:off x="11292103" y="3636158"/>
              <a:ext cx="17463"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557">
              <a:extLst>
                <a:ext uri="{FF2B5EF4-FFF2-40B4-BE49-F238E27FC236}">
                  <a16:creationId xmlns:a16="http://schemas.microsoft.com/office/drawing/2014/main" id="{F7557DA3-8BA1-4001-AC6A-2CCEEAAA6232}"/>
                </a:ext>
              </a:extLst>
            </p:cNvPr>
            <p:cNvSpPr>
              <a:spLocks/>
            </p:cNvSpPr>
            <p:nvPr/>
          </p:nvSpPr>
          <p:spPr bwMode="auto">
            <a:xfrm>
              <a:off x="11242891" y="3663145"/>
              <a:ext cx="63500" cy="34925"/>
            </a:xfrm>
            <a:custGeom>
              <a:avLst/>
              <a:gdLst>
                <a:gd name="T0" fmla="*/ 93 w 100"/>
                <a:gd name="T1" fmla="*/ 13 h 54"/>
                <a:gd name="T2" fmla="*/ 87 w 100"/>
                <a:gd name="T3" fmla="*/ 16 h 54"/>
                <a:gd name="T4" fmla="*/ 59 w 100"/>
                <a:gd name="T5" fmla="*/ 8 h 54"/>
                <a:gd name="T6" fmla="*/ 59 w 100"/>
                <a:gd name="T7" fmla="*/ 8 h 54"/>
                <a:gd name="T8" fmla="*/ 51 w 100"/>
                <a:gd name="T9" fmla="*/ 0 h 54"/>
                <a:gd name="T10" fmla="*/ 44 w 100"/>
                <a:gd name="T11" fmla="*/ 8 h 54"/>
                <a:gd name="T12" fmla="*/ 44 w 100"/>
                <a:gd name="T13" fmla="*/ 11 h 54"/>
                <a:gd name="T14" fmla="*/ 12 w 100"/>
                <a:gd name="T15" fmla="*/ 41 h 54"/>
                <a:gd name="T16" fmla="*/ 7 w 100"/>
                <a:gd name="T17" fmla="*/ 40 h 54"/>
                <a:gd name="T18" fmla="*/ 0 w 100"/>
                <a:gd name="T19" fmla="*/ 47 h 54"/>
                <a:gd name="T20" fmla="*/ 7 w 100"/>
                <a:gd name="T21" fmla="*/ 54 h 54"/>
                <a:gd name="T22" fmla="*/ 15 w 100"/>
                <a:gd name="T23" fmla="*/ 47 h 54"/>
                <a:gd name="T24" fmla="*/ 14 w 100"/>
                <a:gd name="T25" fmla="*/ 45 h 54"/>
                <a:gd name="T26" fmla="*/ 47 w 100"/>
                <a:gd name="T27" fmla="*/ 14 h 54"/>
                <a:gd name="T28" fmla="*/ 51 w 100"/>
                <a:gd name="T29" fmla="*/ 15 h 54"/>
                <a:gd name="T30" fmla="*/ 57 w 100"/>
                <a:gd name="T31" fmla="*/ 12 h 54"/>
                <a:gd name="T32" fmla="*/ 85 w 100"/>
                <a:gd name="T33" fmla="*/ 20 h 54"/>
                <a:gd name="T34" fmla="*/ 85 w 100"/>
                <a:gd name="T35" fmla="*/ 20 h 54"/>
                <a:gd name="T36" fmla="*/ 93 w 100"/>
                <a:gd name="T37" fmla="*/ 28 h 54"/>
                <a:gd name="T38" fmla="*/ 100 w 100"/>
                <a:gd name="T39" fmla="*/ 20 h 54"/>
                <a:gd name="T40" fmla="*/ 93 w 100"/>
                <a:gd name="T4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54">
                  <a:moveTo>
                    <a:pt x="93" y="13"/>
                  </a:moveTo>
                  <a:cubicBezTo>
                    <a:pt x="90" y="13"/>
                    <a:pt x="88" y="14"/>
                    <a:pt x="87" y="16"/>
                  </a:cubicBezTo>
                  <a:lnTo>
                    <a:pt x="59" y="8"/>
                  </a:lnTo>
                  <a:cubicBezTo>
                    <a:pt x="59" y="8"/>
                    <a:pt x="59" y="8"/>
                    <a:pt x="59" y="8"/>
                  </a:cubicBezTo>
                  <a:cubicBezTo>
                    <a:pt x="59" y="3"/>
                    <a:pt x="55" y="0"/>
                    <a:pt x="51" y="0"/>
                  </a:cubicBezTo>
                  <a:cubicBezTo>
                    <a:pt x="47" y="0"/>
                    <a:pt x="44" y="3"/>
                    <a:pt x="44" y="8"/>
                  </a:cubicBezTo>
                  <a:cubicBezTo>
                    <a:pt x="44" y="9"/>
                    <a:pt x="44" y="10"/>
                    <a:pt x="44" y="11"/>
                  </a:cubicBezTo>
                  <a:lnTo>
                    <a:pt x="12" y="41"/>
                  </a:lnTo>
                  <a:cubicBezTo>
                    <a:pt x="10" y="40"/>
                    <a:pt x="9" y="40"/>
                    <a:pt x="7" y="40"/>
                  </a:cubicBezTo>
                  <a:cubicBezTo>
                    <a:pt x="3" y="40"/>
                    <a:pt x="0" y="43"/>
                    <a:pt x="0" y="47"/>
                  </a:cubicBezTo>
                  <a:cubicBezTo>
                    <a:pt x="0" y="51"/>
                    <a:pt x="3" y="54"/>
                    <a:pt x="7" y="54"/>
                  </a:cubicBezTo>
                  <a:cubicBezTo>
                    <a:pt x="12" y="54"/>
                    <a:pt x="15" y="51"/>
                    <a:pt x="15" y="47"/>
                  </a:cubicBezTo>
                  <a:cubicBezTo>
                    <a:pt x="15" y="46"/>
                    <a:pt x="15" y="45"/>
                    <a:pt x="14" y="45"/>
                  </a:cubicBezTo>
                  <a:lnTo>
                    <a:pt x="47" y="14"/>
                  </a:lnTo>
                  <a:cubicBezTo>
                    <a:pt x="49" y="15"/>
                    <a:pt x="50" y="15"/>
                    <a:pt x="51" y="15"/>
                  </a:cubicBezTo>
                  <a:cubicBezTo>
                    <a:pt x="53" y="15"/>
                    <a:pt x="56" y="14"/>
                    <a:pt x="57" y="12"/>
                  </a:cubicBezTo>
                  <a:lnTo>
                    <a:pt x="85" y="20"/>
                  </a:lnTo>
                  <a:cubicBezTo>
                    <a:pt x="85" y="20"/>
                    <a:pt x="85" y="20"/>
                    <a:pt x="85" y="20"/>
                  </a:cubicBezTo>
                  <a:cubicBezTo>
                    <a:pt x="85" y="24"/>
                    <a:pt x="89" y="28"/>
                    <a:pt x="93" y="28"/>
                  </a:cubicBezTo>
                  <a:cubicBezTo>
                    <a:pt x="97" y="28"/>
                    <a:pt x="100" y="24"/>
                    <a:pt x="100" y="20"/>
                  </a:cubicBezTo>
                  <a:cubicBezTo>
                    <a:pt x="100" y="16"/>
                    <a:pt x="97" y="13"/>
                    <a:pt x="9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558">
              <a:extLst>
                <a:ext uri="{FF2B5EF4-FFF2-40B4-BE49-F238E27FC236}">
                  <a16:creationId xmlns:a16="http://schemas.microsoft.com/office/drawing/2014/main" id="{ADF21B08-E5E9-4140-9DF1-24EEBBEA2A83}"/>
                </a:ext>
              </a:extLst>
            </p:cNvPr>
            <p:cNvSpPr>
              <a:spLocks/>
            </p:cNvSpPr>
            <p:nvPr/>
          </p:nvSpPr>
          <p:spPr bwMode="auto">
            <a:xfrm>
              <a:off x="10879353" y="3702833"/>
              <a:ext cx="44450" cy="61913"/>
            </a:xfrm>
            <a:custGeom>
              <a:avLst/>
              <a:gdLst>
                <a:gd name="T0" fmla="*/ 70 w 70"/>
                <a:gd name="T1" fmla="*/ 36 h 96"/>
                <a:gd name="T2" fmla="*/ 34 w 70"/>
                <a:gd name="T3" fmla="*/ 1 h 96"/>
                <a:gd name="T4" fmla="*/ 0 w 70"/>
                <a:gd name="T5" fmla="*/ 34 h 96"/>
                <a:gd name="T6" fmla="*/ 9 w 70"/>
                <a:gd name="T7" fmla="*/ 60 h 96"/>
                <a:gd name="T8" fmla="*/ 21 w 70"/>
                <a:gd name="T9" fmla="*/ 89 h 96"/>
                <a:gd name="T10" fmla="*/ 21 w 70"/>
                <a:gd name="T11" fmla="*/ 96 h 96"/>
                <a:gd name="T12" fmla="*/ 50 w 70"/>
                <a:gd name="T13" fmla="*/ 96 h 96"/>
                <a:gd name="T14" fmla="*/ 50 w 70"/>
                <a:gd name="T15" fmla="*/ 89 h 96"/>
                <a:gd name="T16" fmla="*/ 61 w 70"/>
                <a:gd name="T17" fmla="*/ 60 h 96"/>
                <a:gd name="T18" fmla="*/ 70 w 70"/>
                <a:gd name="T1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96">
                  <a:moveTo>
                    <a:pt x="70" y="36"/>
                  </a:moveTo>
                  <a:cubicBezTo>
                    <a:pt x="70" y="16"/>
                    <a:pt x="54" y="0"/>
                    <a:pt x="34" y="1"/>
                  </a:cubicBezTo>
                  <a:cubicBezTo>
                    <a:pt x="16" y="2"/>
                    <a:pt x="1" y="16"/>
                    <a:pt x="0" y="34"/>
                  </a:cubicBezTo>
                  <a:cubicBezTo>
                    <a:pt x="0" y="44"/>
                    <a:pt x="3" y="53"/>
                    <a:pt x="9" y="60"/>
                  </a:cubicBezTo>
                  <a:cubicBezTo>
                    <a:pt x="17" y="68"/>
                    <a:pt x="21" y="78"/>
                    <a:pt x="21" y="89"/>
                  </a:cubicBezTo>
                  <a:lnTo>
                    <a:pt x="21" y="96"/>
                  </a:lnTo>
                  <a:lnTo>
                    <a:pt x="50" y="96"/>
                  </a:lnTo>
                  <a:lnTo>
                    <a:pt x="50" y="89"/>
                  </a:lnTo>
                  <a:cubicBezTo>
                    <a:pt x="50" y="78"/>
                    <a:pt x="54" y="68"/>
                    <a:pt x="61" y="60"/>
                  </a:cubicBezTo>
                  <a:cubicBezTo>
                    <a:pt x="67" y="54"/>
                    <a:pt x="70" y="45"/>
                    <a:pt x="7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559">
              <a:extLst>
                <a:ext uri="{FF2B5EF4-FFF2-40B4-BE49-F238E27FC236}">
                  <a16:creationId xmlns:a16="http://schemas.microsoft.com/office/drawing/2014/main" id="{F4676AB5-71C3-4B55-8D7A-39F579480848}"/>
                </a:ext>
              </a:extLst>
            </p:cNvPr>
            <p:cNvSpPr>
              <a:spLocks/>
            </p:cNvSpPr>
            <p:nvPr/>
          </p:nvSpPr>
          <p:spPr bwMode="auto">
            <a:xfrm>
              <a:off x="10879353" y="3704420"/>
              <a:ext cx="36513" cy="60325"/>
            </a:xfrm>
            <a:custGeom>
              <a:avLst/>
              <a:gdLst>
                <a:gd name="T0" fmla="*/ 46 w 56"/>
                <a:gd name="T1" fmla="*/ 56 h 95"/>
                <a:gd name="T2" fmla="*/ 56 w 56"/>
                <a:gd name="T3" fmla="*/ 29 h 95"/>
                <a:gd name="T4" fmla="*/ 44 w 56"/>
                <a:gd name="T5" fmla="*/ 1 h 95"/>
                <a:gd name="T6" fmla="*/ 34 w 56"/>
                <a:gd name="T7" fmla="*/ 0 h 95"/>
                <a:gd name="T8" fmla="*/ 0 w 56"/>
                <a:gd name="T9" fmla="*/ 33 h 95"/>
                <a:gd name="T10" fmla="*/ 9 w 56"/>
                <a:gd name="T11" fmla="*/ 59 h 95"/>
                <a:gd name="T12" fmla="*/ 21 w 56"/>
                <a:gd name="T13" fmla="*/ 88 h 95"/>
                <a:gd name="T14" fmla="*/ 21 w 56"/>
                <a:gd name="T15" fmla="*/ 95 h 95"/>
                <a:gd name="T16" fmla="*/ 34 w 56"/>
                <a:gd name="T17" fmla="*/ 95 h 95"/>
                <a:gd name="T18" fmla="*/ 34 w 56"/>
                <a:gd name="T19" fmla="*/ 87 h 95"/>
                <a:gd name="T20" fmla="*/ 46 w 56"/>
                <a:gd name="T21" fmla="*/ 5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95">
                  <a:moveTo>
                    <a:pt x="46" y="56"/>
                  </a:moveTo>
                  <a:cubicBezTo>
                    <a:pt x="52" y="49"/>
                    <a:pt x="56" y="39"/>
                    <a:pt x="56" y="29"/>
                  </a:cubicBezTo>
                  <a:cubicBezTo>
                    <a:pt x="56" y="18"/>
                    <a:pt x="52" y="8"/>
                    <a:pt x="44" y="1"/>
                  </a:cubicBezTo>
                  <a:cubicBezTo>
                    <a:pt x="41" y="0"/>
                    <a:pt x="38" y="0"/>
                    <a:pt x="34" y="0"/>
                  </a:cubicBezTo>
                  <a:cubicBezTo>
                    <a:pt x="16" y="1"/>
                    <a:pt x="1" y="15"/>
                    <a:pt x="0" y="33"/>
                  </a:cubicBezTo>
                  <a:cubicBezTo>
                    <a:pt x="0" y="43"/>
                    <a:pt x="3" y="52"/>
                    <a:pt x="9" y="59"/>
                  </a:cubicBezTo>
                  <a:cubicBezTo>
                    <a:pt x="17" y="67"/>
                    <a:pt x="21" y="77"/>
                    <a:pt x="21" y="88"/>
                  </a:cubicBezTo>
                  <a:lnTo>
                    <a:pt x="21" y="95"/>
                  </a:lnTo>
                  <a:lnTo>
                    <a:pt x="34" y="95"/>
                  </a:lnTo>
                  <a:lnTo>
                    <a:pt x="34" y="87"/>
                  </a:lnTo>
                  <a:cubicBezTo>
                    <a:pt x="34" y="75"/>
                    <a:pt x="38" y="64"/>
                    <a:pt x="4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2560">
              <a:extLst>
                <a:ext uri="{FF2B5EF4-FFF2-40B4-BE49-F238E27FC236}">
                  <a16:creationId xmlns:a16="http://schemas.microsoft.com/office/drawing/2014/main" id="{EE6CE993-319C-4D71-A569-8DAD66CF5DDB}"/>
                </a:ext>
              </a:extLst>
            </p:cNvPr>
            <p:cNvSpPr>
              <a:spLocks noChangeArrowheads="1"/>
            </p:cNvSpPr>
            <p:nvPr/>
          </p:nvSpPr>
          <p:spPr bwMode="auto">
            <a:xfrm>
              <a:off x="10893641" y="3764745"/>
              <a:ext cx="1746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2561">
              <a:extLst>
                <a:ext uri="{FF2B5EF4-FFF2-40B4-BE49-F238E27FC236}">
                  <a16:creationId xmlns:a16="http://schemas.microsoft.com/office/drawing/2014/main" id="{F24CCEFE-5070-4670-B24F-D1E24F010E41}"/>
                </a:ext>
              </a:extLst>
            </p:cNvPr>
            <p:cNvSpPr>
              <a:spLocks/>
            </p:cNvSpPr>
            <p:nvPr/>
          </p:nvSpPr>
          <p:spPr bwMode="auto">
            <a:xfrm>
              <a:off x="10898403" y="3764745"/>
              <a:ext cx="12700" cy="12700"/>
            </a:xfrm>
            <a:custGeom>
              <a:avLst/>
              <a:gdLst>
                <a:gd name="T0" fmla="*/ 5 w 21"/>
                <a:gd name="T1" fmla="*/ 0 h 22"/>
                <a:gd name="T2" fmla="*/ 5 w 21"/>
                <a:gd name="T3" fmla="*/ 17 h 22"/>
                <a:gd name="T4" fmla="*/ 0 w 21"/>
                <a:gd name="T5" fmla="*/ 17 h 22"/>
                <a:gd name="T6" fmla="*/ 0 w 21"/>
                <a:gd name="T7" fmla="*/ 22 h 22"/>
                <a:gd name="T8" fmla="*/ 13 w 21"/>
                <a:gd name="T9" fmla="*/ 22 h 22"/>
                <a:gd name="T10" fmla="*/ 13 w 21"/>
                <a:gd name="T11" fmla="*/ 17 h 22"/>
                <a:gd name="T12" fmla="*/ 21 w 21"/>
                <a:gd name="T13" fmla="*/ 17 h 22"/>
                <a:gd name="T14" fmla="*/ 21 w 21"/>
                <a:gd name="T15" fmla="*/ 0 h 22"/>
                <a:gd name="T16" fmla="*/ 5 w 21"/>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5" y="0"/>
                  </a:moveTo>
                  <a:lnTo>
                    <a:pt x="5" y="17"/>
                  </a:lnTo>
                  <a:lnTo>
                    <a:pt x="0" y="17"/>
                  </a:lnTo>
                  <a:lnTo>
                    <a:pt x="0" y="22"/>
                  </a:lnTo>
                  <a:lnTo>
                    <a:pt x="13" y="22"/>
                  </a:lnTo>
                  <a:lnTo>
                    <a:pt x="13" y="17"/>
                  </a:lnTo>
                  <a:lnTo>
                    <a:pt x="21" y="17"/>
                  </a:lnTo>
                  <a:lnTo>
                    <a:pt x="21"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2562">
              <a:extLst>
                <a:ext uri="{FF2B5EF4-FFF2-40B4-BE49-F238E27FC236}">
                  <a16:creationId xmlns:a16="http://schemas.microsoft.com/office/drawing/2014/main" id="{583C96D8-CD70-4693-A676-2EB531802BE8}"/>
                </a:ext>
              </a:extLst>
            </p:cNvPr>
            <p:cNvSpPr>
              <a:spLocks noChangeArrowheads="1"/>
            </p:cNvSpPr>
            <p:nvPr/>
          </p:nvSpPr>
          <p:spPr bwMode="auto">
            <a:xfrm>
              <a:off x="10903166" y="3680608"/>
              <a:ext cx="31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2563">
              <a:extLst>
                <a:ext uri="{FF2B5EF4-FFF2-40B4-BE49-F238E27FC236}">
                  <a16:creationId xmlns:a16="http://schemas.microsoft.com/office/drawing/2014/main" id="{748C488C-0B8C-4C5A-9B68-1EB34A620D48}"/>
                </a:ext>
              </a:extLst>
            </p:cNvPr>
            <p:cNvSpPr>
              <a:spLocks/>
            </p:cNvSpPr>
            <p:nvPr/>
          </p:nvSpPr>
          <p:spPr bwMode="auto">
            <a:xfrm>
              <a:off x="10869828" y="3690133"/>
              <a:ext cx="12700" cy="12700"/>
            </a:xfrm>
            <a:custGeom>
              <a:avLst/>
              <a:gdLst>
                <a:gd name="T0" fmla="*/ 15 w 19"/>
                <a:gd name="T1" fmla="*/ 19 h 19"/>
                <a:gd name="T2" fmla="*/ 0 w 19"/>
                <a:gd name="T3" fmla="*/ 5 h 19"/>
                <a:gd name="T4" fmla="*/ 4 w 19"/>
                <a:gd name="T5" fmla="*/ 0 h 19"/>
                <a:gd name="T6" fmla="*/ 19 w 19"/>
                <a:gd name="T7" fmla="*/ 15 h 19"/>
                <a:gd name="T8" fmla="*/ 15 w 19"/>
                <a:gd name="T9" fmla="*/ 19 h 19"/>
              </a:gdLst>
              <a:ahLst/>
              <a:cxnLst>
                <a:cxn ang="0">
                  <a:pos x="T0" y="T1"/>
                </a:cxn>
                <a:cxn ang="0">
                  <a:pos x="T2" y="T3"/>
                </a:cxn>
                <a:cxn ang="0">
                  <a:pos x="T4" y="T5"/>
                </a:cxn>
                <a:cxn ang="0">
                  <a:pos x="T6" y="T7"/>
                </a:cxn>
                <a:cxn ang="0">
                  <a:pos x="T8" y="T9"/>
                </a:cxn>
              </a:cxnLst>
              <a:rect l="0" t="0" r="r" b="b"/>
              <a:pathLst>
                <a:path w="19" h="19">
                  <a:moveTo>
                    <a:pt x="15" y="19"/>
                  </a:moveTo>
                  <a:lnTo>
                    <a:pt x="0" y="5"/>
                  </a:lnTo>
                  <a:lnTo>
                    <a:pt x="4" y="0"/>
                  </a:lnTo>
                  <a:lnTo>
                    <a:pt x="19" y="15"/>
                  </a:ln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2564">
              <a:extLst>
                <a:ext uri="{FF2B5EF4-FFF2-40B4-BE49-F238E27FC236}">
                  <a16:creationId xmlns:a16="http://schemas.microsoft.com/office/drawing/2014/main" id="{B94D5FD1-440E-4B4B-9962-4B4E18132807}"/>
                </a:ext>
              </a:extLst>
            </p:cNvPr>
            <p:cNvSpPr>
              <a:spLocks/>
            </p:cNvSpPr>
            <p:nvPr/>
          </p:nvSpPr>
          <p:spPr bwMode="auto">
            <a:xfrm>
              <a:off x="10925391" y="3694895"/>
              <a:ext cx="11113" cy="11113"/>
            </a:xfrm>
            <a:custGeom>
              <a:avLst/>
              <a:gdLst>
                <a:gd name="T0" fmla="*/ 4 w 18"/>
                <a:gd name="T1" fmla="*/ 18 h 18"/>
                <a:gd name="T2" fmla="*/ 0 w 18"/>
                <a:gd name="T3" fmla="*/ 14 h 18"/>
                <a:gd name="T4" fmla="*/ 14 w 18"/>
                <a:gd name="T5" fmla="*/ 0 h 18"/>
                <a:gd name="T6" fmla="*/ 18 w 18"/>
                <a:gd name="T7" fmla="*/ 4 h 18"/>
                <a:gd name="T8" fmla="*/ 4 w 18"/>
                <a:gd name="T9" fmla="*/ 18 h 18"/>
              </a:gdLst>
              <a:ahLst/>
              <a:cxnLst>
                <a:cxn ang="0">
                  <a:pos x="T0" y="T1"/>
                </a:cxn>
                <a:cxn ang="0">
                  <a:pos x="T2" y="T3"/>
                </a:cxn>
                <a:cxn ang="0">
                  <a:pos x="T4" y="T5"/>
                </a:cxn>
                <a:cxn ang="0">
                  <a:pos x="T6" y="T7"/>
                </a:cxn>
                <a:cxn ang="0">
                  <a:pos x="T8" y="T9"/>
                </a:cxn>
              </a:cxnLst>
              <a:rect l="0" t="0" r="r" b="b"/>
              <a:pathLst>
                <a:path w="18" h="18">
                  <a:moveTo>
                    <a:pt x="4" y="18"/>
                  </a:moveTo>
                  <a:lnTo>
                    <a:pt x="0" y="14"/>
                  </a:lnTo>
                  <a:lnTo>
                    <a:pt x="14" y="0"/>
                  </a:lnTo>
                  <a:lnTo>
                    <a:pt x="18" y="4"/>
                  </a:lnTo>
                  <a:lnTo>
                    <a:pt x="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2565">
              <a:extLst>
                <a:ext uri="{FF2B5EF4-FFF2-40B4-BE49-F238E27FC236}">
                  <a16:creationId xmlns:a16="http://schemas.microsoft.com/office/drawing/2014/main" id="{E70D1FE5-712F-4C21-B7F1-086968F8D519}"/>
                </a:ext>
              </a:extLst>
            </p:cNvPr>
            <p:cNvSpPr>
              <a:spLocks noEditPoints="1"/>
            </p:cNvSpPr>
            <p:nvPr/>
          </p:nvSpPr>
          <p:spPr bwMode="auto">
            <a:xfrm>
              <a:off x="10920628" y="4018745"/>
              <a:ext cx="69850" cy="36513"/>
            </a:xfrm>
            <a:custGeom>
              <a:avLst/>
              <a:gdLst>
                <a:gd name="T0" fmla="*/ 80 w 111"/>
                <a:gd name="T1" fmla="*/ 27 h 58"/>
                <a:gd name="T2" fmla="*/ 89 w 111"/>
                <a:gd name="T3" fmla="*/ 18 h 58"/>
                <a:gd name="T4" fmla="*/ 98 w 111"/>
                <a:gd name="T5" fmla="*/ 27 h 58"/>
                <a:gd name="T6" fmla="*/ 89 w 111"/>
                <a:gd name="T7" fmla="*/ 36 h 58"/>
                <a:gd name="T8" fmla="*/ 80 w 111"/>
                <a:gd name="T9" fmla="*/ 27 h 58"/>
                <a:gd name="T10" fmla="*/ 46 w 111"/>
                <a:gd name="T11" fmla="*/ 14 h 58"/>
                <a:gd name="T12" fmla="*/ 55 w 111"/>
                <a:gd name="T13" fmla="*/ 5 h 58"/>
                <a:gd name="T14" fmla="*/ 64 w 111"/>
                <a:gd name="T15" fmla="*/ 14 h 58"/>
                <a:gd name="T16" fmla="*/ 55 w 111"/>
                <a:gd name="T17" fmla="*/ 23 h 58"/>
                <a:gd name="T18" fmla="*/ 46 w 111"/>
                <a:gd name="T19" fmla="*/ 14 h 58"/>
                <a:gd name="T20" fmla="*/ 13 w 111"/>
                <a:gd name="T21" fmla="*/ 27 h 58"/>
                <a:gd name="T22" fmla="*/ 22 w 111"/>
                <a:gd name="T23" fmla="*/ 18 h 58"/>
                <a:gd name="T24" fmla="*/ 31 w 111"/>
                <a:gd name="T25" fmla="*/ 27 h 58"/>
                <a:gd name="T26" fmla="*/ 22 w 111"/>
                <a:gd name="T27" fmla="*/ 36 h 58"/>
                <a:gd name="T28" fmla="*/ 13 w 111"/>
                <a:gd name="T29" fmla="*/ 27 h 58"/>
                <a:gd name="T30" fmla="*/ 98 w 111"/>
                <a:gd name="T31" fmla="*/ 38 h 58"/>
                <a:gd name="T32" fmla="*/ 103 w 111"/>
                <a:gd name="T33" fmla="*/ 27 h 58"/>
                <a:gd name="T34" fmla="*/ 89 w 111"/>
                <a:gd name="T35" fmla="*/ 13 h 58"/>
                <a:gd name="T36" fmla="*/ 75 w 111"/>
                <a:gd name="T37" fmla="*/ 27 h 58"/>
                <a:gd name="T38" fmla="*/ 80 w 111"/>
                <a:gd name="T39" fmla="*/ 38 h 58"/>
                <a:gd name="T40" fmla="*/ 76 w 111"/>
                <a:gd name="T41" fmla="*/ 40 h 58"/>
                <a:gd name="T42" fmla="*/ 64 w 111"/>
                <a:gd name="T43" fmla="*/ 25 h 58"/>
                <a:gd name="T44" fmla="*/ 69 w 111"/>
                <a:gd name="T45" fmla="*/ 14 h 58"/>
                <a:gd name="T46" fmla="*/ 55 w 111"/>
                <a:gd name="T47" fmla="*/ 0 h 58"/>
                <a:gd name="T48" fmla="*/ 41 w 111"/>
                <a:gd name="T49" fmla="*/ 14 h 58"/>
                <a:gd name="T50" fmla="*/ 46 w 111"/>
                <a:gd name="T51" fmla="*/ 25 h 58"/>
                <a:gd name="T52" fmla="*/ 34 w 111"/>
                <a:gd name="T53" fmla="*/ 40 h 58"/>
                <a:gd name="T54" fmla="*/ 31 w 111"/>
                <a:gd name="T55" fmla="*/ 38 h 58"/>
                <a:gd name="T56" fmla="*/ 36 w 111"/>
                <a:gd name="T57" fmla="*/ 27 h 58"/>
                <a:gd name="T58" fmla="*/ 22 w 111"/>
                <a:gd name="T59" fmla="*/ 13 h 58"/>
                <a:gd name="T60" fmla="*/ 8 w 111"/>
                <a:gd name="T61" fmla="*/ 27 h 58"/>
                <a:gd name="T62" fmla="*/ 13 w 111"/>
                <a:gd name="T63" fmla="*/ 38 h 58"/>
                <a:gd name="T64" fmla="*/ 0 w 111"/>
                <a:gd name="T65" fmla="*/ 58 h 58"/>
                <a:gd name="T66" fmla="*/ 5 w 111"/>
                <a:gd name="T67" fmla="*/ 58 h 58"/>
                <a:gd name="T68" fmla="*/ 22 w 111"/>
                <a:gd name="T69" fmla="*/ 41 h 58"/>
                <a:gd name="T70" fmla="*/ 39 w 111"/>
                <a:gd name="T71" fmla="*/ 58 h 58"/>
                <a:gd name="T72" fmla="*/ 44 w 111"/>
                <a:gd name="T73" fmla="*/ 58 h 58"/>
                <a:gd name="T74" fmla="*/ 38 w 111"/>
                <a:gd name="T75" fmla="*/ 44 h 58"/>
                <a:gd name="T76" fmla="*/ 55 w 111"/>
                <a:gd name="T77" fmla="*/ 28 h 58"/>
                <a:gd name="T78" fmla="*/ 72 w 111"/>
                <a:gd name="T79" fmla="*/ 45 h 58"/>
                <a:gd name="T80" fmla="*/ 67 w 111"/>
                <a:gd name="T81" fmla="*/ 58 h 58"/>
                <a:gd name="T82" fmla="*/ 72 w 111"/>
                <a:gd name="T83" fmla="*/ 58 h 58"/>
                <a:gd name="T84" fmla="*/ 89 w 111"/>
                <a:gd name="T85" fmla="*/ 41 h 58"/>
                <a:gd name="T86" fmla="*/ 105 w 111"/>
                <a:gd name="T87" fmla="*/ 58 h 58"/>
                <a:gd name="T88" fmla="*/ 111 w 111"/>
                <a:gd name="T89" fmla="*/ 58 h 58"/>
                <a:gd name="T90" fmla="*/ 98 w 111"/>
                <a:gd name="T91"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1" h="58">
                  <a:moveTo>
                    <a:pt x="80" y="27"/>
                  </a:moveTo>
                  <a:cubicBezTo>
                    <a:pt x="80" y="22"/>
                    <a:pt x="84" y="18"/>
                    <a:pt x="89" y="18"/>
                  </a:cubicBezTo>
                  <a:cubicBezTo>
                    <a:pt x="94" y="18"/>
                    <a:pt x="98" y="22"/>
                    <a:pt x="98" y="27"/>
                  </a:cubicBezTo>
                  <a:cubicBezTo>
                    <a:pt x="98" y="32"/>
                    <a:pt x="94" y="36"/>
                    <a:pt x="89" y="36"/>
                  </a:cubicBezTo>
                  <a:cubicBezTo>
                    <a:pt x="84" y="36"/>
                    <a:pt x="80" y="32"/>
                    <a:pt x="80" y="27"/>
                  </a:cubicBezTo>
                  <a:close/>
                  <a:moveTo>
                    <a:pt x="46" y="14"/>
                  </a:moveTo>
                  <a:cubicBezTo>
                    <a:pt x="46" y="9"/>
                    <a:pt x="50" y="5"/>
                    <a:pt x="55" y="5"/>
                  </a:cubicBezTo>
                  <a:cubicBezTo>
                    <a:pt x="60" y="5"/>
                    <a:pt x="64" y="9"/>
                    <a:pt x="64" y="14"/>
                  </a:cubicBezTo>
                  <a:cubicBezTo>
                    <a:pt x="64" y="19"/>
                    <a:pt x="60" y="23"/>
                    <a:pt x="55" y="23"/>
                  </a:cubicBezTo>
                  <a:cubicBezTo>
                    <a:pt x="50" y="23"/>
                    <a:pt x="46" y="19"/>
                    <a:pt x="46" y="14"/>
                  </a:cubicBezTo>
                  <a:close/>
                  <a:moveTo>
                    <a:pt x="13" y="27"/>
                  </a:moveTo>
                  <a:cubicBezTo>
                    <a:pt x="13" y="22"/>
                    <a:pt x="17" y="18"/>
                    <a:pt x="22" y="18"/>
                  </a:cubicBezTo>
                  <a:cubicBezTo>
                    <a:pt x="27" y="18"/>
                    <a:pt x="31" y="22"/>
                    <a:pt x="31" y="27"/>
                  </a:cubicBezTo>
                  <a:cubicBezTo>
                    <a:pt x="31" y="32"/>
                    <a:pt x="27" y="36"/>
                    <a:pt x="22" y="36"/>
                  </a:cubicBezTo>
                  <a:cubicBezTo>
                    <a:pt x="17" y="36"/>
                    <a:pt x="13" y="32"/>
                    <a:pt x="13" y="27"/>
                  </a:cubicBezTo>
                  <a:close/>
                  <a:moveTo>
                    <a:pt x="98" y="38"/>
                  </a:moveTo>
                  <a:cubicBezTo>
                    <a:pt x="101" y="36"/>
                    <a:pt x="103" y="32"/>
                    <a:pt x="103" y="27"/>
                  </a:cubicBezTo>
                  <a:cubicBezTo>
                    <a:pt x="103" y="19"/>
                    <a:pt x="97" y="13"/>
                    <a:pt x="89" y="13"/>
                  </a:cubicBezTo>
                  <a:cubicBezTo>
                    <a:pt x="81" y="13"/>
                    <a:pt x="75" y="19"/>
                    <a:pt x="75" y="27"/>
                  </a:cubicBezTo>
                  <a:cubicBezTo>
                    <a:pt x="75" y="32"/>
                    <a:pt x="77" y="36"/>
                    <a:pt x="80" y="38"/>
                  </a:cubicBezTo>
                  <a:cubicBezTo>
                    <a:pt x="79" y="39"/>
                    <a:pt x="77" y="39"/>
                    <a:pt x="76" y="40"/>
                  </a:cubicBezTo>
                  <a:cubicBezTo>
                    <a:pt x="75" y="33"/>
                    <a:pt x="70" y="28"/>
                    <a:pt x="64" y="25"/>
                  </a:cubicBezTo>
                  <a:cubicBezTo>
                    <a:pt x="67" y="23"/>
                    <a:pt x="69" y="19"/>
                    <a:pt x="69" y="14"/>
                  </a:cubicBezTo>
                  <a:cubicBezTo>
                    <a:pt x="69" y="6"/>
                    <a:pt x="63" y="0"/>
                    <a:pt x="55" y="0"/>
                  </a:cubicBezTo>
                  <a:cubicBezTo>
                    <a:pt x="47" y="0"/>
                    <a:pt x="41" y="6"/>
                    <a:pt x="41" y="14"/>
                  </a:cubicBezTo>
                  <a:cubicBezTo>
                    <a:pt x="41" y="19"/>
                    <a:pt x="43" y="23"/>
                    <a:pt x="46" y="25"/>
                  </a:cubicBezTo>
                  <a:cubicBezTo>
                    <a:pt x="40" y="28"/>
                    <a:pt x="35" y="33"/>
                    <a:pt x="34" y="40"/>
                  </a:cubicBezTo>
                  <a:cubicBezTo>
                    <a:pt x="33" y="39"/>
                    <a:pt x="32" y="39"/>
                    <a:pt x="31" y="38"/>
                  </a:cubicBezTo>
                  <a:cubicBezTo>
                    <a:pt x="34" y="36"/>
                    <a:pt x="36" y="32"/>
                    <a:pt x="36" y="27"/>
                  </a:cubicBezTo>
                  <a:cubicBezTo>
                    <a:pt x="36" y="19"/>
                    <a:pt x="30" y="13"/>
                    <a:pt x="22" y="13"/>
                  </a:cubicBezTo>
                  <a:cubicBezTo>
                    <a:pt x="14" y="13"/>
                    <a:pt x="8" y="19"/>
                    <a:pt x="8" y="27"/>
                  </a:cubicBezTo>
                  <a:cubicBezTo>
                    <a:pt x="8" y="32"/>
                    <a:pt x="10" y="36"/>
                    <a:pt x="13" y="38"/>
                  </a:cubicBezTo>
                  <a:cubicBezTo>
                    <a:pt x="5" y="42"/>
                    <a:pt x="0" y="49"/>
                    <a:pt x="0" y="58"/>
                  </a:cubicBezTo>
                  <a:lnTo>
                    <a:pt x="5" y="58"/>
                  </a:lnTo>
                  <a:cubicBezTo>
                    <a:pt x="5" y="49"/>
                    <a:pt x="13" y="41"/>
                    <a:pt x="22" y="41"/>
                  </a:cubicBezTo>
                  <a:cubicBezTo>
                    <a:pt x="31" y="41"/>
                    <a:pt x="39" y="49"/>
                    <a:pt x="39" y="58"/>
                  </a:cubicBezTo>
                  <a:lnTo>
                    <a:pt x="44" y="58"/>
                  </a:lnTo>
                  <a:cubicBezTo>
                    <a:pt x="44" y="53"/>
                    <a:pt x="42" y="47"/>
                    <a:pt x="38" y="44"/>
                  </a:cubicBezTo>
                  <a:cubicBezTo>
                    <a:pt x="39" y="35"/>
                    <a:pt x="46" y="28"/>
                    <a:pt x="55" y="28"/>
                  </a:cubicBezTo>
                  <a:cubicBezTo>
                    <a:pt x="64" y="28"/>
                    <a:pt x="71" y="36"/>
                    <a:pt x="72" y="45"/>
                  </a:cubicBezTo>
                  <a:cubicBezTo>
                    <a:pt x="69" y="48"/>
                    <a:pt x="67" y="53"/>
                    <a:pt x="67" y="58"/>
                  </a:cubicBezTo>
                  <a:lnTo>
                    <a:pt x="72" y="58"/>
                  </a:lnTo>
                  <a:cubicBezTo>
                    <a:pt x="72" y="49"/>
                    <a:pt x="80" y="41"/>
                    <a:pt x="89" y="41"/>
                  </a:cubicBezTo>
                  <a:cubicBezTo>
                    <a:pt x="98" y="41"/>
                    <a:pt x="105" y="49"/>
                    <a:pt x="105" y="58"/>
                  </a:cubicBezTo>
                  <a:lnTo>
                    <a:pt x="111" y="58"/>
                  </a:lnTo>
                  <a:cubicBezTo>
                    <a:pt x="111" y="49"/>
                    <a:pt x="106" y="42"/>
                    <a:pt x="9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2566">
              <a:extLst>
                <a:ext uri="{FF2B5EF4-FFF2-40B4-BE49-F238E27FC236}">
                  <a16:creationId xmlns:a16="http://schemas.microsoft.com/office/drawing/2014/main" id="{E6959E14-F832-4257-AA8C-86C4D10BC605}"/>
                </a:ext>
              </a:extLst>
            </p:cNvPr>
            <p:cNvSpPr>
              <a:spLocks noChangeArrowheads="1"/>
            </p:cNvSpPr>
            <p:nvPr/>
          </p:nvSpPr>
          <p:spPr bwMode="auto">
            <a:xfrm>
              <a:off x="11300041" y="3996520"/>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2567">
              <a:extLst>
                <a:ext uri="{FF2B5EF4-FFF2-40B4-BE49-F238E27FC236}">
                  <a16:creationId xmlns:a16="http://schemas.microsoft.com/office/drawing/2014/main" id="{F211658B-6F5A-4D47-844B-E3304471F2C0}"/>
                </a:ext>
              </a:extLst>
            </p:cNvPr>
            <p:cNvSpPr>
              <a:spLocks noChangeArrowheads="1"/>
            </p:cNvSpPr>
            <p:nvPr/>
          </p:nvSpPr>
          <p:spPr bwMode="auto">
            <a:xfrm>
              <a:off x="11331791" y="4023508"/>
              <a:ext cx="19050"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568">
              <a:extLst>
                <a:ext uri="{FF2B5EF4-FFF2-40B4-BE49-F238E27FC236}">
                  <a16:creationId xmlns:a16="http://schemas.microsoft.com/office/drawing/2014/main" id="{ABA4147A-13E6-4021-8F71-729B7A9B5121}"/>
                </a:ext>
              </a:extLst>
            </p:cNvPr>
            <p:cNvSpPr>
              <a:spLocks/>
            </p:cNvSpPr>
            <p:nvPr/>
          </p:nvSpPr>
          <p:spPr bwMode="auto">
            <a:xfrm>
              <a:off x="11334966" y="4029858"/>
              <a:ext cx="11113" cy="7938"/>
            </a:xfrm>
            <a:custGeom>
              <a:avLst/>
              <a:gdLst>
                <a:gd name="T0" fmla="*/ 7 w 17"/>
                <a:gd name="T1" fmla="*/ 13 h 13"/>
                <a:gd name="T2" fmla="*/ 0 w 17"/>
                <a:gd name="T3" fmla="*/ 6 h 13"/>
                <a:gd name="T4" fmla="*/ 2 w 17"/>
                <a:gd name="T5" fmla="*/ 3 h 13"/>
                <a:gd name="T6" fmla="*/ 7 w 17"/>
                <a:gd name="T7" fmla="*/ 8 h 13"/>
                <a:gd name="T8" fmla="*/ 15 w 17"/>
                <a:gd name="T9" fmla="*/ 0 h 13"/>
                <a:gd name="T10" fmla="*/ 17 w 17"/>
                <a:gd name="T11" fmla="*/ 3 h 13"/>
                <a:gd name="T12" fmla="*/ 7 w 1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7" y="13"/>
                  </a:moveTo>
                  <a:lnTo>
                    <a:pt x="0" y="6"/>
                  </a:lnTo>
                  <a:lnTo>
                    <a:pt x="2" y="3"/>
                  </a:lnTo>
                  <a:lnTo>
                    <a:pt x="7" y="8"/>
                  </a:lnTo>
                  <a:lnTo>
                    <a:pt x="15" y="0"/>
                  </a:lnTo>
                  <a:lnTo>
                    <a:pt x="17" y="3"/>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569">
              <a:extLst>
                <a:ext uri="{FF2B5EF4-FFF2-40B4-BE49-F238E27FC236}">
                  <a16:creationId xmlns:a16="http://schemas.microsoft.com/office/drawing/2014/main" id="{AC83098C-DA9F-4F6B-99CA-4F0DCC49357B}"/>
                </a:ext>
              </a:extLst>
            </p:cNvPr>
            <p:cNvSpPr>
              <a:spLocks noEditPoints="1"/>
            </p:cNvSpPr>
            <p:nvPr/>
          </p:nvSpPr>
          <p:spPr bwMode="auto">
            <a:xfrm>
              <a:off x="11312741" y="4013983"/>
              <a:ext cx="9525" cy="11113"/>
            </a:xfrm>
            <a:custGeom>
              <a:avLst/>
              <a:gdLst>
                <a:gd name="T0" fmla="*/ 3 w 14"/>
                <a:gd name="T1" fmla="*/ 16 h 17"/>
                <a:gd name="T2" fmla="*/ 5 w 14"/>
                <a:gd name="T3" fmla="*/ 16 h 17"/>
                <a:gd name="T4" fmla="*/ 12 w 14"/>
                <a:gd name="T5" fmla="*/ 8 h 17"/>
                <a:gd name="T6" fmla="*/ 5 w 14"/>
                <a:gd name="T7" fmla="*/ 2 h 17"/>
                <a:gd name="T8" fmla="*/ 3 w 14"/>
                <a:gd name="T9" fmla="*/ 2 h 17"/>
                <a:gd name="T10" fmla="*/ 3 w 14"/>
                <a:gd name="T11" fmla="*/ 16 h 17"/>
                <a:gd name="T12" fmla="*/ 0 w 14"/>
                <a:gd name="T13" fmla="*/ 0 h 17"/>
                <a:gd name="T14" fmla="*/ 5 w 14"/>
                <a:gd name="T15" fmla="*/ 0 h 17"/>
                <a:gd name="T16" fmla="*/ 12 w 14"/>
                <a:gd name="T17" fmla="*/ 2 h 17"/>
                <a:gd name="T18" fmla="*/ 14 w 14"/>
                <a:gd name="T19" fmla="*/ 8 h 17"/>
                <a:gd name="T20" fmla="*/ 12 w 14"/>
                <a:gd name="T21" fmla="*/ 15 h 17"/>
                <a:gd name="T22" fmla="*/ 4 w 14"/>
                <a:gd name="T23" fmla="*/ 17 h 17"/>
                <a:gd name="T24" fmla="*/ 0 w 14"/>
                <a:gd name="T25" fmla="*/ 17 h 17"/>
                <a:gd name="T26" fmla="*/ 0 w 14"/>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7">
                  <a:moveTo>
                    <a:pt x="3" y="16"/>
                  </a:moveTo>
                  <a:cubicBezTo>
                    <a:pt x="3" y="16"/>
                    <a:pt x="4" y="16"/>
                    <a:pt x="5" y="16"/>
                  </a:cubicBezTo>
                  <a:cubicBezTo>
                    <a:pt x="10" y="16"/>
                    <a:pt x="12" y="13"/>
                    <a:pt x="12" y="8"/>
                  </a:cubicBezTo>
                  <a:cubicBezTo>
                    <a:pt x="12" y="4"/>
                    <a:pt x="10" y="2"/>
                    <a:pt x="5" y="2"/>
                  </a:cubicBezTo>
                  <a:cubicBezTo>
                    <a:pt x="4" y="2"/>
                    <a:pt x="3" y="2"/>
                    <a:pt x="3" y="2"/>
                  </a:cubicBezTo>
                  <a:lnTo>
                    <a:pt x="3" y="16"/>
                  </a:lnTo>
                  <a:close/>
                  <a:moveTo>
                    <a:pt x="0" y="0"/>
                  </a:moveTo>
                  <a:cubicBezTo>
                    <a:pt x="2" y="0"/>
                    <a:pt x="3" y="0"/>
                    <a:pt x="5" y="0"/>
                  </a:cubicBezTo>
                  <a:cubicBezTo>
                    <a:pt x="8" y="0"/>
                    <a:pt x="10" y="1"/>
                    <a:pt x="12" y="2"/>
                  </a:cubicBezTo>
                  <a:cubicBezTo>
                    <a:pt x="14" y="4"/>
                    <a:pt x="14" y="6"/>
                    <a:pt x="14" y="8"/>
                  </a:cubicBezTo>
                  <a:cubicBezTo>
                    <a:pt x="14" y="11"/>
                    <a:pt x="14" y="13"/>
                    <a:pt x="12" y="15"/>
                  </a:cubicBezTo>
                  <a:cubicBezTo>
                    <a:pt x="10" y="17"/>
                    <a:pt x="8" y="17"/>
                    <a:pt x="4" y="17"/>
                  </a:cubicBezTo>
                  <a:cubicBezTo>
                    <a:pt x="3" y="17"/>
                    <a:pt x="1" y="17"/>
                    <a:pt x="0" y="1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570">
              <a:extLst>
                <a:ext uri="{FF2B5EF4-FFF2-40B4-BE49-F238E27FC236}">
                  <a16:creationId xmlns:a16="http://schemas.microsoft.com/office/drawing/2014/main" id="{C8B2D530-5135-479D-BC50-86DB081824B5}"/>
                </a:ext>
              </a:extLst>
            </p:cNvPr>
            <p:cNvSpPr>
              <a:spLocks/>
            </p:cNvSpPr>
            <p:nvPr/>
          </p:nvSpPr>
          <p:spPr bwMode="auto">
            <a:xfrm>
              <a:off x="11323853" y="4013983"/>
              <a:ext cx="6350" cy="11113"/>
            </a:xfrm>
            <a:custGeom>
              <a:avLst/>
              <a:gdLst>
                <a:gd name="T0" fmla="*/ 1 w 11"/>
                <a:gd name="T1" fmla="*/ 15 h 18"/>
                <a:gd name="T2" fmla="*/ 5 w 11"/>
                <a:gd name="T3" fmla="*/ 16 h 18"/>
                <a:gd name="T4" fmla="*/ 9 w 11"/>
                <a:gd name="T5" fmla="*/ 13 h 18"/>
                <a:gd name="T6" fmla="*/ 5 w 11"/>
                <a:gd name="T7" fmla="*/ 9 h 18"/>
                <a:gd name="T8" fmla="*/ 1 w 11"/>
                <a:gd name="T9" fmla="*/ 4 h 18"/>
                <a:gd name="T10" fmla="*/ 6 w 11"/>
                <a:gd name="T11" fmla="*/ 0 h 18"/>
                <a:gd name="T12" fmla="*/ 10 w 11"/>
                <a:gd name="T13" fmla="*/ 1 h 18"/>
                <a:gd name="T14" fmla="*/ 10 w 11"/>
                <a:gd name="T15" fmla="*/ 2 h 18"/>
                <a:gd name="T16" fmla="*/ 6 w 11"/>
                <a:gd name="T17" fmla="*/ 2 h 18"/>
                <a:gd name="T18" fmla="*/ 3 w 11"/>
                <a:gd name="T19" fmla="*/ 4 h 18"/>
                <a:gd name="T20" fmla="*/ 6 w 11"/>
                <a:gd name="T21" fmla="*/ 8 h 18"/>
                <a:gd name="T22" fmla="*/ 11 w 11"/>
                <a:gd name="T23" fmla="*/ 13 h 18"/>
                <a:gd name="T24" fmla="*/ 5 w 11"/>
                <a:gd name="T25" fmla="*/ 18 h 18"/>
                <a:gd name="T26" fmla="*/ 0 w 11"/>
                <a:gd name="T27" fmla="*/ 16 h 18"/>
                <a:gd name="T28" fmla="*/ 1 w 11"/>
                <a:gd name="T29"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8">
                  <a:moveTo>
                    <a:pt x="1" y="15"/>
                  </a:moveTo>
                  <a:cubicBezTo>
                    <a:pt x="2" y="15"/>
                    <a:pt x="3" y="16"/>
                    <a:pt x="5" y="16"/>
                  </a:cubicBezTo>
                  <a:cubicBezTo>
                    <a:pt x="7" y="16"/>
                    <a:pt x="9" y="15"/>
                    <a:pt x="9" y="13"/>
                  </a:cubicBezTo>
                  <a:cubicBezTo>
                    <a:pt x="9" y="11"/>
                    <a:pt x="8" y="10"/>
                    <a:pt x="5" y="9"/>
                  </a:cubicBezTo>
                  <a:cubicBezTo>
                    <a:pt x="3" y="8"/>
                    <a:pt x="1" y="7"/>
                    <a:pt x="1" y="4"/>
                  </a:cubicBezTo>
                  <a:cubicBezTo>
                    <a:pt x="1" y="2"/>
                    <a:pt x="3" y="0"/>
                    <a:pt x="6" y="0"/>
                  </a:cubicBezTo>
                  <a:cubicBezTo>
                    <a:pt x="8" y="0"/>
                    <a:pt x="9" y="0"/>
                    <a:pt x="10" y="1"/>
                  </a:cubicBezTo>
                  <a:lnTo>
                    <a:pt x="10" y="2"/>
                  </a:lnTo>
                  <a:cubicBezTo>
                    <a:pt x="9" y="2"/>
                    <a:pt x="8" y="2"/>
                    <a:pt x="6" y="2"/>
                  </a:cubicBezTo>
                  <a:cubicBezTo>
                    <a:pt x="4" y="2"/>
                    <a:pt x="3" y="3"/>
                    <a:pt x="3" y="4"/>
                  </a:cubicBezTo>
                  <a:cubicBezTo>
                    <a:pt x="3" y="6"/>
                    <a:pt x="4" y="7"/>
                    <a:pt x="6" y="8"/>
                  </a:cubicBezTo>
                  <a:cubicBezTo>
                    <a:pt x="9" y="9"/>
                    <a:pt x="11" y="10"/>
                    <a:pt x="11" y="13"/>
                  </a:cubicBezTo>
                  <a:cubicBezTo>
                    <a:pt x="11" y="15"/>
                    <a:pt x="9" y="18"/>
                    <a:pt x="5" y="18"/>
                  </a:cubicBezTo>
                  <a:cubicBezTo>
                    <a:pt x="3" y="18"/>
                    <a:pt x="1" y="17"/>
                    <a:pt x="0" y="16"/>
                  </a:cubicBezTo>
                  <a:lnTo>
                    <a:pt x="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2571">
              <a:extLst>
                <a:ext uri="{FF2B5EF4-FFF2-40B4-BE49-F238E27FC236}">
                  <a16:creationId xmlns:a16="http://schemas.microsoft.com/office/drawing/2014/main" id="{2056831E-BCA1-403B-A311-4332D81EF132}"/>
                </a:ext>
              </a:extLst>
            </p:cNvPr>
            <p:cNvSpPr>
              <a:spLocks noChangeArrowheads="1"/>
            </p:cNvSpPr>
            <p:nvPr/>
          </p:nvSpPr>
          <p:spPr bwMode="auto">
            <a:xfrm>
              <a:off x="10939678" y="3652033"/>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572">
              <a:extLst>
                <a:ext uri="{FF2B5EF4-FFF2-40B4-BE49-F238E27FC236}">
                  <a16:creationId xmlns:a16="http://schemas.microsoft.com/office/drawing/2014/main" id="{1D1D0E97-CF17-4A7D-AEEE-F26C98D62AF7}"/>
                </a:ext>
              </a:extLst>
            </p:cNvPr>
            <p:cNvSpPr>
              <a:spLocks/>
            </p:cNvSpPr>
            <p:nvPr/>
          </p:nvSpPr>
          <p:spPr bwMode="auto">
            <a:xfrm>
              <a:off x="10950791" y="3669495"/>
              <a:ext cx="12700" cy="11113"/>
            </a:xfrm>
            <a:custGeom>
              <a:avLst/>
              <a:gdLst>
                <a:gd name="T0" fmla="*/ 15 w 18"/>
                <a:gd name="T1" fmla="*/ 9 h 17"/>
                <a:gd name="T2" fmla="*/ 15 w 18"/>
                <a:gd name="T3" fmla="*/ 2 h 17"/>
                <a:gd name="T4" fmla="*/ 15 w 18"/>
                <a:gd name="T5" fmla="*/ 2 h 17"/>
                <a:gd name="T6" fmla="*/ 12 w 18"/>
                <a:gd name="T7" fmla="*/ 8 h 17"/>
                <a:gd name="T8" fmla="*/ 9 w 18"/>
                <a:gd name="T9" fmla="*/ 17 h 17"/>
                <a:gd name="T10" fmla="*/ 8 w 18"/>
                <a:gd name="T11" fmla="*/ 17 h 17"/>
                <a:gd name="T12" fmla="*/ 5 w 18"/>
                <a:gd name="T13" fmla="*/ 9 h 17"/>
                <a:gd name="T14" fmla="*/ 3 w 18"/>
                <a:gd name="T15" fmla="*/ 2 h 17"/>
                <a:gd name="T16" fmla="*/ 3 w 18"/>
                <a:gd name="T17" fmla="*/ 2 h 17"/>
                <a:gd name="T18" fmla="*/ 2 w 18"/>
                <a:gd name="T19" fmla="*/ 9 h 17"/>
                <a:gd name="T20" fmla="*/ 2 w 18"/>
                <a:gd name="T21" fmla="*/ 17 h 17"/>
                <a:gd name="T22" fmla="*/ 0 w 18"/>
                <a:gd name="T23" fmla="*/ 17 h 17"/>
                <a:gd name="T24" fmla="*/ 1 w 18"/>
                <a:gd name="T25" fmla="*/ 0 h 17"/>
                <a:gd name="T26" fmla="*/ 4 w 18"/>
                <a:gd name="T27" fmla="*/ 0 h 17"/>
                <a:gd name="T28" fmla="*/ 7 w 18"/>
                <a:gd name="T29" fmla="*/ 8 h 17"/>
                <a:gd name="T30" fmla="*/ 9 w 18"/>
                <a:gd name="T31" fmla="*/ 14 h 17"/>
                <a:gd name="T32" fmla="*/ 9 w 18"/>
                <a:gd name="T33" fmla="*/ 14 h 17"/>
                <a:gd name="T34" fmla="*/ 11 w 18"/>
                <a:gd name="T35" fmla="*/ 8 h 17"/>
                <a:gd name="T36" fmla="*/ 14 w 18"/>
                <a:gd name="T37" fmla="*/ 0 h 17"/>
                <a:gd name="T38" fmla="*/ 16 w 18"/>
                <a:gd name="T39" fmla="*/ 0 h 17"/>
                <a:gd name="T40" fmla="*/ 18 w 18"/>
                <a:gd name="T41" fmla="*/ 17 h 17"/>
                <a:gd name="T42" fmla="*/ 15 w 18"/>
                <a:gd name="T43" fmla="*/ 17 h 17"/>
                <a:gd name="T44" fmla="*/ 15 w 18"/>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7">
                  <a:moveTo>
                    <a:pt x="15" y="9"/>
                  </a:moveTo>
                  <a:cubicBezTo>
                    <a:pt x="15" y="7"/>
                    <a:pt x="15" y="4"/>
                    <a:pt x="15" y="2"/>
                  </a:cubicBezTo>
                  <a:lnTo>
                    <a:pt x="15" y="2"/>
                  </a:lnTo>
                  <a:cubicBezTo>
                    <a:pt x="14" y="4"/>
                    <a:pt x="13" y="6"/>
                    <a:pt x="12" y="8"/>
                  </a:cubicBezTo>
                  <a:lnTo>
                    <a:pt x="9" y="17"/>
                  </a:lnTo>
                  <a:lnTo>
                    <a:pt x="8" y="17"/>
                  </a:lnTo>
                  <a:lnTo>
                    <a:pt x="5" y="9"/>
                  </a:lnTo>
                  <a:cubicBezTo>
                    <a:pt x="4" y="6"/>
                    <a:pt x="3" y="4"/>
                    <a:pt x="3" y="2"/>
                  </a:cubicBezTo>
                  <a:lnTo>
                    <a:pt x="3" y="2"/>
                  </a:lnTo>
                  <a:cubicBezTo>
                    <a:pt x="3" y="4"/>
                    <a:pt x="3" y="7"/>
                    <a:pt x="2" y="9"/>
                  </a:cubicBezTo>
                  <a:lnTo>
                    <a:pt x="2" y="17"/>
                  </a:lnTo>
                  <a:lnTo>
                    <a:pt x="0" y="17"/>
                  </a:lnTo>
                  <a:lnTo>
                    <a:pt x="1" y="0"/>
                  </a:lnTo>
                  <a:lnTo>
                    <a:pt x="4" y="0"/>
                  </a:lnTo>
                  <a:lnTo>
                    <a:pt x="7" y="8"/>
                  </a:lnTo>
                  <a:cubicBezTo>
                    <a:pt x="8" y="10"/>
                    <a:pt x="8" y="12"/>
                    <a:pt x="9" y="14"/>
                  </a:cubicBezTo>
                  <a:lnTo>
                    <a:pt x="9" y="14"/>
                  </a:lnTo>
                  <a:cubicBezTo>
                    <a:pt x="9" y="12"/>
                    <a:pt x="10" y="10"/>
                    <a:pt x="11" y="8"/>
                  </a:cubicBezTo>
                  <a:lnTo>
                    <a:pt x="14" y="0"/>
                  </a:lnTo>
                  <a:lnTo>
                    <a:pt x="16" y="0"/>
                  </a:lnTo>
                  <a:lnTo>
                    <a:pt x="18" y="17"/>
                  </a:lnTo>
                  <a:lnTo>
                    <a:pt x="15" y="17"/>
                  </a:lnTo>
                  <a:lnTo>
                    <a:pt x="1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573">
              <a:extLst>
                <a:ext uri="{FF2B5EF4-FFF2-40B4-BE49-F238E27FC236}">
                  <a16:creationId xmlns:a16="http://schemas.microsoft.com/office/drawing/2014/main" id="{DEA38EBE-E910-4552-BC24-A2D628C17C5D}"/>
                </a:ext>
              </a:extLst>
            </p:cNvPr>
            <p:cNvSpPr>
              <a:spLocks/>
            </p:cNvSpPr>
            <p:nvPr/>
          </p:nvSpPr>
          <p:spPr bwMode="auto">
            <a:xfrm>
              <a:off x="10963491" y="3669495"/>
              <a:ext cx="9525" cy="11113"/>
            </a:xfrm>
            <a:custGeom>
              <a:avLst/>
              <a:gdLst>
                <a:gd name="T0" fmla="*/ 14 w 14"/>
                <a:gd name="T1" fmla="*/ 17 h 18"/>
                <a:gd name="T2" fmla="*/ 9 w 14"/>
                <a:gd name="T3" fmla="*/ 18 h 18"/>
                <a:gd name="T4" fmla="*/ 2 w 14"/>
                <a:gd name="T5" fmla="*/ 16 h 18"/>
                <a:gd name="T6" fmla="*/ 0 w 14"/>
                <a:gd name="T7" fmla="*/ 9 h 18"/>
                <a:gd name="T8" fmla="*/ 9 w 14"/>
                <a:gd name="T9" fmla="*/ 0 h 18"/>
                <a:gd name="T10" fmla="*/ 14 w 14"/>
                <a:gd name="T11" fmla="*/ 1 h 18"/>
                <a:gd name="T12" fmla="*/ 13 w 14"/>
                <a:gd name="T13" fmla="*/ 3 h 18"/>
                <a:gd name="T14" fmla="*/ 9 w 14"/>
                <a:gd name="T15" fmla="*/ 2 h 18"/>
                <a:gd name="T16" fmla="*/ 2 w 14"/>
                <a:gd name="T17" fmla="*/ 9 h 18"/>
                <a:gd name="T18" fmla="*/ 9 w 14"/>
                <a:gd name="T19" fmla="*/ 16 h 18"/>
                <a:gd name="T20" fmla="*/ 12 w 14"/>
                <a:gd name="T21" fmla="*/ 16 h 18"/>
                <a:gd name="T22" fmla="*/ 12 w 14"/>
                <a:gd name="T23" fmla="*/ 11 h 18"/>
                <a:gd name="T24" fmla="*/ 8 w 14"/>
                <a:gd name="T25" fmla="*/ 11 h 18"/>
                <a:gd name="T26" fmla="*/ 8 w 14"/>
                <a:gd name="T27" fmla="*/ 9 h 18"/>
                <a:gd name="T28" fmla="*/ 14 w 14"/>
                <a:gd name="T29" fmla="*/ 9 h 18"/>
                <a:gd name="T30" fmla="*/ 14 w 14"/>
                <a:gd name="T3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14" y="17"/>
                  </a:moveTo>
                  <a:cubicBezTo>
                    <a:pt x="13" y="17"/>
                    <a:pt x="11" y="18"/>
                    <a:pt x="9" y="18"/>
                  </a:cubicBezTo>
                  <a:cubicBezTo>
                    <a:pt x="6" y="18"/>
                    <a:pt x="4" y="17"/>
                    <a:pt x="2" y="16"/>
                  </a:cubicBezTo>
                  <a:cubicBezTo>
                    <a:pt x="1" y="14"/>
                    <a:pt x="0" y="12"/>
                    <a:pt x="0" y="9"/>
                  </a:cubicBezTo>
                  <a:cubicBezTo>
                    <a:pt x="0" y="4"/>
                    <a:pt x="3" y="0"/>
                    <a:pt x="9" y="0"/>
                  </a:cubicBezTo>
                  <a:cubicBezTo>
                    <a:pt x="11" y="0"/>
                    <a:pt x="13" y="1"/>
                    <a:pt x="14" y="1"/>
                  </a:cubicBezTo>
                  <a:lnTo>
                    <a:pt x="13" y="3"/>
                  </a:lnTo>
                  <a:cubicBezTo>
                    <a:pt x="12" y="3"/>
                    <a:pt x="11" y="2"/>
                    <a:pt x="9" y="2"/>
                  </a:cubicBezTo>
                  <a:cubicBezTo>
                    <a:pt x="5" y="2"/>
                    <a:pt x="2" y="5"/>
                    <a:pt x="2" y="9"/>
                  </a:cubicBezTo>
                  <a:cubicBezTo>
                    <a:pt x="2" y="14"/>
                    <a:pt x="5" y="16"/>
                    <a:pt x="9" y="16"/>
                  </a:cubicBezTo>
                  <a:cubicBezTo>
                    <a:pt x="10" y="16"/>
                    <a:pt x="11" y="16"/>
                    <a:pt x="12" y="16"/>
                  </a:cubicBezTo>
                  <a:lnTo>
                    <a:pt x="12" y="11"/>
                  </a:lnTo>
                  <a:lnTo>
                    <a:pt x="8" y="11"/>
                  </a:lnTo>
                  <a:lnTo>
                    <a:pt x="8" y="9"/>
                  </a:lnTo>
                  <a:lnTo>
                    <a:pt x="14" y="9"/>
                  </a:lnTo>
                  <a:lnTo>
                    <a:pt x="1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2574">
              <a:extLst>
                <a:ext uri="{FF2B5EF4-FFF2-40B4-BE49-F238E27FC236}">
                  <a16:creationId xmlns:a16="http://schemas.microsoft.com/office/drawing/2014/main" id="{9E303C62-0823-4805-8F62-05825BEEC145}"/>
                </a:ext>
              </a:extLst>
            </p:cNvPr>
            <p:cNvSpPr>
              <a:spLocks noChangeArrowheads="1"/>
            </p:cNvSpPr>
            <p:nvPr/>
          </p:nvSpPr>
          <p:spPr bwMode="auto">
            <a:xfrm>
              <a:off x="10846016" y="3877458"/>
              <a:ext cx="5715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2575">
              <a:extLst>
                <a:ext uri="{FF2B5EF4-FFF2-40B4-BE49-F238E27FC236}">
                  <a16:creationId xmlns:a16="http://schemas.microsoft.com/office/drawing/2014/main" id="{0FB21D03-C59B-4710-9199-ACB49C47C753}"/>
                </a:ext>
              </a:extLst>
            </p:cNvPr>
            <p:cNvSpPr>
              <a:spLocks noChangeArrowheads="1"/>
            </p:cNvSpPr>
            <p:nvPr/>
          </p:nvSpPr>
          <p:spPr bwMode="auto">
            <a:xfrm>
              <a:off x="10852366"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2576">
              <a:extLst>
                <a:ext uri="{FF2B5EF4-FFF2-40B4-BE49-F238E27FC236}">
                  <a16:creationId xmlns:a16="http://schemas.microsoft.com/office/drawing/2014/main" id="{11C8AF4B-F4B7-4132-BDFB-657B9C40E587}"/>
                </a:ext>
              </a:extLst>
            </p:cNvPr>
            <p:cNvSpPr>
              <a:spLocks noChangeArrowheads="1"/>
            </p:cNvSpPr>
            <p:nvPr/>
          </p:nvSpPr>
          <p:spPr bwMode="auto">
            <a:xfrm>
              <a:off x="10860303"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2577">
              <a:extLst>
                <a:ext uri="{FF2B5EF4-FFF2-40B4-BE49-F238E27FC236}">
                  <a16:creationId xmlns:a16="http://schemas.microsoft.com/office/drawing/2014/main" id="{0F82D6F1-9069-4232-B234-B435CDCD2A2D}"/>
                </a:ext>
              </a:extLst>
            </p:cNvPr>
            <p:cNvSpPr>
              <a:spLocks noChangeArrowheads="1"/>
            </p:cNvSpPr>
            <p:nvPr/>
          </p:nvSpPr>
          <p:spPr bwMode="auto">
            <a:xfrm>
              <a:off x="10868241"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2578">
              <a:extLst>
                <a:ext uri="{FF2B5EF4-FFF2-40B4-BE49-F238E27FC236}">
                  <a16:creationId xmlns:a16="http://schemas.microsoft.com/office/drawing/2014/main" id="{25FF067A-A1AC-43B4-A43A-066BD7F72ECA}"/>
                </a:ext>
              </a:extLst>
            </p:cNvPr>
            <p:cNvSpPr>
              <a:spLocks noChangeArrowheads="1"/>
            </p:cNvSpPr>
            <p:nvPr/>
          </p:nvSpPr>
          <p:spPr bwMode="auto">
            <a:xfrm>
              <a:off x="10876178"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579">
              <a:extLst>
                <a:ext uri="{FF2B5EF4-FFF2-40B4-BE49-F238E27FC236}">
                  <a16:creationId xmlns:a16="http://schemas.microsoft.com/office/drawing/2014/main" id="{CE6DDC62-896F-4694-A57C-988DB87E73E8}"/>
                </a:ext>
              </a:extLst>
            </p:cNvPr>
            <p:cNvSpPr>
              <a:spLocks noChangeArrowheads="1"/>
            </p:cNvSpPr>
            <p:nvPr/>
          </p:nvSpPr>
          <p:spPr bwMode="auto">
            <a:xfrm>
              <a:off x="10884116"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2580">
              <a:extLst>
                <a:ext uri="{FF2B5EF4-FFF2-40B4-BE49-F238E27FC236}">
                  <a16:creationId xmlns:a16="http://schemas.microsoft.com/office/drawing/2014/main" id="{2A066835-0BAD-4B1E-9968-C30515198931}"/>
                </a:ext>
              </a:extLst>
            </p:cNvPr>
            <p:cNvSpPr>
              <a:spLocks noChangeArrowheads="1"/>
            </p:cNvSpPr>
            <p:nvPr/>
          </p:nvSpPr>
          <p:spPr bwMode="auto">
            <a:xfrm>
              <a:off x="10892053" y="3872695"/>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2581">
              <a:extLst>
                <a:ext uri="{FF2B5EF4-FFF2-40B4-BE49-F238E27FC236}">
                  <a16:creationId xmlns:a16="http://schemas.microsoft.com/office/drawing/2014/main" id="{497D701F-19F2-422A-94B8-002FC2625BE8}"/>
                </a:ext>
              </a:extLst>
            </p:cNvPr>
            <p:cNvSpPr>
              <a:spLocks noChangeArrowheads="1"/>
            </p:cNvSpPr>
            <p:nvPr/>
          </p:nvSpPr>
          <p:spPr bwMode="auto">
            <a:xfrm>
              <a:off x="10853953" y="3891745"/>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2582">
              <a:extLst>
                <a:ext uri="{FF2B5EF4-FFF2-40B4-BE49-F238E27FC236}">
                  <a16:creationId xmlns:a16="http://schemas.microsoft.com/office/drawing/2014/main" id="{E9790581-7611-4AD5-9857-071CFF2F8780}"/>
                </a:ext>
              </a:extLst>
            </p:cNvPr>
            <p:cNvSpPr>
              <a:spLocks noChangeArrowheads="1"/>
            </p:cNvSpPr>
            <p:nvPr/>
          </p:nvSpPr>
          <p:spPr bwMode="auto">
            <a:xfrm>
              <a:off x="10869828" y="3891745"/>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2583">
              <a:extLst>
                <a:ext uri="{FF2B5EF4-FFF2-40B4-BE49-F238E27FC236}">
                  <a16:creationId xmlns:a16="http://schemas.microsoft.com/office/drawing/2014/main" id="{44ACE2F9-EB1C-43E1-B5DA-B508D2E9F7C7}"/>
                </a:ext>
              </a:extLst>
            </p:cNvPr>
            <p:cNvSpPr>
              <a:spLocks noChangeArrowheads="1"/>
            </p:cNvSpPr>
            <p:nvPr/>
          </p:nvSpPr>
          <p:spPr bwMode="auto">
            <a:xfrm>
              <a:off x="10885703" y="3891745"/>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2584">
              <a:extLst>
                <a:ext uri="{FF2B5EF4-FFF2-40B4-BE49-F238E27FC236}">
                  <a16:creationId xmlns:a16="http://schemas.microsoft.com/office/drawing/2014/main" id="{ED68E656-710C-4C64-B81D-E26DCF53578B}"/>
                </a:ext>
              </a:extLst>
            </p:cNvPr>
            <p:cNvSpPr>
              <a:spLocks noChangeArrowheads="1"/>
            </p:cNvSpPr>
            <p:nvPr/>
          </p:nvSpPr>
          <p:spPr bwMode="auto">
            <a:xfrm>
              <a:off x="10853953" y="3906033"/>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2585">
              <a:extLst>
                <a:ext uri="{FF2B5EF4-FFF2-40B4-BE49-F238E27FC236}">
                  <a16:creationId xmlns:a16="http://schemas.microsoft.com/office/drawing/2014/main" id="{55298990-2C18-455B-9834-113E2A6F1D31}"/>
                </a:ext>
              </a:extLst>
            </p:cNvPr>
            <p:cNvSpPr>
              <a:spLocks noChangeArrowheads="1"/>
            </p:cNvSpPr>
            <p:nvPr/>
          </p:nvSpPr>
          <p:spPr bwMode="auto">
            <a:xfrm>
              <a:off x="10869828" y="3906033"/>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2586">
              <a:extLst>
                <a:ext uri="{FF2B5EF4-FFF2-40B4-BE49-F238E27FC236}">
                  <a16:creationId xmlns:a16="http://schemas.microsoft.com/office/drawing/2014/main" id="{937E88FE-FFB6-430B-A024-D0EEA5DBF368}"/>
                </a:ext>
              </a:extLst>
            </p:cNvPr>
            <p:cNvSpPr>
              <a:spLocks noChangeArrowheads="1"/>
            </p:cNvSpPr>
            <p:nvPr/>
          </p:nvSpPr>
          <p:spPr bwMode="auto">
            <a:xfrm>
              <a:off x="10885703" y="3906033"/>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587">
              <a:extLst>
                <a:ext uri="{FF2B5EF4-FFF2-40B4-BE49-F238E27FC236}">
                  <a16:creationId xmlns:a16="http://schemas.microsoft.com/office/drawing/2014/main" id="{ED7E3F4D-5979-4A63-A2C5-5FF5A331EA3B}"/>
                </a:ext>
              </a:extLst>
            </p:cNvPr>
            <p:cNvSpPr>
              <a:spLocks/>
            </p:cNvSpPr>
            <p:nvPr/>
          </p:nvSpPr>
          <p:spPr bwMode="auto">
            <a:xfrm>
              <a:off x="11366716" y="3753633"/>
              <a:ext cx="96838" cy="96838"/>
            </a:xfrm>
            <a:custGeom>
              <a:avLst/>
              <a:gdLst>
                <a:gd name="T0" fmla="*/ 0 w 153"/>
                <a:gd name="T1" fmla="*/ 0 h 154"/>
                <a:gd name="T2" fmla="*/ 0 w 153"/>
                <a:gd name="T3" fmla="*/ 154 h 154"/>
                <a:gd name="T4" fmla="*/ 153 w 153"/>
                <a:gd name="T5" fmla="*/ 154 h 154"/>
                <a:gd name="T6" fmla="*/ 0 w 153"/>
                <a:gd name="T7" fmla="*/ 0 h 154"/>
              </a:gdLst>
              <a:ahLst/>
              <a:cxnLst>
                <a:cxn ang="0">
                  <a:pos x="T0" y="T1"/>
                </a:cxn>
                <a:cxn ang="0">
                  <a:pos x="T2" y="T3"/>
                </a:cxn>
                <a:cxn ang="0">
                  <a:pos x="T4" y="T5"/>
                </a:cxn>
                <a:cxn ang="0">
                  <a:pos x="T6" y="T7"/>
                </a:cxn>
              </a:cxnLst>
              <a:rect l="0" t="0" r="r" b="b"/>
              <a:pathLst>
                <a:path w="153" h="154">
                  <a:moveTo>
                    <a:pt x="0" y="0"/>
                  </a:moveTo>
                  <a:lnTo>
                    <a:pt x="0" y="154"/>
                  </a:lnTo>
                  <a:lnTo>
                    <a:pt x="153" y="154"/>
                  </a:lnTo>
                  <a:cubicBezTo>
                    <a:pt x="153" y="69"/>
                    <a:pt x="85"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88">
              <a:extLst>
                <a:ext uri="{FF2B5EF4-FFF2-40B4-BE49-F238E27FC236}">
                  <a16:creationId xmlns:a16="http://schemas.microsoft.com/office/drawing/2014/main" id="{A5557B4C-73E8-40C9-BCD1-2324EDE700FB}"/>
                </a:ext>
              </a:extLst>
            </p:cNvPr>
            <p:cNvSpPr>
              <a:spLocks/>
            </p:cNvSpPr>
            <p:nvPr/>
          </p:nvSpPr>
          <p:spPr bwMode="auto">
            <a:xfrm>
              <a:off x="11284166" y="3780620"/>
              <a:ext cx="136525" cy="152400"/>
            </a:xfrm>
            <a:custGeom>
              <a:avLst/>
              <a:gdLst>
                <a:gd name="T0" fmla="*/ 120 w 214"/>
                <a:gd name="T1" fmla="*/ 119 h 239"/>
                <a:gd name="T2" fmla="*/ 120 w 214"/>
                <a:gd name="T3" fmla="*/ 0 h 239"/>
                <a:gd name="T4" fmla="*/ 120 w 214"/>
                <a:gd name="T5" fmla="*/ 0 h 239"/>
                <a:gd name="T6" fmla="*/ 0 w 214"/>
                <a:gd name="T7" fmla="*/ 119 h 239"/>
                <a:gd name="T8" fmla="*/ 120 w 214"/>
                <a:gd name="T9" fmla="*/ 239 h 239"/>
                <a:gd name="T10" fmla="*/ 182 w 214"/>
                <a:gd name="T11" fmla="*/ 221 h 239"/>
                <a:gd name="T12" fmla="*/ 211 w 214"/>
                <a:gd name="T13" fmla="*/ 127 h 239"/>
                <a:gd name="T14" fmla="*/ 120 w 214"/>
                <a:gd name="T15" fmla="*/ 11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239">
                  <a:moveTo>
                    <a:pt x="120" y="119"/>
                  </a:moveTo>
                  <a:lnTo>
                    <a:pt x="120" y="0"/>
                  </a:lnTo>
                  <a:lnTo>
                    <a:pt x="120" y="0"/>
                  </a:lnTo>
                  <a:cubicBezTo>
                    <a:pt x="54" y="0"/>
                    <a:pt x="0" y="53"/>
                    <a:pt x="0" y="119"/>
                  </a:cubicBezTo>
                  <a:cubicBezTo>
                    <a:pt x="0" y="185"/>
                    <a:pt x="54" y="239"/>
                    <a:pt x="120" y="239"/>
                  </a:cubicBezTo>
                  <a:cubicBezTo>
                    <a:pt x="142" y="239"/>
                    <a:pt x="164" y="232"/>
                    <a:pt x="182" y="221"/>
                  </a:cubicBezTo>
                  <a:cubicBezTo>
                    <a:pt x="214" y="201"/>
                    <a:pt x="211" y="127"/>
                    <a:pt x="211" y="127"/>
                  </a:cubicBezTo>
                  <a:lnTo>
                    <a:pt x="12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589">
              <a:extLst>
                <a:ext uri="{FF2B5EF4-FFF2-40B4-BE49-F238E27FC236}">
                  <a16:creationId xmlns:a16="http://schemas.microsoft.com/office/drawing/2014/main" id="{72D5EC4A-019A-4C1B-B006-B3522EBCC7A9}"/>
                </a:ext>
              </a:extLst>
            </p:cNvPr>
            <p:cNvSpPr>
              <a:spLocks/>
            </p:cNvSpPr>
            <p:nvPr/>
          </p:nvSpPr>
          <p:spPr bwMode="auto">
            <a:xfrm>
              <a:off x="11360366" y="3856820"/>
              <a:ext cx="76200" cy="53975"/>
            </a:xfrm>
            <a:custGeom>
              <a:avLst/>
              <a:gdLst>
                <a:gd name="T0" fmla="*/ 84 w 119"/>
                <a:gd name="T1" fmla="*/ 85 h 85"/>
                <a:gd name="T2" fmla="*/ 119 w 119"/>
                <a:gd name="T3" fmla="*/ 0 h 85"/>
                <a:gd name="T4" fmla="*/ 0 w 119"/>
                <a:gd name="T5" fmla="*/ 0 h 85"/>
                <a:gd name="T6" fmla="*/ 84 w 119"/>
                <a:gd name="T7" fmla="*/ 85 h 85"/>
              </a:gdLst>
              <a:ahLst/>
              <a:cxnLst>
                <a:cxn ang="0">
                  <a:pos x="T0" y="T1"/>
                </a:cxn>
                <a:cxn ang="0">
                  <a:pos x="T2" y="T3"/>
                </a:cxn>
                <a:cxn ang="0">
                  <a:pos x="T4" y="T5"/>
                </a:cxn>
                <a:cxn ang="0">
                  <a:pos x="T6" y="T7"/>
                </a:cxn>
              </a:cxnLst>
              <a:rect l="0" t="0" r="r" b="b"/>
              <a:pathLst>
                <a:path w="119" h="85">
                  <a:moveTo>
                    <a:pt x="84" y="85"/>
                  </a:moveTo>
                  <a:cubicBezTo>
                    <a:pt x="106" y="63"/>
                    <a:pt x="119" y="33"/>
                    <a:pt x="119" y="0"/>
                  </a:cubicBezTo>
                  <a:lnTo>
                    <a:pt x="0" y="0"/>
                  </a:lnTo>
                  <a:lnTo>
                    <a:pt x="84"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590">
              <a:extLst>
                <a:ext uri="{FF2B5EF4-FFF2-40B4-BE49-F238E27FC236}">
                  <a16:creationId xmlns:a16="http://schemas.microsoft.com/office/drawing/2014/main" id="{6D198625-E4A3-4728-B3C1-AA3C14263F63}"/>
                </a:ext>
              </a:extLst>
            </p:cNvPr>
            <p:cNvSpPr>
              <a:spLocks noEditPoints="1"/>
            </p:cNvSpPr>
            <p:nvPr/>
          </p:nvSpPr>
          <p:spPr bwMode="auto">
            <a:xfrm>
              <a:off x="11249241" y="3850470"/>
              <a:ext cx="20638" cy="33338"/>
            </a:xfrm>
            <a:custGeom>
              <a:avLst/>
              <a:gdLst>
                <a:gd name="T0" fmla="*/ 16 w 33"/>
                <a:gd name="T1" fmla="*/ 26 h 51"/>
                <a:gd name="T2" fmla="*/ 8 w 33"/>
                <a:gd name="T3" fmla="*/ 17 h 51"/>
                <a:gd name="T4" fmla="*/ 16 w 33"/>
                <a:gd name="T5" fmla="*/ 8 h 51"/>
                <a:gd name="T6" fmla="*/ 25 w 33"/>
                <a:gd name="T7" fmla="*/ 17 h 51"/>
                <a:gd name="T8" fmla="*/ 16 w 33"/>
                <a:gd name="T9" fmla="*/ 26 h 51"/>
                <a:gd name="T10" fmla="*/ 16 w 33"/>
                <a:gd name="T11" fmla="*/ 0 h 51"/>
                <a:gd name="T12" fmla="*/ 0 w 33"/>
                <a:gd name="T13" fmla="*/ 17 h 51"/>
                <a:gd name="T14" fmla="*/ 16 w 33"/>
                <a:gd name="T15" fmla="*/ 51 h 51"/>
                <a:gd name="T16" fmla="*/ 33 w 33"/>
                <a:gd name="T17" fmla="*/ 17 h 51"/>
                <a:gd name="T18" fmla="*/ 16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6" y="26"/>
                  </a:moveTo>
                  <a:cubicBezTo>
                    <a:pt x="11" y="26"/>
                    <a:pt x="8" y="22"/>
                    <a:pt x="8" y="17"/>
                  </a:cubicBezTo>
                  <a:cubicBezTo>
                    <a:pt x="8" y="12"/>
                    <a:pt x="11" y="8"/>
                    <a:pt x="16" y="8"/>
                  </a:cubicBezTo>
                  <a:cubicBezTo>
                    <a:pt x="21" y="8"/>
                    <a:pt x="25" y="12"/>
                    <a:pt x="25" y="17"/>
                  </a:cubicBezTo>
                  <a:cubicBezTo>
                    <a:pt x="25" y="22"/>
                    <a:pt x="21" y="26"/>
                    <a:pt x="16" y="26"/>
                  </a:cubicBezTo>
                  <a:close/>
                  <a:moveTo>
                    <a:pt x="16" y="0"/>
                  </a:moveTo>
                  <a:cubicBezTo>
                    <a:pt x="7" y="0"/>
                    <a:pt x="0" y="8"/>
                    <a:pt x="0" y="17"/>
                  </a:cubicBezTo>
                  <a:cubicBezTo>
                    <a:pt x="0" y="34"/>
                    <a:pt x="16" y="51"/>
                    <a:pt x="16" y="51"/>
                  </a:cubicBezTo>
                  <a:cubicBezTo>
                    <a:pt x="16" y="51"/>
                    <a:pt x="33" y="33"/>
                    <a:pt x="33" y="17"/>
                  </a:cubicBezTo>
                  <a:cubicBezTo>
                    <a:pt x="33" y="8"/>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591">
              <a:extLst>
                <a:ext uri="{FF2B5EF4-FFF2-40B4-BE49-F238E27FC236}">
                  <a16:creationId xmlns:a16="http://schemas.microsoft.com/office/drawing/2014/main" id="{1866E2B1-6A1D-4250-BE8E-5A751688349E}"/>
                </a:ext>
              </a:extLst>
            </p:cNvPr>
            <p:cNvSpPr>
              <a:spLocks noEditPoints="1"/>
            </p:cNvSpPr>
            <p:nvPr/>
          </p:nvSpPr>
          <p:spPr bwMode="auto">
            <a:xfrm>
              <a:off x="11196853" y="3798083"/>
              <a:ext cx="20638" cy="31750"/>
            </a:xfrm>
            <a:custGeom>
              <a:avLst/>
              <a:gdLst>
                <a:gd name="T0" fmla="*/ 17 w 34"/>
                <a:gd name="T1" fmla="*/ 26 h 51"/>
                <a:gd name="T2" fmla="*/ 8 w 34"/>
                <a:gd name="T3" fmla="*/ 17 h 51"/>
                <a:gd name="T4" fmla="*/ 17 w 34"/>
                <a:gd name="T5" fmla="*/ 8 h 51"/>
                <a:gd name="T6" fmla="*/ 26 w 34"/>
                <a:gd name="T7" fmla="*/ 17 h 51"/>
                <a:gd name="T8" fmla="*/ 17 w 34"/>
                <a:gd name="T9" fmla="*/ 26 h 51"/>
                <a:gd name="T10" fmla="*/ 17 w 34"/>
                <a:gd name="T11" fmla="*/ 0 h 51"/>
                <a:gd name="T12" fmla="*/ 0 w 34"/>
                <a:gd name="T13" fmla="*/ 17 h 51"/>
                <a:gd name="T14" fmla="*/ 17 w 34"/>
                <a:gd name="T15" fmla="*/ 51 h 51"/>
                <a:gd name="T16" fmla="*/ 34 w 34"/>
                <a:gd name="T17" fmla="*/ 17 h 51"/>
                <a:gd name="T18" fmla="*/ 17 w 3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17" y="26"/>
                  </a:moveTo>
                  <a:cubicBezTo>
                    <a:pt x="12" y="26"/>
                    <a:pt x="8" y="22"/>
                    <a:pt x="8" y="17"/>
                  </a:cubicBezTo>
                  <a:cubicBezTo>
                    <a:pt x="8" y="12"/>
                    <a:pt x="12" y="8"/>
                    <a:pt x="17" y="8"/>
                  </a:cubicBezTo>
                  <a:cubicBezTo>
                    <a:pt x="22" y="8"/>
                    <a:pt x="26" y="12"/>
                    <a:pt x="26" y="17"/>
                  </a:cubicBezTo>
                  <a:cubicBezTo>
                    <a:pt x="26" y="22"/>
                    <a:pt x="22" y="26"/>
                    <a:pt x="17" y="26"/>
                  </a:cubicBezTo>
                  <a:close/>
                  <a:moveTo>
                    <a:pt x="17" y="0"/>
                  </a:moveTo>
                  <a:cubicBezTo>
                    <a:pt x="8" y="0"/>
                    <a:pt x="0" y="8"/>
                    <a:pt x="0" y="17"/>
                  </a:cubicBezTo>
                  <a:cubicBezTo>
                    <a:pt x="0" y="34"/>
                    <a:pt x="17" y="51"/>
                    <a:pt x="17" y="51"/>
                  </a:cubicBezTo>
                  <a:cubicBezTo>
                    <a:pt x="17" y="51"/>
                    <a:pt x="34" y="33"/>
                    <a:pt x="34" y="17"/>
                  </a:cubicBezTo>
                  <a:cubicBezTo>
                    <a:pt x="34" y="8"/>
                    <a:pt x="26"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592">
              <a:extLst>
                <a:ext uri="{FF2B5EF4-FFF2-40B4-BE49-F238E27FC236}">
                  <a16:creationId xmlns:a16="http://schemas.microsoft.com/office/drawing/2014/main" id="{345D195B-F32B-4DF8-A129-57973DC98A4A}"/>
                </a:ext>
              </a:extLst>
            </p:cNvPr>
            <p:cNvSpPr>
              <a:spLocks noEditPoints="1"/>
            </p:cNvSpPr>
            <p:nvPr/>
          </p:nvSpPr>
          <p:spPr bwMode="auto">
            <a:xfrm>
              <a:off x="11060328" y="3898095"/>
              <a:ext cx="20638" cy="33338"/>
            </a:xfrm>
            <a:custGeom>
              <a:avLst/>
              <a:gdLst>
                <a:gd name="T0" fmla="*/ 16 w 33"/>
                <a:gd name="T1" fmla="*/ 26 h 51"/>
                <a:gd name="T2" fmla="*/ 8 w 33"/>
                <a:gd name="T3" fmla="*/ 17 h 51"/>
                <a:gd name="T4" fmla="*/ 16 w 33"/>
                <a:gd name="T5" fmla="*/ 8 h 51"/>
                <a:gd name="T6" fmla="*/ 25 w 33"/>
                <a:gd name="T7" fmla="*/ 17 h 51"/>
                <a:gd name="T8" fmla="*/ 16 w 33"/>
                <a:gd name="T9" fmla="*/ 26 h 51"/>
                <a:gd name="T10" fmla="*/ 16 w 33"/>
                <a:gd name="T11" fmla="*/ 0 h 51"/>
                <a:gd name="T12" fmla="*/ 0 w 33"/>
                <a:gd name="T13" fmla="*/ 17 h 51"/>
                <a:gd name="T14" fmla="*/ 16 w 33"/>
                <a:gd name="T15" fmla="*/ 51 h 51"/>
                <a:gd name="T16" fmla="*/ 33 w 33"/>
                <a:gd name="T17" fmla="*/ 17 h 51"/>
                <a:gd name="T18" fmla="*/ 16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6" y="26"/>
                  </a:moveTo>
                  <a:cubicBezTo>
                    <a:pt x="12" y="26"/>
                    <a:pt x="8" y="22"/>
                    <a:pt x="8" y="17"/>
                  </a:cubicBezTo>
                  <a:cubicBezTo>
                    <a:pt x="8" y="12"/>
                    <a:pt x="12" y="8"/>
                    <a:pt x="16" y="8"/>
                  </a:cubicBezTo>
                  <a:cubicBezTo>
                    <a:pt x="21" y="8"/>
                    <a:pt x="25" y="12"/>
                    <a:pt x="25" y="17"/>
                  </a:cubicBezTo>
                  <a:cubicBezTo>
                    <a:pt x="25" y="22"/>
                    <a:pt x="21" y="26"/>
                    <a:pt x="16" y="26"/>
                  </a:cubicBezTo>
                  <a:close/>
                  <a:moveTo>
                    <a:pt x="16" y="0"/>
                  </a:moveTo>
                  <a:cubicBezTo>
                    <a:pt x="7" y="0"/>
                    <a:pt x="0" y="7"/>
                    <a:pt x="0" y="17"/>
                  </a:cubicBezTo>
                  <a:cubicBezTo>
                    <a:pt x="0" y="33"/>
                    <a:pt x="16" y="51"/>
                    <a:pt x="16" y="51"/>
                  </a:cubicBezTo>
                  <a:cubicBezTo>
                    <a:pt x="16" y="51"/>
                    <a:pt x="33" y="32"/>
                    <a:pt x="33" y="17"/>
                  </a:cubicBezTo>
                  <a:cubicBezTo>
                    <a:pt x="33" y="7"/>
                    <a:pt x="2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2593">
              <a:extLst>
                <a:ext uri="{FF2B5EF4-FFF2-40B4-BE49-F238E27FC236}">
                  <a16:creationId xmlns:a16="http://schemas.microsoft.com/office/drawing/2014/main" id="{04717572-9889-483A-9700-30F61D1B65E4}"/>
                </a:ext>
              </a:extLst>
            </p:cNvPr>
            <p:cNvSpPr>
              <a:spLocks noEditPoints="1"/>
            </p:cNvSpPr>
            <p:nvPr/>
          </p:nvSpPr>
          <p:spPr bwMode="auto">
            <a:xfrm>
              <a:off x="11058741" y="3767920"/>
              <a:ext cx="22225" cy="31750"/>
            </a:xfrm>
            <a:custGeom>
              <a:avLst/>
              <a:gdLst>
                <a:gd name="T0" fmla="*/ 17 w 34"/>
                <a:gd name="T1" fmla="*/ 25 h 51"/>
                <a:gd name="T2" fmla="*/ 8 w 34"/>
                <a:gd name="T3" fmla="*/ 17 h 51"/>
                <a:gd name="T4" fmla="*/ 17 w 34"/>
                <a:gd name="T5" fmla="*/ 8 h 51"/>
                <a:gd name="T6" fmla="*/ 26 w 34"/>
                <a:gd name="T7" fmla="*/ 17 h 51"/>
                <a:gd name="T8" fmla="*/ 17 w 34"/>
                <a:gd name="T9" fmla="*/ 25 h 51"/>
                <a:gd name="T10" fmla="*/ 17 w 34"/>
                <a:gd name="T11" fmla="*/ 0 h 51"/>
                <a:gd name="T12" fmla="*/ 0 w 34"/>
                <a:gd name="T13" fmla="*/ 16 h 51"/>
                <a:gd name="T14" fmla="*/ 17 w 34"/>
                <a:gd name="T15" fmla="*/ 51 h 51"/>
                <a:gd name="T16" fmla="*/ 34 w 34"/>
                <a:gd name="T17" fmla="*/ 16 h 51"/>
                <a:gd name="T18" fmla="*/ 17 w 3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17" y="25"/>
                  </a:moveTo>
                  <a:cubicBezTo>
                    <a:pt x="12" y="25"/>
                    <a:pt x="8" y="22"/>
                    <a:pt x="8" y="17"/>
                  </a:cubicBezTo>
                  <a:cubicBezTo>
                    <a:pt x="8" y="12"/>
                    <a:pt x="12" y="8"/>
                    <a:pt x="17" y="8"/>
                  </a:cubicBezTo>
                  <a:cubicBezTo>
                    <a:pt x="22" y="8"/>
                    <a:pt x="26" y="12"/>
                    <a:pt x="26" y="17"/>
                  </a:cubicBezTo>
                  <a:cubicBezTo>
                    <a:pt x="26" y="22"/>
                    <a:pt x="22" y="25"/>
                    <a:pt x="17" y="25"/>
                  </a:cubicBezTo>
                  <a:close/>
                  <a:moveTo>
                    <a:pt x="17" y="0"/>
                  </a:moveTo>
                  <a:cubicBezTo>
                    <a:pt x="8" y="0"/>
                    <a:pt x="0" y="7"/>
                    <a:pt x="0" y="16"/>
                  </a:cubicBezTo>
                  <a:cubicBezTo>
                    <a:pt x="0" y="33"/>
                    <a:pt x="17" y="51"/>
                    <a:pt x="17" y="51"/>
                  </a:cubicBezTo>
                  <a:cubicBezTo>
                    <a:pt x="17" y="51"/>
                    <a:pt x="34" y="32"/>
                    <a:pt x="34" y="16"/>
                  </a:cubicBezTo>
                  <a:cubicBezTo>
                    <a:pt x="34" y="7"/>
                    <a:pt x="26"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2594">
              <a:extLst>
                <a:ext uri="{FF2B5EF4-FFF2-40B4-BE49-F238E27FC236}">
                  <a16:creationId xmlns:a16="http://schemas.microsoft.com/office/drawing/2014/main" id="{643187C3-8709-4CEB-9F09-3941729A67CF}"/>
                </a:ext>
              </a:extLst>
            </p:cNvPr>
            <p:cNvSpPr>
              <a:spLocks noEditPoints="1"/>
            </p:cNvSpPr>
            <p:nvPr/>
          </p:nvSpPr>
          <p:spPr bwMode="auto">
            <a:xfrm>
              <a:off x="11015878" y="3761570"/>
              <a:ext cx="22225" cy="33338"/>
            </a:xfrm>
            <a:custGeom>
              <a:avLst/>
              <a:gdLst>
                <a:gd name="T0" fmla="*/ 17 w 34"/>
                <a:gd name="T1" fmla="*/ 26 h 51"/>
                <a:gd name="T2" fmla="*/ 8 w 34"/>
                <a:gd name="T3" fmla="*/ 17 h 51"/>
                <a:gd name="T4" fmla="*/ 17 w 34"/>
                <a:gd name="T5" fmla="*/ 9 h 51"/>
                <a:gd name="T6" fmla="*/ 26 w 34"/>
                <a:gd name="T7" fmla="*/ 17 h 51"/>
                <a:gd name="T8" fmla="*/ 17 w 34"/>
                <a:gd name="T9" fmla="*/ 26 h 51"/>
                <a:gd name="T10" fmla="*/ 17 w 34"/>
                <a:gd name="T11" fmla="*/ 0 h 51"/>
                <a:gd name="T12" fmla="*/ 0 w 34"/>
                <a:gd name="T13" fmla="*/ 17 h 51"/>
                <a:gd name="T14" fmla="*/ 17 w 34"/>
                <a:gd name="T15" fmla="*/ 51 h 51"/>
                <a:gd name="T16" fmla="*/ 34 w 34"/>
                <a:gd name="T17" fmla="*/ 17 h 51"/>
                <a:gd name="T18" fmla="*/ 17 w 3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17" y="26"/>
                  </a:moveTo>
                  <a:cubicBezTo>
                    <a:pt x="12" y="26"/>
                    <a:pt x="8" y="22"/>
                    <a:pt x="8" y="17"/>
                  </a:cubicBezTo>
                  <a:cubicBezTo>
                    <a:pt x="8" y="13"/>
                    <a:pt x="12" y="9"/>
                    <a:pt x="17" y="9"/>
                  </a:cubicBezTo>
                  <a:cubicBezTo>
                    <a:pt x="22" y="9"/>
                    <a:pt x="26" y="13"/>
                    <a:pt x="26" y="17"/>
                  </a:cubicBezTo>
                  <a:cubicBezTo>
                    <a:pt x="26" y="22"/>
                    <a:pt x="22" y="26"/>
                    <a:pt x="17" y="26"/>
                  </a:cubicBezTo>
                  <a:close/>
                  <a:moveTo>
                    <a:pt x="17" y="0"/>
                  </a:moveTo>
                  <a:cubicBezTo>
                    <a:pt x="8" y="0"/>
                    <a:pt x="0" y="8"/>
                    <a:pt x="0" y="17"/>
                  </a:cubicBezTo>
                  <a:cubicBezTo>
                    <a:pt x="0" y="34"/>
                    <a:pt x="17" y="51"/>
                    <a:pt x="17" y="51"/>
                  </a:cubicBezTo>
                  <a:cubicBezTo>
                    <a:pt x="17" y="51"/>
                    <a:pt x="34" y="33"/>
                    <a:pt x="34" y="17"/>
                  </a:cubicBezTo>
                  <a:cubicBezTo>
                    <a:pt x="34" y="8"/>
                    <a:pt x="26"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2595">
              <a:extLst>
                <a:ext uri="{FF2B5EF4-FFF2-40B4-BE49-F238E27FC236}">
                  <a16:creationId xmlns:a16="http://schemas.microsoft.com/office/drawing/2014/main" id="{663FA6FA-170A-49BE-B3C9-D26E89500848}"/>
                </a:ext>
              </a:extLst>
            </p:cNvPr>
            <p:cNvSpPr>
              <a:spLocks noEditPoints="1"/>
            </p:cNvSpPr>
            <p:nvPr/>
          </p:nvSpPr>
          <p:spPr bwMode="auto">
            <a:xfrm>
              <a:off x="11382591" y="3790145"/>
              <a:ext cx="46038" cy="42863"/>
            </a:xfrm>
            <a:custGeom>
              <a:avLst/>
              <a:gdLst>
                <a:gd name="T0" fmla="*/ 55 w 71"/>
                <a:gd name="T1" fmla="*/ 41 h 69"/>
                <a:gd name="T2" fmla="*/ 49 w 71"/>
                <a:gd name="T3" fmla="*/ 44 h 69"/>
                <a:gd name="T4" fmla="*/ 47 w 71"/>
                <a:gd name="T5" fmla="*/ 52 h 69"/>
                <a:gd name="T6" fmla="*/ 49 w 71"/>
                <a:gd name="T7" fmla="*/ 60 h 69"/>
                <a:gd name="T8" fmla="*/ 55 w 71"/>
                <a:gd name="T9" fmla="*/ 63 h 69"/>
                <a:gd name="T10" fmla="*/ 61 w 71"/>
                <a:gd name="T11" fmla="*/ 60 h 69"/>
                <a:gd name="T12" fmla="*/ 63 w 71"/>
                <a:gd name="T13" fmla="*/ 52 h 69"/>
                <a:gd name="T14" fmla="*/ 61 w 71"/>
                <a:gd name="T15" fmla="*/ 44 h 69"/>
                <a:gd name="T16" fmla="*/ 55 w 71"/>
                <a:gd name="T17" fmla="*/ 41 h 69"/>
                <a:gd name="T18" fmla="*/ 55 w 71"/>
                <a:gd name="T19" fmla="*/ 69 h 69"/>
                <a:gd name="T20" fmla="*/ 43 w 71"/>
                <a:gd name="T21" fmla="*/ 65 h 69"/>
                <a:gd name="T22" fmla="*/ 39 w 71"/>
                <a:gd name="T23" fmla="*/ 53 h 69"/>
                <a:gd name="T24" fmla="*/ 43 w 71"/>
                <a:gd name="T25" fmla="*/ 39 h 69"/>
                <a:gd name="T26" fmla="*/ 56 w 71"/>
                <a:gd name="T27" fmla="*/ 35 h 69"/>
                <a:gd name="T28" fmla="*/ 67 w 71"/>
                <a:gd name="T29" fmla="*/ 39 h 69"/>
                <a:gd name="T30" fmla="*/ 71 w 71"/>
                <a:gd name="T31" fmla="*/ 52 h 69"/>
                <a:gd name="T32" fmla="*/ 66 w 71"/>
                <a:gd name="T33" fmla="*/ 65 h 69"/>
                <a:gd name="T34" fmla="*/ 55 w 71"/>
                <a:gd name="T35" fmla="*/ 69 h 69"/>
                <a:gd name="T36" fmla="*/ 61 w 71"/>
                <a:gd name="T37" fmla="*/ 1 h 69"/>
                <a:gd name="T38" fmla="*/ 17 w 71"/>
                <a:gd name="T39" fmla="*/ 69 h 69"/>
                <a:gd name="T40" fmla="*/ 11 w 71"/>
                <a:gd name="T41" fmla="*/ 69 h 69"/>
                <a:gd name="T42" fmla="*/ 54 w 71"/>
                <a:gd name="T43" fmla="*/ 1 h 69"/>
                <a:gd name="T44" fmla="*/ 61 w 71"/>
                <a:gd name="T45" fmla="*/ 1 h 69"/>
                <a:gd name="T46" fmla="*/ 16 w 71"/>
                <a:gd name="T47" fmla="*/ 7 h 69"/>
                <a:gd name="T48" fmla="*/ 10 w 71"/>
                <a:gd name="T49" fmla="*/ 10 h 69"/>
                <a:gd name="T50" fmla="*/ 7 w 71"/>
                <a:gd name="T51" fmla="*/ 18 h 69"/>
                <a:gd name="T52" fmla="*/ 10 w 71"/>
                <a:gd name="T53" fmla="*/ 26 h 69"/>
                <a:gd name="T54" fmla="*/ 16 w 71"/>
                <a:gd name="T55" fmla="*/ 28 h 69"/>
                <a:gd name="T56" fmla="*/ 22 w 71"/>
                <a:gd name="T57" fmla="*/ 26 h 69"/>
                <a:gd name="T58" fmla="*/ 24 w 71"/>
                <a:gd name="T59" fmla="*/ 17 h 69"/>
                <a:gd name="T60" fmla="*/ 22 w 71"/>
                <a:gd name="T61" fmla="*/ 10 h 69"/>
                <a:gd name="T62" fmla="*/ 16 w 71"/>
                <a:gd name="T63" fmla="*/ 7 h 69"/>
                <a:gd name="T64" fmla="*/ 15 w 71"/>
                <a:gd name="T65" fmla="*/ 35 h 69"/>
                <a:gd name="T66" fmla="*/ 4 w 71"/>
                <a:gd name="T67" fmla="*/ 30 h 69"/>
                <a:gd name="T68" fmla="*/ 0 w 71"/>
                <a:gd name="T69" fmla="*/ 18 h 69"/>
                <a:gd name="T70" fmla="*/ 4 w 71"/>
                <a:gd name="T71" fmla="*/ 5 h 69"/>
                <a:gd name="T72" fmla="*/ 16 w 71"/>
                <a:gd name="T73" fmla="*/ 0 h 69"/>
                <a:gd name="T74" fmla="*/ 28 w 71"/>
                <a:gd name="T75" fmla="*/ 5 h 69"/>
                <a:gd name="T76" fmla="*/ 32 w 71"/>
                <a:gd name="T77" fmla="*/ 17 h 69"/>
                <a:gd name="T78" fmla="*/ 27 w 71"/>
                <a:gd name="T79" fmla="*/ 30 h 69"/>
                <a:gd name="T80" fmla="*/ 15 w 71"/>
                <a:gd name="T81"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69">
                  <a:moveTo>
                    <a:pt x="55" y="41"/>
                  </a:moveTo>
                  <a:cubicBezTo>
                    <a:pt x="53" y="41"/>
                    <a:pt x="51" y="42"/>
                    <a:pt x="49" y="44"/>
                  </a:cubicBezTo>
                  <a:cubicBezTo>
                    <a:pt x="48" y="46"/>
                    <a:pt x="47" y="49"/>
                    <a:pt x="47" y="52"/>
                  </a:cubicBezTo>
                  <a:cubicBezTo>
                    <a:pt x="47" y="56"/>
                    <a:pt x="48" y="58"/>
                    <a:pt x="49" y="60"/>
                  </a:cubicBezTo>
                  <a:cubicBezTo>
                    <a:pt x="51" y="62"/>
                    <a:pt x="53" y="63"/>
                    <a:pt x="55" y="63"/>
                  </a:cubicBezTo>
                  <a:cubicBezTo>
                    <a:pt x="58" y="63"/>
                    <a:pt x="60" y="62"/>
                    <a:pt x="61" y="60"/>
                  </a:cubicBezTo>
                  <a:cubicBezTo>
                    <a:pt x="62" y="58"/>
                    <a:pt x="63" y="55"/>
                    <a:pt x="63" y="52"/>
                  </a:cubicBezTo>
                  <a:cubicBezTo>
                    <a:pt x="63" y="49"/>
                    <a:pt x="63" y="46"/>
                    <a:pt x="61" y="44"/>
                  </a:cubicBezTo>
                  <a:cubicBezTo>
                    <a:pt x="60" y="42"/>
                    <a:pt x="58" y="41"/>
                    <a:pt x="55" y="41"/>
                  </a:cubicBezTo>
                  <a:close/>
                  <a:moveTo>
                    <a:pt x="55" y="69"/>
                  </a:moveTo>
                  <a:cubicBezTo>
                    <a:pt x="50" y="69"/>
                    <a:pt x="46" y="68"/>
                    <a:pt x="43" y="65"/>
                  </a:cubicBezTo>
                  <a:cubicBezTo>
                    <a:pt x="40" y="62"/>
                    <a:pt x="39" y="58"/>
                    <a:pt x="39" y="53"/>
                  </a:cubicBezTo>
                  <a:cubicBezTo>
                    <a:pt x="39" y="47"/>
                    <a:pt x="41" y="43"/>
                    <a:pt x="43" y="39"/>
                  </a:cubicBezTo>
                  <a:cubicBezTo>
                    <a:pt x="46" y="36"/>
                    <a:pt x="51" y="35"/>
                    <a:pt x="56" y="35"/>
                  </a:cubicBezTo>
                  <a:cubicBezTo>
                    <a:pt x="60" y="35"/>
                    <a:pt x="64" y="36"/>
                    <a:pt x="67" y="39"/>
                  </a:cubicBezTo>
                  <a:cubicBezTo>
                    <a:pt x="70" y="42"/>
                    <a:pt x="71" y="46"/>
                    <a:pt x="71" y="52"/>
                  </a:cubicBezTo>
                  <a:cubicBezTo>
                    <a:pt x="71" y="57"/>
                    <a:pt x="70" y="61"/>
                    <a:pt x="66" y="65"/>
                  </a:cubicBezTo>
                  <a:cubicBezTo>
                    <a:pt x="63" y="68"/>
                    <a:pt x="59" y="69"/>
                    <a:pt x="55" y="69"/>
                  </a:cubicBezTo>
                  <a:close/>
                  <a:moveTo>
                    <a:pt x="61" y="1"/>
                  </a:moveTo>
                  <a:lnTo>
                    <a:pt x="17" y="69"/>
                  </a:lnTo>
                  <a:lnTo>
                    <a:pt x="11" y="69"/>
                  </a:lnTo>
                  <a:lnTo>
                    <a:pt x="54" y="1"/>
                  </a:lnTo>
                  <a:lnTo>
                    <a:pt x="61" y="1"/>
                  </a:lnTo>
                  <a:close/>
                  <a:moveTo>
                    <a:pt x="16" y="7"/>
                  </a:moveTo>
                  <a:cubicBezTo>
                    <a:pt x="13" y="7"/>
                    <a:pt x="11" y="8"/>
                    <a:pt x="10" y="10"/>
                  </a:cubicBezTo>
                  <a:cubicBezTo>
                    <a:pt x="8" y="12"/>
                    <a:pt x="7" y="14"/>
                    <a:pt x="7" y="18"/>
                  </a:cubicBezTo>
                  <a:cubicBezTo>
                    <a:pt x="7" y="21"/>
                    <a:pt x="8" y="24"/>
                    <a:pt x="10" y="26"/>
                  </a:cubicBezTo>
                  <a:cubicBezTo>
                    <a:pt x="11" y="28"/>
                    <a:pt x="13" y="28"/>
                    <a:pt x="16" y="28"/>
                  </a:cubicBezTo>
                  <a:cubicBezTo>
                    <a:pt x="18" y="28"/>
                    <a:pt x="20" y="27"/>
                    <a:pt x="22" y="26"/>
                  </a:cubicBezTo>
                  <a:cubicBezTo>
                    <a:pt x="23" y="24"/>
                    <a:pt x="24" y="21"/>
                    <a:pt x="24" y="17"/>
                  </a:cubicBezTo>
                  <a:cubicBezTo>
                    <a:pt x="24" y="14"/>
                    <a:pt x="23" y="11"/>
                    <a:pt x="22" y="10"/>
                  </a:cubicBezTo>
                  <a:cubicBezTo>
                    <a:pt x="20" y="8"/>
                    <a:pt x="18" y="7"/>
                    <a:pt x="16" y="7"/>
                  </a:cubicBezTo>
                  <a:close/>
                  <a:moveTo>
                    <a:pt x="15" y="35"/>
                  </a:moveTo>
                  <a:cubicBezTo>
                    <a:pt x="10" y="35"/>
                    <a:pt x="7" y="33"/>
                    <a:pt x="4" y="30"/>
                  </a:cubicBezTo>
                  <a:cubicBezTo>
                    <a:pt x="1" y="27"/>
                    <a:pt x="0" y="23"/>
                    <a:pt x="0" y="18"/>
                  </a:cubicBezTo>
                  <a:cubicBezTo>
                    <a:pt x="0" y="13"/>
                    <a:pt x="1" y="8"/>
                    <a:pt x="4" y="5"/>
                  </a:cubicBezTo>
                  <a:cubicBezTo>
                    <a:pt x="7" y="2"/>
                    <a:pt x="11" y="0"/>
                    <a:pt x="16" y="0"/>
                  </a:cubicBezTo>
                  <a:cubicBezTo>
                    <a:pt x="21" y="0"/>
                    <a:pt x="25" y="2"/>
                    <a:pt x="28" y="5"/>
                  </a:cubicBezTo>
                  <a:cubicBezTo>
                    <a:pt x="30" y="8"/>
                    <a:pt x="32" y="12"/>
                    <a:pt x="32" y="17"/>
                  </a:cubicBezTo>
                  <a:cubicBezTo>
                    <a:pt x="32" y="22"/>
                    <a:pt x="30" y="27"/>
                    <a:pt x="27" y="30"/>
                  </a:cubicBezTo>
                  <a:cubicBezTo>
                    <a:pt x="24" y="33"/>
                    <a:pt x="20" y="35"/>
                    <a:pt x="1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2596">
              <a:extLst>
                <a:ext uri="{FF2B5EF4-FFF2-40B4-BE49-F238E27FC236}">
                  <a16:creationId xmlns:a16="http://schemas.microsoft.com/office/drawing/2014/main" id="{651C56F4-EDC9-46BC-AEAD-8C43D267AB6C}"/>
                </a:ext>
              </a:extLst>
            </p:cNvPr>
            <p:cNvSpPr>
              <a:spLocks/>
            </p:cNvSpPr>
            <p:nvPr/>
          </p:nvSpPr>
          <p:spPr bwMode="auto">
            <a:xfrm>
              <a:off x="11360366" y="3856820"/>
              <a:ext cx="53975" cy="65088"/>
            </a:xfrm>
            <a:custGeom>
              <a:avLst/>
              <a:gdLst>
                <a:gd name="T0" fmla="*/ 84 w 84"/>
                <a:gd name="T1" fmla="*/ 85 h 102"/>
                <a:gd name="T2" fmla="*/ 0 w 84"/>
                <a:gd name="T3" fmla="*/ 0 h 102"/>
                <a:gd name="T4" fmla="*/ 62 w 84"/>
                <a:gd name="T5" fmla="*/ 102 h 102"/>
                <a:gd name="T6" fmla="*/ 84 w 84"/>
                <a:gd name="T7" fmla="*/ 85 h 102"/>
              </a:gdLst>
              <a:ahLst/>
              <a:cxnLst>
                <a:cxn ang="0">
                  <a:pos x="T0" y="T1"/>
                </a:cxn>
                <a:cxn ang="0">
                  <a:pos x="T2" y="T3"/>
                </a:cxn>
                <a:cxn ang="0">
                  <a:pos x="T4" y="T5"/>
                </a:cxn>
                <a:cxn ang="0">
                  <a:pos x="T6" y="T7"/>
                </a:cxn>
              </a:cxnLst>
              <a:rect l="0" t="0" r="r" b="b"/>
              <a:pathLst>
                <a:path w="84" h="102">
                  <a:moveTo>
                    <a:pt x="84" y="85"/>
                  </a:moveTo>
                  <a:lnTo>
                    <a:pt x="0" y="0"/>
                  </a:lnTo>
                  <a:lnTo>
                    <a:pt x="62" y="102"/>
                  </a:lnTo>
                  <a:cubicBezTo>
                    <a:pt x="70" y="97"/>
                    <a:pt x="77" y="91"/>
                    <a:pt x="8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a:extLst>
              <a:ext uri="{FF2B5EF4-FFF2-40B4-BE49-F238E27FC236}">
                <a16:creationId xmlns:a16="http://schemas.microsoft.com/office/drawing/2014/main" id="{F84BA6D8-7167-4588-A493-D02004086503}"/>
              </a:ext>
            </a:extLst>
          </p:cNvPr>
          <p:cNvSpPr/>
          <p:nvPr/>
        </p:nvSpPr>
        <p:spPr>
          <a:xfrm>
            <a:off x="557667" y="3100620"/>
            <a:ext cx="7169274" cy="2985433"/>
          </a:xfrm>
          <a:prstGeom prst="rect">
            <a:avLst/>
          </a:prstGeom>
        </p:spPr>
        <p:txBody>
          <a:bodyPr wrap="square">
            <a:spAutoFit/>
          </a:bodyPr>
          <a:lstStyle/>
          <a:p>
            <a:r>
              <a:rPr lang="en-US" sz="2400" dirty="0">
                <a:solidFill>
                  <a:srgbClr val="000000"/>
                </a:solidFill>
                <a:latin typeface="Segoe UI Semilight" panose="020B0402040204020203" pitchFamily="34" charset="0"/>
                <a:cs typeface="Segoe UI Semilight" panose="020B0402040204020203" pitchFamily="34" charset="0"/>
              </a:rPr>
              <a:t>Key tasks of SharePoint administrators:</a:t>
            </a:r>
          </a:p>
          <a:p>
            <a:endParaRPr lang="en-US" sz="2400" dirty="0">
              <a:solidFill>
                <a:srgbClr val="000000"/>
              </a:solidFill>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Create, delete, and restore SharePoint sites.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Register hub sites.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site storage limits.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site administrators.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sharing settings at the organization level.</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advanced SharePoint features.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View reports to monitor file and user activity.</a:t>
            </a:r>
          </a:p>
        </p:txBody>
      </p:sp>
    </p:spTree>
    <p:extLst>
      <p:ext uri="{BB962C8B-B14F-4D97-AF65-F5344CB8AC3E}">
        <p14:creationId xmlns:p14="http://schemas.microsoft.com/office/powerpoint/2010/main" val="304234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SharePoint Admin Center </a:t>
            </a:r>
            <a:r>
              <a:rPr lang="en-US" sz="2400" dirty="0">
                <a:latin typeface="+mn-lt"/>
              </a:rPr>
              <a:t>(1/2)</a:t>
            </a:r>
            <a:endParaRPr lang="en-US" dirty="0"/>
          </a:p>
        </p:txBody>
      </p:sp>
      <p:pic>
        <p:nvPicPr>
          <p:cNvPr id="3" name="Picture 2" descr="New SharePoint admin center">
            <a:extLst>
              <a:ext uri="{FF2B5EF4-FFF2-40B4-BE49-F238E27FC236}">
                <a16:creationId xmlns:a16="http://schemas.microsoft.com/office/drawing/2014/main" id="{DEC92747-3E2B-48AC-AF8F-6762F8F7F234}"/>
              </a:ext>
            </a:extLst>
          </p:cNvPr>
          <p:cNvPicPr>
            <a:picLocks noChangeAspect="1"/>
          </p:cNvPicPr>
          <p:nvPr/>
        </p:nvPicPr>
        <p:blipFill>
          <a:blip r:embed="rId3"/>
          <a:stretch>
            <a:fillRect/>
          </a:stretch>
        </p:blipFill>
        <p:spPr>
          <a:xfrm>
            <a:off x="1525701" y="2245344"/>
            <a:ext cx="9140598" cy="4320556"/>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550788CA-6E5D-4371-9223-7BE177502820}"/>
              </a:ext>
            </a:extLst>
          </p:cNvPr>
          <p:cNvSpPr txBox="1"/>
          <p:nvPr/>
        </p:nvSpPr>
        <p:spPr>
          <a:xfrm>
            <a:off x="470689" y="1191778"/>
            <a:ext cx="11138699" cy="830997"/>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The new SharePoint admin center provides a consistent admin experience across services in Microsoft 365 with modern principles.</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6291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3351</Words>
  <Application>Microsoft Office PowerPoint</Application>
  <PresentationFormat>Widescreen</PresentationFormat>
  <Paragraphs>315</Paragraphs>
  <Slides>31</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Lucida Console</vt:lpstr>
      <vt:lpstr>Segoe</vt:lpstr>
      <vt:lpstr>Segoe UI</vt:lpstr>
      <vt:lpstr>Segoe UI Semibold</vt:lpstr>
      <vt:lpstr>Segoe UI Semilight</vt:lpstr>
      <vt:lpstr>Wingdings</vt:lpstr>
      <vt:lpstr>Office Theme</vt:lpstr>
      <vt:lpstr>PowerPoint Presentation</vt:lpstr>
      <vt:lpstr>Lesson Introduction</vt:lpstr>
      <vt:lpstr>Overview of SharePoint in Microsoft 365</vt:lpstr>
      <vt:lpstr>SharePoint integration with Microsoft 365</vt:lpstr>
      <vt:lpstr>SharePoint integration with Power Platform (1/2)</vt:lpstr>
      <vt:lpstr>SharePoint integration with Power Platform (2/2)</vt:lpstr>
      <vt:lpstr>SharePoint service description</vt:lpstr>
      <vt:lpstr>SharePoint Administrator in Microsoft 365</vt:lpstr>
      <vt:lpstr>New SharePoint Admin Center (1/2)</vt:lpstr>
      <vt:lpstr>New SharePoint Admin Center (2/2)</vt:lpstr>
      <vt:lpstr>Classic SharePoint Admin Center (1/2)</vt:lpstr>
      <vt:lpstr>Classic SharePoint Admin Center (2/2)</vt:lpstr>
      <vt:lpstr>SharePoint Online Management Shell</vt:lpstr>
      <vt:lpstr>Lesson Introduction </vt:lpstr>
      <vt:lpstr>Overview of SharePoint sites (1/4) </vt:lpstr>
      <vt:lpstr>Overview of SharePoint sites (2/4) </vt:lpstr>
      <vt:lpstr>Overview of SharePoint sites (3/4) </vt:lpstr>
      <vt:lpstr>Overview of SharePoint sites (4/4) </vt:lpstr>
      <vt:lpstr>Overview of navigation in SharePoint (1/4)</vt:lpstr>
      <vt:lpstr>Overview of navigation in SharePoint (2/4)</vt:lpstr>
      <vt:lpstr>Overview of navigation in SharePoint (3/4) </vt:lpstr>
      <vt:lpstr>Overview of navigation in SharePoint (4/4)</vt:lpstr>
      <vt:lpstr>Overview of SharePoint hub sites</vt:lpstr>
      <vt:lpstr>Create SharePoint sites </vt:lpstr>
      <vt:lpstr>Delete SharePoint sites</vt:lpstr>
      <vt:lpstr>Restore SharePoint sites</vt:lpstr>
      <vt:lpstr>Configure SharePoint hub sites (1/2)</vt:lpstr>
      <vt:lpstr>Configure SharePoint hub sites (2/2)</vt:lpstr>
      <vt:lpstr>Site Performance</vt:lpstr>
      <vt:lpstr>SharePoint Online</vt:lpstr>
      <vt:lpstr>Multi-lingual site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7</cp:revision>
  <dcterms:created xsi:type="dcterms:W3CDTF">2020-12-26T02:14:11Z</dcterms:created>
  <dcterms:modified xsi:type="dcterms:W3CDTF">2020-12-26T03:30:34Z</dcterms:modified>
</cp:coreProperties>
</file>