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6" r:id="rId6"/>
    <p:sldId id="267" r:id="rId7"/>
    <p:sldId id="268" r:id="rId8"/>
    <p:sldId id="269" r:id="rId9"/>
    <p:sldId id="270" r:id="rId10"/>
    <p:sldId id="271" r:id="rId11"/>
    <p:sldId id="272"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294" autoAdjust="0"/>
  </p:normalViewPr>
  <p:slideViewPr>
    <p:cSldViewPr snapToGrid="0">
      <p:cViewPr>
        <p:scale>
          <a:sx n="200" d="100"/>
          <a:sy n="200" d="100"/>
        </p:scale>
        <p:origin x="-6475" y="-2472"/>
      </p:cViewPr>
      <p:guideLst/>
    </p:cSldViewPr>
  </p:slideViewPr>
  <p:outlineViewPr>
    <p:cViewPr>
      <p:scale>
        <a:sx n="33" d="100"/>
        <a:sy n="33" d="100"/>
      </p:scale>
      <p:origin x="0" y="-104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112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3341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38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7239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465740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4298CEA-7A57-4B32-A1D5-E955D07E1B10}" type="datetimeFigureOut">
              <a:rPr lang="en-US" smtClean="0"/>
              <a:t>12/7/2022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0777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391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98CEA-7A57-4B32-A1D5-E955D07E1B10}"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204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8CEA-7A57-4B32-A1D5-E955D07E1B10}"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43905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4298CEA-7A57-4B32-A1D5-E955D07E1B10}" type="datetimeFigureOut">
              <a:rPr lang="en-US" smtClean="0"/>
              <a:t>12/7/2022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57711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4298CEA-7A57-4B32-A1D5-E955D07E1B10}" type="datetimeFigureOut">
              <a:rPr lang="en-US" smtClean="0"/>
              <a:t>12/7/2022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258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4298CEA-7A57-4B32-A1D5-E955D07E1B10}" type="datetimeFigureOut">
              <a:rPr lang="en-US" smtClean="0"/>
              <a:t>12/7/2022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990B75-2378-4156-AE85-6391895B9251}" type="slidenum">
              <a:rPr lang="en-US" smtClean="0"/>
              <a:t>‹#›</a:t>
            </a:fld>
            <a:endParaRPr lang="en-US"/>
          </a:p>
        </p:txBody>
      </p:sp>
    </p:spTree>
    <p:extLst>
      <p:ext uri="{BB962C8B-B14F-4D97-AF65-F5344CB8AC3E}">
        <p14:creationId xmlns:p14="http://schemas.microsoft.com/office/powerpoint/2010/main" val="34610905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abstract/document/4459684" TargetMode="External"/><Relationship Id="rId3" Type="http://schemas.openxmlformats.org/officeDocument/2006/relationships/hyperlink" Target="https://link.springer.com/chapter/10.1007/978-3-319-77712-2_19" TargetMode="External"/><Relationship Id="rId7" Type="http://schemas.openxmlformats.org/officeDocument/2006/relationships/hyperlink" Target="https://www.cisa.gov/uscert/sites/default/files/publications/Practical-SQLi-Identification.pdf" TargetMode="External"/><Relationship Id="rId2" Type="http://schemas.openxmlformats.org/officeDocument/2006/relationships/hyperlink" Target="https://wicksnet.wordpress.com/2014/09/30/sql-injection-using-sqlmap/" TargetMode="External"/><Relationship Id="rId1" Type="http://schemas.openxmlformats.org/officeDocument/2006/relationships/slideLayout" Target="../slideLayouts/slideLayout2.xml"/><Relationship Id="rId6" Type="http://schemas.openxmlformats.org/officeDocument/2006/relationships/hyperlink" Target="https://youtu.be/F8fjsJBJK4w" TargetMode="External"/><Relationship Id="rId5" Type="http://schemas.openxmlformats.org/officeDocument/2006/relationships/hyperlink" Target="https://portswigger.net/web-security/sql-injection" TargetMode="External"/><Relationship Id="rId4" Type="http://schemas.openxmlformats.org/officeDocument/2006/relationships/hyperlink" Target="http://sqlmap.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EFC0-D7DB-1BBD-3A2E-451048349A18}"/>
              </a:ext>
            </a:extLst>
          </p:cNvPr>
          <p:cNvSpPr>
            <a:spLocks noGrp="1"/>
          </p:cNvSpPr>
          <p:nvPr>
            <p:ph type="ctrTitle"/>
          </p:nvPr>
        </p:nvSpPr>
        <p:spPr>
          <a:xfrm>
            <a:off x="804672" y="2386744"/>
            <a:ext cx="5925310" cy="1645920"/>
          </a:xfrm>
        </p:spPr>
        <p:txBody>
          <a:bodyPr>
            <a:normAutofit/>
          </a:bodyPr>
          <a:lstStyle/>
          <a:p>
            <a:r>
              <a:rPr lang="en-US" dirty="0"/>
              <a:t>AUTO-WT  TOOL</a:t>
            </a:r>
          </a:p>
        </p:txBody>
      </p:sp>
      <p:sp>
        <p:nvSpPr>
          <p:cNvPr id="3" name="Subtitle 2">
            <a:extLst>
              <a:ext uri="{FF2B5EF4-FFF2-40B4-BE49-F238E27FC236}">
                <a16:creationId xmlns:a16="http://schemas.microsoft.com/office/drawing/2014/main" id="{AB582466-60FE-F5E2-69CF-D8DB10A927F0}"/>
              </a:ext>
            </a:extLst>
          </p:cNvPr>
          <p:cNvSpPr>
            <a:spLocks noGrp="1"/>
          </p:cNvSpPr>
          <p:nvPr>
            <p:ph type="subTitle" idx="1"/>
          </p:nvPr>
        </p:nvSpPr>
        <p:spPr>
          <a:xfrm>
            <a:off x="1148615" y="4352544"/>
            <a:ext cx="5242560" cy="1239894"/>
          </a:xfrm>
        </p:spPr>
        <p:txBody>
          <a:bodyPr>
            <a:normAutofit/>
          </a:bodyPr>
          <a:lstStyle/>
          <a:p>
            <a:pPr>
              <a:lnSpc>
                <a:spcPct val="90000"/>
              </a:lnSpc>
            </a:pPr>
            <a:r>
              <a:rPr lang="en-US" sz="1300">
                <a:solidFill>
                  <a:srgbClr val="FFFFFF"/>
                </a:solidFill>
                <a:latin typeface="Roboto" panose="02000000000000000000" pitchFamily="2" charset="0"/>
                <a:ea typeface="Roboto" panose="02000000000000000000" pitchFamily="2" charset="0"/>
              </a:rPr>
              <a:t>Team: Naveen Krishna k v</a:t>
            </a:r>
          </a:p>
          <a:p>
            <a:pPr>
              <a:lnSpc>
                <a:spcPct val="90000"/>
              </a:lnSpc>
            </a:pPr>
            <a:r>
              <a:rPr lang="en-US" sz="1300">
                <a:solidFill>
                  <a:srgbClr val="FFFFFF"/>
                </a:solidFill>
                <a:latin typeface="Roboto" panose="02000000000000000000" pitchFamily="2" charset="0"/>
                <a:ea typeface="Roboto" panose="02000000000000000000" pitchFamily="2" charset="0"/>
              </a:rPr>
              <a:t>USN: 1SU19CI014</a:t>
            </a:r>
          </a:p>
          <a:p>
            <a:pPr>
              <a:lnSpc>
                <a:spcPct val="90000"/>
              </a:lnSpc>
            </a:pPr>
            <a:r>
              <a:rPr lang="en-US" sz="1300">
                <a:solidFill>
                  <a:srgbClr val="FFFFFF"/>
                </a:solidFill>
                <a:latin typeface="Roboto" panose="02000000000000000000" pitchFamily="2" charset="0"/>
                <a:ea typeface="Roboto" panose="02000000000000000000" pitchFamily="2" charset="0"/>
              </a:rPr>
              <a:t>Department : Cloud Technology and Information Security</a:t>
            </a:r>
          </a:p>
          <a:p>
            <a:pPr>
              <a:lnSpc>
                <a:spcPct val="90000"/>
              </a:lnSpc>
            </a:pPr>
            <a:r>
              <a:rPr lang="en-US" sz="1300">
                <a:solidFill>
                  <a:srgbClr val="FFFFFF"/>
                </a:solidFill>
                <a:latin typeface="Roboto" panose="02000000000000000000" pitchFamily="2" charset="0"/>
                <a:ea typeface="Roboto" panose="02000000000000000000" pitchFamily="2" charset="0"/>
              </a:rPr>
              <a:t>Guide: Mrs. Renisha</a:t>
            </a:r>
          </a:p>
        </p:txBody>
      </p:sp>
      <p:sp>
        <p:nvSpPr>
          <p:cNvPr id="12"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ools">
            <a:extLst>
              <a:ext uri="{FF2B5EF4-FFF2-40B4-BE49-F238E27FC236}">
                <a16:creationId xmlns:a16="http://schemas.microsoft.com/office/drawing/2014/main" id="{3ECD4EDF-3E59-DCB5-F818-FAD83D454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34965781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6BABBA-A88A-79BB-CBB6-27997427439D}"/>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MOTIVATION TO IMPLEMENT</a:t>
            </a:r>
          </a:p>
          <a:p>
            <a:pPr>
              <a:buFont typeface="Wingdings" panose="05000000000000000000" pitchFamily="2" charset="2"/>
              <a:buChar char="Ø"/>
            </a:pPr>
            <a:endParaRPr lang="en-US" b="1">
              <a:solidFill>
                <a:schemeClr val="bg1"/>
              </a:solidFill>
            </a:endParaRPr>
          </a:p>
          <a:p>
            <a:pPr marL="0" indent="0">
              <a:buNone/>
            </a:pPr>
            <a:r>
              <a:rPr lang="en-US">
                <a:solidFill>
                  <a:schemeClr val="bg1"/>
                </a:solidFill>
              </a:rPr>
              <a:t>The class of vulnerabilities known as SQL injection and XSS scripting continues to present an extremely high risk in the current network threat landscape. Exploitation of these vulnerabilities has been implicated in many recent high-profile intrusions.</a:t>
            </a:r>
          </a:p>
          <a:p>
            <a:pPr marL="0" indent="0">
              <a:buNone/>
            </a:pPr>
            <a:r>
              <a:rPr lang="en-US">
                <a:solidFill>
                  <a:schemeClr val="bg1"/>
                </a:solidFill>
              </a:rPr>
              <a:t> Although there is an abundance of good literature about how to prevent SQL injection vulnerabilities or XSS, still these attack continues to appear.</a:t>
            </a:r>
          </a:p>
          <a:p>
            <a:pPr marL="0" indent="0">
              <a:buNone/>
            </a:pPr>
            <a:r>
              <a:rPr lang="en-US">
                <a:solidFill>
                  <a:schemeClr val="bg1"/>
                </a:solidFill>
              </a:rPr>
              <a:t>So we introduce a system which allow users to test the website instead of just giving prevention mechanisms that might leave a chance that vulnerability to exist. </a:t>
            </a:r>
          </a:p>
        </p:txBody>
      </p:sp>
    </p:spTree>
    <p:extLst>
      <p:ext uri="{BB962C8B-B14F-4D97-AF65-F5344CB8AC3E}">
        <p14:creationId xmlns:p14="http://schemas.microsoft.com/office/powerpoint/2010/main" val="14987313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5DDC-A8CA-9C70-FD33-823EAC80A0B3}"/>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400"/>
              <a:t>SYSTEM DESIGN METHODOLOGY</a:t>
            </a:r>
          </a:p>
        </p:txBody>
      </p:sp>
      <p:sp>
        <p:nvSpPr>
          <p:cNvPr id="6" name="TextBox 5">
            <a:extLst>
              <a:ext uri="{FF2B5EF4-FFF2-40B4-BE49-F238E27FC236}">
                <a16:creationId xmlns:a16="http://schemas.microsoft.com/office/drawing/2014/main" id="{7D487AB4-38EF-6019-4B93-6424BEE78411}"/>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spcBef>
                <a:spcPts val="1000"/>
              </a:spcBef>
              <a:buClr>
                <a:schemeClr val="accent2"/>
              </a:buClr>
              <a:buFont typeface="Arial" panose="020B0604020202020204" pitchFamily="34" charset="0"/>
              <a:buChar char="•"/>
            </a:pPr>
            <a:r>
              <a:rPr lang="en-US" b="1">
                <a:solidFill>
                  <a:schemeClr val="tx1">
                    <a:lumMod val="85000"/>
                    <a:lumOff val="15000"/>
                  </a:schemeClr>
                </a:solidFill>
              </a:rPr>
              <a:t>SYSTEM ARCHITECTURE DIAGRAM</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D0DDA9-8F79-AC03-3678-58F86438C9BD}"/>
              </a:ext>
            </a:extLst>
          </p:cNvPr>
          <p:cNvPicPr>
            <a:picLocks noGrp="1" noChangeAspect="1"/>
          </p:cNvPicPr>
          <p:nvPr>
            <p:ph idx="1"/>
          </p:nvPr>
        </p:nvPicPr>
        <p:blipFill>
          <a:blip r:embed="rId2"/>
          <a:stretch>
            <a:fillRect/>
          </a:stretch>
        </p:blipFill>
        <p:spPr>
          <a:xfrm>
            <a:off x="4823366" y="2094152"/>
            <a:ext cx="6227064" cy="2677638"/>
          </a:xfrm>
          <a:prstGeom prst="rect">
            <a:avLst/>
          </a:prstGeom>
        </p:spPr>
      </p:pic>
    </p:spTree>
    <p:extLst>
      <p:ext uri="{BB962C8B-B14F-4D97-AF65-F5344CB8AC3E}">
        <p14:creationId xmlns:p14="http://schemas.microsoft.com/office/powerpoint/2010/main" val="375003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EE87-2D0A-46C9-8825-9D23CC227E39}"/>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CONCLUSION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006CCF-9260-0690-67B2-78DBF3983D3C}"/>
              </a:ext>
            </a:extLst>
          </p:cNvPr>
          <p:cNvSpPr>
            <a:spLocks noGrp="1"/>
          </p:cNvSpPr>
          <p:nvPr>
            <p:ph idx="1"/>
          </p:nvPr>
        </p:nvSpPr>
        <p:spPr>
          <a:xfrm>
            <a:off x="6049182" y="802638"/>
            <a:ext cx="5408696" cy="5252722"/>
          </a:xfrm>
        </p:spPr>
        <p:txBody>
          <a:bodyPr anchor="ctr">
            <a:normAutofit/>
          </a:bodyPr>
          <a:lstStyle/>
          <a:p>
            <a:r>
              <a:rPr lang="en-US">
                <a:solidFill>
                  <a:schemeClr val="bg1"/>
                </a:solidFill>
              </a:rPr>
              <a:t>In this project, we have demonstrated a method for testing web applications for SQL injection and xss scripting vulnerabilities that closely mimics those that attackers use in the wild. </a:t>
            </a:r>
          </a:p>
          <a:p>
            <a:r>
              <a:rPr lang="en-US">
                <a:solidFill>
                  <a:schemeClr val="bg1"/>
                </a:solidFill>
                <a:ea typeface="Roboto" panose="02000000000000000000" pitchFamily="2" charset="0"/>
              </a:rPr>
              <a:t>Our system will Eliminate the manually entering process with automation which allow users save time during executing these attacks and test there websites with ease.</a:t>
            </a:r>
          </a:p>
          <a:p>
            <a:endParaRPr lang="en-US">
              <a:solidFill>
                <a:schemeClr val="bg1"/>
              </a:solidFill>
            </a:endParaRPr>
          </a:p>
        </p:txBody>
      </p:sp>
    </p:spTree>
    <p:extLst>
      <p:ext uri="{BB962C8B-B14F-4D97-AF65-F5344CB8AC3E}">
        <p14:creationId xmlns:p14="http://schemas.microsoft.com/office/powerpoint/2010/main" val="19477269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642-6144-4B74-DFA9-1390282F4DF5}"/>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REFERENCE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615DF1-9EF8-35F3-338B-F6C402EBD6CE}"/>
              </a:ext>
            </a:extLst>
          </p:cNvPr>
          <p:cNvSpPr>
            <a:spLocks noGrp="1"/>
          </p:cNvSpPr>
          <p:nvPr>
            <p:ph idx="1"/>
          </p:nvPr>
        </p:nvSpPr>
        <p:spPr>
          <a:xfrm>
            <a:off x="6049182" y="802638"/>
            <a:ext cx="5408696" cy="5252722"/>
          </a:xfrm>
        </p:spPr>
        <p:txBody>
          <a:bodyPr anchor="ctr">
            <a:normAutofit fontScale="92500" lnSpcReduction="10000"/>
          </a:bodyPr>
          <a:lstStyle/>
          <a:p>
            <a:r>
              <a:rPr lang="en-US" dirty="0">
                <a:solidFill>
                  <a:schemeClr val="bg1"/>
                </a:solidFill>
                <a:latin typeface="+mj-lt"/>
                <a:ea typeface="Roboto" panose="02000000000000000000" pitchFamily="2" charset="0"/>
              </a:rPr>
              <a:t>Research paper of already existing SQL attack tool </a:t>
            </a:r>
            <a:r>
              <a:rPr lang="en-US" dirty="0">
                <a:solidFill>
                  <a:schemeClr val="bg1"/>
                </a:solidFill>
                <a:latin typeface="+mj-lt"/>
                <a:ea typeface="Roboto" panose="02000000000000000000" pitchFamily="2" charset="0"/>
                <a:hlinkClick r:id="rId2"/>
              </a:rPr>
              <a:t>https://wicksnet.wordpress.com/2014/09/30/sql-injection-using-sqlmap/</a:t>
            </a:r>
            <a:endParaRPr lang="en-US" dirty="0">
              <a:solidFill>
                <a:schemeClr val="bg1"/>
              </a:solidFill>
              <a:latin typeface="+mj-lt"/>
              <a:ea typeface="Roboto" panose="02000000000000000000" pitchFamily="2" charset="0"/>
            </a:endParaRPr>
          </a:p>
          <a:p>
            <a:r>
              <a:rPr lang="en-US" b="0" i="0" dirty="0">
                <a:solidFill>
                  <a:srgbClr val="333333"/>
                </a:solidFill>
                <a:effectLst/>
                <a:latin typeface="Georgia" panose="02040502050405020303" pitchFamily="18" charset="0"/>
              </a:rPr>
              <a:t>XSS Attack Detection Approach Based on Scripts Features Analysis: </a:t>
            </a:r>
            <a:r>
              <a:rPr lang="en-US" b="0" i="0" dirty="0">
                <a:solidFill>
                  <a:srgbClr val="333333"/>
                </a:solidFill>
                <a:effectLst/>
                <a:latin typeface="Georgia" panose="02040502050405020303" pitchFamily="18" charset="0"/>
                <a:hlinkClick r:id="rId3"/>
              </a:rPr>
              <a:t>https://link.springer.com/chapter/10.1007/978-3-319-77712-2_19</a:t>
            </a:r>
            <a:r>
              <a:rPr lang="en-US" b="0" i="0" dirty="0">
                <a:solidFill>
                  <a:srgbClr val="333333"/>
                </a:solidFill>
                <a:effectLst/>
                <a:latin typeface="Georgia" panose="02040502050405020303" pitchFamily="18" charset="0"/>
              </a:rPr>
              <a:t> </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SQLmap</a:t>
            </a:r>
            <a:r>
              <a:rPr lang="en-US" dirty="0">
                <a:solidFill>
                  <a:schemeClr val="bg1"/>
                </a:solidFill>
                <a:latin typeface="+mj-lt"/>
                <a:ea typeface="Roboto" panose="02000000000000000000" pitchFamily="2" charset="0"/>
              </a:rPr>
              <a:t> project </a:t>
            </a:r>
            <a:r>
              <a:rPr lang="en-US" dirty="0">
                <a:solidFill>
                  <a:schemeClr val="bg1"/>
                </a:solidFill>
                <a:latin typeface="+mj-lt"/>
                <a:ea typeface="Roboto" panose="02000000000000000000" pitchFamily="2" charset="0"/>
                <a:hlinkClick r:id="rId4"/>
              </a:rPr>
              <a:t>http://sqlmap.org/</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PortsSwigger</a:t>
            </a:r>
            <a:r>
              <a:rPr lang="en-US" dirty="0">
                <a:solidFill>
                  <a:schemeClr val="bg1"/>
                </a:solidFill>
                <a:latin typeface="+mj-lt"/>
                <a:ea typeface="Roboto" panose="02000000000000000000" pitchFamily="2" charset="0"/>
              </a:rPr>
              <a:t> to test SQLi </a:t>
            </a:r>
            <a:r>
              <a:rPr lang="en-US" dirty="0">
                <a:solidFill>
                  <a:schemeClr val="bg1"/>
                </a:solidFill>
                <a:latin typeface="+mj-lt"/>
                <a:ea typeface="Roboto" panose="02000000000000000000" pitchFamily="2" charset="0"/>
                <a:hlinkClick r:id="rId5"/>
              </a:rPr>
              <a:t>https://portswigger.net/web-security/sql-injection</a:t>
            </a:r>
            <a:endParaRPr lang="en-US" dirty="0">
              <a:solidFill>
                <a:schemeClr val="bg1"/>
              </a:solidFill>
              <a:latin typeface="+mj-lt"/>
              <a:ea typeface="Roboto" panose="02000000000000000000" pitchFamily="2" charset="0"/>
            </a:endParaRPr>
          </a:p>
          <a:p>
            <a:r>
              <a:rPr lang="en-US" dirty="0">
                <a:solidFill>
                  <a:schemeClr val="bg1"/>
                </a:solidFill>
                <a:latin typeface="+mj-lt"/>
                <a:ea typeface="Roboto" panose="02000000000000000000" pitchFamily="2" charset="0"/>
              </a:rPr>
              <a:t>Executing Blind SQL injection </a:t>
            </a:r>
            <a:r>
              <a:rPr lang="en-US" dirty="0">
                <a:solidFill>
                  <a:schemeClr val="bg1"/>
                </a:solidFill>
                <a:latin typeface="+mj-lt"/>
                <a:ea typeface="Roboto" panose="02000000000000000000" pitchFamily="2" charset="0"/>
                <a:hlinkClick r:id="rId6"/>
              </a:rPr>
              <a:t>https://youtu.be/F8fjsJBJK4w</a:t>
            </a:r>
            <a:endParaRPr lang="en-US" dirty="0">
              <a:solidFill>
                <a:schemeClr val="bg1"/>
              </a:solidFill>
              <a:latin typeface="+mj-lt"/>
              <a:ea typeface="Roboto" panose="02000000000000000000" pitchFamily="2" charset="0"/>
            </a:endParaRPr>
          </a:p>
          <a:p>
            <a:r>
              <a:rPr lang="en-US" b="0" i="0" dirty="0">
                <a:solidFill>
                  <a:schemeClr val="bg1"/>
                </a:solidFill>
                <a:effectLst/>
                <a:latin typeface="+mj-lt"/>
              </a:rPr>
              <a:t>Practical Identification of SQL Injection Vulnerabilities</a:t>
            </a:r>
            <a:r>
              <a:rPr lang="en-US" dirty="0">
                <a:solidFill>
                  <a:schemeClr val="bg1"/>
                </a:solidFill>
                <a:latin typeface="+mj-lt"/>
                <a:ea typeface="Roboto" panose="02000000000000000000" pitchFamily="2" charset="0"/>
              </a:rPr>
              <a:t>:  </a:t>
            </a:r>
            <a:r>
              <a:rPr lang="en-US" dirty="0">
                <a:solidFill>
                  <a:schemeClr val="bg1"/>
                </a:solidFill>
                <a:latin typeface="+mj-lt"/>
                <a:ea typeface="Roboto" panose="02000000000000000000" pitchFamily="2" charset="0"/>
                <a:hlinkClick r:id="rId7"/>
              </a:rPr>
              <a:t>https://www.cisa.gov/uscert/sites/default/files/publications/Practical-SQLi-Identification.pdf</a:t>
            </a:r>
            <a:r>
              <a:rPr lang="en-US" dirty="0">
                <a:solidFill>
                  <a:schemeClr val="bg1"/>
                </a:solidFill>
                <a:latin typeface="+mj-lt"/>
                <a:ea typeface="Roboto" panose="02000000000000000000" pitchFamily="2" charset="0"/>
              </a:rPr>
              <a:t> </a:t>
            </a:r>
          </a:p>
          <a:p>
            <a:r>
              <a:rPr lang="en-US" i="0" dirty="0">
                <a:solidFill>
                  <a:schemeClr val="bg1"/>
                </a:solidFill>
                <a:effectLst/>
                <a:latin typeface="+mj-lt"/>
              </a:rPr>
              <a:t>Testing and Comparing Web Vulnerability Scanning Tools for SQL Injection and XSS Attacks: </a:t>
            </a:r>
            <a:r>
              <a:rPr lang="en-US" dirty="0">
                <a:solidFill>
                  <a:schemeClr val="bg1"/>
                </a:solidFill>
                <a:latin typeface="+mj-lt"/>
                <a:ea typeface="Roboto" panose="02000000000000000000" pitchFamily="2" charset="0"/>
                <a:hlinkClick r:id="rId8"/>
              </a:rPr>
              <a:t>https://ieeexplore.ieee.org/abstract/document/4459684</a:t>
            </a:r>
            <a:r>
              <a:rPr lang="en-US" dirty="0">
                <a:solidFill>
                  <a:schemeClr val="bg1"/>
                </a:solidFill>
                <a:latin typeface="+mj-lt"/>
                <a:ea typeface="Roboto" panose="02000000000000000000" pitchFamily="2" charset="0"/>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78887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CF478-3F51-FD2F-0553-EC82D34CA69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AGENDA</a:t>
            </a:r>
          </a:p>
        </p:txBody>
      </p:sp>
      <p:sp>
        <p:nvSpPr>
          <p:cNvPr id="3" name="Content Placeholder 2">
            <a:extLst>
              <a:ext uri="{FF2B5EF4-FFF2-40B4-BE49-F238E27FC236}">
                <a16:creationId xmlns:a16="http://schemas.microsoft.com/office/drawing/2014/main" id="{7298791A-E7CA-FC1E-BEE0-A25FFC0D2A7C}"/>
              </a:ext>
            </a:extLst>
          </p:cNvPr>
          <p:cNvSpPr>
            <a:spLocks noGrp="1"/>
          </p:cNvSpPr>
          <p:nvPr>
            <p:ph idx="1"/>
          </p:nvPr>
        </p:nvSpPr>
        <p:spPr>
          <a:xfrm>
            <a:off x="5591695" y="1402080"/>
            <a:ext cx="5320696" cy="4053840"/>
          </a:xfrm>
        </p:spPr>
        <p:txBody>
          <a:bodyPr anchor="ctr">
            <a:normAutofit/>
          </a:bodyPr>
          <a:lstStyle/>
          <a:p>
            <a:r>
              <a:rPr lang="en-US">
                <a:ea typeface="Roboto" panose="02000000000000000000" pitchFamily="2" charset="0"/>
              </a:rPr>
              <a:t>Abstract</a:t>
            </a:r>
          </a:p>
          <a:p>
            <a:r>
              <a:rPr lang="en-US">
                <a:ea typeface="Roboto" panose="02000000000000000000" pitchFamily="2" charset="0"/>
              </a:rPr>
              <a:t>Introduction</a:t>
            </a:r>
          </a:p>
          <a:p>
            <a:r>
              <a:rPr lang="en-US">
                <a:ea typeface="Roboto" panose="02000000000000000000" pitchFamily="2" charset="0"/>
              </a:rPr>
              <a:t>Literature Survey</a:t>
            </a:r>
          </a:p>
          <a:p>
            <a:r>
              <a:rPr lang="en-US">
                <a:ea typeface="Roboto" panose="02000000000000000000" pitchFamily="2" charset="0"/>
              </a:rPr>
              <a:t>System Design Methodology</a:t>
            </a:r>
          </a:p>
          <a:p>
            <a:r>
              <a:rPr lang="en-US">
                <a:ea typeface="Roboto" panose="02000000000000000000" pitchFamily="2" charset="0"/>
              </a:rPr>
              <a:t>Conclusion</a:t>
            </a:r>
          </a:p>
          <a:p>
            <a:r>
              <a:rPr lang="en-US">
                <a:ea typeface="Roboto" panose="02000000000000000000" pitchFamily="2" charset="0"/>
              </a:rPr>
              <a:t>Reference</a:t>
            </a:r>
          </a:p>
        </p:txBody>
      </p:sp>
    </p:spTree>
    <p:extLst>
      <p:ext uri="{BB962C8B-B14F-4D97-AF65-F5344CB8AC3E}">
        <p14:creationId xmlns:p14="http://schemas.microsoft.com/office/powerpoint/2010/main" val="103608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75AE-0E33-0876-9A1E-E07827556DFA}"/>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ABSTRACT</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31AB8-7C5A-8A35-BC2B-E4ED3CBB3A01}"/>
              </a:ext>
            </a:extLst>
          </p:cNvPr>
          <p:cNvSpPr>
            <a:spLocks noGrp="1"/>
          </p:cNvSpPr>
          <p:nvPr>
            <p:ph idx="1"/>
          </p:nvPr>
        </p:nvSpPr>
        <p:spPr>
          <a:xfrm>
            <a:off x="6049182" y="802638"/>
            <a:ext cx="5408696" cy="5252722"/>
          </a:xfrm>
        </p:spPr>
        <p:txBody>
          <a:bodyPr anchor="ctr">
            <a:normAutofit/>
          </a:bodyPr>
          <a:lstStyle/>
          <a:p>
            <a:pPr marL="36900" indent="0">
              <a:buNone/>
            </a:pPr>
            <a:endParaRPr lang="en-US">
              <a:solidFill>
                <a:schemeClr val="bg1"/>
              </a:solidFill>
            </a:endParaRPr>
          </a:p>
          <a:p>
            <a:pPr marL="36900" indent="0">
              <a:buNone/>
            </a:pPr>
            <a:r>
              <a:rPr lang="en-US" b="0" i="0">
                <a:solidFill>
                  <a:schemeClr val="bg1"/>
                </a:solidFill>
                <a:effectLst/>
              </a:rPr>
              <a:t>As Internet usage is rising day by day security has become a vital facet to the Internet world. Security of the website in today's world is very important. </a:t>
            </a:r>
            <a:r>
              <a:rPr lang="en-US">
                <a:solidFill>
                  <a:schemeClr val="bg1"/>
                </a:solidFill>
              </a:rPr>
              <a:t>We are introducing a solution to test web application vulnerability for SQL injection, XSS scripting by running automating script. It includes 3 types of SQL injection such as union based, error based and blind SQLi alongside XSS(cross site scripting). Project aims to reduce human effort in testing these attack against website and also saves time for users.</a:t>
            </a:r>
          </a:p>
          <a:p>
            <a:endParaRPr lang="en-US">
              <a:solidFill>
                <a:schemeClr val="bg1"/>
              </a:solidFill>
              <a:latin typeface="Roboto" panose="02000000000000000000" pitchFamily="2" charset="0"/>
            </a:endParaRPr>
          </a:p>
          <a:p>
            <a:endParaRPr lang="en-US">
              <a:solidFill>
                <a:schemeClr val="bg1"/>
              </a:solidFill>
              <a:latin typeface="Roboto" panose="02000000000000000000" pitchFamily="2" charset="0"/>
            </a:endParaRPr>
          </a:p>
        </p:txBody>
      </p:sp>
    </p:spTree>
    <p:extLst>
      <p:ext uri="{BB962C8B-B14F-4D97-AF65-F5344CB8AC3E}">
        <p14:creationId xmlns:p14="http://schemas.microsoft.com/office/powerpoint/2010/main" val="17039115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AD0565-53CD-4D7C-A6AE-8DCFB6761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C5667-0E01-E88E-3252-7DDC5C7AB59B}"/>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INTRODUCTION</a:t>
            </a:r>
            <a:endParaRPr lang="en-US"/>
          </a:p>
        </p:txBody>
      </p:sp>
      <p:sp>
        <p:nvSpPr>
          <p:cNvPr id="3" name="Content Placeholder 2">
            <a:extLst>
              <a:ext uri="{FF2B5EF4-FFF2-40B4-BE49-F238E27FC236}">
                <a16:creationId xmlns:a16="http://schemas.microsoft.com/office/drawing/2014/main" id="{F1082FC1-D504-9109-019E-14F72A26370B}"/>
              </a:ext>
            </a:extLst>
          </p:cNvPr>
          <p:cNvSpPr>
            <a:spLocks noGrp="1"/>
          </p:cNvSpPr>
          <p:nvPr>
            <p:ph idx="1"/>
          </p:nvPr>
        </p:nvSpPr>
        <p:spPr>
          <a:xfrm>
            <a:off x="804671" y="2858703"/>
            <a:ext cx="5285791" cy="3042547"/>
          </a:xfrm>
        </p:spPr>
        <p:txBody>
          <a:bodyPr>
            <a:normAutofit lnSpcReduction="10000"/>
          </a:bodyPr>
          <a:lstStyle/>
          <a:p>
            <a:pPr>
              <a:lnSpc>
                <a:spcPct val="90000"/>
              </a:lnSpc>
              <a:buFont typeface="Wingdings" panose="05000000000000000000" pitchFamily="2" charset="2"/>
              <a:buChar char="Ø"/>
            </a:pPr>
            <a:r>
              <a:rPr lang="en-US" sz="1700" b="1" i="0">
                <a:solidFill>
                  <a:srgbClr val="FFFFFF"/>
                </a:solidFill>
                <a:effectLst/>
                <a:latin typeface="+mj-lt"/>
              </a:rPr>
              <a:t>DOMAIN</a:t>
            </a:r>
          </a:p>
          <a:p>
            <a:pPr>
              <a:lnSpc>
                <a:spcPct val="90000"/>
              </a:lnSpc>
              <a:buFont typeface="Wingdings" panose="05000000000000000000" pitchFamily="2" charset="2"/>
              <a:buChar char="Ø"/>
            </a:pPr>
            <a:endParaRPr lang="en-US" sz="1700" b="0" i="0">
              <a:solidFill>
                <a:srgbClr val="FFFFFF"/>
              </a:solidFill>
              <a:effectLst/>
              <a:latin typeface="Roboto" panose="02000000000000000000" pitchFamily="2" charset="0"/>
            </a:endParaRPr>
          </a:p>
          <a:p>
            <a:pPr marL="228600" lvl="1" indent="0">
              <a:lnSpc>
                <a:spcPct val="90000"/>
              </a:lnSpc>
              <a:spcBef>
                <a:spcPts val="600"/>
              </a:spcBef>
              <a:buNone/>
            </a:pPr>
            <a:r>
              <a:rPr lang="en-US" sz="1700" b="0" i="0">
                <a:solidFill>
                  <a:srgbClr val="FFFFFF"/>
                </a:solidFill>
                <a:effectLst/>
                <a:latin typeface="+mj-lt"/>
              </a:rPr>
              <a:t>Cybersecurity is the protection to </a:t>
            </a:r>
          </a:p>
          <a:p>
            <a:pPr marL="228600" lvl="1" indent="0">
              <a:lnSpc>
                <a:spcPct val="90000"/>
              </a:lnSpc>
              <a:spcBef>
                <a:spcPts val="600"/>
              </a:spcBef>
              <a:buNone/>
            </a:pPr>
            <a:r>
              <a:rPr lang="en-US" sz="1700" b="0" i="0">
                <a:solidFill>
                  <a:srgbClr val="FFFFFF"/>
                </a:solidFill>
                <a:effectLst/>
                <a:latin typeface="+mj-lt"/>
              </a:rPr>
              <a:t>defend internet-connected devices</a:t>
            </a:r>
          </a:p>
          <a:p>
            <a:pPr marL="228600" lvl="1" indent="0">
              <a:lnSpc>
                <a:spcPct val="90000"/>
              </a:lnSpc>
              <a:spcBef>
                <a:spcPts val="600"/>
              </a:spcBef>
              <a:buNone/>
            </a:pPr>
            <a:r>
              <a:rPr lang="en-US" sz="1700" b="0" i="0">
                <a:solidFill>
                  <a:srgbClr val="FFFFFF"/>
                </a:solidFill>
                <a:effectLst/>
                <a:latin typeface="+mj-lt"/>
              </a:rPr>
              <a:t> and services from malicious </a:t>
            </a:r>
          </a:p>
          <a:p>
            <a:pPr marL="228600" lvl="1" indent="0">
              <a:lnSpc>
                <a:spcPct val="90000"/>
              </a:lnSpc>
              <a:spcBef>
                <a:spcPts val="600"/>
              </a:spcBef>
              <a:buNone/>
            </a:pPr>
            <a:r>
              <a:rPr lang="en-US" sz="1700" b="0" i="0">
                <a:solidFill>
                  <a:srgbClr val="FFFFFF"/>
                </a:solidFill>
                <a:effectLst/>
                <a:latin typeface="+mj-lt"/>
              </a:rPr>
              <a:t>attacks by hackers, spammers, and</a:t>
            </a:r>
          </a:p>
          <a:p>
            <a:pPr marL="228600" lvl="1" indent="0">
              <a:lnSpc>
                <a:spcPct val="90000"/>
              </a:lnSpc>
              <a:spcBef>
                <a:spcPts val="600"/>
              </a:spcBef>
              <a:buNone/>
            </a:pPr>
            <a:r>
              <a:rPr lang="en-US" sz="1700" b="0" i="0">
                <a:solidFill>
                  <a:srgbClr val="FFFFFF"/>
                </a:solidFill>
                <a:effectLst/>
                <a:latin typeface="+mj-lt"/>
              </a:rPr>
              <a:t> </a:t>
            </a:r>
            <a:r>
              <a:rPr lang="en-US" sz="1700">
                <a:solidFill>
                  <a:srgbClr val="FFFFFF"/>
                </a:solidFill>
                <a:latin typeface="+mj-lt"/>
              </a:rPr>
              <a:t>cybercriminals</a:t>
            </a:r>
            <a:r>
              <a:rPr lang="en-US" sz="1700" b="0" i="0">
                <a:solidFill>
                  <a:srgbClr val="FFFFFF"/>
                </a:solidFill>
                <a:effectLst/>
                <a:latin typeface="+mj-lt"/>
              </a:rPr>
              <a:t>. The practice is used</a:t>
            </a:r>
          </a:p>
          <a:p>
            <a:pPr marL="228600" lvl="1" indent="0">
              <a:lnSpc>
                <a:spcPct val="90000"/>
              </a:lnSpc>
              <a:spcBef>
                <a:spcPts val="600"/>
              </a:spcBef>
              <a:buNone/>
            </a:pPr>
            <a:r>
              <a:rPr lang="en-US" sz="1700" b="0" i="0">
                <a:solidFill>
                  <a:srgbClr val="FFFFFF"/>
                </a:solidFill>
                <a:effectLst/>
                <a:latin typeface="+mj-lt"/>
              </a:rPr>
              <a:t> by companies to protect against</a:t>
            </a:r>
          </a:p>
          <a:p>
            <a:pPr marL="228600" lvl="1" indent="0">
              <a:lnSpc>
                <a:spcPct val="90000"/>
              </a:lnSpc>
              <a:spcBef>
                <a:spcPts val="600"/>
              </a:spcBef>
              <a:buNone/>
            </a:pPr>
            <a:r>
              <a:rPr lang="en-US" sz="1700" b="0" i="0">
                <a:solidFill>
                  <a:srgbClr val="FFFFFF"/>
                </a:solidFill>
                <a:effectLst/>
                <a:latin typeface="+mj-lt"/>
              </a:rPr>
              <a:t> phishing schemes, </a:t>
            </a:r>
            <a:r>
              <a:rPr lang="en-US" sz="1700">
                <a:solidFill>
                  <a:srgbClr val="FFFFFF"/>
                </a:solidFill>
                <a:latin typeface="+mj-lt"/>
              </a:rPr>
              <a:t>ransomware</a:t>
            </a:r>
          </a:p>
          <a:p>
            <a:pPr marL="228600" lvl="1" indent="0">
              <a:lnSpc>
                <a:spcPct val="90000"/>
              </a:lnSpc>
              <a:spcBef>
                <a:spcPts val="600"/>
              </a:spcBef>
              <a:buNone/>
            </a:pPr>
            <a:r>
              <a:rPr lang="en-US" sz="1700" b="0" i="0">
                <a:solidFill>
                  <a:srgbClr val="FFFFFF"/>
                </a:solidFill>
                <a:effectLst/>
                <a:latin typeface="+mj-lt"/>
              </a:rPr>
              <a:t>attack, identity theft, </a:t>
            </a:r>
            <a:r>
              <a:rPr lang="en-US" sz="1700">
                <a:solidFill>
                  <a:srgbClr val="FFFFFF"/>
                </a:solidFill>
                <a:latin typeface="+mj-lt"/>
              </a:rPr>
              <a:t>data breaches</a:t>
            </a:r>
            <a:r>
              <a:rPr lang="en-US" sz="1700" b="0" i="0">
                <a:solidFill>
                  <a:srgbClr val="FFFFFF"/>
                </a:solidFill>
                <a:effectLst/>
                <a:latin typeface="+mj-lt"/>
              </a:rPr>
              <a:t>, and financial losses.</a:t>
            </a:r>
          </a:p>
          <a:p>
            <a:pPr marL="0" indent="0">
              <a:lnSpc>
                <a:spcPct val="90000"/>
              </a:lnSpc>
              <a:buNone/>
            </a:pPr>
            <a:endParaRPr lang="en-US" sz="1700">
              <a:solidFill>
                <a:srgbClr val="FFFFFF"/>
              </a:solidFill>
            </a:endParaRPr>
          </a:p>
        </p:txBody>
      </p:sp>
      <p:sp>
        <p:nvSpPr>
          <p:cNvPr id="12" name="Rectangle 11">
            <a:extLst>
              <a:ext uri="{FF2B5EF4-FFF2-40B4-BE49-F238E27FC236}">
                <a16:creationId xmlns:a16="http://schemas.microsoft.com/office/drawing/2014/main" id="{0B6CB841-CBA1-4DF4-8C19-4C7DDB03A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3FD6306-603B-410E-AFCF-2EA2E0639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2A7D04-43AA-CB81-D868-E6F952A161FE}"/>
              </a:ext>
            </a:extLst>
          </p:cNvPr>
          <p:cNvPicPr>
            <a:picLocks noChangeAspect="1"/>
          </p:cNvPicPr>
          <p:nvPr/>
        </p:nvPicPr>
        <p:blipFill rotWithShape="1">
          <a:blip r:embed="rId2">
            <a:extLst>
              <a:ext uri="{28A0092B-C50C-407E-A947-70E740481C1C}">
                <a14:useLocalDpi xmlns:a14="http://schemas.microsoft.com/office/drawing/2010/main" val="0"/>
              </a:ext>
            </a:extLst>
          </a:blip>
          <a:srcRect l="26598" r="20150" b="-1"/>
          <a:stretch/>
        </p:blipFill>
        <p:spPr>
          <a:xfrm>
            <a:off x="8020812" y="1126397"/>
            <a:ext cx="3044952" cy="4288536"/>
          </a:xfrm>
          <a:prstGeom prst="rect">
            <a:avLst/>
          </a:prstGeom>
        </p:spPr>
      </p:pic>
    </p:spTree>
    <p:extLst>
      <p:ext uri="{BB962C8B-B14F-4D97-AF65-F5344CB8AC3E}">
        <p14:creationId xmlns:p14="http://schemas.microsoft.com/office/powerpoint/2010/main" val="64566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2FCA6-0DE4-11C2-0BB9-F4E01D6A7F5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PROBLEM STATEMENT</a:t>
            </a:r>
          </a:p>
          <a:p>
            <a:pPr marL="0" indent="0">
              <a:buNone/>
            </a:pPr>
            <a:endParaRPr lang="en-US">
              <a:solidFill>
                <a:schemeClr val="bg1"/>
              </a:solidFill>
            </a:endParaRPr>
          </a:p>
          <a:p>
            <a:pPr marL="0" indent="0">
              <a:buNone/>
            </a:pPr>
            <a:r>
              <a:rPr lang="en-US" b="0" i="0">
                <a:solidFill>
                  <a:schemeClr val="bg1"/>
                </a:solidFill>
                <a:effectLst/>
              </a:rPr>
              <a:t>SQL injection attacks allow attackers to spoof identity, tamper with existing data, cause repudiation issues, allow the complete disclosure of all data on the system, destroy the data or make it otherwise unavailable, and become administrators of the database server.</a:t>
            </a:r>
          </a:p>
          <a:p>
            <a:pPr marL="0" indent="0">
              <a:buNone/>
            </a:pPr>
            <a:r>
              <a:rPr lang="en-US">
                <a:solidFill>
                  <a:schemeClr val="bg1"/>
                </a:solidFill>
              </a:rPr>
              <a:t>Cross-site Scripting (XSS) </a:t>
            </a:r>
            <a:r>
              <a:rPr lang="en-US" b="0" i="0">
                <a:solidFill>
                  <a:schemeClr val="bg1"/>
                </a:solidFill>
                <a:effectLst/>
              </a:rPr>
              <a:t>is a client-side code </a:t>
            </a:r>
            <a:r>
              <a:rPr lang="en-US">
                <a:solidFill>
                  <a:schemeClr val="bg1"/>
                </a:solidFill>
              </a:rPr>
              <a:t>injection attack</a:t>
            </a:r>
            <a:r>
              <a:rPr lang="en-US" b="0" i="0">
                <a:solidFill>
                  <a:schemeClr val="bg1"/>
                </a:solidFill>
                <a:effectLst/>
              </a:rPr>
              <a:t>. The attacker aims to execute malicious scripts in a web browser of the victim by including malicious code in a legitimate web page or web application</a:t>
            </a:r>
          </a:p>
          <a:p>
            <a:pPr marL="0" indent="0">
              <a:buNone/>
            </a:pPr>
            <a:r>
              <a:rPr lang="en-US">
                <a:solidFill>
                  <a:schemeClr val="bg1"/>
                </a:solidFill>
              </a:rPr>
              <a:t>We are bringing a solution that automate these attack so that we can easily test weather these vulnerabilities are existing or not.</a:t>
            </a:r>
          </a:p>
          <a:p>
            <a:pPr marL="0" indent="0">
              <a:buNone/>
            </a:pPr>
            <a:endParaRPr lang="en-US" b="0" i="0">
              <a:solidFill>
                <a:schemeClr val="bg1"/>
              </a:solidFill>
              <a:effectLst/>
            </a:endParaRPr>
          </a:p>
          <a:p>
            <a:pPr marL="0" indent="0">
              <a:buNone/>
            </a:pP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20389353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EA395-68E7-75EC-9EBD-D221C2AFD6DA}"/>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TECHNOLOGY</a:t>
            </a:r>
          </a:p>
          <a:p>
            <a:pPr marL="0" indent="0">
              <a:buNone/>
            </a:pPr>
            <a:endParaRPr lang="en-US" b="1">
              <a:solidFill>
                <a:schemeClr val="bg1"/>
              </a:solidFill>
            </a:endParaRPr>
          </a:p>
          <a:p>
            <a:pPr>
              <a:buFont typeface="Arial" panose="020B0604020202020204" pitchFamily="34" charset="0"/>
              <a:buChar char="•"/>
            </a:pPr>
            <a:r>
              <a:rPr lang="en-US">
                <a:solidFill>
                  <a:schemeClr val="bg1"/>
                </a:solidFill>
                <a:latin typeface="+mj-lt"/>
              </a:rPr>
              <a:t>Hardware Requirements: </a:t>
            </a:r>
            <a:r>
              <a:rPr lang="en-US" b="0" i="0">
                <a:solidFill>
                  <a:schemeClr val="bg1"/>
                </a:solidFill>
                <a:effectLst/>
                <a:latin typeface="+mj-lt"/>
              </a:rPr>
              <a:t>Modern Operating System: Windows 7 or 10, x86 64-bit CPU (Intel / AMD architecture, 4 GB RAM, 5 GB free disk space</a:t>
            </a:r>
            <a:endParaRPr lang="en-US">
              <a:solidFill>
                <a:schemeClr val="bg1"/>
              </a:solidFill>
              <a:latin typeface="+mj-lt"/>
            </a:endParaRPr>
          </a:p>
          <a:p>
            <a:pPr>
              <a:buFont typeface="Arial" panose="020B0604020202020204" pitchFamily="34" charset="0"/>
              <a:buChar char="•"/>
            </a:pPr>
            <a:r>
              <a:rPr lang="en-US" b="0" i="0">
                <a:solidFill>
                  <a:schemeClr val="bg1"/>
                </a:solidFill>
                <a:effectLst/>
                <a:latin typeface="+mj-lt"/>
              </a:rPr>
              <a:t>Front end we use Qt designer, Qt Designer is the Qt tool for </a:t>
            </a:r>
            <a:r>
              <a:rPr lang="en-US" i="0">
                <a:solidFill>
                  <a:schemeClr val="bg1"/>
                </a:solidFill>
                <a:effectLst/>
                <a:latin typeface="+mj-lt"/>
              </a:rPr>
              <a:t>designing and building graphical user interfaces (GUIs) with Qt Widgets.</a:t>
            </a:r>
          </a:p>
          <a:p>
            <a:pPr>
              <a:buFont typeface="Arial" panose="020B0604020202020204" pitchFamily="34" charset="0"/>
              <a:buChar char="•"/>
            </a:pPr>
            <a:r>
              <a:rPr lang="en-US">
                <a:solidFill>
                  <a:schemeClr val="bg1"/>
                </a:solidFill>
                <a:latin typeface="+mj-lt"/>
              </a:rPr>
              <a:t>This system is completely dependent on python programming, </a:t>
            </a:r>
            <a:r>
              <a:rPr lang="en-US" b="0" i="0">
                <a:solidFill>
                  <a:schemeClr val="bg1"/>
                </a:solidFill>
                <a:effectLst/>
                <a:latin typeface="+mj-lt"/>
              </a:rPr>
              <a:t>Python is a high-level, general-purpose programming language. It supports multiple programming paradigms, including structured, object-oriented and functional programming.</a:t>
            </a:r>
            <a:endParaRPr lang="en-US" i="0">
              <a:solidFill>
                <a:schemeClr val="bg1"/>
              </a:solidFill>
              <a:effectLst/>
              <a:latin typeface="+mj-lt"/>
            </a:endParaRPr>
          </a:p>
          <a:p>
            <a:pPr>
              <a:buFont typeface="Arial" panose="020B0604020202020204" pitchFamily="34" charset="0"/>
              <a:buChar char="•"/>
            </a:pPr>
            <a:r>
              <a:rPr lang="en-US">
                <a:solidFill>
                  <a:schemeClr val="bg1"/>
                </a:solidFill>
                <a:latin typeface="+mj-lt"/>
              </a:rPr>
              <a:t>In this tool there is no data stored or retrieved, hence no database is involved.</a:t>
            </a:r>
            <a:endParaRPr lang="en-US" i="0">
              <a:solidFill>
                <a:schemeClr val="bg1"/>
              </a:solidFill>
              <a:effectLst/>
              <a:latin typeface="+mj-lt"/>
            </a:endParaRPr>
          </a:p>
          <a:p>
            <a:pPr marL="0" indent="0">
              <a:buNone/>
            </a:pPr>
            <a:endParaRPr lang="en-US" i="0">
              <a:solidFill>
                <a:schemeClr val="bg1"/>
              </a:solidFill>
              <a:effectLst/>
              <a:latin typeface="+mj-lt"/>
            </a:endParaRPr>
          </a:p>
          <a:p>
            <a:pPr marL="0" indent="0">
              <a:buNone/>
            </a:pP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18880962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26E4-CD5B-9AE1-DEE4-B560282CE0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LITERATURE SURVEY</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94BE64-7B36-481C-E008-C2E566C941B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REVIEW</a:t>
            </a:r>
          </a:p>
          <a:p>
            <a:pPr marL="0" indent="0">
              <a:buNone/>
            </a:pPr>
            <a:r>
              <a:rPr lang="en-US" sz="2200" b="0" i="0" dirty="0">
                <a:solidFill>
                  <a:schemeClr val="bg1"/>
                </a:solidFill>
                <a:effectLst/>
                <a:latin typeface="+mj-lt"/>
              </a:rPr>
              <a:t>A </a:t>
            </a:r>
            <a:r>
              <a:rPr lang="en-US" sz="2200" dirty="0">
                <a:solidFill>
                  <a:schemeClr val="bg1"/>
                </a:solidFill>
                <a:latin typeface="+mj-lt"/>
              </a:rPr>
              <a:t>SQL injection</a:t>
            </a:r>
            <a:r>
              <a:rPr lang="en-US" sz="2200" b="0" i="0" dirty="0">
                <a:solidFill>
                  <a:schemeClr val="bg1"/>
                </a:solidFill>
                <a:effectLst/>
                <a:latin typeface="+mj-lt"/>
              </a:rPr>
              <a:t> attack consists of insertion or “injection” of a SQL query via the input data from the client to the application</a:t>
            </a:r>
            <a:r>
              <a:rPr lang="en-US" sz="2200" dirty="0">
                <a:solidFill>
                  <a:schemeClr val="bg1"/>
                </a:solidFill>
                <a:latin typeface="+mj-lt"/>
              </a:rPr>
              <a:t>. </a:t>
            </a:r>
          </a:p>
          <a:p>
            <a:pPr marL="0" indent="0">
              <a:buNone/>
            </a:pPr>
            <a:r>
              <a:rPr lang="en-US" sz="2200" b="0" i="0" dirty="0">
                <a:solidFill>
                  <a:srgbClr val="333333"/>
                </a:solidFill>
                <a:effectLst/>
              </a:rPr>
              <a:t>Cross-Site Scripting (XSS) attacks are type of injection problems in modern Web applications that can be exploited by injecting JavaScript code</a:t>
            </a:r>
            <a:endParaRPr lang="en-US" sz="2200" b="0" i="0" dirty="0">
              <a:solidFill>
                <a:schemeClr val="bg1"/>
              </a:solidFill>
              <a:effectLst/>
            </a:endParaRPr>
          </a:p>
          <a:p>
            <a:pPr marL="0" indent="0">
              <a:buNone/>
            </a:pPr>
            <a:endParaRPr lang="en-US" b="0" i="0" dirty="0">
              <a:solidFill>
                <a:schemeClr val="bg1"/>
              </a:solidFill>
              <a:effectLst/>
              <a:latin typeface="+mj-lt"/>
            </a:endParaRPr>
          </a:p>
        </p:txBody>
      </p:sp>
    </p:spTree>
    <p:extLst>
      <p:ext uri="{BB962C8B-B14F-4D97-AF65-F5344CB8AC3E}">
        <p14:creationId xmlns:p14="http://schemas.microsoft.com/office/powerpoint/2010/main" val="34608962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E9F3B-C9E0-1090-F5F2-AD3F0A2B866C}"/>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EXISTING SYSTEMS</a:t>
            </a:r>
          </a:p>
          <a:p>
            <a:pPr marL="0" indent="0">
              <a:buNone/>
            </a:pPr>
            <a:endParaRPr lang="en-US" b="1">
              <a:solidFill>
                <a:schemeClr val="bg1"/>
              </a:solidFill>
            </a:endParaRPr>
          </a:p>
          <a:p>
            <a:r>
              <a:rPr lang="en-US" b="0" i="0">
                <a:solidFill>
                  <a:schemeClr val="bg1"/>
                </a:solidFill>
                <a:effectLst/>
                <a:latin typeface="+mj-lt"/>
                <a:ea typeface="Roboto" panose="02000000000000000000" pitchFamily="2" charset="0"/>
              </a:rPr>
              <a:t>A command-line interpreter or command-line processor uses a command-line interface (CLI) to receive commands from a user in the form of lines of text. </a:t>
            </a:r>
          </a:p>
          <a:p>
            <a:r>
              <a:rPr lang="en-US">
                <a:solidFill>
                  <a:schemeClr val="bg1"/>
                </a:solidFill>
                <a:latin typeface="+mj-lt"/>
                <a:ea typeface="Roboto" panose="02000000000000000000" pitchFamily="2" charset="0"/>
              </a:rPr>
              <a:t>It uses python module named </a:t>
            </a:r>
            <a:r>
              <a:rPr lang="en-US" b="1" i="0">
                <a:solidFill>
                  <a:schemeClr val="bg1"/>
                </a:solidFill>
                <a:effectLst/>
                <a:latin typeface="+mj-lt"/>
                <a:ea typeface="Roboto" panose="02000000000000000000" pitchFamily="2" charset="0"/>
              </a:rPr>
              <a:t>__future__ module, </a:t>
            </a:r>
            <a:r>
              <a:rPr lang="en-US" b="0" i="0">
                <a:solidFill>
                  <a:schemeClr val="bg1"/>
                </a:solidFill>
                <a:effectLst/>
                <a:latin typeface="+mj-lt"/>
                <a:ea typeface="Roboto" panose="02000000000000000000" pitchFamily="2" charset="0"/>
              </a:rPr>
              <a:t>is a built-in module in Python that is used to inherit new features that will be available in the new Python versions.. </a:t>
            </a:r>
          </a:p>
          <a:p>
            <a:r>
              <a:rPr lang="en-US">
                <a:solidFill>
                  <a:schemeClr val="bg1"/>
                </a:solidFill>
                <a:latin typeface="+mj-lt"/>
                <a:ea typeface="Roboto" panose="02000000000000000000" pitchFamily="2" charset="0"/>
              </a:rPr>
              <a:t>User has to familiarize with different commands in order to retrieve different kind of information’s</a:t>
            </a:r>
          </a:p>
          <a:p>
            <a:r>
              <a:rPr lang="en-US" b="0" i="0">
                <a:solidFill>
                  <a:schemeClr val="bg1"/>
                </a:solidFill>
                <a:effectLst/>
                <a:latin typeface="+mj-lt"/>
                <a:ea typeface="Roboto" panose="02000000000000000000" pitchFamily="2" charset="0"/>
              </a:rPr>
              <a:t>It consists of different types of SQL injection &amp; Blind SQL injection</a:t>
            </a:r>
          </a:p>
          <a:p>
            <a:pPr marL="0" indent="0">
              <a:buNone/>
            </a:pPr>
            <a:endParaRPr lang="en-US" b="1">
              <a:solidFill>
                <a:schemeClr val="bg1"/>
              </a:solidFill>
            </a:endParaRPr>
          </a:p>
          <a:p>
            <a:pPr marL="0" indent="0">
              <a:buNone/>
            </a:pPr>
            <a:endParaRPr lang="en-US" b="1">
              <a:solidFill>
                <a:schemeClr val="bg1"/>
              </a:solidFill>
            </a:endParaRPr>
          </a:p>
        </p:txBody>
      </p:sp>
    </p:spTree>
    <p:extLst>
      <p:ext uri="{BB962C8B-B14F-4D97-AF65-F5344CB8AC3E}">
        <p14:creationId xmlns:p14="http://schemas.microsoft.com/office/powerpoint/2010/main" val="2166197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DDCDE-E5B7-6EB9-A6C0-213E1A352D62}"/>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PROPOSED SYSTEM-PLANING</a:t>
            </a:r>
          </a:p>
          <a:p>
            <a:pPr>
              <a:buFont typeface="Wingdings" panose="05000000000000000000" pitchFamily="2" charset="2"/>
              <a:buChar char="Ø"/>
            </a:pPr>
            <a:endParaRPr lang="en-US" b="1" dirty="0">
              <a:solidFill>
                <a:schemeClr val="bg1"/>
              </a:solidFill>
            </a:endParaRPr>
          </a:p>
          <a:p>
            <a:r>
              <a:rPr lang="en-US" b="0" i="0" dirty="0">
                <a:solidFill>
                  <a:schemeClr val="bg1"/>
                </a:solidFill>
                <a:effectLst/>
                <a:latin typeface="+mj-lt"/>
                <a:ea typeface="Roboto" panose="02000000000000000000" pitchFamily="2" charset="0"/>
              </a:rPr>
              <a:t>Graphical user interface:- a computer program that enables a person to communicate with a computer through the use of symbols, visual metaphors, and pointing devices</a:t>
            </a:r>
          </a:p>
          <a:p>
            <a:r>
              <a:rPr lang="en-US" b="0" i="0" dirty="0">
                <a:solidFill>
                  <a:schemeClr val="bg1"/>
                </a:solidFill>
                <a:effectLst/>
                <a:latin typeface="+mj-lt"/>
                <a:ea typeface="Roboto" panose="02000000000000000000" pitchFamily="2" charset="0"/>
              </a:rPr>
              <a:t> Python is a general-purpose, versatile, and powerful programming language. It’s a great first language because Python code is concise and easy to read.</a:t>
            </a:r>
          </a:p>
          <a:p>
            <a:r>
              <a:rPr lang="en-US" dirty="0">
                <a:solidFill>
                  <a:schemeClr val="bg1"/>
                </a:solidFill>
                <a:latin typeface="+mj-lt"/>
                <a:ea typeface="Roboto" panose="02000000000000000000" pitchFamily="2" charset="0"/>
              </a:rPr>
              <a:t>Our system consists SQL injection error based, union based and blind SQLi attacks along with XSS scripting.</a:t>
            </a:r>
          </a:p>
          <a:p>
            <a:pPr marL="0" indent="0">
              <a:buNone/>
            </a:pPr>
            <a:endParaRPr lang="en-US" b="1" dirty="0">
              <a:solidFill>
                <a:schemeClr val="bg1"/>
              </a:solidFill>
            </a:endParaRPr>
          </a:p>
          <a:p>
            <a:pPr>
              <a:buFont typeface="Wingdings" panose="05000000000000000000" pitchFamily="2" charset="2"/>
              <a:buChar char="Ø"/>
            </a:pPr>
            <a:endParaRPr lang="en-US" b="1" dirty="0">
              <a:solidFill>
                <a:schemeClr val="bg1"/>
              </a:solidFill>
            </a:endParaRPr>
          </a:p>
          <a:p>
            <a:pPr marL="0" indent="0">
              <a:buNone/>
            </a:pPr>
            <a:r>
              <a:rPr lang="en-US" b="1" dirty="0">
                <a:solidFill>
                  <a:schemeClr val="bg1"/>
                </a:solidFill>
              </a:rPr>
              <a:t> </a:t>
            </a:r>
          </a:p>
        </p:txBody>
      </p:sp>
    </p:spTree>
    <p:extLst>
      <p:ext uri="{BB962C8B-B14F-4D97-AF65-F5344CB8AC3E}">
        <p14:creationId xmlns:p14="http://schemas.microsoft.com/office/powerpoint/2010/main" val="325550416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1020</TotalTime>
  <Words>903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Gill Sans MT</vt:lpstr>
      <vt:lpstr>Roboto</vt:lpstr>
      <vt:lpstr>Wingdings</vt:lpstr>
      <vt:lpstr>Parcel</vt:lpstr>
      <vt:lpstr>AUTO-WT  TOOL</vt:lpstr>
      <vt:lpstr>AGENDA</vt:lpstr>
      <vt:lpstr>ABSTRACT</vt:lpstr>
      <vt:lpstr>INTRODUCTION</vt:lpstr>
      <vt:lpstr>PowerPoint Presentation</vt:lpstr>
      <vt:lpstr>PowerPoint Presentation</vt:lpstr>
      <vt:lpstr>LITERATURE SURVEY</vt:lpstr>
      <vt:lpstr>PowerPoint Presentation</vt:lpstr>
      <vt:lpstr>PowerPoint Presentation</vt:lpstr>
      <vt:lpstr>PowerPoint Presentation</vt:lpstr>
      <vt:lpstr>SYSTEM DESIGN METHODOLOGY</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SQLi</dc:title>
  <dc:creator>Naveen krishna.k.v</dc:creator>
  <cp:lastModifiedBy>Naveen krishna.k.v</cp:lastModifiedBy>
  <cp:revision>17</cp:revision>
  <dcterms:created xsi:type="dcterms:W3CDTF">2022-11-07T04:52:41Z</dcterms:created>
  <dcterms:modified xsi:type="dcterms:W3CDTF">2022-12-07T09:55:16Z</dcterms:modified>
</cp:coreProperties>
</file>