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6" r:id="rId6"/>
    <p:sldId id="267" r:id="rId7"/>
    <p:sldId id="268" r:id="rId8"/>
    <p:sldId id="269" r:id="rId9"/>
    <p:sldId id="270" r:id="rId10"/>
    <p:sldId id="271" r:id="rId11"/>
    <p:sldId id="272" r:id="rId12"/>
    <p:sldId id="273" r:id="rId13"/>
    <p:sldId id="274" r:id="rId14"/>
    <p:sldId id="275" r:id="rId15"/>
    <p:sldId id="280" r:id="rId16"/>
    <p:sldId id="276" r:id="rId17"/>
    <p:sldId id="279" r:id="rId18"/>
    <p:sldId id="278"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294" autoAdjust="0"/>
  </p:normalViewPr>
  <p:slideViewPr>
    <p:cSldViewPr snapToGrid="0">
      <p:cViewPr varScale="1">
        <p:scale>
          <a:sx n="86" d="100"/>
          <a:sy n="86" d="100"/>
        </p:scale>
        <p:origin x="72" y="197"/>
      </p:cViewPr>
      <p:guideLst/>
    </p:cSldViewPr>
  </p:slideViewPr>
  <p:outlineViewPr>
    <p:cViewPr>
      <p:scale>
        <a:sx n="33" d="100"/>
        <a:sy n="33" d="100"/>
      </p:scale>
      <p:origin x="0" y="-104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4298CEA-7A57-4B32-A1D5-E955D07E1B10}"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621121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98CEA-7A57-4B32-A1D5-E955D07E1B10}"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33410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98CEA-7A57-4B32-A1D5-E955D07E1B10}"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36238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298CEA-7A57-4B32-A1D5-E955D07E1B10}"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97239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4298CEA-7A57-4B32-A1D5-E955D07E1B10}"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465740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4298CEA-7A57-4B32-A1D5-E955D07E1B10}" type="datetimeFigureOut">
              <a:rPr lang="en-US" smtClean="0"/>
              <a:t>5/11/2023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0777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4298CEA-7A57-4B32-A1D5-E955D07E1B10}"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90B75-2378-4156-AE85-6391895B925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391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298CEA-7A57-4B32-A1D5-E955D07E1B10}"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9204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98CEA-7A57-4B32-A1D5-E955D07E1B10}"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43905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4298CEA-7A57-4B32-A1D5-E955D07E1B10}" type="datetimeFigureOut">
              <a:rPr lang="en-US" smtClean="0"/>
              <a:t>5/11/2023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57711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4298CEA-7A57-4B32-A1D5-E955D07E1B10}" type="datetimeFigureOut">
              <a:rPr lang="en-US" smtClean="0"/>
              <a:t>5/11/2023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F990B75-2378-4156-AE85-6391895B9251}" type="slidenum">
              <a:rPr lang="en-US" smtClean="0"/>
              <a:t>‹#›</a:t>
            </a:fld>
            <a:endParaRPr lang="en-US"/>
          </a:p>
        </p:txBody>
      </p:sp>
    </p:spTree>
    <p:extLst>
      <p:ext uri="{BB962C8B-B14F-4D97-AF65-F5344CB8AC3E}">
        <p14:creationId xmlns:p14="http://schemas.microsoft.com/office/powerpoint/2010/main" val="282585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4298CEA-7A57-4B32-A1D5-E955D07E1B10}" type="datetimeFigureOut">
              <a:rPr lang="en-US" smtClean="0"/>
              <a:t>5/11/2023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990B75-2378-4156-AE85-6391895B9251}" type="slidenum">
              <a:rPr lang="en-US" smtClean="0"/>
              <a:t>‹#›</a:t>
            </a:fld>
            <a:endParaRPr lang="en-US"/>
          </a:p>
        </p:txBody>
      </p:sp>
    </p:spTree>
    <p:extLst>
      <p:ext uri="{BB962C8B-B14F-4D97-AF65-F5344CB8AC3E}">
        <p14:creationId xmlns:p14="http://schemas.microsoft.com/office/powerpoint/2010/main" val="346109059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ieeexplore.ieee.org/abstract/document/4459684" TargetMode="External"/><Relationship Id="rId3" Type="http://schemas.openxmlformats.org/officeDocument/2006/relationships/hyperlink" Target="https://link.springer.com/chapter/10.1007/978-3-319-77712-2_19" TargetMode="External"/><Relationship Id="rId7" Type="http://schemas.openxmlformats.org/officeDocument/2006/relationships/hyperlink" Target="https://www.cisa.gov/uscert/sites/default/files/publications/Practical-SQLi-Identification.pdf" TargetMode="External"/><Relationship Id="rId2" Type="http://schemas.openxmlformats.org/officeDocument/2006/relationships/hyperlink" Target="https://wicksnet.wordpress.com/2014/09/30/sql-injection-using-sqlmap/" TargetMode="External"/><Relationship Id="rId1" Type="http://schemas.openxmlformats.org/officeDocument/2006/relationships/slideLayout" Target="../slideLayouts/slideLayout2.xml"/><Relationship Id="rId6" Type="http://schemas.openxmlformats.org/officeDocument/2006/relationships/hyperlink" Target="https://youtu.be/F8fjsJBJK4w" TargetMode="External"/><Relationship Id="rId5" Type="http://schemas.openxmlformats.org/officeDocument/2006/relationships/hyperlink" Target="https://portswigger.net/web-security/sql-injection" TargetMode="External"/><Relationship Id="rId4" Type="http://schemas.openxmlformats.org/officeDocument/2006/relationships/hyperlink" Target="http://sqlmap.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5EFC0-D7DB-1BBD-3A2E-451048349A18}"/>
              </a:ext>
            </a:extLst>
          </p:cNvPr>
          <p:cNvSpPr>
            <a:spLocks noGrp="1"/>
          </p:cNvSpPr>
          <p:nvPr>
            <p:ph type="ctrTitle"/>
          </p:nvPr>
        </p:nvSpPr>
        <p:spPr>
          <a:xfrm>
            <a:off x="804672" y="2386744"/>
            <a:ext cx="5925310" cy="1645920"/>
          </a:xfrm>
        </p:spPr>
        <p:txBody>
          <a:bodyPr>
            <a:normAutofit/>
          </a:bodyPr>
          <a:lstStyle/>
          <a:p>
            <a:r>
              <a:rPr lang="en-US" dirty="0"/>
              <a:t>AUTO-WT  TOOL</a:t>
            </a:r>
          </a:p>
        </p:txBody>
      </p:sp>
      <p:sp>
        <p:nvSpPr>
          <p:cNvPr id="3" name="Subtitle 2">
            <a:extLst>
              <a:ext uri="{FF2B5EF4-FFF2-40B4-BE49-F238E27FC236}">
                <a16:creationId xmlns:a16="http://schemas.microsoft.com/office/drawing/2014/main" id="{AB582466-60FE-F5E2-69CF-D8DB10A927F0}"/>
              </a:ext>
            </a:extLst>
          </p:cNvPr>
          <p:cNvSpPr>
            <a:spLocks noGrp="1"/>
          </p:cNvSpPr>
          <p:nvPr>
            <p:ph type="subTitle" idx="1"/>
          </p:nvPr>
        </p:nvSpPr>
        <p:spPr>
          <a:xfrm>
            <a:off x="1148615" y="4352544"/>
            <a:ext cx="5242560" cy="1239894"/>
          </a:xfrm>
        </p:spPr>
        <p:txBody>
          <a:bodyPr>
            <a:normAutofit/>
          </a:bodyPr>
          <a:lstStyle/>
          <a:p>
            <a:pPr>
              <a:lnSpc>
                <a:spcPct val="90000"/>
              </a:lnSpc>
            </a:pPr>
            <a:r>
              <a:rPr lang="en-US" sz="1300">
                <a:solidFill>
                  <a:srgbClr val="FFFFFF"/>
                </a:solidFill>
                <a:latin typeface="Roboto" panose="02000000000000000000" pitchFamily="2" charset="0"/>
                <a:ea typeface="Roboto" panose="02000000000000000000" pitchFamily="2" charset="0"/>
              </a:rPr>
              <a:t>Team: Naveen Krishna k v</a:t>
            </a:r>
          </a:p>
          <a:p>
            <a:pPr>
              <a:lnSpc>
                <a:spcPct val="90000"/>
              </a:lnSpc>
            </a:pPr>
            <a:r>
              <a:rPr lang="en-US" sz="1300">
                <a:solidFill>
                  <a:srgbClr val="FFFFFF"/>
                </a:solidFill>
                <a:latin typeface="Roboto" panose="02000000000000000000" pitchFamily="2" charset="0"/>
                <a:ea typeface="Roboto" panose="02000000000000000000" pitchFamily="2" charset="0"/>
              </a:rPr>
              <a:t>USN: 1SU19CI014</a:t>
            </a:r>
          </a:p>
          <a:p>
            <a:pPr>
              <a:lnSpc>
                <a:spcPct val="90000"/>
              </a:lnSpc>
            </a:pPr>
            <a:r>
              <a:rPr lang="en-US" sz="1300">
                <a:solidFill>
                  <a:srgbClr val="FFFFFF"/>
                </a:solidFill>
                <a:latin typeface="Roboto" panose="02000000000000000000" pitchFamily="2" charset="0"/>
                <a:ea typeface="Roboto" panose="02000000000000000000" pitchFamily="2" charset="0"/>
              </a:rPr>
              <a:t>Department : Cloud Technology and Information Security</a:t>
            </a:r>
          </a:p>
          <a:p>
            <a:pPr>
              <a:lnSpc>
                <a:spcPct val="90000"/>
              </a:lnSpc>
            </a:pPr>
            <a:r>
              <a:rPr lang="en-US" sz="1300">
                <a:solidFill>
                  <a:srgbClr val="FFFFFF"/>
                </a:solidFill>
                <a:latin typeface="Roboto" panose="02000000000000000000" pitchFamily="2" charset="0"/>
                <a:ea typeface="Roboto" panose="02000000000000000000" pitchFamily="2" charset="0"/>
              </a:rPr>
              <a:t>Guide: Mrs. Renisha</a:t>
            </a:r>
          </a:p>
        </p:txBody>
      </p:sp>
      <p:sp>
        <p:nvSpPr>
          <p:cNvPr id="12" name="Rectangle 11">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ools">
            <a:extLst>
              <a:ext uri="{FF2B5EF4-FFF2-40B4-BE49-F238E27FC236}">
                <a16:creationId xmlns:a16="http://schemas.microsoft.com/office/drawing/2014/main" id="{3ECD4EDF-3E59-DCB5-F818-FAD83D454C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811" y="1749171"/>
            <a:ext cx="3044952" cy="3044952"/>
          </a:xfrm>
          <a:prstGeom prst="rect">
            <a:avLst/>
          </a:prstGeom>
        </p:spPr>
      </p:pic>
    </p:spTree>
    <p:extLst>
      <p:ext uri="{BB962C8B-B14F-4D97-AF65-F5344CB8AC3E}">
        <p14:creationId xmlns:p14="http://schemas.microsoft.com/office/powerpoint/2010/main" val="349657819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6BABBA-A88A-79BB-CBB6-27997427439D}"/>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MOTIVATION TO IMPLEMENT</a:t>
            </a:r>
          </a:p>
          <a:p>
            <a:pPr>
              <a:buFont typeface="Wingdings" panose="05000000000000000000" pitchFamily="2" charset="2"/>
              <a:buChar char="Ø"/>
            </a:pPr>
            <a:endParaRPr lang="en-US" b="1" dirty="0">
              <a:solidFill>
                <a:schemeClr val="bg1"/>
              </a:solidFill>
            </a:endParaRPr>
          </a:p>
          <a:p>
            <a:pPr marL="0" indent="0">
              <a:buNone/>
            </a:pPr>
            <a:r>
              <a:rPr lang="en-US" dirty="0">
                <a:solidFill>
                  <a:schemeClr val="bg1"/>
                </a:solidFill>
              </a:rPr>
              <a:t>The class of vulnerabilities known as SQL injection continues to present an extremely high risk in the current network threat landscape. Exploitation of these vulnerabilities has been implicated in many recent high-profile intrusions.</a:t>
            </a:r>
          </a:p>
          <a:p>
            <a:pPr marL="0" indent="0">
              <a:buNone/>
            </a:pPr>
            <a:r>
              <a:rPr lang="en-US" dirty="0">
                <a:solidFill>
                  <a:schemeClr val="bg1"/>
                </a:solidFill>
              </a:rPr>
              <a:t> Although there is an abundance of good literature about how to prevent SQL injection still these attack continues to appear.</a:t>
            </a:r>
          </a:p>
          <a:p>
            <a:pPr marL="0" indent="0">
              <a:buNone/>
            </a:pPr>
            <a:r>
              <a:rPr lang="en-US" dirty="0">
                <a:solidFill>
                  <a:schemeClr val="bg1"/>
                </a:solidFill>
              </a:rPr>
              <a:t>So we introduce a system which allow users to test the website instead of just giving prevention mechanisms that might leave a chance that vulnerability to exist. </a:t>
            </a:r>
          </a:p>
        </p:txBody>
      </p:sp>
    </p:spTree>
    <p:extLst>
      <p:ext uri="{BB962C8B-B14F-4D97-AF65-F5344CB8AC3E}">
        <p14:creationId xmlns:p14="http://schemas.microsoft.com/office/powerpoint/2010/main" val="149873135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5DDC-A8CA-9C70-FD33-823EAC80A0B3}"/>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400"/>
              <a:t>SYSTEM DESIGN METHODOLOGY</a:t>
            </a:r>
          </a:p>
        </p:txBody>
      </p:sp>
      <p:sp>
        <p:nvSpPr>
          <p:cNvPr id="6" name="TextBox 5">
            <a:extLst>
              <a:ext uri="{FF2B5EF4-FFF2-40B4-BE49-F238E27FC236}">
                <a16:creationId xmlns:a16="http://schemas.microsoft.com/office/drawing/2014/main" id="{7D487AB4-38EF-6019-4B93-6424BEE78411}"/>
              </a:ext>
            </a:extLst>
          </p:cNvPr>
          <p:cNvSpPr txBox="1"/>
          <p:nvPr/>
        </p:nvSpPr>
        <p:spPr>
          <a:xfrm>
            <a:off x="803244" y="2638044"/>
            <a:ext cx="3063765" cy="3263206"/>
          </a:xfrm>
          <a:prstGeom prst="rect">
            <a:avLst/>
          </a:prstGeom>
        </p:spPr>
        <p:txBody>
          <a:bodyPr vert="horz" lIns="91440" tIns="45720" rIns="91440" bIns="45720" rtlCol="0">
            <a:normAutofit/>
          </a:bodyPr>
          <a:lstStyle/>
          <a:p>
            <a:pPr marL="285750" indent="-228600" defTabSz="914400">
              <a:spcBef>
                <a:spcPts val="1000"/>
              </a:spcBef>
              <a:buClr>
                <a:schemeClr val="accent2"/>
              </a:buClr>
              <a:buFont typeface="Arial" panose="020B0604020202020204" pitchFamily="34" charset="0"/>
              <a:buChar char="•"/>
            </a:pPr>
            <a:r>
              <a:rPr lang="en-US" b="1">
                <a:solidFill>
                  <a:schemeClr val="tx1">
                    <a:lumMod val="85000"/>
                    <a:lumOff val="15000"/>
                  </a:schemeClr>
                </a:solidFill>
              </a:rPr>
              <a:t>SYSTEM ARCHITECTURE DIAGRAM</a:t>
            </a: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AD0DDA9-8F79-AC03-3678-58F86438C9BD}"/>
              </a:ext>
            </a:extLst>
          </p:cNvPr>
          <p:cNvPicPr>
            <a:picLocks noGrp="1" noChangeAspect="1"/>
          </p:cNvPicPr>
          <p:nvPr>
            <p:ph idx="1"/>
          </p:nvPr>
        </p:nvPicPr>
        <p:blipFill>
          <a:blip r:embed="rId2"/>
          <a:stretch>
            <a:fillRect/>
          </a:stretch>
        </p:blipFill>
        <p:spPr>
          <a:xfrm>
            <a:off x="4823366" y="2094152"/>
            <a:ext cx="6227064" cy="2677638"/>
          </a:xfrm>
          <a:prstGeom prst="rect">
            <a:avLst/>
          </a:prstGeom>
        </p:spPr>
      </p:pic>
    </p:spTree>
    <p:extLst>
      <p:ext uri="{BB962C8B-B14F-4D97-AF65-F5344CB8AC3E}">
        <p14:creationId xmlns:p14="http://schemas.microsoft.com/office/powerpoint/2010/main" val="375003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09F9-12A3-D227-678C-DF0DBF058111}"/>
              </a:ext>
            </a:extLst>
          </p:cNvPr>
          <p:cNvSpPr>
            <a:spLocks noGrp="1"/>
          </p:cNvSpPr>
          <p:nvPr>
            <p:ph type="title"/>
          </p:nvPr>
        </p:nvSpPr>
        <p:spPr>
          <a:xfrm>
            <a:off x="2231136" y="964692"/>
            <a:ext cx="7099295" cy="597778"/>
          </a:xfrm>
        </p:spPr>
        <p:txBody>
          <a:bodyPr>
            <a:normAutofit fontScale="90000"/>
          </a:bodyPr>
          <a:lstStyle/>
          <a:p>
            <a:r>
              <a:rPr lang="en-US" dirty="0"/>
              <a:t>GUI &amp; CODES</a:t>
            </a:r>
          </a:p>
        </p:txBody>
      </p:sp>
      <p:pic>
        <p:nvPicPr>
          <p:cNvPr id="6" name="Content Placeholder 5">
            <a:extLst>
              <a:ext uri="{FF2B5EF4-FFF2-40B4-BE49-F238E27FC236}">
                <a16:creationId xmlns:a16="http://schemas.microsoft.com/office/drawing/2014/main" id="{DE15C74D-FBE0-1C03-459C-53D15466BEFC}"/>
              </a:ext>
            </a:extLst>
          </p:cNvPr>
          <p:cNvPicPr>
            <a:picLocks noGrp="1" noChangeAspect="1"/>
          </p:cNvPicPr>
          <p:nvPr>
            <p:ph idx="1"/>
          </p:nvPr>
        </p:nvPicPr>
        <p:blipFill>
          <a:blip r:embed="rId2"/>
          <a:stretch>
            <a:fillRect/>
          </a:stretch>
        </p:blipFill>
        <p:spPr>
          <a:xfrm>
            <a:off x="2231136" y="2095131"/>
            <a:ext cx="7099295" cy="3387817"/>
          </a:xfrm>
        </p:spPr>
      </p:pic>
    </p:spTree>
    <p:extLst>
      <p:ext uri="{BB962C8B-B14F-4D97-AF65-F5344CB8AC3E}">
        <p14:creationId xmlns:p14="http://schemas.microsoft.com/office/powerpoint/2010/main" val="152393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C2A1-5618-E922-6491-907BF9B3AC90}"/>
              </a:ext>
            </a:extLst>
          </p:cNvPr>
          <p:cNvSpPr>
            <a:spLocks noGrp="1"/>
          </p:cNvSpPr>
          <p:nvPr>
            <p:ph type="title"/>
          </p:nvPr>
        </p:nvSpPr>
        <p:spPr>
          <a:xfrm>
            <a:off x="3552488" y="1337555"/>
            <a:ext cx="5087023" cy="713188"/>
          </a:xfrm>
        </p:spPr>
        <p:txBody>
          <a:bodyPr>
            <a:normAutofit fontScale="90000"/>
          </a:bodyPr>
          <a:lstStyle/>
          <a:p>
            <a:r>
              <a:rPr lang="en-US" dirty="0"/>
              <a:t>Union SQL-injection</a:t>
            </a:r>
          </a:p>
        </p:txBody>
      </p:sp>
      <p:pic>
        <p:nvPicPr>
          <p:cNvPr id="11" name="Content Placeholder 10">
            <a:extLst>
              <a:ext uri="{FF2B5EF4-FFF2-40B4-BE49-F238E27FC236}">
                <a16:creationId xmlns:a16="http://schemas.microsoft.com/office/drawing/2014/main" id="{445A9E47-DAA6-EE2F-216E-597F78557BD6}"/>
              </a:ext>
            </a:extLst>
          </p:cNvPr>
          <p:cNvPicPr>
            <a:picLocks noGrp="1" noChangeAspect="1"/>
          </p:cNvPicPr>
          <p:nvPr>
            <p:ph idx="1"/>
          </p:nvPr>
        </p:nvPicPr>
        <p:blipFill>
          <a:blip r:embed="rId2"/>
          <a:stretch>
            <a:fillRect/>
          </a:stretch>
        </p:blipFill>
        <p:spPr>
          <a:xfrm>
            <a:off x="3199858" y="2627791"/>
            <a:ext cx="5772561" cy="3112610"/>
          </a:xfrm>
        </p:spPr>
      </p:pic>
    </p:spTree>
    <p:extLst>
      <p:ext uri="{BB962C8B-B14F-4D97-AF65-F5344CB8AC3E}">
        <p14:creationId xmlns:p14="http://schemas.microsoft.com/office/powerpoint/2010/main" val="183894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640F-E90E-AD74-EEF2-050AC7E65138}"/>
              </a:ext>
            </a:extLst>
          </p:cNvPr>
          <p:cNvSpPr>
            <a:spLocks noGrp="1"/>
          </p:cNvSpPr>
          <p:nvPr>
            <p:ph type="title"/>
          </p:nvPr>
        </p:nvSpPr>
        <p:spPr>
          <a:xfrm>
            <a:off x="3397130" y="1417453"/>
            <a:ext cx="5397740" cy="899619"/>
          </a:xfrm>
        </p:spPr>
        <p:txBody>
          <a:bodyPr>
            <a:normAutofit fontScale="90000"/>
          </a:bodyPr>
          <a:lstStyle/>
          <a:p>
            <a:r>
              <a:rPr lang="en-US" dirty="0"/>
              <a:t>ERROR based </a:t>
            </a:r>
            <a:r>
              <a:rPr lang="en-US" dirty="0" err="1"/>
              <a:t>sql</a:t>
            </a:r>
            <a:r>
              <a:rPr lang="en-US" dirty="0"/>
              <a:t>-injection</a:t>
            </a:r>
          </a:p>
        </p:txBody>
      </p:sp>
      <p:pic>
        <p:nvPicPr>
          <p:cNvPr id="11" name="Content Placeholder 10">
            <a:extLst>
              <a:ext uri="{FF2B5EF4-FFF2-40B4-BE49-F238E27FC236}">
                <a16:creationId xmlns:a16="http://schemas.microsoft.com/office/drawing/2014/main" id="{29B60704-983D-7C07-4B3C-71CFCF228E61}"/>
              </a:ext>
            </a:extLst>
          </p:cNvPr>
          <p:cNvPicPr>
            <a:picLocks noGrp="1" noChangeAspect="1"/>
          </p:cNvPicPr>
          <p:nvPr>
            <p:ph idx="1"/>
          </p:nvPr>
        </p:nvPicPr>
        <p:blipFill>
          <a:blip r:embed="rId2"/>
          <a:stretch>
            <a:fillRect/>
          </a:stretch>
        </p:blipFill>
        <p:spPr>
          <a:xfrm>
            <a:off x="2933385" y="2638425"/>
            <a:ext cx="6325230" cy="3101975"/>
          </a:xfrm>
        </p:spPr>
      </p:pic>
    </p:spTree>
    <p:extLst>
      <p:ext uri="{BB962C8B-B14F-4D97-AF65-F5344CB8AC3E}">
        <p14:creationId xmlns:p14="http://schemas.microsoft.com/office/powerpoint/2010/main" val="3993307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3E34-2670-FFB9-6871-A04EA152459D}"/>
              </a:ext>
            </a:extLst>
          </p:cNvPr>
          <p:cNvSpPr>
            <a:spLocks noGrp="1"/>
          </p:cNvSpPr>
          <p:nvPr>
            <p:ph type="title"/>
          </p:nvPr>
        </p:nvSpPr>
        <p:spPr>
          <a:xfrm>
            <a:off x="4071832" y="1117600"/>
            <a:ext cx="4048336" cy="899619"/>
          </a:xfrm>
        </p:spPr>
        <p:txBody>
          <a:bodyPr/>
          <a:lstStyle/>
          <a:p>
            <a:r>
              <a:rPr lang="en-US" dirty="0"/>
              <a:t>TIME-BASED SQLi</a:t>
            </a:r>
          </a:p>
        </p:txBody>
      </p:sp>
      <p:pic>
        <p:nvPicPr>
          <p:cNvPr id="7" name="Content Placeholder 6">
            <a:extLst>
              <a:ext uri="{FF2B5EF4-FFF2-40B4-BE49-F238E27FC236}">
                <a16:creationId xmlns:a16="http://schemas.microsoft.com/office/drawing/2014/main" id="{45EE501F-EEA2-5E0F-2594-D1A2EE0233ED}"/>
              </a:ext>
            </a:extLst>
          </p:cNvPr>
          <p:cNvPicPr>
            <a:picLocks noGrp="1" noChangeAspect="1"/>
          </p:cNvPicPr>
          <p:nvPr>
            <p:ph idx="1"/>
          </p:nvPr>
        </p:nvPicPr>
        <p:blipFill>
          <a:blip r:embed="rId2"/>
          <a:stretch>
            <a:fillRect/>
          </a:stretch>
        </p:blipFill>
        <p:spPr>
          <a:xfrm>
            <a:off x="2910062" y="2638425"/>
            <a:ext cx="6371876" cy="3101975"/>
          </a:xfrm>
        </p:spPr>
      </p:pic>
    </p:spTree>
    <p:extLst>
      <p:ext uri="{BB962C8B-B14F-4D97-AF65-F5344CB8AC3E}">
        <p14:creationId xmlns:p14="http://schemas.microsoft.com/office/powerpoint/2010/main" val="764595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B930-D6E9-B93B-959D-21EA670E22D9}"/>
              </a:ext>
            </a:extLst>
          </p:cNvPr>
          <p:cNvSpPr>
            <a:spLocks noGrp="1"/>
          </p:cNvSpPr>
          <p:nvPr>
            <p:ph type="title"/>
          </p:nvPr>
        </p:nvSpPr>
        <p:spPr>
          <a:xfrm>
            <a:off x="3861786" y="1275411"/>
            <a:ext cx="4598751" cy="837475"/>
          </a:xfrm>
        </p:spPr>
        <p:txBody>
          <a:bodyPr/>
          <a:lstStyle/>
          <a:p>
            <a:r>
              <a:rPr lang="en-US" dirty="0"/>
              <a:t>BOOLEAN BASED SQLi</a:t>
            </a:r>
          </a:p>
        </p:txBody>
      </p:sp>
      <p:pic>
        <p:nvPicPr>
          <p:cNvPr id="13" name="Content Placeholder 12">
            <a:extLst>
              <a:ext uri="{FF2B5EF4-FFF2-40B4-BE49-F238E27FC236}">
                <a16:creationId xmlns:a16="http://schemas.microsoft.com/office/drawing/2014/main" id="{E5F692E1-200C-912F-7E37-0F4CB62DD927}"/>
              </a:ext>
            </a:extLst>
          </p:cNvPr>
          <p:cNvPicPr>
            <a:picLocks noGrp="1" noChangeAspect="1"/>
          </p:cNvPicPr>
          <p:nvPr>
            <p:ph idx="1"/>
          </p:nvPr>
        </p:nvPicPr>
        <p:blipFill>
          <a:blip r:embed="rId2"/>
          <a:stretch>
            <a:fillRect/>
          </a:stretch>
        </p:blipFill>
        <p:spPr>
          <a:xfrm>
            <a:off x="2853432" y="2638425"/>
            <a:ext cx="6485136" cy="3101975"/>
          </a:xfrm>
        </p:spPr>
      </p:pic>
    </p:spTree>
    <p:extLst>
      <p:ext uri="{BB962C8B-B14F-4D97-AF65-F5344CB8AC3E}">
        <p14:creationId xmlns:p14="http://schemas.microsoft.com/office/powerpoint/2010/main" val="137230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655C-C9A3-2079-98F4-9D9E7D20E372}"/>
              </a:ext>
            </a:extLst>
          </p:cNvPr>
          <p:cNvSpPr>
            <a:spLocks noGrp="1"/>
          </p:cNvSpPr>
          <p:nvPr>
            <p:ph type="title"/>
          </p:nvPr>
        </p:nvSpPr>
        <p:spPr>
          <a:xfrm>
            <a:off x="3710865" y="1117600"/>
            <a:ext cx="4492219" cy="881863"/>
          </a:xfrm>
        </p:spPr>
        <p:txBody>
          <a:bodyPr/>
          <a:lstStyle/>
          <a:p>
            <a:r>
              <a:rPr lang="en-US" dirty="0"/>
              <a:t>CONTENT-BASED SQLi</a:t>
            </a:r>
          </a:p>
        </p:txBody>
      </p:sp>
      <p:pic>
        <p:nvPicPr>
          <p:cNvPr id="7" name="Content Placeholder 6">
            <a:extLst>
              <a:ext uri="{FF2B5EF4-FFF2-40B4-BE49-F238E27FC236}">
                <a16:creationId xmlns:a16="http://schemas.microsoft.com/office/drawing/2014/main" id="{C49C4EA9-F0DB-2FDB-5297-1239E7A729E6}"/>
              </a:ext>
            </a:extLst>
          </p:cNvPr>
          <p:cNvPicPr>
            <a:picLocks noGrp="1" noChangeAspect="1"/>
          </p:cNvPicPr>
          <p:nvPr>
            <p:ph idx="1"/>
          </p:nvPr>
        </p:nvPicPr>
        <p:blipFill>
          <a:blip r:embed="rId2"/>
          <a:stretch>
            <a:fillRect/>
          </a:stretch>
        </p:blipFill>
        <p:spPr>
          <a:xfrm>
            <a:off x="2814365" y="2638425"/>
            <a:ext cx="6563270" cy="3101975"/>
          </a:xfrm>
        </p:spPr>
      </p:pic>
    </p:spTree>
    <p:extLst>
      <p:ext uri="{BB962C8B-B14F-4D97-AF65-F5344CB8AC3E}">
        <p14:creationId xmlns:p14="http://schemas.microsoft.com/office/powerpoint/2010/main" val="1962802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A3CD-4763-1425-9E30-115A73E1921D}"/>
              </a:ext>
            </a:extLst>
          </p:cNvPr>
          <p:cNvSpPr>
            <a:spLocks noGrp="1"/>
          </p:cNvSpPr>
          <p:nvPr>
            <p:ph type="title"/>
          </p:nvPr>
        </p:nvSpPr>
        <p:spPr>
          <a:xfrm>
            <a:off x="3932808" y="1117600"/>
            <a:ext cx="4527730" cy="855230"/>
          </a:xfrm>
        </p:spPr>
        <p:txBody>
          <a:bodyPr/>
          <a:lstStyle/>
          <a:p>
            <a:r>
              <a:rPr lang="en-US" dirty="0"/>
              <a:t>OUT-OF-BAND </a:t>
            </a:r>
            <a:r>
              <a:rPr lang="en-US" dirty="0" err="1"/>
              <a:t>sqli</a:t>
            </a:r>
            <a:endParaRPr lang="en-US" dirty="0"/>
          </a:p>
        </p:txBody>
      </p:sp>
      <p:pic>
        <p:nvPicPr>
          <p:cNvPr id="7" name="Content Placeholder 6">
            <a:extLst>
              <a:ext uri="{FF2B5EF4-FFF2-40B4-BE49-F238E27FC236}">
                <a16:creationId xmlns:a16="http://schemas.microsoft.com/office/drawing/2014/main" id="{91D9C383-B1C5-757D-106B-D2DB5063001D}"/>
              </a:ext>
            </a:extLst>
          </p:cNvPr>
          <p:cNvPicPr>
            <a:picLocks noGrp="1" noChangeAspect="1"/>
          </p:cNvPicPr>
          <p:nvPr>
            <p:ph idx="1"/>
          </p:nvPr>
        </p:nvPicPr>
        <p:blipFill>
          <a:blip r:embed="rId2"/>
          <a:stretch>
            <a:fillRect/>
          </a:stretch>
        </p:blipFill>
        <p:spPr>
          <a:xfrm>
            <a:off x="3191658" y="2638425"/>
            <a:ext cx="5808684" cy="3101975"/>
          </a:xfrm>
        </p:spPr>
      </p:pic>
    </p:spTree>
    <p:extLst>
      <p:ext uri="{BB962C8B-B14F-4D97-AF65-F5344CB8AC3E}">
        <p14:creationId xmlns:p14="http://schemas.microsoft.com/office/powerpoint/2010/main" val="81877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EE87-2D0A-46C9-8825-9D23CC227E39}"/>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CONCLUSION</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006CCF-9260-0690-67B2-78DBF3983D3C}"/>
              </a:ext>
            </a:extLst>
          </p:cNvPr>
          <p:cNvSpPr>
            <a:spLocks noGrp="1"/>
          </p:cNvSpPr>
          <p:nvPr>
            <p:ph idx="1"/>
          </p:nvPr>
        </p:nvSpPr>
        <p:spPr>
          <a:xfrm>
            <a:off x="6049182" y="802638"/>
            <a:ext cx="5408696" cy="5252722"/>
          </a:xfrm>
        </p:spPr>
        <p:txBody>
          <a:bodyPr anchor="ctr">
            <a:normAutofit/>
          </a:bodyPr>
          <a:lstStyle/>
          <a:p>
            <a:r>
              <a:rPr lang="en-US" dirty="0">
                <a:solidFill>
                  <a:schemeClr val="bg1"/>
                </a:solidFill>
              </a:rPr>
              <a:t>In this project, we have demonstrated a method for testing web applications for SQL injection and </a:t>
            </a:r>
            <a:r>
              <a:rPr lang="en-US" dirty="0" err="1">
                <a:solidFill>
                  <a:schemeClr val="bg1"/>
                </a:solidFill>
              </a:rPr>
              <a:t>xss</a:t>
            </a:r>
            <a:r>
              <a:rPr lang="en-US" dirty="0">
                <a:solidFill>
                  <a:schemeClr val="bg1"/>
                </a:solidFill>
              </a:rPr>
              <a:t> scripting vulnerabilities that closely mimics those that attackers use in the wild. </a:t>
            </a:r>
          </a:p>
          <a:p>
            <a:r>
              <a:rPr lang="en-US" dirty="0">
                <a:solidFill>
                  <a:schemeClr val="bg1"/>
                </a:solidFill>
                <a:ea typeface="Roboto" panose="02000000000000000000" pitchFamily="2" charset="0"/>
              </a:rPr>
              <a:t>Our system will Eliminate the manually entering process with automation which allow users save time during executing these attacks and test there websites with ease.</a:t>
            </a:r>
          </a:p>
          <a:p>
            <a:r>
              <a:rPr lang="en-US" dirty="0">
                <a:solidFill>
                  <a:schemeClr val="bg1"/>
                </a:solidFill>
                <a:ea typeface="Roboto" panose="02000000000000000000" pitchFamily="2" charset="0"/>
              </a:rPr>
              <a:t>Our system provides the information regarding all mentioned attacks, so it provides educational information for the newbies to these attacks. </a:t>
            </a:r>
          </a:p>
          <a:p>
            <a:endParaRPr lang="en-US" dirty="0">
              <a:solidFill>
                <a:schemeClr val="bg1"/>
              </a:solidFill>
            </a:endParaRPr>
          </a:p>
        </p:txBody>
      </p:sp>
    </p:spTree>
    <p:extLst>
      <p:ext uri="{BB962C8B-B14F-4D97-AF65-F5344CB8AC3E}">
        <p14:creationId xmlns:p14="http://schemas.microsoft.com/office/powerpoint/2010/main" val="19477269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CF478-3F51-FD2F-0553-EC82D34CA69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AGENDA</a:t>
            </a:r>
          </a:p>
        </p:txBody>
      </p:sp>
      <p:sp>
        <p:nvSpPr>
          <p:cNvPr id="3" name="Content Placeholder 2">
            <a:extLst>
              <a:ext uri="{FF2B5EF4-FFF2-40B4-BE49-F238E27FC236}">
                <a16:creationId xmlns:a16="http://schemas.microsoft.com/office/drawing/2014/main" id="{7298791A-E7CA-FC1E-BEE0-A25FFC0D2A7C}"/>
              </a:ext>
            </a:extLst>
          </p:cNvPr>
          <p:cNvSpPr>
            <a:spLocks noGrp="1"/>
          </p:cNvSpPr>
          <p:nvPr>
            <p:ph idx="1"/>
          </p:nvPr>
        </p:nvSpPr>
        <p:spPr>
          <a:xfrm>
            <a:off x="5591695" y="1402080"/>
            <a:ext cx="5320696" cy="4053840"/>
          </a:xfrm>
        </p:spPr>
        <p:txBody>
          <a:bodyPr anchor="ctr">
            <a:normAutofit/>
          </a:bodyPr>
          <a:lstStyle/>
          <a:p>
            <a:r>
              <a:rPr lang="en-US" dirty="0">
                <a:ea typeface="Roboto" panose="02000000000000000000" pitchFamily="2" charset="0"/>
              </a:rPr>
              <a:t>Abstract</a:t>
            </a:r>
          </a:p>
          <a:p>
            <a:r>
              <a:rPr lang="en-US" dirty="0">
                <a:ea typeface="Roboto" panose="02000000000000000000" pitchFamily="2" charset="0"/>
              </a:rPr>
              <a:t>Introduction</a:t>
            </a:r>
          </a:p>
          <a:p>
            <a:r>
              <a:rPr lang="en-US" dirty="0">
                <a:ea typeface="Roboto" panose="02000000000000000000" pitchFamily="2" charset="0"/>
              </a:rPr>
              <a:t>Literature Survey</a:t>
            </a:r>
          </a:p>
          <a:p>
            <a:r>
              <a:rPr lang="en-US" dirty="0">
                <a:ea typeface="Roboto" panose="02000000000000000000" pitchFamily="2" charset="0"/>
              </a:rPr>
              <a:t>System Design Methodology</a:t>
            </a:r>
          </a:p>
          <a:p>
            <a:r>
              <a:rPr lang="en-US" dirty="0">
                <a:ea typeface="Roboto" panose="02000000000000000000" pitchFamily="2" charset="0"/>
              </a:rPr>
              <a:t>Gui &amp; Codes</a:t>
            </a:r>
          </a:p>
          <a:p>
            <a:r>
              <a:rPr lang="en-US" dirty="0">
                <a:ea typeface="Roboto" panose="02000000000000000000" pitchFamily="2" charset="0"/>
              </a:rPr>
              <a:t>Conclusion</a:t>
            </a:r>
          </a:p>
          <a:p>
            <a:r>
              <a:rPr lang="en-US" dirty="0">
                <a:ea typeface="Roboto" panose="02000000000000000000" pitchFamily="2" charset="0"/>
              </a:rPr>
              <a:t>Reference</a:t>
            </a:r>
          </a:p>
        </p:txBody>
      </p:sp>
    </p:spTree>
    <p:extLst>
      <p:ext uri="{BB962C8B-B14F-4D97-AF65-F5344CB8AC3E}">
        <p14:creationId xmlns:p14="http://schemas.microsoft.com/office/powerpoint/2010/main" val="1036089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A642-6144-4B74-DFA9-1390282F4DF5}"/>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REFERENCE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615DF1-9EF8-35F3-338B-F6C402EBD6CE}"/>
              </a:ext>
            </a:extLst>
          </p:cNvPr>
          <p:cNvSpPr>
            <a:spLocks noGrp="1"/>
          </p:cNvSpPr>
          <p:nvPr>
            <p:ph idx="1"/>
          </p:nvPr>
        </p:nvSpPr>
        <p:spPr>
          <a:xfrm>
            <a:off x="6049182" y="802638"/>
            <a:ext cx="5408696" cy="5252722"/>
          </a:xfrm>
        </p:spPr>
        <p:txBody>
          <a:bodyPr anchor="ctr">
            <a:normAutofit fontScale="92500" lnSpcReduction="10000"/>
          </a:bodyPr>
          <a:lstStyle/>
          <a:p>
            <a:r>
              <a:rPr lang="en-US" dirty="0">
                <a:solidFill>
                  <a:schemeClr val="bg1"/>
                </a:solidFill>
                <a:latin typeface="+mj-lt"/>
                <a:ea typeface="Roboto" panose="02000000000000000000" pitchFamily="2" charset="0"/>
              </a:rPr>
              <a:t>Research paper of already existing SQL attack tool </a:t>
            </a:r>
            <a:r>
              <a:rPr lang="en-US" dirty="0">
                <a:solidFill>
                  <a:schemeClr val="bg1"/>
                </a:solidFill>
                <a:latin typeface="+mj-lt"/>
                <a:ea typeface="Roboto" panose="02000000000000000000" pitchFamily="2" charset="0"/>
                <a:hlinkClick r:id="rId2"/>
              </a:rPr>
              <a:t>https://wicksnet.wordpress.com/2014/09/30/sql-injection-using-sqlmap/</a:t>
            </a:r>
            <a:endParaRPr lang="en-US" dirty="0">
              <a:solidFill>
                <a:schemeClr val="bg1"/>
              </a:solidFill>
              <a:latin typeface="+mj-lt"/>
              <a:ea typeface="Roboto" panose="02000000000000000000" pitchFamily="2" charset="0"/>
            </a:endParaRPr>
          </a:p>
          <a:p>
            <a:r>
              <a:rPr lang="en-US" b="0" i="0" dirty="0">
                <a:solidFill>
                  <a:srgbClr val="333333"/>
                </a:solidFill>
                <a:effectLst/>
                <a:latin typeface="Georgia" panose="02040502050405020303" pitchFamily="18" charset="0"/>
              </a:rPr>
              <a:t>XSS Attack Detection Approach Based on Scripts Features Analysis: </a:t>
            </a:r>
            <a:r>
              <a:rPr lang="en-US" b="0" i="0" dirty="0">
                <a:solidFill>
                  <a:srgbClr val="333333"/>
                </a:solidFill>
                <a:effectLst/>
                <a:latin typeface="Georgia" panose="02040502050405020303" pitchFamily="18" charset="0"/>
                <a:hlinkClick r:id="rId3"/>
              </a:rPr>
              <a:t>https://link.springer.com/chapter/10.1007/978-3-319-77712-2_19</a:t>
            </a:r>
            <a:r>
              <a:rPr lang="en-US" b="0" i="0" dirty="0">
                <a:solidFill>
                  <a:srgbClr val="333333"/>
                </a:solidFill>
                <a:effectLst/>
                <a:latin typeface="Georgia" panose="02040502050405020303" pitchFamily="18" charset="0"/>
              </a:rPr>
              <a:t> </a:t>
            </a:r>
            <a:endParaRPr lang="en-US" dirty="0">
              <a:solidFill>
                <a:schemeClr val="bg1"/>
              </a:solidFill>
              <a:latin typeface="+mj-lt"/>
              <a:ea typeface="Roboto" panose="02000000000000000000" pitchFamily="2" charset="0"/>
            </a:endParaRPr>
          </a:p>
          <a:p>
            <a:r>
              <a:rPr lang="en-US" dirty="0" err="1">
                <a:solidFill>
                  <a:schemeClr val="bg1"/>
                </a:solidFill>
                <a:latin typeface="+mj-lt"/>
                <a:ea typeface="Roboto" panose="02000000000000000000" pitchFamily="2" charset="0"/>
              </a:rPr>
              <a:t>SQLmap</a:t>
            </a:r>
            <a:r>
              <a:rPr lang="en-US" dirty="0">
                <a:solidFill>
                  <a:schemeClr val="bg1"/>
                </a:solidFill>
                <a:latin typeface="+mj-lt"/>
                <a:ea typeface="Roboto" panose="02000000000000000000" pitchFamily="2" charset="0"/>
              </a:rPr>
              <a:t> project </a:t>
            </a:r>
            <a:r>
              <a:rPr lang="en-US" dirty="0">
                <a:solidFill>
                  <a:schemeClr val="bg1"/>
                </a:solidFill>
                <a:latin typeface="+mj-lt"/>
                <a:ea typeface="Roboto" panose="02000000000000000000" pitchFamily="2" charset="0"/>
                <a:hlinkClick r:id="rId4"/>
              </a:rPr>
              <a:t>http://sqlmap.org/</a:t>
            </a:r>
            <a:endParaRPr lang="en-US" dirty="0">
              <a:solidFill>
                <a:schemeClr val="bg1"/>
              </a:solidFill>
              <a:latin typeface="+mj-lt"/>
              <a:ea typeface="Roboto" panose="02000000000000000000" pitchFamily="2" charset="0"/>
            </a:endParaRPr>
          </a:p>
          <a:p>
            <a:r>
              <a:rPr lang="en-US" dirty="0" err="1">
                <a:solidFill>
                  <a:schemeClr val="bg1"/>
                </a:solidFill>
                <a:latin typeface="+mj-lt"/>
                <a:ea typeface="Roboto" panose="02000000000000000000" pitchFamily="2" charset="0"/>
              </a:rPr>
              <a:t>PortsSwigger</a:t>
            </a:r>
            <a:r>
              <a:rPr lang="en-US" dirty="0">
                <a:solidFill>
                  <a:schemeClr val="bg1"/>
                </a:solidFill>
                <a:latin typeface="+mj-lt"/>
                <a:ea typeface="Roboto" panose="02000000000000000000" pitchFamily="2" charset="0"/>
              </a:rPr>
              <a:t> to test SQLi </a:t>
            </a:r>
            <a:r>
              <a:rPr lang="en-US" dirty="0">
                <a:solidFill>
                  <a:schemeClr val="bg1"/>
                </a:solidFill>
                <a:latin typeface="+mj-lt"/>
                <a:ea typeface="Roboto" panose="02000000000000000000" pitchFamily="2" charset="0"/>
                <a:hlinkClick r:id="rId5"/>
              </a:rPr>
              <a:t>https://portswigger.net/web-security/sql-injection</a:t>
            </a:r>
            <a:endParaRPr lang="en-US" dirty="0">
              <a:solidFill>
                <a:schemeClr val="bg1"/>
              </a:solidFill>
              <a:latin typeface="+mj-lt"/>
              <a:ea typeface="Roboto" panose="02000000000000000000" pitchFamily="2" charset="0"/>
            </a:endParaRPr>
          </a:p>
          <a:p>
            <a:r>
              <a:rPr lang="en-US" dirty="0">
                <a:solidFill>
                  <a:schemeClr val="bg1"/>
                </a:solidFill>
                <a:latin typeface="+mj-lt"/>
                <a:ea typeface="Roboto" panose="02000000000000000000" pitchFamily="2" charset="0"/>
              </a:rPr>
              <a:t>Executing Blind SQL injection </a:t>
            </a:r>
            <a:r>
              <a:rPr lang="en-US" dirty="0">
                <a:solidFill>
                  <a:schemeClr val="bg1"/>
                </a:solidFill>
                <a:latin typeface="+mj-lt"/>
                <a:ea typeface="Roboto" panose="02000000000000000000" pitchFamily="2" charset="0"/>
                <a:hlinkClick r:id="rId6"/>
              </a:rPr>
              <a:t>https://youtu.be/F8fjsJBJK4w</a:t>
            </a:r>
            <a:endParaRPr lang="en-US" dirty="0">
              <a:solidFill>
                <a:schemeClr val="bg1"/>
              </a:solidFill>
              <a:latin typeface="+mj-lt"/>
              <a:ea typeface="Roboto" panose="02000000000000000000" pitchFamily="2" charset="0"/>
            </a:endParaRPr>
          </a:p>
          <a:p>
            <a:r>
              <a:rPr lang="en-US" b="0" i="0" dirty="0">
                <a:solidFill>
                  <a:schemeClr val="bg1"/>
                </a:solidFill>
                <a:effectLst/>
                <a:latin typeface="+mj-lt"/>
              </a:rPr>
              <a:t>Practical Identification of SQL Injection Vulnerabilities</a:t>
            </a:r>
            <a:r>
              <a:rPr lang="en-US" dirty="0">
                <a:solidFill>
                  <a:schemeClr val="bg1"/>
                </a:solidFill>
                <a:latin typeface="+mj-lt"/>
                <a:ea typeface="Roboto" panose="02000000000000000000" pitchFamily="2" charset="0"/>
              </a:rPr>
              <a:t>:  </a:t>
            </a:r>
            <a:r>
              <a:rPr lang="en-US" dirty="0">
                <a:solidFill>
                  <a:schemeClr val="bg1"/>
                </a:solidFill>
                <a:latin typeface="+mj-lt"/>
                <a:ea typeface="Roboto" panose="02000000000000000000" pitchFamily="2" charset="0"/>
                <a:hlinkClick r:id="rId7"/>
              </a:rPr>
              <a:t>https://www.cisa.gov/uscert/sites/default/files/publications/Practical-SQLi-Identification.pdf</a:t>
            </a:r>
            <a:r>
              <a:rPr lang="en-US" dirty="0">
                <a:solidFill>
                  <a:schemeClr val="bg1"/>
                </a:solidFill>
                <a:latin typeface="+mj-lt"/>
                <a:ea typeface="Roboto" panose="02000000000000000000" pitchFamily="2" charset="0"/>
              </a:rPr>
              <a:t> </a:t>
            </a:r>
          </a:p>
          <a:p>
            <a:r>
              <a:rPr lang="en-US" i="0" dirty="0">
                <a:solidFill>
                  <a:schemeClr val="bg1"/>
                </a:solidFill>
                <a:effectLst/>
                <a:latin typeface="+mj-lt"/>
              </a:rPr>
              <a:t>Testing and Comparing Web Vulnerability Scanning Tools for SQL Injection and XSS Attacks: </a:t>
            </a:r>
            <a:r>
              <a:rPr lang="en-US" dirty="0">
                <a:solidFill>
                  <a:schemeClr val="bg1"/>
                </a:solidFill>
                <a:latin typeface="+mj-lt"/>
                <a:ea typeface="Roboto" panose="02000000000000000000" pitchFamily="2" charset="0"/>
                <a:hlinkClick r:id="rId8"/>
              </a:rPr>
              <a:t>https://ieeexplore.ieee.org/abstract/document/4459684</a:t>
            </a:r>
            <a:r>
              <a:rPr lang="en-US" dirty="0">
                <a:solidFill>
                  <a:schemeClr val="bg1"/>
                </a:solidFill>
                <a:latin typeface="+mj-lt"/>
                <a:ea typeface="Roboto" panose="02000000000000000000" pitchFamily="2" charset="0"/>
              </a:rPr>
              <a:t>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788876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75AE-0E33-0876-9A1E-E07827556DFA}"/>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ABSTRACT</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131AB8-7C5A-8A35-BC2B-E4ED3CBB3A01}"/>
              </a:ext>
            </a:extLst>
          </p:cNvPr>
          <p:cNvSpPr>
            <a:spLocks noGrp="1"/>
          </p:cNvSpPr>
          <p:nvPr>
            <p:ph idx="1"/>
          </p:nvPr>
        </p:nvSpPr>
        <p:spPr>
          <a:xfrm>
            <a:off x="6049182" y="802638"/>
            <a:ext cx="5408696" cy="5252722"/>
          </a:xfrm>
        </p:spPr>
        <p:txBody>
          <a:bodyPr anchor="ctr">
            <a:normAutofit/>
          </a:bodyPr>
          <a:lstStyle/>
          <a:p>
            <a:pPr marL="36900" indent="0">
              <a:buNone/>
            </a:pPr>
            <a:endParaRPr lang="en-US" dirty="0">
              <a:solidFill>
                <a:schemeClr val="bg1"/>
              </a:solidFill>
            </a:endParaRPr>
          </a:p>
          <a:p>
            <a:pPr marL="36900" indent="0">
              <a:buNone/>
            </a:pPr>
            <a:r>
              <a:rPr lang="en-US" b="0" i="0" dirty="0">
                <a:solidFill>
                  <a:schemeClr val="bg1"/>
                </a:solidFill>
                <a:effectLst/>
              </a:rPr>
              <a:t>As Internet usage is rising day by day security has become a vital facet to the Internet world. Security of the website in today's world is very important. </a:t>
            </a:r>
            <a:r>
              <a:rPr lang="en-US" dirty="0">
                <a:solidFill>
                  <a:schemeClr val="bg1"/>
                </a:solidFill>
              </a:rPr>
              <a:t>We are introducing a solution to test web application vulnerability for SQL injection. Project aims to reduce human effort in testing these attack against website and also saves time for users.</a:t>
            </a:r>
          </a:p>
          <a:p>
            <a:endParaRPr lang="en-US" dirty="0">
              <a:solidFill>
                <a:schemeClr val="bg1"/>
              </a:solidFill>
              <a:latin typeface="Roboto" panose="02000000000000000000" pitchFamily="2" charset="0"/>
            </a:endParaRPr>
          </a:p>
          <a:p>
            <a:endParaRPr lang="en-US" dirty="0">
              <a:solidFill>
                <a:schemeClr val="bg1"/>
              </a:solidFill>
              <a:latin typeface="Roboto" panose="02000000000000000000" pitchFamily="2" charset="0"/>
            </a:endParaRPr>
          </a:p>
        </p:txBody>
      </p:sp>
    </p:spTree>
    <p:extLst>
      <p:ext uri="{BB962C8B-B14F-4D97-AF65-F5344CB8AC3E}">
        <p14:creationId xmlns:p14="http://schemas.microsoft.com/office/powerpoint/2010/main" val="170391152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AD0565-53CD-4D7C-A6AE-8DCFB6761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C5667-0E01-E88E-3252-7DDC5C7AB59B}"/>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dirty="0"/>
              <a:t>INTRODUCTION</a:t>
            </a:r>
            <a:endParaRPr lang="en-US"/>
          </a:p>
        </p:txBody>
      </p:sp>
      <p:sp>
        <p:nvSpPr>
          <p:cNvPr id="3" name="Content Placeholder 2">
            <a:extLst>
              <a:ext uri="{FF2B5EF4-FFF2-40B4-BE49-F238E27FC236}">
                <a16:creationId xmlns:a16="http://schemas.microsoft.com/office/drawing/2014/main" id="{F1082FC1-D504-9109-019E-14F72A26370B}"/>
              </a:ext>
            </a:extLst>
          </p:cNvPr>
          <p:cNvSpPr>
            <a:spLocks noGrp="1"/>
          </p:cNvSpPr>
          <p:nvPr>
            <p:ph idx="1"/>
          </p:nvPr>
        </p:nvSpPr>
        <p:spPr>
          <a:xfrm>
            <a:off x="804671" y="2858703"/>
            <a:ext cx="5285791" cy="3042547"/>
          </a:xfrm>
        </p:spPr>
        <p:txBody>
          <a:bodyPr>
            <a:normAutofit lnSpcReduction="10000"/>
          </a:bodyPr>
          <a:lstStyle/>
          <a:p>
            <a:pPr>
              <a:lnSpc>
                <a:spcPct val="90000"/>
              </a:lnSpc>
              <a:buFont typeface="Wingdings" panose="05000000000000000000" pitchFamily="2" charset="2"/>
              <a:buChar char="Ø"/>
            </a:pPr>
            <a:r>
              <a:rPr lang="en-US" sz="1700" b="1" i="0">
                <a:solidFill>
                  <a:srgbClr val="FFFFFF"/>
                </a:solidFill>
                <a:effectLst/>
                <a:latin typeface="+mj-lt"/>
              </a:rPr>
              <a:t>DOMAIN</a:t>
            </a:r>
          </a:p>
          <a:p>
            <a:pPr>
              <a:lnSpc>
                <a:spcPct val="90000"/>
              </a:lnSpc>
              <a:buFont typeface="Wingdings" panose="05000000000000000000" pitchFamily="2" charset="2"/>
              <a:buChar char="Ø"/>
            </a:pPr>
            <a:endParaRPr lang="en-US" sz="1700" b="0" i="0">
              <a:solidFill>
                <a:srgbClr val="FFFFFF"/>
              </a:solidFill>
              <a:effectLst/>
              <a:latin typeface="Roboto" panose="02000000000000000000" pitchFamily="2" charset="0"/>
            </a:endParaRPr>
          </a:p>
          <a:p>
            <a:pPr marL="228600" lvl="1" indent="0">
              <a:lnSpc>
                <a:spcPct val="90000"/>
              </a:lnSpc>
              <a:spcBef>
                <a:spcPts val="600"/>
              </a:spcBef>
              <a:buNone/>
            </a:pPr>
            <a:r>
              <a:rPr lang="en-US" sz="1700" b="0" i="0">
                <a:solidFill>
                  <a:srgbClr val="FFFFFF"/>
                </a:solidFill>
                <a:effectLst/>
                <a:latin typeface="+mj-lt"/>
              </a:rPr>
              <a:t>Cybersecurity is the protection to </a:t>
            </a:r>
          </a:p>
          <a:p>
            <a:pPr marL="228600" lvl="1" indent="0">
              <a:lnSpc>
                <a:spcPct val="90000"/>
              </a:lnSpc>
              <a:spcBef>
                <a:spcPts val="600"/>
              </a:spcBef>
              <a:buNone/>
            </a:pPr>
            <a:r>
              <a:rPr lang="en-US" sz="1700" b="0" i="0">
                <a:solidFill>
                  <a:srgbClr val="FFFFFF"/>
                </a:solidFill>
                <a:effectLst/>
                <a:latin typeface="+mj-lt"/>
              </a:rPr>
              <a:t>defend internet-connected devices</a:t>
            </a:r>
          </a:p>
          <a:p>
            <a:pPr marL="228600" lvl="1" indent="0">
              <a:lnSpc>
                <a:spcPct val="90000"/>
              </a:lnSpc>
              <a:spcBef>
                <a:spcPts val="600"/>
              </a:spcBef>
              <a:buNone/>
            </a:pPr>
            <a:r>
              <a:rPr lang="en-US" sz="1700" b="0" i="0">
                <a:solidFill>
                  <a:srgbClr val="FFFFFF"/>
                </a:solidFill>
                <a:effectLst/>
                <a:latin typeface="+mj-lt"/>
              </a:rPr>
              <a:t> and services from malicious </a:t>
            </a:r>
          </a:p>
          <a:p>
            <a:pPr marL="228600" lvl="1" indent="0">
              <a:lnSpc>
                <a:spcPct val="90000"/>
              </a:lnSpc>
              <a:spcBef>
                <a:spcPts val="600"/>
              </a:spcBef>
              <a:buNone/>
            </a:pPr>
            <a:r>
              <a:rPr lang="en-US" sz="1700" b="0" i="0">
                <a:solidFill>
                  <a:srgbClr val="FFFFFF"/>
                </a:solidFill>
                <a:effectLst/>
                <a:latin typeface="+mj-lt"/>
              </a:rPr>
              <a:t>attacks by hackers, spammers, and</a:t>
            </a:r>
          </a:p>
          <a:p>
            <a:pPr marL="228600" lvl="1" indent="0">
              <a:lnSpc>
                <a:spcPct val="90000"/>
              </a:lnSpc>
              <a:spcBef>
                <a:spcPts val="600"/>
              </a:spcBef>
              <a:buNone/>
            </a:pPr>
            <a:r>
              <a:rPr lang="en-US" sz="1700" b="0" i="0">
                <a:solidFill>
                  <a:srgbClr val="FFFFFF"/>
                </a:solidFill>
                <a:effectLst/>
                <a:latin typeface="+mj-lt"/>
              </a:rPr>
              <a:t> </a:t>
            </a:r>
            <a:r>
              <a:rPr lang="en-US" sz="1700">
                <a:solidFill>
                  <a:srgbClr val="FFFFFF"/>
                </a:solidFill>
                <a:latin typeface="+mj-lt"/>
              </a:rPr>
              <a:t>cybercriminals</a:t>
            </a:r>
            <a:r>
              <a:rPr lang="en-US" sz="1700" b="0" i="0">
                <a:solidFill>
                  <a:srgbClr val="FFFFFF"/>
                </a:solidFill>
                <a:effectLst/>
                <a:latin typeface="+mj-lt"/>
              </a:rPr>
              <a:t>. The practice is used</a:t>
            </a:r>
          </a:p>
          <a:p>
            <a:pPr marL="228600" lvl="1" indent="0">
              <a:lnSpc>
                <a:spcPct val="90000"/>
              </a:lnSpc>
              <a:spcBef>
                <a:spcPts val="600"/>
              </a:spcBef>
              <a:buNone/>
            </a:pPr>
            <a:r>
              <a:rPr lang="en-US" sz="1700" b="0" i="0">
                <a:solidFill>
                  <a:srgbClr val="FFFFFF"/>
                </a:solidFill>
                <a:effectLst/>
                <a:latin typeface="+mj-lt"/>
              </a:rPr>
              <a:t> by companies to protect against</a:t>
            </a:r>
          </a:p>
          <a:p>
            <a:pPr marL="228600" lvl="1" indent="0">
              <a:lnSpc>
                <a:spcPct val="90000"/>
              </a:lnSpc>
              <a:spcBef>
                <a:spcPts val="600"/>
              </a:spcBef>
              <a:buNone/>
            </a:pPr>
            <a:r>
              <a:rPr lang="en-US" sz="1700" b="0" i="0">
                <a:solidFill>
                  <a:srgbClr val="FFFFFF"/>
                </a:solidFill>
                <a:effectLst/>
                <a:latin typeface="+mj-lt"/>
              </a:rPr>
              <a:t> phishing schemes, </a:t>
            </a:r>
            <a:r>
              <a:rPr lang="en-US" sz="1700">
                <a:solidFill>
                  <a:srgbClr val="FFFFFF"/>
                </a:solidFill>
                <a:latin typeface="+mj-lt"/>
              </a:rPr>
              <a:t>ransomware</a:t>
            </a:r>
          </a:p>
          <a:p>
            <a:pPr marL="228600" lvl="1" indent="0">
              <a:lnSpc>
                <a:spcPct val="90000"/>
              </a:lnSpc>
              <a:spcBef>
                <a:spcPts val="600"/>
              </a:spcBef>
              <a:buNone/>
            </a:pPr>
            <a:r>
              <a:rPr lang="en-US" sz="1700" b="0" i="0">
                <a:solidFill>
                  <a:srgbClr val="FFFFFF"/>
                </a:solidFill>
                <a:effectLst/>
                <a:latin typeface="+mj-lt"/>
              </a:rPr>
              <a:t>attack, identity theft, </a:t>
            </a:r>
            <a:r>
              <a:rPr lang="en-US" sz="1700">
                <a:solidFill>
                  <a:srgbClr val="FFFFFF"/>
                </a:solidFill>
                <a:latin typeface="+mj-lt"/>
              </a:rPr>
              <a:t>data breaches</a:t>
            </a:r>
            <a:r>
              <a:rPr lang="en-US" sz="1700" b="0" i="0">
                <a:solidFill>
                  <a:srgbClr val="FFFFFF"/>
                </a:solidFill>
                <a:effectLst/>
                <a:latin typeface="+mj-lt"/>
              </a:rPr>
              <a:t>, and financial losses.</a:t>
            </a:r>
          </a:p>
          <a:p>
            <a:pPr marL="0" indent="0">
              <a:lnSpc>
                <a:spcPct val="90000"/>
              </a:lnSpc>
              <a:buNone/>
            </a:pPr>
            <a:endParaRPr lang="en-US" sz="1700">
              <a:solidFill>
                <a:srgbClr val="FFFFFF"/>
              </a:solidFill>
            </a:endParaRPr>
          </a:p>
        </p:txBody>
      </p:sp>
      <p:sp>
        <p:nvSpPr>
          <p:cNvPr id="12" name="Rectangle 11">
            <a:extLst>
              <a:ext uri="{FF2B5EF4-FFF2-40B4-BE49-F238E27FC236}">
                <a16:creationId xmlns:a16="http://schemas.microsoft.com/office/drawing/2014/main" id="{0B6CB841-CBA1-4DF4-8C19-4C7DDB03A1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3FD6306-603B-410E-AFCF-2EA2E0639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2A7D04-43AA-CB81-D868-E6F952A161FE}"/>
              </a:ext>
            </a:extLst>
          </p:cNvPr>
          <p:cNvPicPr>
            <a:picLocks noChangeAspect="1"/>
          </p:cNvPicPr>
          <p:nvPr/>
        </p:nvPicPr>
        <p:blipFill rotWithShape="1">
          <a:blip r:embed="rId2">
            <a:extLst>
              <a:ext uri="{28A0092B-C50C-407E-A947-70E740481C1C}">
                <a14:useLocalDpi xmlns:a14="http://schemas.microsoft.com/office/drawing/2010/main" val="0"/>
              </a:ext>
            </a:extLst>
          </a:blip>
          <a:srcRect l="26598" r="20150" b="-1"/>
          <a:stretch/>
        </p:blipFill>
        <p:spPr>
          <a:xfrm>
            <a:off x="8020812" y="1126397"/>
            <a:ext cx="3044952" cy="4288536"/>
          </a:xfrm>
          <a:prstGeom prst="rect">
            <a:avLst/>
          </a:prstGeom>
        </p:spPr>
      </p:pic>
    </p:spTree>
    <p:extLst>
      <p:ext uri="{BB962C8B-B14F-4D97-AF65-F5344CB8AC3E}">
        <p14:creationId xmlns:p14="http://schemas.microsoft.com/office/powerpoint/2010/main" val="64566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A2FCA6-0DE4-11C2-0BB9-F4E01D6A7F50}"/>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PROBLEM STATEMENT</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r>
              <a:rPr lang="en-US" b="0" i="0" dirty="0">
                <a:solidFill>
                  <a:schemeClr val="bg1"/>
                </a:solidFill>
                <a:effectLst/>
              </a:rPr>
              <a:t>SQL injection attacks allow attackers to spoof identity, tamper with existing data, cause repudiation issues, allow the complete disclosure of all data on the system, destroy the data or make it otherwise unavailable, and become administrators of the database server.</a:t>
            </a:r>
          </a:p>
          <a:p>
            <a:pPr marL="0" indent="0">
              <a:buNone/>
            </a:pPr>
            <a:r>
              <a:rPr lang="en-US" dirty="0">
                <a:solidFill>
                  <a:schemeClr val="bg1"/>
                </a:solidFill>
              </a:rPr>
              <a:t>We are bringing a solution that automate these attack so that we can easily test weather these vulnerabilities are existing or not.</a:t>
            </a:r>
          </a:p>
          <a:p>
            <a:pPr marL="0" indent="0">
              <a:buNone/>
            </a:pPr>
            <a:endParaRPr lang="en-US" b="0" i="0" dirty="0">
              <a:solidFill>
                <a:schemeClr val="bg1"/>
              </a:solidFill>
              <a:effectLst/>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0389353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0EA395-68E7-75EC-9EBD-D221C2AFD6DA}"/>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TECHNOLOGY</a:t>
            </a:r>
          </a:p>
          <a:p>
            <a:pPr marL="0" indent="0">
              <a:buNone/>
            </a:pPr>
            <a:endParaRPr lang="en-US" b="1" dirty="0">
              <a:solidFill>
                <a:schemeClr val="bg1"/>
              </a:solidFill>
            </a:endParaRPr>
          </a:p>
          <a:p>
            <a:pPr>
              <a:buFont typeface="Arial" panose="020B0604020202020204" pitchFamily="34" charset="0"/>
              <a:buChar char="•"/>
            </a:pPr>
            <a:r>
              <a:rPr lang="en-US" dirty="0">
                <a:solidFill>
                  <a:schemeClr val="bg1"/>
                </a:solidFill>
                <a:latin typeface="+mj-lt"/>
              </a:rPr>
              <a:t>Hardware Requirements: </a:t>
            </a:r>
            <a:r>
              <a:rPr lang="en-US" b="0" i="0" dirty="0">
                <a:solidFill>
                  <a:schemeClr val="bg1"/>
                </a:solidFill>
                <a:effectLst/>
                <a:latin typeface="+mj-lt"/>
              </a:rPr>
              <a:t>Modern Operating System: Windows 7 or 10, x86 64-bit CPU (Intel / AMD architecture, 4 GB RAM, 5 GB free disk space</a:t>
            </a:r>
            <a:endParaRPr lang="en-US" dirty="0">
              <a:solidFill>
                <a:schemeClr val="bg1"/>
              </a:solidFill>
              <a:latin typeface="+mj-lt"/>
            </a:endParaRPr>
          </a:p>
          <a:p>
            <a:pPr>
              <a:buFont typeface="Arial" panose="020B0604020202020204" pitchFamily="34" charset="0"/>
              <a:buChar char="•"/>
            </a:pPr>
            <a:r>
              <a:rPr lang="en-US" b="0" i="0" dirty="0">
                <a:solidFill>
                  <a:schemeClr val="bg1"/>
                </a:solidFill>
                <a:effectLst/>
                <a:latin typeface="+mj-lt"/>
              </a:rPr>
              <a:t>Front end we use </a:t>
            </a:r>
            <a:r>
              <a:rPr lang="en-US" b="0" i="0" dirty="0" err="1">
                <a:solidFill>
                  <a:schemeClr val="bg1"/>
                </a:solidFill>
                <a:effectLst/>
                <a:latin typeface="+mj-lt"/>
              </a:rPr>
              <a:t>Streamlit</a:t>
            </a:r>
            <a:r>
              <a:rPr lang="en-US" b="0" i="0" dirty="0">
                <a:solidFill>
                  <a:schemeClr val="bg1"/>
                </a:solidFill>
                <a:effectLst/>
                <a:latin typeface="+mj-lt"/>
              </a:rPr>
              <a:t> is a free and open-source framework to rapidly build and share beautiful machine learning and data science web apps.</a:t>
            </a:r>
            <a:endParaRPr lang="en-US" i="0" dirty="0">
              <a:solidFill>
                <a:schemeClr val="bg1"/>
              </a:solidFill>
              <a:effectLst/>
              <a:latin typeface="+mj-lt"/>
            </a:endParaRPr>
          </a:p>
          <a:p>
            <a:pPr>
              <a:buFont typeface="Arial" panose="020B0604020202020204" pitchFamily="34" charset="0"/>
              <a:buChar char="•"/>
            </a:pPr>
            <a:r>
              <a:rPr lang="en-US" dirty="0">
                <a:solidFill>
                  <a:schemeClr val="bg1"/>
                </a:solidFill>
                <a:latin typeface="+mj-lt"/>
              </a:rPr>
              <a:t>This system is completely dependent on python programming, </a:t>
            </a:r>
            <a:r>
              <a:rPr lang="en-US" b="0" i="0" dirty="0">
                <a:solidFill>
                  <a:schemeClr val="bg1"/>
                </a:solidFill>
                <a:effectLst/>
                <a:latin typeface="+mj-lt"/>
              </a:rPr>
              <a:t>Python is a high-level, general-purpose programming language. It supports multiple programming paradigms, including structured, object-oriented and functional programming.</a:t>
            </a:r>
            <a:endParaRPr lang="en-US" i="0" dirty="0">
              <a:solidFill>
                <a:schemeClr val="bg1"/>
              </a:solidFill>
              <a:effectLst/>
              <a:latin typeface="+mj-lt"/>
            </a:endParaRPr>
          </a:p>
          <a:p>
            <a:pPr>
              <a:buFont typeface="Arial" panose="020B0604020202020204" pitchFamily="34" charset="0"/>
              <a:buChar char="•"/>
            </a:pPr>
            <a:r>
              <a:rPr lang="en-US" dirty="0">
                <a:solidFill>
                  <a:schemeClr val="bg1"/>
                </a:solidFill>
                <a:latin typeface="+mj-lt"/>
              </a:rPr>
              <a:t>In this tool there is no data stored or retrieved, hence no database is involved.</a:t>
            </a:r>
            <a:endParaRPr lang="en-US" i="0" dirty="0">
              <a:solidFill>
                <a:schemeClr val="bg1"/>
              </a:solidFill>
              <a:effectLst/>
              <a:latin typeface="+mj-lt"/>
            </a:endParaRPr>
          </a:p>
          <a:p>
            <a:pPr marL="0" indent="0">
              <a:buNone/>
            </a:pPr>
            <a:endParaRPr lang="en-US" i="0" dirty="0">
              <a:solidFill>
                <a:schemeClr val="bg1"/>
              </a:solidFill>
              <a:effectLst/>
              <a:latin typeface="+mj-lt"/>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8880962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26E4-CD5B-9AE1-DEE4-B560282CE06E}"/>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LITERATURE SURVEY</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94BE64-7B36-481C-E008-C2E566C941B0}"/>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REVIEW</a:t>
            </a:r>
          </a:p>
          <a:p>
            <a:pPr marL="0" indent="0">
              <a:buNone/>
            </a:pPr>
            <a:r>
              <a:rPr lang="en-US" sz="2200" b="0" i="0" dirty="0">
                <a:solidFill>
                  <a:schemeClr val="bg1"/>
                </a:solidFill>
                <a:effectLst/>
                <a:latin typeface="+mj-lt"/>
              </a:rPr>
              <a:t>A </a:t>
            </a:r>
            <a:r>
              <a:rPr lang="en-US" sz="2200" dirty="0">
                <a:solidFill>
                  <a:schemeClr val="bg1"/>
                </a:solidFill>
                <a:latin typeface="+mj-lt"/>
              </a:rPr>
              <a:t>SQL injection</a:t>
            </a:r>
            <a:r>
              <a:rPr lang="en-US" sz="2200" b="0" i="0" dirty="0">
                <a:solidFill>
                  <a:schemeClr val="bg1"/>
                </a:solidFill>
                <a:effectLst/>
                <a:latin typeface="+mj-lt"/>
              </a:rPr>
              <a:t> attack consists of insertion or “injection” of a SQL query via the input data from the client to the application</a:t>
            </a:r>
            <a:r>
              <a:rPr lang="en-US" sz="2200" dirty="0">
                <a:solidFill>
                  <a:schemeClr val="bg1"/>
                </a:solidFill>
                <a:latin typeface="+mj-lt"/>
              </a:rPr>
              <a:t>. </a:t>
            </a:r>
          </a:p>
          <a:p>
            <a:pPr marL="0" indent="0" algn="l">
              <a:buNone/>
            </a:pPr>
            <a:r>
              <a:rPr lang="en-US" sz="2200" b="0" i="0" dirty="0">
                <a:solidFill>
                  <a:schemeClr val="bg1"/>
                </a:solidFill>
                <a:effectLst/>
                <a:latin typeface="+mj-lt"/>
              </a:rPr>
              <a:t>This vulnerability arises when the web application does not properly validate or sanitize user input before incorporating it into SQL statements</a:t>
            </a:r>
            <a:r>
              <a:rPr lang="en-US" sz="2200" b="0" i="0" dirty="0">
                <a:solidFill>
                  <a:schemeClr val="bg1"/>
                </a:solidFill>
                <a:effectLst/>
              </a:rPr>
              <a:t>.</a:t>
            </a:r>
          </a:p>
          <a:p>
            <a:pPr marL="0" indent="0">
              <a:buNone/>
            </a:pPr>
            <a:br>
              <a:rPr lang="en-US" dirty="0"/>
            </a:br>
            <a:endParaRPr lang="en-US" b="0" i="0" dirty="0">
              <a:solidFill>
                <a:schemeClr val="bg1"/>
              </a:solidFill>
              <a:effectLst/>
              <a:latin typeface="+mj-lt"/>
            </a:endParaRPr>
          </a:p>
        </p:txBody>
      </p:sp>
    </p:spTree>
    <p:extLst>
      <p:ext uri="{BB962C8B-B14F-4D97-AF65-F5344CB8AC3E}">
        <p14:creationId xmlns:p14="http://schemas.microsoft.com/office/powerpoint/2010/main" val="346089628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7E9F3B-C9E0-1090-F5F2-AD3F0A2B866C}"/>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EXISTING SYSTEMS</a:t>
            </a:r>
          </a:p>
          <a:p>
            <a:pPr marL="0" indent="0">
              <a:buNone/>
            </a:pPr>
            <a:endParaRPr lang="en-US" b="1" dirty="0">
              <a:solidFill>
                <a:schemeClr val="bg1"/>
              </a:solidFill>
            </a:endParaRPr>
          </a:p>
          <a:p>
            <a:r>
              <a:rPr lang="en-US" b="0" i="0" dirty="0">
                <a:solidFill>
                  <a:schemeClr val="bg1"/>
                </a:solidFill>
                <a:effectLst/>
                <a:latin typeface="+mj-lt"/>
                <a:ea typeface="Roboto" panose="02000000000000000000" pitchFamily="2" charset="0"/>
              </a:rPr>
              <a:t>A command-line interpreter or command-line processor uses a command-line interface (CLI) to receive commands from a user in the form of lines of text. </a:t>
            </a:r>
          </a:p>
          <a:p>
            <a:r>
              <a:rPr lang="en-US" dirty="0">
                <a:solidFill>
                  <a:schemeClr val="bg1"/>
                </a:solidFill>
                <a:latin typeface="+mj-lt"/>
                <a:ea typeface="Roboto" panose="02000000000000000000" pitchFamily="2" charset="0"/>
              </a:rPr>
              <a:t>It uses python module named </a:t>
            </a:r>
            <a:r>
              <a:rPr lang="en-US" b="1" i="0" dirty="0">
                <a:solidFill>
                  <a:schemeClr val="bg1"/>
                </a:solidFill>
                <a:effectLst/>
                <a:latin typeface="+mj-lt"/>
                <a:ea typeface="Roboto" panose="02000000000000000000" pitchFamily="2" charset="0"/>
              </a:rPr>
              <a:t>__future__ module, </a:t>
            </a:r>
            <a:r>
              <a:rPr lang="en-US" b="0" i="0" dirty="0">
                <a:solidFill>
                  <a:schemeClr val="bg1"/>
                </a:solidFill>
                <a:effectLst/>
                <a:latin typeface="+mj-lt"/>
                <a:ea typeface="Roboto" panose="02000000000000000000" pitchFamily="2" charset="0"/>
              </a:rPr>
              <a:t>is a built-in module in Python that is used to inherit new features that will be available in the new Python versions.. </a:t>
            </a:r>
          </a:p>
          <a:p>
            <a:r>
              <a:rPr lang="en-US" dirty="0">
                <a:solidFill>
                  <a:schemeClr val="bg1"/>
                </a:solidFill>
                <a:latin typeface="+mj-lt"/>
                <a:ea typeface="Roboto" panose="02000000000000000000" pitchFamily="2" charset="0"/>
              </a:rPr>
              <a:t>User has to familiarize with different commands in order to retrieve different kind of information’s</a:t>
            </a:r>
          </a:p>
          <a:p>
            <a:r>
              <a:rPr lang="en-US" b="0" i="0" dirty="0">
                <a:solidFill>
                  <a:schemeClr val="bg1"/>
                </a:solidFill>
                <a:effectLst/>
                <a:latin typeface="+mj-lt"/>
                <a:ea typeface="Roboto" panose="02000000000000000000" pitchFamily="2" charset="0"/>
              </a:rPr>
              <a:t>It consists of different types of SQL injection &amp; Blind SQL injection</a:t>
            </a:r>
          </a:p>
          <a:p>
            <a:pPr marL="0" indent="0">
              <a:buNone/>
            </a:pPr>
            <a:endParaRPr lang="en-US" b="1" dirty="0">
              <a:solidFill>
                <a:schemeClr val="bg1"/>
              </a:solidFill>
            </a:endParaRPr>
          </a:p>
          <a:p>
            <a:pPr marL="0" indent="0">
              <a:buNone/>
            </a:pPr>
            <a:endParaRPr lang="en-US" b="1" dirty="0">
              <a:solidFill>
                <a:schemeClr val="bg1"/>
              </a:solidFill>
            </a:endParaRPr>
          </a:p>
        </p:txBody>
      </p:sp>
    </p:spTree>
    <p:extLst>
      <p:ext uri="{BB962C8B-B14F-4D97-AF65-F5344CB8AC3E}">
        <p14:creationId xmlns:p14="http://schemas.microsoft.com/office/powerpoint/2010/main" val="21661972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8DDCDE-E5B7-6EB9-A6C0-213E1A352D62}"/>
              </a:ext>
            </a:extLst>
          </p:cNvPr>
          <p:cNvSpPr>
            <a:spLocks noGrp="1"/>
          </p:cNvSpPr>
          <p:nvPr>
            <p:ph idx="1"/>
          </p:nvPr>
        </p:nvSpPr>
        <p:spPr>
          <a:xfrm>
            <a:off x="6049182" y="802638"/>
            <a:ext cx="5408696" cy="5252722"/>
          </a:xfrm>
        </p:spPr>
        <p:txBody>
          <a:bodyPr anchor="ctr">
            <a:normAutofit/>
          </a:bodyPr>
          <a:lstStyle/>
          <a:p>
            <a:pPr>
              <a:buFont typeface="Wingdings" panose="05000000000000000000" pitchFamily="2" charset="2"/>
              <a:buChar char="Ø"/>
            </a:pPr>
            <a:r>
              <a:rPr lang="en-US" b="1" dirty="0">
                <a:solidFill>
                  <a:schemeClr val="bg1"/>
                </a:solidFill>
              </a:rPr>
              <a:t>PROPOSED SYSTEM-PLANING</a:t>
            </a:r>
          </a:p>
          <a:p>
            <a:pPr>
              <a:buFont typeface="Wingdings" panose="05000000000000000000" pitchFamily="2" charset="2"/>
              <a:buChar char="Ø"/>
            </a:pPr>
            <a:endParaRPr lang="en-US" b="1" dirty="0">
              <a:solidFill>
                <a:schemeClr val="bg1"/>
              </a:solidFill>
            </a:endParaRPr>
          </a:p>
          <a:p>
            <a:r>
              <a:rPr lang="en-US" b="0" i="0" dirty="0">
                <a:solidFill>
                  <a:schemeClr val="bg1"/>
                </a:solidFill>
                <a:effectLst/>
                <a:latin typeface="+mj-lt"/>
                <a:ea typeface="Roboto" panose="02000000000000000000" pitchFamily="2" charset="0"/>
              </a:rPr>
              <a:t>Graphical user interface:- a computer program that enables a person to communicate with a computer through the use of symbols, visual metaphors, and pointing devices</a:t>
            </a:r>
          </a:p>
          <a:p>
            <a:r>
              <a:rPr lang="en-US" b="0" i="0" dirty="0">
                <a:solidFill>
                  <a:schemeClr val="bg1"/>
                </a:solidFill>
                <a:effectLst/>
                <a:latin typeface="+mj-lt"/>
                <a:ea typeface="Roboto" panose="02000000000000000000" pitchFamily="2" charset="0"/>
              </a:rPr>
              <a:t> Python is a general-purpose, versatile, and powerful programming language. It’s a great first language because Python code is concise and easy to read.</a:t>
            </a:r>
          </a:p>
          <a:p>
            <a:r>
              <a:rPr lang="en-US" dirty="0">
                <a:solidFill>
                  <a:schemeClr val="bg1"/>
                </a:solidFill>
                <a:latin typeface="+mj-lt"/>
                <a:ea typeface="Roboto" panose="02000000000000000000" pitchFamily="2" charset="0"/>
              </a:rPr>
              <a:t>Our system consists 6 types of various SQL injections.</a:t>
            </a:r>
            <a:endParaRPr lang="en-US" b="1" dirty="0">
              <a:solidFill>
                <a:schemeClr val="bg1"/>
              </a:solidFill>
            </a:endParaRPr>
          </a:p>
          <a:p>
            <a:pPr>
              <a:buFont typeface="Wingdings" panose="05000000000000000000" pitchFamily="2" charset="2"/>
              <a:buChar char="Ø"/>
            </a:pPr>
            <a:endParaRPr lang="en-US" b="1" dirty="0">
              <a:solidFill>
                <a:schemeClr val="bg1"/>
              </a:solidFill>
            </a:endParaRPr>
          </a:p>
          <a:p>
            <a:pPr marL="0" indent="0">
              <a:buNone/>
            </a:pPr>
            <a:r>
              <a:rPr lang="en-US" b="1" dirty="0">
                <a:solidFill>
                  <a:schemeClr val="bg1"/>
                </a:solidFill>
              </a:rPr>
              <a:t> </a:t>
            </a:r>
          </a:p>
        </p:txBody>
      </p:sp>
    </p:spTree>
    <p:extLst>
      <p:ext uri="{BB962C8B-B14F-4D97-AF65-F5344CB8AC3E}">
        <p14:creationId xmlns:p14="http://schemas.microsoft.com/office/powerpoint/2010/main" val="325550416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1122</TotalTime>
  <Words>858</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Georgia</vt:lpstr>
      <vt:lpstr>Gill Sans MT</vt:lpstr>
      <vt:lpstr>Roboto</vt:lpstr>
      <vt:lpstr>Wingdings</vt:lpstr>
      <vt:lpstr>Parcel</vt:lpstr>
      <vt:lpstr>AUTO-WT  TOOL</vt:lpstr>
      <vt:lpstr>AGENDA</vt:lpstr>
      <vt:lpstr>ABSTRACT</vt:lpstr>
      <vt:lpstr>INTRODUCTION</vt:lpstr>
      <vt:lpstr>PowerPoint Presentation</vt:lpstr>
      <vt:lpstr>PowerPoint Presentation</vt:lpstr>
      <vt:lpstr>LITERATURE SURVEY</vt:lpstr>
      <vt:lpstr>PowerPoint Presentation</vt:lpstr>
      <vt:lpstr>PowerPoint Presentation</vt:lpstr>
      <vt:lpstr>PowerPoint Presentation</vt:lpstr>
      <vt:lpstr>SYSTEM DESIGN METHODOLOGY</vt:lpstr>
      <vt:lpstr>GUI &amp; CODES</vt:lpstr>
      <vt:lpstr>Union SQL-injection</vt:lpstr>
      <vt:lpstr>ERROR based sql-injection</vt:lpstr>
      <vt:lpstr>TIME-BASED SQLi</vt:lpstr>
      <vt:lpstr>BOOLEAN BASED SQLi</vt:lpstr>
      <vt:lpstr>CONTENT-BASED SQLi</vt:lpstr>
      <vt:lpstr>OUT-OF-BAND sqli</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SQLi</dc:title>
  <dc:creator>Naveen krishna.k.v</dc:creator>
  <cp:lastModifiedBy>Naveen krishna.k.v</cp:lastModifiedBy>
  <cp:revision>25</cp:revision>
  <dcterms:created xsi:type="dcterms:W3CDTF">2022-11-07T04:52:41Z</dcterms:created>
  <dcterms:modified xsi:type="dcterms:W3CDTF">2023-05-11T04:36:50Z</dcterms:modified>
</cp:coreProperties>
</file>