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0"/>
  </p:notesMasterIdLst>
  <p:sldIdLst>
    <p:sldId id="257" r:id="rId2"/>
    <p:sldId id="258" r:id="rId3"/>
    <p:sldId id="263" r:id="rId4"/>
    <p:sldId id="259" r:id="rId5"/>
    <p:sldId id="265" r:id="rId6"/>
    <p:sldId id="260" r:id="rId7"/>
    <p:sldId id="269" r:id="rId8"/>
    <p:sldId id="261" r:id="rId9"/>
    <p:sldId id="272" r:id="rId10"/>
    <p:sldId id="273" r:id="rId11"/>
    <p:sldId id="276" r:id="rId12"/>
    <p:sldId id="277" r:id="rId13"/>
    <p:sldId id="278" r:id="rId14"/>
    <p:sldId id="279" r:id="rId15"/>
    <p:sldId id="280" r:id="rId16"/>
    <p:sldId id="281" r:id="rId17"/>
    <p:sldId id="282" r:id="rId18"/>
    <p:sldId id="262" r:id="rId19"/>
    <p:sldId id="268" r:id="rId20"/>
    <p:sldId id="267" r:id="rId21"/>
    <p:sldId id="274" r:id="rId22"/>
    <p:sldId id="275" r:id="rId23"/>
    <p:sldId id="283" r:id="rId24"/>
    <p:sldId id="284" r:id="rId25"/>
    <p:sldId id="285" r:id="rId26"/>
    <p:sldId id="286" r:id="rId27"/>
    <p:sldId id="287"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autoAdjust="0"/>
  </p:normalViewPr>
  <p:slideViewPr>
    <p:cSldViewPr snapToGrid="0">
      <p:cViewPr varScale="1">
        <p:scale>
          <a:sx n="86" d="100"/>
          <a:sy n="86" d="100"/>
        </p:scale>
        <p:origin x="715"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CBAC2-3665-401F-AB57-90E085243A69}" type="datetimeFigureOut">
              <a:rPr lang="en-IN" smtClean="0"/>
              <a:t>05-06-2020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05EA8-2849-4D06-B9F4-505863790023}" type="slidenum">
              <a:rPr lang="en-IN" smtClean="0"/>
              <a:t>‹#›</a:t>
            </a:fld>
            <a:endParaRPr lang="en-IN"/>
          </a:p>
        </p:txBody>
      </p:sp>
    </p:spTree>
    <p:extLst>
      <p:ext uri="{BB962C8B-B14F-4D97-AF65-F5344CB8AC3E}">
        <p14:creationId xmlns:p14="http://schemas.microsoft.com/office/powerpoint/2010/main" val="6020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0a7560ab9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0a7560ab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82fb4920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82fb492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080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882fb4920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882fb4920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250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82fb4920b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882fb4920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81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80a7560a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80a7560a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80a7560ab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80a7560ab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0a7560ab9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0a7560ab9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0a7560ab9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0a7560ab9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0a7560ab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0a7560ab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82fb4920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82fb4920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82fb4920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882fb4920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495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82fb4920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82fb4920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46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1"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1" y="3869635"/>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90ED0EE-74A7-4026-B3D5-B7916C1DAC4E}" type="datetimeFigureOut">
              <a:rPr lang="en-IN" smtClean="0"/>
              <a:t>05-06-2020</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F8020A4-C1B4-4333-8EF4-B3185B9E8A6A}" type="slidenum">
              <a:rPr lang="en-IN" smtClean="0"/>
              <a:t>‹#›</a:t>
            </a:fld>
            <a:endParaRPr lang="en-IN"/>
          </a:p>
        </p:txBody>
      </p:sp>
      <p:cxnSp>
        <p:nvCxnSpPr>
          <p:cNvPr id="8" name="Straight Connector 7"/>
          <p:cNvCxnSpPr/>
          <p:nvPr/>
        </p:nvCxnSpPr>
        <p:spPr>
          <a:xfrm>
            <a:off x="1978660" y="3733800"/>
            <a:ext cx="82296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19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ED0EE-74A7-4026-B3D5-B7916C1DAC4E}"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020A4-C1B4-4333-8EF4-B3185B9E8A6A}" type="slidenum">
              <a:rPr lang="en-IN" smtClean="0"/>
              <a:t>‹#›</a:t>
            </a:fld>
            <a:endParaRPr lang="en-IN"/>
          </a:p>
        </p:txBody>
      </p:sp>
    </p:spTree>
    <p:extLst>
      <p:ext uri="{BB962C8B-B14F-4D97-AF65-F5344CB8AC3E}">
        <p14:creationId xmlns:p14="http://schemas.microsoft.com/office/powerpoint/2010/main" val="368432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2999"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ED0EE-74A7-4026-B3D5-B7916C1DAC4E}"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020A4-C1B4-4333-8EF4-B3185B9E8A6A}" type="slidenum">
              <a:rPr lang="en-IN" smtClean="0"/>
              <a:t>‹#›</a:t>
            </a:fld>
            <a:endParaRPr lang="en-IN"/>
          </a:p>
        </p:txBody>
      </p:sp>
    </p:spTree>
    <p:extLst>
      <p:ext uri="{BB962C8B-B14F-4D97-AF65-F5344CB8AC3E}">
        <p14:creationId xmlns:p14="http://schemas.microsoft.com/office/powerpoint/2010/main" val="379100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ED0EE-74A7-4026-B3D5-B7916C1DAC4E}"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020A4-C1B4-4333-8EF4-B3185B9E8A6A}" type="slidenum">
              <a:rPr lang="en-IN" smtClean="0"/>
              <a:t>‹#›</a:t>
            </a:fld>
            <a:endParaRPr lang="en-IN"/>
          </a:p>
        </p:txBody>
      </p:sp>
    </p:spTree>
    <p:extLst>
      <p:ext uri="{BB962C8B-B14F-4D97-AF65-F5344CB8AC3E}">
        <p14:creationId xmlns:p14="http://schemas.microsoft.com/office/powerpoint/2010/main" val="220964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6"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7"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ED0EE-74A7-4026-B3D5-B7916C1DAC4E}"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020A4-C1B4-4333-8EF4-B3185B9E8A6A}" type="slidenum">
              <a:rPr lang="en-IN" smtClean="0"/>
              <a:t>‹#›</a:t>
            </a:fld>
            <a:endParaRPr lang="en-IN"/>
          </a:p>
        </p:txBody>
      </p:sp>
      <p:cxnSp>
        <p:nvCxnSpPr>
          <p:cNvPr id="7" name="Straight Connector 6"/>
          <p:cNvCxnSpPr/>
          <p:nvPr/>
        </p:nvCxnSpPr>
        <p:spPr>
          <a:xfrm>
            <a:off x="1981201" y="4020408"/>
            <a:ext cx="82296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61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1"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0ED0EE-74A7-4026-B3D5-B7916C1DAC4E}"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020A4-C1B4-4333-8EF4-B3185B9E8A6A}" type="slidenum">
              <a:rPr lang="en-IN" smtClean="0"/>
              <a:t>‹#›</a:t>
            </a:fld>
            <a:endParaRPr lang="en-IN"/>
          </a:p>
        </p:txBody>
      </p:sp>
    </p:spTree>
    <p:extLst>
      <p:ext uri="{BB962C8B-B14F-4D97-AF65-F5344CB8AC3E}">
        <p14:creationId xmlns:p14="http://schemas.microsoft.com/office/powerpoint/2010/main" val="289374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1"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1"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ED0EE-74A7-4026-B3D5-B7916C1DAC4E}" type="datetimeFigureOut">
              <a:rPr lang="en-IN" smtClean="0"/>
              <a:t>05-06-2020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020A4-C1B4-4333-8EF4-B3185B9E8A6A}" type="slidenum">
              <a:rPr lang="en-IN" smtClean="0"/>
              <a:t>‹#›</a:t>
            </a:fld>
            <a:endParaRPr lang="en-IN"/>
          </a:p>
        </p:txBody>
      </p:sp>
    </p:spTree>
    <p:extLst>
      <p:ext uri="{BB962C8B-B14F-4D97-AF65-F5344CB8AC3E}">
        <p14:creationId xmlns:p14="http://schemas.microsoft.com/office/powerpoint/2010/main" val="317894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0ED0EE-74A7-4026-B3D5-B7916C1DAC4E}" type="datetimeFigureOut">
              <a:rPr lang="en-IN" smtClean="0"/>
              <a:t>05-06-2020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020A4-C1B4-4333-8EF4-B3185B9E8A6A}" type="slidenum">
              <a:rPr lang="en-IN" smtClean="0"/>
              <a:t>‹#›</a:t>
            </a:fld>
            <a:endParaRPr lang="en-IN"/>
          </a:p>
        </p:txBody>
      </p:sp>
    </p:spTree>
    <p:extLst>
      <p:ext uri="{BB962C8B-B14F-4D97-AF65-F5344CB8AC3E}">
        <p14:creationId xmlns:p14="http://schemas.microsoft.com/office/powerpoint/2010/main" val="7107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ED0EE-74A7-4026-B3D5-B7916C1DAC4E}" type="datetimeFigureOut">
              <a:rPr lang="en-IN" smtClean="0"/>
              <a:t>05-06-2020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020A4-C1B4-4333-8EF4-B3185B9E8A6A}" type="slidenum">
              <a:rPr lang="en-IN" smtClean="0"/>
              <a:t>‹#›</a:t>
            </a:fld>
            <a:endParaRPr lang="en-IN"/>
          </a:p>
        </p:txBody>
      </p:sp>
    </p:spTree>
    <p:extLst>
      <p:ext uri="{BB962C8B-B14F-4D97-AF65-F5344CB8AC3E}">
        <p14:creationId xmlns:p14="http://schemas.microsoft.com/office/powerpoint/2010/main" val="350838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2"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2"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ED0EE-74A7-4026-B3D5-B7916C1DAC4E}"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020A4-C1B4-4333-8EF4-B3185B9E8A6A}" type="slidenum">
              <a:rPr lang="en-IN" smtClean="0"/>
              <a:t>‹#›</a:t>
            </a:fld>
            <a:endParaRPr lang="en-IN"/>
          </a:p>
        </p:txBody>
      </p:sp>
    </p:spTree>
    <p:extLst>
      <p:ext uri="{BB962C8B-B14F-4D97-AF65-F5344CB8AC3E}">
        <p14:creationId xmlns:p14="http://schemas.microsoft.com/office/powerpoint/2010/main" val="3106003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2"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9" y="1069847"/>
            <a:ext cx="6099049"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2"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ED0EE-74A7-4026-B3D5-B7916C1DAC4E}"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020A4-C1B4-4333-8EF4-B3185B9E8A6A}" type="slidenum">
              <a:rPr lang="en-IN" smtClean="0"/>
              <a:t>‹#›</a:t>
            </a:fld>
            <a:endParaRPr lang="en-IN"/>
          </a:p>
        </p:txBody>
      </p:sp>
    </p:spTree>
    <p:extLst>
      <p:ext uri="{BB962C8B-B14F-4D97-AF65-F5344CB8AC3E}">
        <p14:creationId xmlns:p14="http://schemas.microsoft.com/office/powerpoint/2010/main" val="115509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1"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1"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5" y="6223829"/>
            <a:ext cx="2329074" cy="365125"/>
          </a:xfrm>
          <a:prstGeom prst="rect">
            <a:avLst/>
          </a:prstGeom>
        </p:spPr>
        <p:txBody>
          <a:bodyPr vert="horz" lIns="91440" tIns="45720" rIns="91440" bIns="45720" rtlCol="0" anchor="ctr"/>
          <a:lstStyle>
            <a:lvl1pPr algn="l">
              <a:defRPr sz="1200">
                <a:solidFill>
                  <a:schemeClr val="tx1"/>
                </a:solidFill>
              </a:defRPr>
            </a:lvl1pPr>
          </a:lstStyle>
          <a:p>
            <a:fld id="{490ED0EE-74A7-4026-B3D5-B7916C1DAC4E}" type="datetimeFigureOut">
              <a:rPr lang="en-IN" smtClean="0"/>
              <a:t>05-06-2020</a:t>
            </a:fld>
            <a:endParaRPr lang="en-IN"/>
          </a:p>
        </p:txBody>
      </p:sp>
      <p:sp>
        <p:nvSpPr>
          <p:cNvPr id="5" name="Footer Placeholder 4"/>
          <p:cNvSpPr>
            <a:spLocks noGrp="1"/>
          </p:cNvSpPr>
          <p:nvPr>
            <p:ph type="ftr" sz="quarter" idx="3"/>
          </p:nvPr>
        </p:nvSpPr>
        <p:spPr>
          <a:xfrm>
            <a:off x="3949149" y="6223829"/>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2" y="6223829"/>
            <a:ext cx="1706217" cy="365125"/>
          </a:xfrm>
          <a:prstGeom prst="rect">
            <a:avLst/>
          </a:prstGeom>
        </p:spPr>
        <p:txBody>
          <a:bodyPr vert="horz" lIns="91440" tIns="45720" rIns="91440" bIns="45720" rtlCol="0" anchor="ctr"/>
          <a:lstStyle>
            <a:lvl1pPr algn="r">
              <a:defRPr sz="1200">
                <a:solidFill>
                  <a:schemeClr val="tx1"/>
                </a:solidFill>
              </a:defRPr>
            </a:lvl1pPr>
          </a:lstStyle>
          <a:p>
            <a:fld id="{1F8020A4-C1B4-4333-8EF4-B3185B9E8A6A}" type="slidenum">
              <a:rPr lang="en-IN" smtClean="0"/>
              <a:t>‹#›</a:t>
            </a:fld>
            <a:endParaRPr lang="en-IN"/>
          </a:p>
        </p:txBody>
      </p:sp>
    </p:spTree>
    <p:extLst>
      <p:ext uri="{BB962C8B-B14F-4D97-AF65-F5344CB8AC3E}">
        <p14:creationId xmlns:p14="http://schemas.microsoft.com/office/powerpoint/2010/main" val="121163646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DD59-6E95-4657-8811-36EDF9C783D9}"/>
              </a:ext>
            </a:extLst>
          </p:cNvPr>
          <p:cNvSpPr>
            <a:spLocks noGrp="1"/>
          </p:cNvSpPr>
          <p:nvPr>
            <p:ph type="ctrTitle"/>
          </p:nvPr>
        </p:nvSpPr>
        <p:spPr>
          <a:xfrm>
            <a:off x="1109981" y="829110"/>
            <a:ext cx="9966960" cy="2926080"/>
          </a:xfrm>
        </p:spPr>
        <p:txBody>
          <a:bodyPr>
            <a:normAutofit fontScale="90000"/>
          </a:bodyPr>
          <a:lstStyle/>
          <a:p>
            <a:r>
              <a:rPr lang="en-IN" dirty="0"/>
              <a:t>IoT Security Enhancement using Physical Layer signatures</a:t>
            </a:r>
          </a:p>
        </p:txBody>
      </p:sp>
      <p:sp>
        <p:nvSpPr>
          <p:cNvPr id="3" name="Subtitle 2">
            <a:extLst>
              <a:ext uri="{FF2B5EF4-FFF2-40B4-BE49-F238E27FC236}">
                <a16:creationId xmlns:a16="http://schemas.microsoft.com/office/drawing/2014/main" id="{9D7CA968-0FCC-4CE4-ADA4-06E771F1EAE1}"/>
              </a:ext>
            </a:extLst>
          </p:cNvPr>
          <p:cNvSpPr>
            <a:spLocks noGrp="1"/>
          </p:cNvSpPr>
          <p:nvPr>
            <p:ph type="subTitle" idx="1"/>
          </p:nvPr>
        </p:nvSpPr>
        <p:spPr>
          <a:xfrm>
            <a:off x="1709531" y="4118208"/>
            <a:ext cx="8767860" cy="1746306"/>
          </a:xfrm>
        </p:spPr>
        <p:txBody>
          <a:bodyPr>
            <a:normAutofit lnSpcReduction="10000"/>
          </a:bodyPr>
          <a:lstStyle/>
          <a:p>
            <a:r>
              <a:rPr lang="en-IN" b="1" dirty="0"/>
              <a:t>PROJECT GUIDE : MRS. N. VIJAYA</a:t>
            </a:r>
          </a:p>
          <a:p>
            <a:r>
              <a:rPr lang="en-IN" dirty="0"/>
              <a:t>NARAYANAN B - 2016105053</a:t>
            </a:r>
          </a:p>
          <a:p>
            <a:r>
              <a:rPr lang="en-IN" dirty="0"/>
              <a:t>VENKAT KRISHNAN B K J - 2016105077</a:t>
            </a:r>
          </a:p>
          <a:p>
            <a:r>
              <a:rPr lang="en-IN" dirty="0"/>
              <a:t>ASHOK KUMAR M - 2016105513</a:t>
            </a:r>
          </a:p>
        </p:txBody>
      </p:sp>
    </p:spTree>
    <p:extLst>
      <p:ext uri="{BB962C8B-B14F-4D97-AF65-F5344CB8AC3E}">
        <p14:creationId xmlns:p14="http://schemas.microsoft.com/office/powerpoint/2010/main" val="2759817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6E74-E5B1-4DF1-9B2F-1271F07B29A2}"/>
              </a:ext>
            </a:extLst>
          </p:cNvPr>
          <p:cNvSpPr>
            <a:spLocks noGrp="1"/>
          </p:cNvSpPr>
          <p:nvPr>
            <p:ph type="title"/>
          </p:nvPr>
        </p:nvSpPr>
        <p:spPr>
          <a:xfrm>
            <a:off x="1143001" y="609600"/>
            <a:ext cx="9875520" cy="45719"/>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7D3208-6E02-4A7F-A057-2494AF0A605F}"/>
                  </a:ext>
                </a:extLst>
              </p:cNvPr>
              <p:cNvSpPr>
                <a:spLocks noGrp="1"/>
              </p:cNvSpPr>
              <p:nvPr>
                <p:ph idx="1"/>
              </p:nvPr>
            </p:nvSpPr>
            <p:spPr>
              <a:xfrm>
                <a:off x="1143001" y="1029810"/>
                <a:ext cx="9872871" cy="5066190"/>
              </a:xfrm>
            </p:spPr>
            <p:txBody>
              <a:bodyPr>
                <a:normAutofit lnSpcReduction="10000"/>
              </a:bodyPr>
              <a:lstStyle/>
              <a:p>
                <a:pPr marL="45720" indent="0">
                  <a:buNone/>
                </a:pPr>
                <a:r>
                  <a:rPr lang="en-IN" dirty="0"/>
                  <a:t>Step 5: while</a:t>
                </a:r>
                <a14:m>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𝑛𝑜</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𝑧𝑒𝑟𝑜𝑠</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𝑑</m:t>
                            </m:r>
                          </m:sub>
                        </m:sSub>
                        <m:r>
                          <a:rPr lang="en-IN" i="1">
                            <a:latin typeface="Cambria Math" panose="02040503050406030204" pitchFamily="18" charset="0"/>
                          </a:rPr>
                          <m:t> ==</m:t>
                        </m:r>
                        <m:r>
                          <a:rPr lang="en-IN" i="1">
                            <a:latin typeface="Cambria Math" panose="02040503050406030204" pitchFamily="18" charset="0"/>
                          </a:rPr>
                          <m:t>𝑛𝑜</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𝑜𝑛𝑒𝑠</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𝑑</m:t>
                            </m:r>
                          </m:sub>
                        </m:sSub>
                      </m:e>
                    </m:d>
                  </m:oMath>
                </a14:m>
                <a:endParaRPr lang="en-IN" dirty="0"/>
              </a:p>
              <a:p>
                <a:pPr marL="45720" indent="0">
                  <a:buNone/>
                </a:pPr>
                <a:r>
                  <a:rPr lang="en-IN" dirty="0"/>
                  <a:t>	  </a:t>
                </a:r>
                <a14:m>
                  <m:oMath xmlns:m="http://schemas.openxmlformats.org/officeDocument/2006/math">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2</m:t>
                        </m:r>
                      </m:den>
                    </m:f>
                  </m:oMath>
                </a14:m>
                <a:endParaRPr lang="en-IN" dirty="0"/>
              </a:p>
              <a:p>
                <a:pPr marL="45720" indent="0">
                  <a:buNone/>
                </a:pPr>
                <a:r>
                  <a:rPr lang="en-IN" dirty="0"/>
                  <a:t>	  if </a:t>
                </a:r>
                <a14:m>
                  <m:oMath xmlns:m="http://schemas.openxmlformats.org/officeDocument/2006/math">
                    <m:r>
                      <a:rPr lang="en-IN" i="1">
                        <a:latin typeface="Cambria Math" panose="02040503050406030204" pitchFamily="18" charset="0"/>
                      </a:rPr>
                      <m:t>𝑛𝑜</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𝑧𝑒𝑟𝑜𝑠</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r>
                      <a:rPr lang="en-IN" i="1">
                        <a:latin typeface="Cambria Math" panose="02040503050406030204" pitchFamily="18" charset="0"/>
                      </a:rPr>
                      <m:t>𝐾𝑑</m:t>
                    </m:r>
                    <m:r>
                      <a:rPr lang="en-IN" i="1">
                        <a:latin typeface="Cambria Math" panose="02040503050406030204" pitchFamily="18" charset="0"/>
                      </a:rPr>
                      <m:t> &gt;</m:t>
                    </m:r>
                    <m:r>
                      <a:rPr lang="en-IN">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𝑁</m:t>
                        </m:r>
                      </m:num>
                      <m:den>
                        <m:r>
                          <a:rPr lang="en-IN" i="1">
                            <a:latin typeface="Cambria Math" panose="02040503050406030204" pitchFamily="18" charset="0"/>
                          </a:rPr>
                          <m:t>2</m:t>
                        </m:r>
                      </m:den>
                    </m:f>
                  </m:oMath>
                </a14:m>
                <a:r>
                  <a:rPr lang="en-IN" dirty="0"/>
                  <a:t>	</a:t>
                </a:r>
              </a:p>
              <a:p>
                <a:pPr marL="45720" indent="0">
                  <a:buNone/>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r>
                      <a:rPr lang="en-IN" i="1">
                        <a:latin typeface="Cambria Math" panose="02040503050406030204" pitchFamily="18" charset="0"/>
                      </a:rPr>
                      <m:t>− ∆</m:t>
                    </m:r>
                  </m:oMath>
                </a14:m>
                <a:endParaRPr lang="en-IN" dirty="0"/>
              </a:p>
              <a:p>
                <a:pPr marL="45720" indent="0">
                  <a:buNone/>
                </a:pPr>
                <a:r>
                  <a:rPr lang="en-IN" dirty="0"/>
                  <a:t>	  if </a:t>
                </a:r>
                <a14:m>
                  <m:oMath xmlns:m="http://schemas.openxmlformats.org/officeDocument/2006/math">
                    <m:r>
                      <a:rPr lang="en-IN" i="1">
                        <a:latin typeface="Cambria Math" panose="02040503050406030204" pitchFamily="18" charset="0"/>
                      </a:rPr>
                      <m:t>𝑛𝑜</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𝑜𝑛𝑒𝑠</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r>
                      <a:rPr lang="en-IN" i="1">
                        <a:latin typeface="Cambria Math" panose="02040503050406030204" pitchFamily="18" charset="0"/>
                      </a:rPr>
                      <m:t>𝐾𝑑</m:t>
                    </m:r>
                    <m:r>
                      <a:rPr lang="en-IN" i="1">
                        <a:latin typeface="Cambria Math" panose="02040503050406030204" pitchFamily="18" charset="0"/>
                      </a:rPr>
                      <m:t> &gt;</m:t>
                    </m:r>
                    <m:r>
                      <a:rPr lang="en-IN">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𝑁</m:t>
                        </m:r>
                      </m:num>
                      <m:den>
                        <m:r>
                          <a:rPr lang="en-IN" i="1">
                            <a:latin typeface="Cambria Math" panose="02040503050406030204" pitchFamily="18" charset="0"/>
                          </a:rPr>
                          <m:t>2</m:t>
                        </m:r>
                      </m:den>
                    </m:f>
                  </m:oMath>
                </a14:m>
                <a:r>
                  <a:rPr lang="en-IN" dirty="0"/>
                  <a:t>	</a:t>
                </a:r>
              </a:p>
              <a:p>
                <a:pPr marL="45720" indent="0">
                  <a:buNone/>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r>
                      <a:rPr lang="en-IN" i="1">
                        <a:latin typeface="Cambria Math" panose="02040503050406030204" pitchFamily="18" charset="0"/>
                      </a:rPr>
                      <m:t>+ ∆</m:t>
                    </m:r>
                  </m:oMath>
                </a14:m>
                <a:endParaRPr lang="en-IN" dirty="0"/>
              </a:p>
              <a:p>
                <a:pPr marL="45720" indent="0">
                  <a:buNone/>
                </a:pPr>
                <a:r>
                  <a:rPr lang="en-IN" dirty="0"/>
                  <a:t>	Compare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oMath>
                </a14:m>
                <a:r>
                  <a:rPr lang="en-IN" baseline="-25000" dirty="0"/>
                  <a:t> </a:t>
                </a:r>
                <a:r>
                  <a:rPr lang="en-IN" dirty="0"/>
                  <a:t>with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oMath>
                </a14:m>
                <a:endParaRPr lang="en-IN" dirty="0"/>
              </a:p>
              <a:p>
                <a:pPr marL="45720" indent="0">
                  <a:buNone/>
                </a:pPr>
                <a:r>
                  <a:rPr lang="en-IN" dirty="0"/>
                  <a:t>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r>
                      <a:rPr lang="en-IN" i="1">
                        <a:latin typeface="Cambria Math" panose="02040503050406030204" pitchFamily="18" charset="0"/>
                      </a:rPr>
                      <m:t> &gt;</m:t>
                    </m:r>
                    <m:r>
                      <a:rPr lang="en-IN">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oMath>
                </a14:m>
                <a:r>
                  <a:rPr lang="en-IN" dirty="0"/>
                  <a:t> then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𝑑</m:t>
                        </m:r>
                      </m:sub>
                    </m:sSub>
                    <m:r>
                      <a:rPr lang="en-IN" i="1">
                        <a:latin typeface="Cambria Math" panose="02040503050406030204" pitchFamily="18" charset="0"/>
                      </a:rPr>
                      <m:t>𝑖</m:t>
                    </m:r>
                    <m:r>
                      <a:rPr lang="en-IN" i="1">
                        <a:latin typeface="Cambria Math" panose="02040503050406030204" pitchFamily="18" charset="0"/>
                      </a:rPr>
                      <m:t>=1</m:t>
                    </m:r>
                  </m:oMath>
                </a14:m>
                <a:endParaRPr lang="en-IN" dirty="0"/>
              </a:p>
              <a:p>
                <a:pPr marL="45720" indent="0">
                  <a:buNone/>
                </a:pPr>
                <a:r>
                  <a:rPr lang="en-IN" dirty="0"/>
                  <a:t>	else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r>
                      <a:rPr lang="en-IN" i="1">
                        <a:latin typeface="Cambria Math" panose="02040503050406030204" pitchFamily="18" charset="0"/>
                      </a:rPr>
                      <m:t>&lt;</m:t>
                    </m:r>
                    <m:r>
                      <a:rPr lang="en-IN">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oMath>
                </a14:m>
                <a:r>
                  <a:rPr lang="en-IN" dirty="0"/>
                  <a:t> then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𝑑</m:t>
                        </m:r>
                      </m:sub>
                    </m:sSub>
                    <m:r>
                      <a:rPr lang="en-IN" i="1">
                        <a:latin typeface="Cambria Math" panose="02040503050406030204" pitchFamily="18" charset="0"/>
                      </a:rPr>
                      <m:t>𝑖</m:t>
                    </m:r>
                    <m:r>
                      <a:rPr lang="en-IN" i="1">
                        <a:latin typeface="Cambria Math" panose="02040503050406030204" pitchFamily="18" charset="0"/>
                      </a:rPr>
                      <m:t>=0</m:t>
                    </m:r>
                  </m:oMath>
                </a14:m>
                <a:endParaRPr lang="en-IN" dirty="0"/>
              </a:p>
              <a:p>
                <a:pPr marL="45720" indent="0">
                  <a:buNone/>
                </a:pPr>
                <a:r>
                  <a:rPr lang="en-IN" dirty="0"/>
                  <a:t>Step 6: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𝑢</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𝑑</m:t>
                        </m:r>
                      </m:sub>
                    </m:sSub>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567D3208-6E02-4A7F-A057-2494AF0A605F}"/>
                  </a:ext>
                </a:extLst>
              </p:cNvPr>
              <p:cNvSpPr>
                <a:spLocks noGrp="1" noRot="1" noChangeAspect="1" noMove="1" noResize="1" noEditPoints="1" noAdjustHandles="1" noChangeArrowheads="1" noChangeShapeType="1" noTextEdit="1"/>
              </p:cNvSpPr>
              <p:nvPr>
                <p:ph idx="1"/>
              </p:nvPr>
            </p:nvSpPr>
            <p:spPr>
              <a:xfrm>
                <a:off x="1143001" y="1029810"/>
                <a:ext cx="9872871" cy="5066190"/>
              </a:xfrm>
              <a:blipFill>
                <a:blip r:embed="rId2"/>
                <a:stretch>
                  <a:fillRect l="-309" t="-2046"/>
                </a:stretch>
              </a:blipFill>
            </p:spPr>
            <p:txBody>
              <a:bodyPr/>
              <a:lstStyle/>
              <a:p>
                <a:r>
                  <a:rPr lang="en-IN">
                    <a:noFill/>
                  </a:rPr>
                  <a:t> </a:t>
                </a:r>
              </a:p>
            </p:txBody>
          </p:sp>
        </mc:Fallback>
      </mc:AlternateContent>
    </p:spTree>
    <p:extLst>
      <p:ext uri="{BB962C8B-B14F-4D97-AF65-F5344CB8AC3E}">
        <p14:creationId xmlns:p14="http://schemas.microsoft.com/office/powerpoint/2010/main" val="2508316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6"/>
          <p:cNvSpPr txBox="1">
            <a:spLocks noGrp="1"/>
          </p:cNvSpPr>
          <p:nvPr>
            <p:ph type="title"/>
          </p:nvPr>
        </p:nvSpPr>
        <p:spPr>
          <a:xfrm>
            <a:off x="1143001" y="609600"/>
            <a:ext cx="9875600" cy="1356400"/>
          </a:xfrm>
          <a:prstGeom prst="rect">
            <a:avLst/>
          </a:prstGeom>
        </p:spPr>
        <p:txBody>
          <a:bodyPr spcFirstLastPara="1" vert="horz" wrap="square" lIns="91433" tIns="45700" rIns="91433" bIns="45700" rtlCol="0" anchor="ctr" anchorCtr="0">
            <a:noAutofit/>
          </a:bodyPr>
          <a:lstStyle/>
          <a:p>
            <a:pPr>
              <a:spcBef>
                <a:spcPts val="0"/>
              </a:spcBef>
            </a:pPr>
            <a:r>
              <a:rPr lang="en"/>
              <a:t>ENCRYPTION </a:t>
            </a:r>
            <a:endParaRPr/>
          </a:p>
        </p:txBody>
      </p:sp>
      <mc:AlternateContent xmlns:mc="http://schemas.openxmlformats.org/markup-compatibility/2006">
        <mc:Choice xmlns:a14="http://schemas.microsoft.com/office/drawing/2010/main" Requires="a14">
          <p:sp>
            <p:nvSpPr>
              <p:cNvPr id="258" name="Google Shape;258;p36"/>
              <p:cNvSpPr txBox="1">
                <a:spLocks noGrp="1"/>
              </p:cNvSpPr>
              <p:nvPr>
                <p:ph type="body" idx="1"/>
              </p:nvPr>
            </p:nvSpPr>
            <p:spPr>
              <a:xfrm>
                <a:off x="1143000" y="1602867"/>
                <a:ext cx="6236400" cy="4038400"/>
              </a:xfrm>
              <a:prstGeom prst="rect">
                <a:avLst/>
              </a:prstGeom>
            </p:spPr>
            <p:txBody>
              <a:bodyPr spcFirstLastPara="1" vert="horz" wrap="square" lIns="91433" tIns="45700" rIns="91433" bIns="45700" rtlCol="0" anchor="t" anchorCtr="0">
                <a:noAutofit/>
              </a:bodyPr>
              <a:lstStyle/>
              <a:p>
                <a:pPr marL="609585" indent="-397923">
                  <a:spcBef>
                    <a:spcPts val="1467"/>
                  </a:spcBef>
                  <a:buClr>
                    <a:srgbClr val="000000"/>
                  </a:buClr>
                  <a:buSzPts val="1100"/>
                </a:pPr>
                <a:r>
                  <a:rPr lang="en-IN" dirty="0">
                    <a:solidFill>
                      <a:srgbClr val="000000"/>
                    </a:solidFill>
                  </a:rPr>
                  <a:t>This encryption technique is based on the constellation rotation in modulation techniques which enhances the security provided in the above layers.</a:t>
                </a:r>
              </a:p>
              <a:p>
                <a:pPr marL="609585" indent="-397923">
                  <a:spcBef>
                    <a:spcPts val="0"/>
                  </a:spcBef>
                  <a:buClr>
                    <a:srgbClr val="000000"/>
                  </a:buClr>
                  <a:buSzPts val="1100"/>
                </a:pPr>
                <a:r>
                  <a:rPr lang="en-IN" dirty="0">
                    <a:solidFill>
                      <a:srgbClr val="000000"/>
                    </a:solidFill>
                  </a:rPr>
                  <a:t>The constellation rotation requires a phase value to be calculated from the generated key.</a:t>
                </a:r>
              </a:p>
              <a:p>
                <a:pPr marL="609585" indent="-448722">
                  <a:spcBef>
                    <a:spcPts val="0"/>
                  </a:spcBef>
                  <a:buClr>
                    <a:srgbClr val="000000"/>
                  </a:buClr>
                  <a:buSzPts val="1700"/>
                </a:pPr>
                <a:r>
                  <a:rPr lang="en-IN" dirty="0">
                    <a:solidFill>
                      <a:srgbClr val="000000"/>
                    </a:solidFill>
                    <a:highlight>
                      <a:srgbClr val="FFFFFF"/>
                    </a:highlight>
                  </a:rPr>
                  <a:t>Every constellation symbol </a:t>
                </a:r>
                <a:r>
                  <a:rPr lang="en-IN" baseline="30000" dirty="0">
                    <a:solidFill>
                      <a:srgbClr val="000000"/>
                    </a:solidFill>
                    <a:latin typeface="Arial"/>
                    <a:ea typeface="Arial"/>
                    <a:cs typeface="Arial"/>
                    <a:sym typeface="Arial"/>
                  </a:rPr>
                  <a:t> </a:t>
                </a:r>
                <a:r>
                  <a:rPr lang="en-IN" dirty="0">
                    <a:solidFill>
                      <a:srgbClr val="000000"/>
                    </a:solidFill>
                    <a:latin typeface="Arial"/>
                    <a:ea typeface="Arial"/>
                    <a:cs typeface="Arial"/>
                    <a:sym typeface="Arial"/>
                  </a:rPr>
                  <a:t>S</a:t>
                </a:r>
                <a:r>
                  <a:rPr lang="en-IN" baseline="-25000" dirty="0">
                    <a:solidFill>
                      <a:srgbClr val="000000"/>
                    </a:solidFill>
                    <a:latin typeface="Arial"/>
                    <a:ea typeface="Arial"/>
                    <a:cs typeface="Arial"/>
                    <a:sym typeface="Arial"/>
                  </a:rPr>
                  <a:t>k </a:t>
                </a:r>
                <a:r>
                  <a:rPr lang="en-IN" dirty="0">
                    <a:solidFill>
                      <a:srgbClr val="000000"/>
                    </a:solidFill>
                    <a:highlight>
                      <a:srgbClr val="FFFFFF"/>
                    </a:highlight>
                  </a:rPr>
                  <a:t>is rotated by a unique angle </a:t>
                </a:r>
                <a:r>
                  <a:rPr lang="el-GR" dirty="0">
                    <a:solidFill>
                      <a:srgbClr val="000000"/>
                    </a:solidFill>
                    <a:highlight>
                      <a:srgbClr val="FFFFFF"/>
                    </a:highlight>
                  </a:rPr>
                  <a:t>α </a:t>
                </a:r>
                <a:r>
                  <a:rPr lang="en-IN" dirty="0">
                    <a:solidFill>
                      <a:srgbClr val="000000"/>
                    </a:solidFill>
                    <a:highlight>
                      <a:srgbClr val="FFFFFF"/>
                    </a:highlight>
                  </a:rPr>
                  <a:t>as</a:t>
                </a:r>
              </a:p>
              <a:p>
                <a:pPr marL="160863" indent="0" algn="ctr">
                  <a:spcBef>
                    <a:spcPts val="0"/>
                  </a:spcBef>
                  <a:buClr>
                    <a:srgbClr val="000000"/>
                  </a:buClr>
                  <a:buSzPts val="1700"/>
                  <a:buNone/>
                </a:pPr>
                <a:r>
                  <a:rPr lang="en-IN" sz="1600" dirty="0">
                    <a:solidFill>
                      <a:srgbClr val="000000"/>
                    </a:solidFill>
                    <a:latin typeface="Arial"/>
                    <a:ea typeface="Arial"/>
                    <a:cs typeface="Arial"/>
                    <a:sym typeface="Arial"/>
                  </a:rPr>
                  <a:t>   </a:t>
                </a:r>
                <a:r>
                  <a:rPr lang="en-IN" sz="1733" b="1" dirty="0">
                    <a:solidFill>
                      <a:srgbClr val="000000"/>
                    </a:solidFill>
                    <a:latin typeface="Arial"/>
                    <a:ea typeface="Arial"/>
                    <a:cs typeface="Arial"/>
                    <a:sym typeface="Arial"/>
                  </a:rPr>
                  <a:t> </a:t>
                </a:r>
                <a:r>
                  <a:rPr lang="en-IN" b="1" dirty="0">
                    <a:solidFill>
                      <a:srgbClr val="000000"/>
                    </a:solidFill>
                    <a:latin typeface="Arial"/>
                    <a:ea typeface="Arial"/>
                    <a:cs typeface="Arial"/>
                    <a:sym typeface="Arial"/>
                  </a:rPr>
                  <a:t>    </a:t>
                </a:r>
                <a14:m>
                  <m:oMath xmlns:m="http://schemas.openxmlformats.org/officeDocument/2006/math">
                    <m:sSubSup>
                      <m:sSubSupPr>
                        <m:ctrlPr>
                          <a:rPr lang="ar-AE" i="1"/>
                        </m:ctrlPr>
                      </m:sSubSupPr>
                      <m:e>
                        <m:r>
                          <a:rPr lang="ar-AE" i="1"/>
                          <m:t>𝑆</m:t>
                        </m:r>
                      </m:e>
                      <m:sub>
                        <m:r>
                          <a:rPr lang="ar-AE" i="1"/>
                          <m:t>𝐾</m:t>
                        </m:r>
                      </m:sub>
                      <m:sup>
                        <m:r>
                          <a:rPr lang="ar-AE" i="1"/>
                          <m:t>′</m:t>
                        </m:r>
                      </m:sup>
                    </m:sSubSup>
                    <m:r>
                      <a:rPr lang="ar-AE" i="1"/>
                      <m:t>= </m:t>
                    </m:r>
                    <m:sSub>
                      <m:sSubPr>
                        <m:ctrlPr>
                          <a:rPr lang="ar-AE" i="1"/>
                        </m:ctrlPr>
                      </m:sSubPr>
                      <m:e>
                        <m:r>
                          <a:rPr lang="ar-AE" i="1"/>
                          <m:t>𝑆</m:t>
                        </m:r>
                      </m:e>
                      <m:sub>
                        <m:r>
                          <a:rPr lang="ar-AE" i="1"/>
                          <m:t>𝐾</m:t>
                        </m:r>
                        <m:r>
                          <a:rPr lang="ar-AE" i="1"/>
                          <m:t> </m:t>
                        </m:r>
                      </m:sub>
                    </m:sSub>
                    <m:r>
                      <a:rPr lang="ar-AE" i="1"/>
                      <m:t>∙ </m:t>
                    </m:r>
                    <m:sSup>
                      <m:sSupPr>
                        <m:ctrlPr>
                          <a:rPr lang="ar-AE" i="1"/>
                        </m:ctrlPr>
                      </m:sSupPr>
                      <m:e>
                        <m:r>
                          <a:rPr lang="ar-AE" i="1"/>
                          <m:t>𝑒</m:t>
                        </m:r>
                      </m:e>
                      <m:sup>
                        <m:r>
                          <a:rPr lang="ar-AE" i="1"/>
                          <m:t>𝑗</m:t>
                        </m:r>
                        <m:r>
                          <a:rPr lang="ar-AE" i="1"/>
                          <m:t>∝</m:t>
                        </m:r>
                      </m:sup>
                    </m:sSup>
                  </m:oMath>
                </a14:m>
                <a:endParaRPr lang="ar-AE" dirty="0"/>
              </a:p>
              <a:p>
                <a:pPr marL="45720" indent="0">
                  <a:buNone/>
                </a:pPr>
                <a:r>
                  <a:rPr lang="ar-AE" dirty="0"/>
                  <a:t>          </a:t>
                </a:r>
                <a:r>
                  <a:rPr lang="en-IN" dirty="0"/>
                  <a:t>where, </a:t>
                </a:r>
                <a14:m>
                  <m:oMath xmlns:m="http://schemas.openxmlformats.org/officeDocument/2006/math">
                    <m:sSub>
                      <m:sSubPr>
                        <m:ctrlPr>
                          <a:rPr lang="ar-AE" i="1"/>
                        </m:ctrlPr>
                      </m:sSubPr>
                      <m:e>
                        <m:r>
                          <a:rPr lang="ar-AE" i="1"/>
                          <m:t>𝑆</m:t>
                        </m:r>
                      </m:e>
                      <m:sub>
                        <m:r>
                          <a:rPr lang="ar-AE" i="1"/>
                          <m:t>𝐾</m:t>
                        </m:r>
                        <m:r>
                          <a:rPr lang="ar-AE" i="1"/>
                          <m:t> </m:t>
                        </m:r>
                      </m:sub>
                    </m:sSub>
                  </m:oMath>
                </a14:m>
                <a:r>
                  <a:rPr lang="ar-AE" dirty="0"/>
                  <a:t> - </a:t>
                </a:r>
                <a:r>
                  <a:rPr lang="en-IN" dirty="0"/>
                  <a:t>Original constellation symbol</a:t>
                </a:r>
              </a:p>
              <a:p>
                <a:pPr marL="45720" indent="0">
                  <a:buNone/>
                </a:pPr>
                <a:r>
                  <a:rPr lang="en-IN" dirty="0"/>
                  <a:t>   </a:t>
                </a:r>
                <a14:m>
                  <m:oMath xmlns:m="http://schemas.openxmlformats.org/officeDocument/2006/math">
                    <m:sSubSup>
                      <m:sSubSupPr>
                        <m:ctrlPr>
                          <a:rPr lang="ar-AE" i="1"/>
                        </m:ctrlPr>
                      </m:sSubSupPr>
                      <m:e>
                        <m:r>
                          <a:rPr lang="ar-AE" b="0" i="1" smtClean="0">
                            <a:latin typeface="Cambria Math" panose="02040503050406030204" pitchFamily="18" charset="0"/>
                          </a:rPr>
                          <m:t> </m:t>
                        </m:r>
                        <m:r>
                          <a:rPr lang="en-IN" b="0" i="1" smtClean="0">
                            <a:latin typeface="Cambria Math" panose="02040503050406030204" pitchFamily="18" charset="0"/>
                          </a:rPr>
                          <m:t>                        </m:t>
                        </m:r>
                        <m:r>
                          <a:rPr lang="ar-AE" i="1"/>
                          <m:t>𝑆</m:t>
                        </m:r>
                      </m:e>
                      <m:sub>
                        <m:r>
                          <a:rPr lang="ar-AE" i="1"/>
                          <m:t>𝐾</m:t>
                        </m:r>
                      </m:sub>
                      <m:sup>
                        <m:r>
                          <a:rPr lang="ar-AE" i="1"/>
                          <m:t>′</m:t>
                        </m:r>
                      </m:sup>
                    </m:sSubSup>
                  </m:oMath>
                </a14:m>
                <a:r>
                  <a:rPr lang="ar-AE" dirty="0"/>
                  <a:t> - </a:t>
                </a:r>
                <a:r>
                  <a:rPr lang="en-IN" dirty="0"/>
                  <a:t>Rotated constellation of </a:t>
                </a:r>
                <a14:m>
                  <m:oMath xmlns:m="http://schemas.openxmlformats.org/officeDocument/2006/math">
                    <m:sSub>
                      <m:sSubPr>
                        <m:ctrlPr>
                          <a:rPr lang="ar-AE" i="1"/>
                        </m:ctrlPr>
                      </m:sSubPr>
                      <m:e>
                        <m:r>
                          <a:rPr lang="ar-AE" i="1"/>
                          <m:t>𝑆</m:t>
                        </m:r>
                      </m:e>
                      <m:sub>
                        <m:r>
                          <a:rPr lang="ar-AE" i="1"/>
                          <m:t>𝐾</m:t>
                        </m:r>
                        <m:r>
                          <a:rPr lang="ar-AE" i="1"/>
                          <m:t> </m:t>
                        </m:r>
                      </m:sub>
                    </m:sSub>
                  </m:oMath>
                </a14:m>
                <a:r>
                  <a:rPr lang="ar-AE" sz="2133" dirty="0">
                    <a:solidFill>
                      <a:srgbClr val="000000"/>
                    </a:solidFill>
                    <a:latin typeface="Arial"/>
                    <a:ea typeface="Arial"/>
                    <a:cs typeface="Arial"/>
                    <a:sym typeface="Arial"/>
                  </a:rPr>
                  <a:t> </a:t>
                </a:r>
                <a:endParaRPr lang="ar-AE" sz="2933" baseline="30000" dirty="0">
                  <a:solidFill>
                    <a:srgbClr val="000000"/>
                  </a:solidFill>
                  <a:latin typeface="Arial"/>
                  <a:ea typeface="Arial"/>
                  <a:cs typeface="Arial"/>
                  <a:sym typeface="Arial"/>
                </a:endParaRPr>
              </a:p>
              <a:p>
                <a:pPr marL="0" indent="0">
                  <a:lnSpc>
                    <a:spcPct val="115000"/>
                  </a:lnSpc>
                  <a:spcBef>
                    <a:spcPts val="1600"/>
                  </a:spcBef>
                  <a:spcAft>
                    <a:spcPts val="1600"/>
                  </a:spcAft>
                  <a:buNone/>
                </a:pPr>
                <a:endParaRPr dirty="0">
                  <a:solidFill>
                    <a:srgbClr val="000000"/>
                  </a:solidFill>
                  <a:highlight>
                    <a:srgbClr val="FFFFFF"/>
                  </a:highlight>
                </a:endParaRPr>
              </a:p>
            </p:txBody>
          </p:sp>
        </mc:Choice>
        <mc:Fallback>
          <p:sp>
            <p:nvSpPr>
              <p:cNvPr id="258" name="Google Shape;258;p36"/>
              <p:cNvSpPr txBox="1">
                <a:spLocks noGrp="1" noRot="1" noChangeAspect="1" noMove="1" noResize="1" noEditPoints="1" noAdjustHandles="1" noChangeArrowheads="1" noChangeShapeType="1" noTextEdit="1"/>
              </p:cNvSpPr>
              <p:nvPr>
                <p:ph type="body" idx="1"/>
              </p:nvPr>
            </p:nvSpPr>
            <p:spPr>
              <a:xfrm>
                <a:off x="1143000" y="1602867"/>
                <a:ext cx="6236400" cy="4038400"/>
              </a:xfrm>
              <a:prstGeom prst="rect">
                <a:avLst/>
              </a:prstGeom>
              <a:blipFill>
                <a:blip r:embed="rId3"/>
                <a:stretch>
                  <a:fillRect l="-684" b="-3927"/>
                </a:stretch>
              </a:blipFill>
            </p:spPr>
            <p:txBody>
              <a:bodyPr/>
              <a:lstStyle/>
              <a:p>
                <a:r>
                  <a:rPr lang="en-IN">
                    <a:noFill/>
                  </a:rPr>
                  <a:t> </a:t>
                </a:r>
              </a:p>
            </p:txBody>
          </p:sp>
        </mc:Fallback>
      </mc:AlternateContent>
      <p:pic>
        <p:nvPicPr>
          <p:cNvPr id="259" name="Google Shape;259;p36"/>
          <p:cNvPicPr preferRelativeResize="0"/>
          <p:nvPr/>
        </p:nvPicPr>
        <p:blipFill rotWithShape="1">
          <a:blip r:embed="rId4">
            <a:alphaModFix/>
          </a:blip>
          <a:srcRect l="16275" r="14644" b="55828"/>
          <a:stretch/>
        </p:blipFill>
        <p:spPr>
          <a:xfrm>
            <a:off x="7451800" y="1977851"/>
            <a:ext cx="4312400" cy="2902300"/>
          </a:xfrm>
          <a:prstGeom prst="rect">
            <a:avLst/>
          </a:prstGeom>
          <a:noFill/>
          <a:ln>
            <a:noFill/>
          </a:ln>
        </p:spPr>
      </p:pic>
      <p:pic>
        <p:nvPicPr>
          <p:cNvPr id="260" name="Google Shape;260;p36"/>
          <p:cNvPicPr preferRelativeResize="0"/>
          <p:nvPr/>
        </p:nvPicPr>
        <p:blipFill>
          <a:blip r:embed="rId5">
            <a:alphaModFix/>
          </a:blip>
          <a:stretch>
            <a:fillRect/>
          </a:stretch>
        </p:blipFill>
        <p:spPr>
          <a:xfrm>
            <a:off x="9260800" y="4698134"/>
            <a:ext cx="2503400" cy="6578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title"/>
          </p:nvPr>
        </p:nvSpPr>
        <p:spPr>
          <a:xfrm>
            <a:off x="1143001" y="609600"/>
            <a:ext cx="9875600" cy="1356400"/>
          </a:xfrm>
          <a:prstGeom prst="rect">
            <a:avLst/>
          </a:prstGeom>
        </p:spPr>
        <p:txBody>
          <a:bodyPr spcFirstLastPara="1" vert="horz" wrap="square" lIns="91433" tIns="45700" rIns="91433" bIns="45700" rtlCol="0" anchor="ctr" anchorCtr="0">
            <a:noAutofit/>
          </a:bodyPr>
          <a:lstStyle/>
          <a:p>
            <a:pPr>
              <a:spcBef>
                <a:spcPts val="0"/>
              </a:spcBef>
            </a:pPr>
            <a:r>
              <a:rPr lang="en"/>
              <a:t>PHASE CALCULATION</a:t>
            </a:r>
            <a:endParaRPr/>
          </a:p>
        </p:txBody>
      </p:sp>
      <p:sp>
        <p:nvSpPr>
          <p:cNvPr id="266" name="Google Shape;266;p37"/>
          <p:cNvSpPr txBox="1">
            <a:spLocks noGrp="1"/>
          </p:cNvSpPr>
          <p:nvPr>
            <p:ph type="body" idx="1"/>
          </p:nvPr>
        </p:nvSpPr>
        <p:spPr>
          <a:xfrm>
            <a:off x="1159601" y="2086233"/>
            <a:ext cx="9872800" cy="4038400"/>
          </a:xfrm>
          <a:prstGeom prst="rect">
            <a:avLst/>
          </a:prstGeom>
        </p:spPr>
        <p:txBody>
          <a:bodyPr spcFirstLastPara="1" vert="horz" wrap="square" lIns="91433" tIns="45700" rIns="91433" bIns="45700" rtlCol="0" anchor="t" anchorCtr="0">
            <a:noAutofit/>
          </a:bodyPr>
          <a:lstStyle/>
          <a:p>
            <a:pPr marL="609585" indent="-397923">
              <a:spcBef>
                <a:spcPts val="1467"/>
              </a:spcBef>
              <a:buSzPts val="1100"/>
            </a:pPr>
            <a:r>
              <a:rPr lang="en"/>
              <a:t>To generate an unique angle with respect to the generated key.</a:t>
            </a:r>
            <a:endParaRPr/>
          </a:p>
          <a:p>
            <a:pPr marL="609585" indent="-397923">
              <a:spcBef>
                <a:spcPts val="0"/>
              </a:spcBef>
              <a:buSzPts val="1100"/>
            </a:pPr>
            <a:r>
              <a:rPr lang="en"/>
              <a:t>The 256 bit key is split into 8 bit words to find 32 phases. </a:t>
            </a:r>
            <a:endParaRPr/>
          </a:p>
          <a:p>
            <a:pPr marL="0" indent="0">
              <a:spcBef>
                <a:spcPts val="1467"/>
              </a:spcBef>
              <a:buNone/>
            </a:pPr>
            <a:endParaRPr/>
          </a:p>
          <a:p>
            <a:pPr marL="0" indent="0">
              <a:spcBef>
                <a:spcPts val="1467"/>
              </a:spcBef>
              <a:buNone/>
            </a:pPr>
            <a:endParaRPr/>
          </a:p>
        </p:txBody>
      </p:sp>
      <p:graphicFrame>
        <p:nvGraphicFramePr>
          <p:cNvPr id="267" name="Google Shape;267;p37"/>
          <p:cNvGraphicFramePr/>
          <p:nvPr/>
        </p:nvGraphicFramePr>
        <p:xfrm>
          <a:off x="1270000" y="3429000"/>
          <a:ext cx="9652000" cy="609560"/>
        </p:xfrm>
        <a:graphic>
          <a:graphicData uri="http://schemas.openxmlformats.org/drawingml/2006/table">
            <a:tbl>
              <a:tblPr>
                <a:noFill/>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tblGrid>
              <a:tr h="609560">
                <a:tc>
                  <a:txBody>
                    <a:bodyPr/>
                    <a:lstStyle/>
                    <a:p>
                      <a:pPr marL="0" lvl="0" indent="0" algn="l" rtl="0">
                        <a:spcBef>
                          <a:spcPts val="0"/>
                        </a:spcBef>
                        <a:spcAft>
                          <a:spcPts val="0"/>
                        </a:spcAft>
                        <a:buNone/>
                      </a:pPr>
                      <a:endParaRPr sz="2400"/>
                    </a:p>
                  </a:txBody>
                  <a:tcPr marL="121900" marR="121900" marT="121900" marB="121900">
                    <a:solidFill>
                      <a:srgbClr val="EA9999"/>
                    </a:solidFill>
                  </a:tcPr>
                </a:tc>
                <a:tc>
                  <a:txBody>
                    <a:bodyPr/>
                    <a:lstStyle/>
                    <a:p>
                      <a:pPr marL="0" lvl="0" indent="0" algn="l" rtl="0">
                        <a:spcBef>
                          <a:spcPts val="0"/>
                        </a:spcBef>
                        <a:spcAft>
                          <a:spcPts val="0"/>
                        </a:spcAft>
                        <a:buNone/>
                      </a:pPr>
                      <a:endParaRPr sz="2400"/>
                    </a:p>
                  </a:txBody>
                  <a:tcPr marL="121900" marR="121900" marT="121900" marB="121900">
                    <a:solidFill>
                      <a:srgbClr val="EA9999"/>
                    </a:solidFill>
                  </a:tcPr>
                </a:tc>
                <a:tc>
                  <a:txBody>
                    <a:bodyPr/>
                    <a:lstStyle/>
                    <a:p>
                      <a:pPr marL="0" lvl="0" indent="0" algn="l" rtl="0">
                        <a:spcBef>
                          <a:spcPts val="0"/>
                        </a:spcBef>
                        <a:spcAft>
                          <a:spcPts val="0"/>
                        </a:spcAft>
                        <a:buNone/>
                      </a:pPr>
                      <a:endParaRPr sz="2400"/>
                    </a:p>
                  </a:txBody>
                  <a:tcPr marL="121900" marR="121900" marT="121900" marB="121900">
                    <a:solidFill>
                      <a:srgbClr val="FFD966"/>
                    </a:solidFill>
                  </a:tcPr>
                </a:tc>
                <a:tc>
                  <a:txBody>
                    <a:bodyPr/>
                    <a:lstStyle/>
                    <a:p>
                      <a:pPr marL="0" lvl="0" indent="0" algn="l" rtl="0">
                        <a:spcBef>
                          <a:spcPts val="0"/>
                        </a:spcBef>
                        <a:spcAft>
                          <a:spcPts val="0"/>
                        </a:spcAft>
                        <a:buNone/>
                      </a:pPr>
                      <a:endParaRPr sz="2400"/>
                    </a:p>
                  </a:txBody>
                  <a:tcPr marL="121900" marR="121900" marT="121900" marB="121900">
                    <a:solidFill>
                      <a:srgbClr val="A4C2F4"/>
                    </a:solidFill>
                  </a:tcPr>
                </a:tc>
                <a:tc>
                  <a:txBody>
                    <a:bodyPr/>
                    <a:lstStyle/>
                    <a:p>
                      <a:pPr marL="0" lvl="0" indent="0" algn="l" rtl="0">
                        <a:spcBef>
                          <a:spcPts val="0"/>
                        </a:spcBef>
                        <a:spcAft>
                          <a:spcPts val="0"/>
                        </a:spcAft>
                        <a:buNone/>
                      </a:pPr>
                      <a:endParaRPr sz="2400"/>
                    </a:p>
                  </a:txBody>
                  <a:tcPr marL="121900" marR="121900" marT="121900" marB="121900">
                    <a:solidFill>
                      <a:srgbClr val="A4C2F4"/>
                    </a:solidFill>
                  </a:tcPr>
                </a:tc>
                <a:tc>
                  <a:txBody>
                    <a:bodyPr/>
                    <a:lstStyle/>
                    <a:p>
                      <a:pPr marL="0" lvl="0" indent="0" algn="l" rtl="0">
                        <a:spcBef>
                          <a:spcPts val="0"/>
                        </a:spcBef>
                        <a:spcAft>
                          <a:spcPts val="0"/>
                        </a:spcAft>
                        <a:buNone/>
                      </a:pPr>
                      <a:endParaRPr sz="2400"/>
                    </a:p>
                  </a:txBody>
                  <a:tcPr marL="121900" marR="121900" marT="121900" marB="121900">
                    <a:solidFill>
                      <a:srgbClr val="A4C2F4"/>
                    </a:solidFill>
                  </a:tcPr>
                </a:tc>
                <a:tc>
                  <a:txBody>
                    <a:bodyPr/>
                    <a:lstStyle/>
                    <a:p>
                      <a:pPr marL="0" lvl="0" indent="0" algn="l" rtl="0">
                        <a:spcBef>
                          <a:spcPts val="0"/>
                        </a:spcBef>
                        <a:spcAft>
                          <a:spcPts val="0"/>
                        </a:spcAft>
                        <a:buNone/>
                      </a:pPr>
                      <a:endParaRPr sz="2400"/>
                    </a:p>
                  </a:txBody>
                  <a:tcPr marL="121900" marR="121900" marT="121900" marB="121900">
                    <a:solidFill>
                      <a:srgbClr val="A4C2F4"/>
                    </a:solidFill>
                  </a:tcPr>
                </a:tc>
                <a:tc>
                  <a:txBody>
                    <a:bodyPr/>
                    <a:lstStyle/>
                    <a:p>
                      <a:pPr marL="0" lvl="0" indent="0" algn="l" rtl="0">
                        <a:spcBef>
                          <a:spcPts val="0"/>
                        </a:spcBef>
                        <a:spcAft>
                          <a:spcPts val="0"/>
                        </a:spcAft>
                        <a:buNone/>
                      </a:pPr>
                      <a:endParaRPr sz="2400"/>
                    </a:p>
                  </a:txBody>
                  <a:tcPr marL="121900" marR="121900" marT="121900" marB="121900">
                    <a:solidFill>
                      <a:srgbClr val="A4C2F4"/>
                    </a:solidFill>
                  </a:tcPr>
                </a:tc>
                <a:extLst>
                  <a:ext uri="{0D108BD9-81ED-4DB2-BD59-A6C34878D82A}">
                    <a16:rowId xmlns:a16="http://schemas.microsoft.com/office/drawing/2014/main" val="10000"/>
                  </a:ext>
                </a:extLst>
              </a:tr>
            </a:tbl>
          </a:graphicData>
        </a:graphic>
      </p:graphicFrame>
      <p:graphicFrame>
        <p:nvGraphicFramePr>
          <p:cNvPr id="268" name="Google Shape;268;p37"/>
          <p:cNvGraphicFramePr/>
          <p:nvPr/>
        </p:nvGraphicFramePr>
        <p:xfrm>
          <a:off x="1254800" y="4351433"/>
          <a:ext cx="9652000" cy="1828680"/>
        </p:xfrm>
        <a:graphic>
          <a:graphicData uri="http://schemas.openxmlformats.org/drawingml/2006/table">
            <a:tbl>
              <a:tblPr>
                <a:noFill/>
              </a:tblPr>
              <a:tblGrid>
                <a:gridCol w="1221700">
                  <a:extLst>
                    <a:ext uri="{9D8B030D-6E8A-4147-A177-3AD203B41FA5}">
                      <a16:colId xmlns:a16="http://schemas.microsoft.com/office/drawing/2014/main" val="20000"/>
                    </a:ext>
                  </a:extLst>
                </a:gridCol>
                <a:gridCol w="84303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endParaRPr sz="2400"/>
                    </a:p>
                  </a:txBody>
                  <a:tcPr marL="121900" marR="121900" marT="121900" marB="121900">
                    <a:solidFill>
                      <a:srgbClr val="EA9999"/>
                    </a:solidFill>
                  </a:tcPr>
                </a:tc>
                <a:tc>
                  <a:txBody>
                    <a:bodyPr/>
                    <a:lstStyle/>
                    <a:p>
                      <a:pPr marL="0" lvl="0" indent="0" algn="l" rtl="0">
                        <a:spcBef>
                          <a:spcPts val="0"/>
                        </a:spcBef>
                        <a:spcAft>
                          <a:spcPts val="0"/>
                        </a:spcAft>
                        <a:buNone/>
                      </a:pPr>
                      <a:r>
                        <a:rPr lang="en" sz="2400"/>
                        <a:t>Bits used to determine the quadrant of the phase </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a:p>
                  </a:txBody>
                  <a:tcPr marL="121900" marR="121900" marT="121900" marB="121900">
                    <a:solidFill>
                      <a:srgbClr val="FFD966"/>
                    </a:solidFill>
                  </a:tcPr>
                </a:tc>
                <a:tc>
                  <a:txBody>
                    <a:bodyPr/>
                    <a:lstStyle/>
                    <a:p>
                      <a:pPr marL="0" lvl="0" indent="0" algn="l" rtl="0">
                        <a:spcBef>
                          <a:spcPts val="0"/>
                        </a:spcBef>
                        <a:spcAft>
                          <a:spcPts val="0"/>
                        </a:spcAft>
                        <a:buNone/>
                      </a:pPr>
                      <a:r>
                        <a:rPr lang="en" sz="2400"/>
                        <a:t>Sign Bits</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endParaRPr sz="2400"/>
                    </a:p>
                  </a:txBody>
                  <a:tcPr marL="121900" marR="121900" marT="121900" marB="121900">
                    <a:solidFill>
                      <a:srgbClr val="A4C2F4"/>
                    </a:solidFill>
                  </a:tcPr>
                </a:tc>
                <a:tc>
                  <a:txBody>
                    <a:bodyPr/>
                    <a:lstStyle/>
                    <a:p>
                      <a:pPr marL="0" lvl="0" indent="0" algn="l" rtl="0">
                        <a:spcBef>
                          <a:spcPts val="0"/>
                        </a:spcBef>
                        <a:spcAft>
                          <a:spcPts val="0"/>
                        </a:spcAft>
                        <a:buNone/>
                      </a:pPr>
                      <a:r>
                        <a:rPr lang="en" sz="2400"/>
                        <a:t>Magnitude Bits</a:t>
                      </a:r>
                      <a:endParaRPr sz="2400"/>
                    </a:p>
                  </a:txBody>
                  <a:tcPr marL="121900" marR="121900" marT="121900" marB="121900"/>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8"/>
          <p:cNvSpPr txBox="1">
            <a:spLocks noGrp="1"/>
          </p:cNvSpPr>
          <p:nvPr>
            <p:ph type="title"/>
          </p:nvPr>
        </p:nvSpPr>
        <p:spPr>
          <a:xfrm>
            <a:off x="4104100" y="609600"/>
            <a:ext cx="6914400" cy="1356400"/>
          </a:xfrm>
          <a:prstGeom prst="rect">
            <a:avLst/>
          </a:prstGeom>
        </p:spPr>
        <p:txBody>
          <a:bodyPr spcFirstLastPara="1" vert="horz" wrap="square" lIns="91433" tIns="45700" rIns="91433" bIns="45700" rtlCol="0" anchor="ctr" anchorCtr="0">
            <a:noAutofit/>
          </a:bodyPr>
          <a:lstStyle/>
          <a:p>
            <a:pPr>
              <a:spcBef>
                <a:spcPts val="0"/>
              </a:spcBef>
            </a:pPr>
            <a:r>
              <a:rPr lang="en"/>
              <a:t>QUADRANT BITS</a:t>
            </a:r>
            <a:endParaRPr/>
          </a:p>
        </p:txBody>
      </p:sp>
      <mc:AlternateContent xmlns:mc="http://schemas.openxmlformats.org/markup-compatibility/2006">
        <mc:Choice xmlns:a14="http://schemas.microsoft.com/office/drawing/2010/main" Requires="a14">
          <p:sp>
            <p:nvSpPr>
              <p:cNvPr id="274" name="Google Shape;274;p38"/>
              <p:cNvSpPr txBox="1">
                <a:spLocks noGrp="1"/>
              </p:cNvSpPr>
              <p:nvPr>
                <p:ph type="body" idx="1"/>
              </p:nvPr>
            </p:nvSpPr>
            <p:spPr>
              <a:xfrm>
                <a:off x="1143000" y="2057400"/>
                <a:ext cx="9872800" cy="1664800"/>
              </a:xfrm>
              <a:prstGeom prst="rect">
                <a:avLst/>
              </a:prstGeom>
            </p:spPr>
            <p:txBody>
              <a:bodyPr spcFirstLastPara="1" vert="horz" wrap="square" lIns="91433" tIns="45700" rIns="91433" bIns="45700" rtlCol="0" anchor="t" anchorCtr="0">
                <a:noAutofit/>
              </a:bodyPr>
              <a:lstStyle/>
              <a:p>
                <a:pPr marL="609585" indent="-397923">
                  <a:spcBef>
                    <a:spcPts val="1467"/>
                  </a:spcBef>
                  <a:buSzPts val="1100"/>
                </a:pPr>
                <a:r>
                  <a:rPr lang="en" dirty="0"/>
                  <a:t>The first two bits in the 8 bit word are used to determine the quadrant of the required phase.</a:t>
                </a:r>
                <a:endParaRPr dirty="0"/>
              </a:p>
              <a:p>
                <a:pPr marL="609585" indent="-397923">
                  <a:spcBef>
                    <a:spcPts val="0"/>
                  </a:spcBef>
                  <a:buSzPts val="1100"/>
                </a:pPr>
                <a:r>
                  <a:rPr lang="en" dirty="0"/>
                  <a:t>The bits are converted to it’s decimal equivalent </a:t>
                </a:r>
                <a:r>
                  <a:rPr lang="en" i="1" dirty="0"/>
                  <a:t>i.</a:t>
                </a:r>
                <a:endParaRPr i="1" dirty="0"/>
              </a:p>
              <a:p>
                <a:pPr marL="609585" indent="-397923">
                  <a:spcBef>
                    <a:spcPts val="0"/>
                  </a:spcBef>
                  <a:buSzPts val="1100"/>
                </a:pPr>
                <a:r>
                  <a:rPr lang="en" dirty="0"/>
                  <a:t>The base angle is determined by </a:t>
                </a:r>
              </a:p>
              <a:p>
                <a:pPr marL="211662" indent="0">
                  <a:spcBef>
                    <a:spcPts val="0"/>
                  </a:spcBef>
                  <a:buSzPts val="1100"/>
                  <a:buNone/>
                </a:pPr>
                <a:endParaRPr lang="en" i="1" dirty="0"/>
              </a:p>
              <a:p>
                <a:pPr marL="211662" indent="0">
                  <a:spcBef>
                    <a:spcPts val="0"/>
                  </a:spcBef>
                  <a:buSzPts val="1100"/>
                  <a:buNone/>
                </a:pPr>
                <a14:m>
                  <m:oMathPara xmlns:m="http://schemas.openxmlformats.org/officeDocument/2006/math">
                    <m:oMathParaPr>
                      <m:jc m:val="centerGroup"/>
                    </m:oMathParaPr>
                    <m:oMath xmlns:m="http://schemas.openxmlformats.org/officeDocument/2006/math">
                      <m:r>
                        <a:rPr lang="en-IN" i="1"/>
                        <m:t>𝑏𝑎𝑠𝑒</m:t>
                      </m:r>
                      <m:r>
                        <a:rPr lang="en-IN" i="1"/>
                        <m:t>= </m:t>
                      </m:r>
                      <m:r>
                        <a:rPr lang="en-IN" i="1"/>
                        <m:t>𝑖</m:t>
                      </m:r>
                      <m:r>
                        <a:rPr lang="en-IN" i="1"/>
                        <m:t> ×90</m:t>
                      </m:r>
                    </m:oMath>
                  </m:oMathPara>
                </a14:m>
                <a:endParaRPr lang="en-IN" dirty="0"/>
              </a:p>
              <a:p>
                <a:pPr marL="609585" indent="-397923">
                  <a:spcBef>
                    <a:spcPts val="0"/>
                  </a:spcBef>
                  <a:buSzPts val="1100"/>
                </a:pPr>
                <a:endParaRPr dirty="0"/>
              </a:p>
              <a:p>
                <a:pPr marL="609585" indent="0">
                  <a:spcBef>
                    <a:spcPts val="1467"/>
                  </a:spcBef>
                  <a:buNone/>
                </a:pPr>
                <a:r>
                  <a:rPr lang="en" dirty="0"/>
                  <a:t>                       </a:t>
                </a:r>
                <a:endParaRPr dirty="0"/>
              </a:p>
              <a:p>
                <a:pPr marL="609585" indent="0">
                  <a:spcBef>
                    <a:spcPts val="1467"/>
                  </a:spcBef>
                  <a:buNone/>
                </a:pPr>
                <a:r>
                  <a:rPr lang="en" dirty="0"/>
                  <a:t>			</a:t>
                </a:r>
                <a:endParaRPr dirty="0"/>
              </a:p>
              <a:p>
                <a:pPr marL="0" indent="0">
                  <a:spcBef>
                    <a:spcPts val="1467"/>
                  </a:spcBef>
                  <a:buNone/>
                </a:pPr>
                <a:endParaRPr dirty="0"/>
              </a:p>
            </p:txBody>
          </p:sp>
        </mc:Choice>
        <mc:Fallback>
          <p:sp>
            <p:nvSpPr>
              <p:cNvPr id="274" name="Google Shape;274;p38"/>
              <p:cNvSpPr txBox="1">
                <a:spLocks noGrp="1" noRot="1" noChangeAspect="1" noMove="1" noResize="1" noEditPoints="1" noAdjustHandles="1" noChangeArrowheads="1" noChangeShapeType="1" noTextEdit="1"/>
              </p:cNvSpPr>
              <p:nvPr>
                <p:ph type="body" idx="1"/>
              </p:nvPr>
            </p:nvSpPr>
            <p:spPr>
              <a:xfrm>
                <a:off x="1143000" y="2057400"/>
                <a:ext cx="9872800" cy="1664800"/>
              </a:xfrm>
              <a:prstGeom prst="rect">
                <a:avLst/>
              </a:prstGeom>
              <a:blipFill>
                <a:blip r:embed="rId3"/>
                <a:stretch>
                  <a:fillRect b="-24176"/>
                </a:stretch>
              </a:blipFill>
            </p:spPr>
            <p:txBody>
              <a:bodyPr/>
              <a:lstStyle/>
              <a:p>
                <a:r>
                  <a:rPr lang="en-IN">
                    <a:noFill/>
                  </a:rPr>
                  <a:t> </a:t>
                </a:r>
              </a:p>
            </p:txBody>
          </p:sp>
        </mc:Fallback>
      </mc:AlternateContent>
      <p:graphicFrame>
        <p:nvGraphicFramePr>
          <p:cNvPr id="275" name="Google Shape;275;p38"/>
          <p:cNvGraphicFramePr/>
          <p:nvPr/>
        </p:nvGraphicFramePr>
        <p:xfrm>
          <a:off x="1229900" y="1102867"/>
          <a:ext cx="2413000" cy="568920"/>
        </p:xfrm>
        <a:graphic>
          <a:graphicData uri="http://schemas.openxmlformats.org/drawingml/2006/table">
            <a:tbl>
              <a:tblPr>
                <a:noFill/>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tblGrid>
              <a:tr h="568920">
                <a:tc>
                  <a:txBody>
                    <a:bodyPr/>
                    <a:lstStyle/>
                    <a:p>
                      <a:pPr marL="0" lvl="0" indent="0" algn="ctr" rtl="0">
                        <a:spcBef>
                          <a:spcPts val="0"/>
                        </a:spcBef>
                        <a:spcAft>
                          <a:spcPts val="0"/>
                        </a:spcAft>
                        <a:buClr>
                          <a:schemeClr val="dk1"/>
                        </a:buClr>
                        <a:buSzPts val="1100"/>
                        <a:buFont typeface="Arial"/>
                        <a:buNone/>
                      </a:pPr>
                      <a:r>
                        <a:rPr lang="en" sz="2100" b="1">
                          <a:solidFill>
                            <a:schemeClr val="dk1"/>
                          </a:solidFill>
                          <a:latin typeface="Calibri"/>
                          <a:ea typeface="Calibri"/>
                          <a:cs typeface="Calibri"/>
                          <a:sym typeface="Calibri"/>
                        </a:rPr>
                        <a:t>a</a:t>
                      </a:r>
                      <a:r>
                        <a:rPr lang="en" sz="2100" b="1" baseline="-25000">
                          <a:solidFill>
                            <a:schemeClr val="dk1"/>
                          </a:solidFill>
                          <a:latin typeface="Calibri"/>
                          <a:ea typeface="Calibri"/>
                          <a:cs typeface="Calibri"/>
                          <a:sym typeface="Calibri"/>
                        </a:rPr>
                        <a:t>1 </a:t>
                      </a:r>
                      <a:endParaRPr sz="2500" b="1"/>
                    </a:p>
                  </a:txBody>
                  <a:tcPr marL="121900" marR="121900" marT="121900" marB="121900">
                    <a:solidFill>
                      <a:srgbClr val="EA9999"/>
                    </a:solidFill>
                  </a:tcPr>
                </a:tc>
                <a:tc>
                  <a:txBody>
                    <a:bodyPr/>
                    <a:lstStyle/>
                    <a:p>
                      <a:pPr marL="0" lvl="0" indent="0" algn="ctr" rtl="0">
                        <a:spcBef>
                          <a:spcPts val="0"/>
                        </a:spcBef>
                        <a:spcAft>
                          <a:spcPts val="0"/>
                        </a:spcAft>
                        <a:buNone/>
                      </a:pPr>
                      <a:r>
                        <a:rPr lang="en" sz="2100" b="1">
                          <a:solidFill>
                            <a:schemeClr val="dk1"/>
                          </a:solidFill>
                          <a:latin typeface="Calibri"/>
                          <a:ea typeface="Calibri"/>
                          <a:cs typeface="Calibri"/>
                          <a:sym typeface="Calibri"/>
                        </a:rPr>
                        <a:t>a</a:t>
                      </a:r>
                      <a:r>
                        <a:rPr lang="en" sz="2100" b="1" baseline="-25000">
                          <a:solidFill>
                            <a:schemeClr val="dk1"/>
                          </a:solidFill>
                          <a:latin typeface="Calibri"/>
                          <a:ea typeface="Calibri"/>
                          <a:cs typeface="Calibri"/>
                          <a:sym typeface="Calibri"/>
                        </a:rPr>
                        <a:t>2</a:t>
                      </a:r>
                      <a:endParaRPr sz="2500" b="1"/>
                    </a:p>
                  </a:txBody>
                  <a:tcPr marL="121900" marR="121900" marT="121900" marB="121900">
                    <a:solidFill>
                      <a:srgbClr val="EA9999"/>
                    </a:solidFill>
                  </a:tcPr>
                </a:tc>
                <a:extLst>
                  <a:ext uri="{0D108BD9-81ED-4DB2-BD59-A6C34878D82A}">
                    <a16:rowId xmlns:a16="http://schemas.microsoft.com/office/drawing/2014/main" val="10000"/>
                  </a:ext>
                </a:extLst>
              </a:tr>
            </a:tbl>
          </a:graphicData>
        </a:graphic>
      </p:graphicFrame>
      <p:graphicFrame>
        <p:nvGraphicFramePr>
          <p:cNvPr id="276" name="Google Shape;276;p38"/>
          <p:cNvGraphicFramePr/>
          <p:nvPr>
            <p:extLst>
              <p:ext uri="{D42A27DB-BD31-4B8C-83A1-F6EECF244321}">
                <p14:modId xmlns:p14="http://schemas.microsoft.com/office/powerpoint/2010/main" val="296275389"/>
              </p:ext>
            </p:extLst>
          </p:nvPr>
        </p:nvGraphicFramePr>
        <p:xfrm>
          <a:off x="1229900" y="4103793"/>
          <a:ext cx="1206534" cy="568920"/>
        </p:xfrm>
        <a:graphic>
          <a:graphicData uri="http://schemas.openxmlformats.org/drawingml/2006/table">
            <a:tbl>
              <a:tblPr>
                <a:noFill/>
              </a:tblPr>
              <a:tblGrid>
                <a:gridCol w="603267">
                  <a:extLst>
                    <a:ext uri="{9D8B030D-6E8A-4147-A177-3AD203B41FA5}">
                      <a16:colId xmlns:a16="http://schemas.microsoft.com/office/drawing/2014/main" val="20000"/>
                    </a:ext>
                  </a:extLst>
                </a:gridCol>
                <a:gridCol w="603267">
                  <a:extLst>
                    <a:ext uri="{9D8B030D-6E8A-4147-A177-3AD203B41FA5}">
                      <a16:colId xmlns:a16="http://schemas.microsoft.com/office/drawing/2014/main" val="20001"/>
                    </a:ext>
                  </a:extLst>
                </a:gridCol>
              </a:tblGrid>
              <a:tr h="568920">
                <a:tc gridSpan="2">
                  <a:txBody>
                    <a:bodyPr/>
                    <a:lstStyle/>
                    <a:p>
                      <a:pPr marL="0" lvl="0" indent="0" algn="ctr" rtl="0">
                        <a:spcBef>
                          <a:spcPts val="0"/>
                        </a:spcBef>
                        <a:spcAft>
                          <a:spcPts val="0"/>
                        </a:spcAft>
                        <a:buNone/>
                      </a:pPr>
                      <a:r>
                        <a:rPr lang="en" sz="2100" b="1" dirty="0">
                          <a:solidFill>
                            <a:schemeClr val="dk1"/>
                          </a:solidFill>
                          <a:latin typeface="Calibri"/>
                          <a:ea typeface="Calibri"/>
                          <a:cs typeface="Calibri"/>
                          <a:sym typeface="Calibri"/>
                        </a:rPr>
                        <a:t>b</a:t>
                      </a:r>
                      <a:endParaRPr sz="2500" b="1" dirty="0"/>
                    </a:p>
                  </a:txBody>
                  <a:tcPr marL="121900" marR="121900" marT="121900" marB="121900">
                    <a:solidFill>
                      <a:srgbClr val="FFD966"/>
                    </a:solidFill>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277" name="Google Shape;277;p38"/>
          <p:cNvSpPr txBox="1"/>
          <p:nvPr/>
        </p:nvSpPr>
        <p:spPr>
          <a:xfrm>
            <a:off x="2567349" y="3920453"/>
            <a:ext cx="6189600" cy="935600"/>
          </a:xfrm>
          <a:prstGeom prst="rect">
            <a:avLst/>
          </a:prstGeom>
          <a:noFill/>
          <a:ln>
            <a:noFill/>
          </a:ln>
        </p:spPr>
        <p:txBody>
          <a:bodyPr spcFirstLastPara="1" wrap="square" lIns="121900" tIns="121900" rIns="121900" bIns="121900" anchor="t" anchorCtr="0">
            <a:noAutofit/>
          </a:bodyPr>
          <a:lstStyle/>
          <a:p>
            <a:r>
              <a:rPr lang="en" sz="4400" dirty="0">
                <a:latin typeface="Corbel"/>
                <a:ea typeface="Corbel"/>
                <a:cs typeface="Corbel"/>
                <a:sym typeface="Corbel"/>
              </a:rPr>
              <a:t>SIGN BIT</a:t>
            </a:r>
            <a:endParaRPr sz="4400" dirty="0">
              <a:latin typeface="Corbel"/>
              <a:ea typeface="Corbel"/>
              <a:cs typeface="Corbel"/>
              <a:sym typeface="Corbel"/>
            </a:endParaRPr>
          </a:p>
        </p:txBody>
      </p:sp>
      <p:sp>
        <p:nvSpPr>
          <p:cNvPr id="278" name="Google Shape;278;p38"/>
          <p:cNvSpPr txBox="1"/>
          <p:nvPr/>
        </p:nvSpPr>
        <p:spPr>
          <a:xfrm>
            <a:off x="1310100" y="4772533"/>
            <a:ext cx="9708400" cy="1356400"/>
          </a:xfrm>
          <a:prstGeom prst="rect">
            <a:avLst/>
          </a:prstGeom>
          <a:noFill/>
          <a:ln>
            <a:noFill/>
          </a:ln>
        </p:spPr>
        <p:txBody>
          <a:bodyPr spcFirstLastPara="1" wrap="square" lIns="121900" tIns="121900" rIns="121900" bIns="121900" anchor="t" anchorCtr="0">
            <a:noAutofit/>
          </a:bodyPr>
          <a:lstStyle/>
          <a:p>
            <a:pPr marL="609585" indent="-448722">
              <a:buSzPts val="1700"/>
              <a:buFont typeface="Corbel"/>
              <a:buChar char="●"/>
            </a:pPr>
            <a:r>
              <a:rPr lang="en" sz="2267">
                <a:latin typeface="Corbel"/>
                <a:ea typeface="Corbel"/>
                <a:cs typeface="Corbel"/>
                <a:sym typeface="Corbel"/>
              </a:rPr>
              <a:t>If</a:t>
            </a:r>
            <a:r>
              <a:rPr lang="en" sz="2267" b="1">
                <a:latin typeface="Corbel"/>
                <a:ea typeface="Corbel"/>
                <a:cs typeface="Corbel"/>
                <a:sym typeface="Corbel"/>
              </a:rPr>
              <a:t> b is 0</a:t>
            </a:r>
            <a:r>
              <a:rPr lang="en" sz="2267">
                <a:latin typeface="Corbel"/>
                <a:ea typeface="Corbel"/>
                <a:cs typeface="Corbel"/>
                <a:sym typeface="Corbel"/>
              </a:rPr>
              <a:t>, the constellation is rotated in the </a:t>
            </a:r>
            <a:r>
              <a:rPr lang="en" sz="2267" b="1">
                <a:latin typeface="Corbel"/>
                <a:ea typeface="Corbel"/>
                <a:cs typeface="Corbel"/>
                <a:sym typeface="Corbel"/>
              </a:rPr>
              <a:t>anticlockwise</a:t>
            </a:r>
            <a:r>
              <a:rPr lang="en" sz="2267">
                <a:latin typeface="Corbel"/>
                <a:ea typeface="Corbel"/>
                <a:cs typeface="Corbel"/>
                <a:sym typeface="Corbel"/>
              </a:rPr>
              <a:t> direction.</a:t>
            </a:r>
            <a:endParaRPr sz="2267">
              <a:latin typeface="Corbel"/>
              <a:ea typeface="Corbel"/>
              <a:cs typeface="Corbel"/>
              <a:sym typeface="Corbel"/>
            </a:endParaRPr>
          </a:p>
          <a:p>
            <a:pPr marL="609585" indent="-448722">
              <a:buSzPts val="1700"/>
              <a:buFont typeface="Corbel"/>
              <a:buChar char="●"/>
            </a:pPr>
            <a:r>
              <a:rPr lang="en" sz="2267">
                <a:latin typeface="Corbel"/>
                <a:ea typeface="Corbel"/>
                <a:cs typeface="Corbel"/>
                <a:sym typeface="Corbel"/>
              </a:rPr>
              <a:t>If </a:t>
            </a:r>
            <a:r>
              <a:rPr lang="en" sz="2267" b="1">
                <a:latin typeface="Corbel"/>
                <a:ea typeface="Corbel"/>
                <a:cs typeface="Corbel"/>
                <a:sym typeface="Corbel"/>
              </a:rPr>
              <a:t>b is 1</a:t>
            </a:r>
            <a:r>
              <a:rPr lang="en" sz="2267">
                <a:latin typeface="Corbel"/>
                <a:ea typeface="Corbel"/>
                <a:cs typeface="Corbel"/>
                <a:sym typeface="Corbel"/>
              </a:rPr>
              <a:t>, the constellation is rotated in the </a:t>
            </a:r>
            <a:r>
              <a:rPr lang="en" sz="2267" b="1">
                <a:latin typeface="Corbel"/>
                <a:ea typeface="Corbel"/>
                <a:cs typeface="Corbel"/>
                <a:sym typeface="Corbel"/>
              </a:rPr>
              <a:t>clockwise</a:t>
            </a:r>
            <a:r>
              <a:rPr lang="en" sz="2267">
                <a:latin typeface="Corbel"/>
                <a:ea typeface="Corbel"/>
                <a:cs typeface="Corbel"/>
                <a:sym typeface="Corbel"/>
              </a:rPr>
              <a:t> direction. </a:t>
            </a:r>
            <a:endParaRPr sz="2267">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title"/>
          </p:nvPr>
        </p:nvSpPr>
        <p:spPr>
          <a:xfrm>
            <a:off x="5307267" y="619733"/>
            <a:ext cx="6470400" cy="1356400"/>
          </a:xfrm>
          <a:prstGeom prst="rect">
            <a:avLst/>
          </a:prstGeom>
        </p:spPr>
        <p:txBody>
          <a:bodyPr spcFirstLastPara="1" vert="horz" wrap="square" lIns="91433" tIns="45700" rIns="91433" bIns="45700" rtlCol="0" anchor="ctr" anchorCtr="0">
            <a:noAutofit/>
          </a:bodyPr>
          <a:lstStyle/>
          <a:p>
            <a:pPr>
              <a:spcBef>
                <a:spcPts val="0"/>
              </a:spcBef>
            </a:pPr>
            <a:r>
              <a:rPr lang="en"/>
              <a:t>	MAGNITUDE BITS</a:t>
            </a:r>
            <a:endParaRPr/>
          </a:p>
        </p:txBody>
      </p:sp>
      <mc:AlternateContent xmlns:mc="http://schemas.openxmlformats.org/markup-compatibility/2006">
        <mc:Choice xmlns:a14="http://schemas.microsoft.com/office/drawing/2010/main" Requires="a14">
          <p:sp>
            <p:nvSpPr>
              <p:cNvPr id="284" name="Google Shape;284;p39"/>
              <p:cNvSpPr txBox="1">
                <a:spLocks noGrp="1"/>
              </p:cNvSpPr>
              <p:nvPr>
                <p:ph type="body" idx="1"/>
              </p:nvPr>
            </p:nvSpPr>
            <p:spPr>
              <a:xfrm>
                <a:off x="1143001" y="2057400"/>
                <a:ext cx="9872800" cy="4038400"/>
              </a:xfrm>
              <a:prstGeom prst="rect">
                <a:avLst/>
              </a:prstGeom>
            </p:spPr>
            <p:txBody>
              <a:bodyPr spcFirstLastPara="1" vert="horz" wrap="square" lIns="91433" tIns="45700" rIns="91433" bIns="45700" rtlCol="0" anchor="t" anchorCtr="0">
                <a:noAutofit/>
              </a:bodyPr>
              <a:lstStyle/>
              <a:p>
                <a:pPr marL="609585" indent="-397923">
                  <a:spcBef>
                    <a:spcPts val="1467"/>
                  </a:spcBef>
                  <a:buSzPts val="1100"/>
                </a:pPr>
                <a:r>
                  <a:rPr lang="en" dirty="0"/>
                  <a:t>These 5 bits are used to determine the position in the respective quadrant.</a:t>
                </a:r>
                <a:endParaRPr dirty="0"/>
              </a:p>
              <a:p>
                <a:pPr marL="609585" indent="-397923">
                  <a:spcBef>
                    <a:spcPts val="0"/>
                  </a:spcBef>
                  <a:buSzPts val="1100"/>
                </a:pPr>
                <a:r>
                  <a:rPr lang="en" dirty="0"/>
                  <a:t>The decimal equivalent is determined as n and the required magnitude can be equated as </a:t>
                </a:r>
                <a:endParaRPr lang="en-IN" i="1" dirty="0"/>
              </a:p>
              <a:p>
                <a:pPr marL="211662" indent="0">
                  <a:spcBef>
                    <a:spcPts val="0"/>
                  </a:spcBef>
                  <a:buSzPts val="1100"/>
                  <a:buNone/>
                </a:pPr>
                <a14:m>
                  <m:oMathPara xmlns:m="http://schemas.openxmlformats.org/officeDocument/2006/math">
                    <m:oMathParaPr>
                      <m:jc m:val="centerGroup"/>
                    </m:oMathParaPr>
                    <m:oMath xmlns:m="http://schemas.openxmlformats.org/officeDocument/2006/math">
                      <m:r>
                        <a:rPr lang="en-IN" i="1"/>
                        <m:t>𝑚𝑎𝑔</m:t>
                      </m:r>
                      <m:r>
                        <a:rPr lang="en-IN" i="1"/>
                        <m:t>=</m:t>
                      </m:r>
                      <m:r>
                        <a:rPr lang="en-IN" i="1"/>
                        <m:t>𝑛</m:t>
                      </m:r>
                      <m:r>
                        <a:rPr lang="en-IN" i="1"/>
                        <m:t> × </m:t>
                      </m:r>
                      <m:f>
                        <m:fPr>
                          <m:ctrlPr>
                            <a:rPr lang="en-IN" i="1"/>
                          </m:ctrlPr>
                        </m:fPr>
                        <m:num>
                          <m:r>
                            <a:rPr lang="en-IN" i="1"/>
                            <m:t>90</m:t>
                          </m:r>
                        </m:num>
                        <m:den>
                          <m:sSup>
                            <m:sSupPr>
                              <m:ctrlPr>
                                <a:rPr lang="en-IN" i="1"/>
                              </m:ctrlPr>
                            </m:sSupPr>
                            <m:e>
                              <m:r>
                                <a:rPr lang="en-IN" i="1"/>
                                <m:t>2</m:t>
                              </m:r>
                            </m:e>
                            <m:sup>
                              <m:r>
                                <a:rPr lang="en-IN" i="1"/>
                                <m:t>5</m:t>
                              </m:r>
                            </m:sup>
                          </m:sSup>
                        </m:den>
                      </m:f>
                    </m:oMath>
                  </m:oMathPara>
                </a14:m>
                <a:endParaRPr lang="en-IN" dirty="0"/>
              </a:p>
              <a:p>
                <a:pPr marL="609585" indent="-397923">
                  <a:spcBef>
                    <a:spcPts val="0"/>
                  </a:spcBef>
                  <a:buSzPts val="1100"/>
                </a:pPr>
                <a:endParaRPr dirty="0"/>
              </a:p>
              <a:p>
                <a:pPr marL="0" indent="0">
                  <a:spcBef>
                    <a:spcPts val="1467"/>
                  </a:spcBef>
                  <a:buNone/>
                </a:pPr>
                <a:r>
                  <a:rPr lang="en" dirty="0"/>
                  <a:t>Now, the unique angle is determined from the 8-bit word as</a:t>
                </a:r>
                <a:endParaRPr dirty="0"/>
              </a:p>
              <a:p>
                <a:pPr marL="0" indent="0">
                  <a:spcBef>
                    <a:spcPts val="1467"/>
                  </a:spcBef>
                  <a:buNone/>
                </a:pPr>
                <a:endParaRPr lang="en-IN" b="1" i="1" dirty="0"/>
              </a:p>
              <a:p>
                <a:pPr marL="0" indent="0">
                  <a:spcBef>
                    <a:spcPts val="1467"/>
                  </a:spcBef>
                  <a:buNone/>
                </a:pPr>
                <a14:m>
                  <m:oMathPara xmlns:m="http://schemas.openxmlformats.org/officeDocument/2006/math">
                    <m:oMathParaPr>
                      <m:jc m:val="centerGroup"/>
                    </m:oMathParaPr>
                    <m:oMath xmlns:m="http://schemas.openxmlformats.org/officeDocument/2006/math">
                      <m:r>
                        <a:rPr lang="en-IN" b="1" i="1"/>
                        <m:t>∝ =</m:t>
                      </m:r>
                      <m:sSup>
                        <m:sSupPr>
                          <m:ctrlPr>
                            <a:rPr lang="en-IN" b="1" i="1"/>
                          </m:ctrlPr>
                        </m:sSupPr>
                        <m:e>
                          <m:d>
                            <m:dPr>
                              <m:ctrlPr>
                                <a:rPr lang="en-IN" b="1" i="1"/>
                              </m:ctrlPr>
                            </m:dPr>
                            <m:e>
                              <m:r>
                                <a:rPr lang="en-IN" b="1" i="1"/>
                                <m:t>−</m:t>
                              </m:r>
                              <m:r>
                                <a:rPr lang="en-IN" b="1" i="1"/>
                                <m:t>𝟏</m:t>
                              </m:r>
                            </m:e>
                          </m:d>
                        </m:e>
                        <m:sup>
                          <m:r>
                            <a:rPr lang="en-IN" b="1" i="1"/>
                            <m:t>𝒔𝒊𝒈𝒏</m:t>
                          </m:r>
                          <m:r>
                            <a:rPr lang="en-IN" b="1" i="1"/>
                            <m:t> </m:t>
                          </m:r>
                          <m:r>
                            <a:rPr lang="en-IN" b="1" i="1"/>
                            <m:t>𝒃𝒊𝒕</m:t>
                          </m:r>
                        </m:sup>
                      </m:sSup>
                      <m:r>
                        <a:rPr lang="en-IN" b="1" i="1"/>
                        <m:t>×(</m:t>
                      </m:r>
                      <m:r>
                        <a:rPr lang="en-IN" b="1" i="1"/>
                        <m:t>𝒃𝒂𝒔𝒆</m:t>
                      </m:r>
                      <m:r>
                        <a:rPr lang="en-IN" b="1" i="1"/>
                        <m:t>+</m:t>
                      </m:r>
                      <m:r>
                        <a:rPr lang="en-IN" b="1" i="1"/>
                        <m:t>𝒎𝒂𝒈</m:t>
                      </m:r>
                      <m:r>
                        <a:rPr lang="en-IN" b="1" i="1"/>
                        <m:t>)</m:t>
                      </m:r>
                    </m:oMath>
                  </m:oMathPara>
                </a14:m>
                <a:endParaRPr lang="en-IN" dirty="0"/>
              </a:p>
              <a:p>
                <a:pPr marL="0" indent="0">
                  <a:spcBef>
                    <a:spcPts val="1467"/>
                  </a:spcBef>
                  <a:buNone/>
                </a:pPr>
                <a:endParaRPr dirty="0"/>
              </a:p>
            </p:txBody>
          </p:sp>
        </mc:Choice>
        <mc:Fallback>
          <p:sp>
            <p:nvSpPr>
              <p:cNvPr id="284" name="Google Shape;284;p39"/>
              <p:cNvSpPr txBox="1">
                <a:spLocks noGrp="1" noRot="1" noChangeAspect="1" noMove="1" noResize="1" noEditPoints="1" noAdjustHandles="1" noChangeArrowheads="1" noChangeShapeType="1" noTextEdit="1"/>
              </p:cNvSpPr>
              <p:nvPr>
                <p:ph type="body" idx="1"/>
              </p:nvPr>
            </p:nvSpPr>
            <p:spPr>
              <a:xfrm>
                <a:off x="1143001" y="2057400"/>
                <a:ext cx="9872800" cy="4038400"/>
              </a:xfrm>
              <a:prstGeom prst="rect">
                <a:avLst/>
              </a:prstGeom>
              <a:blipFill>
                <a:blip r:embed="rId3"/>
                <a:stretch>
                  <a:fillRect l="-865"/>
                </a:stretch>
              </a:blipFill>
            </p:spPr>
            <p:txBody>
              <a:bodyPr/>
              <a:lstStyle/>
              <a:p>
                <a:r>
                  <a:rPr lang="en-IN">
                    <a:noFill/>
                  </a:rPr>
                  <a:t> </a:t>
                </a:r>
              </a:p>
            </p:txBody>
          </p:sp>
        </mc:Fallback>
      </mc:AlternateContent>
      <p:graphicFrame>
        <p:nvGraphicFramePr>
          <p:cNvPr id="285" name="Google Shape;285;p39"/>
          <p:cNvGraphicFramePr/>
          <p:nvPr>
            <p:extLst>
              <p:ext uri="{D42A27DB-BD31-4B8C-83A1-F6EECF244321}">
                <p14:modId xmlns:p14="http://schemas.microsoft.com/office/powerpoint/2010/main" val="3618680827"/>
              </p:ext>
            </p:extLst>
          </p:nvPr>
        </p:nvGraphicFramePr>
        <p:xfrm>
          <a:off x="1143001" y="1102867"/>
          <a:ext cx="4498500" cy="609560"/>
        </p:xfrm>
        <a:graphic>
          <a:graphicData uri="http://schemas.openxmlformats.org/drawingml/2006/table">
            <a:tbl>
              <a:tblPr>
                <a:noFill/>
              </a:tblPr>
              <a:tblGrid>
                <a:gridCol w="899700">
                  <a:extLst>
                    <a:ext uri="{9D8B030D-6E8A-4147-A177-3AD203B41FA5}">
                      <a16:colId xmlns:a16="http://schemas.microsoft.com/office/drawing/2014/main" val="20000"/>
                    </a:ext>
                  </a:extLst>
                </a:gridCol>
                <a:gridCol w="899700">
                  <a:extLst>
                    <a:ext uri="{9D8B030D-6E8A-4147-A177-3AD203B41FA5}">
                      <a16:colId xmlns:a16="http://schemas.microsoft.com/office/drawing/2014/main" val="20001"/>
                    </a:ext>
                  </a:extLst>
                </a:gridCol>
                <a:gridCol w="899700">
                  <a:extLst>
                    <a:ext uri="{9D8B030D-6E8A-4147-A177-3AD203B41FA5}">
                      <a16:colId xmlns:a16="http://schemas.microsoft.com/office/drawing/2014/main" val="20002"/>
                    </a:ext>
                  </a:extLst>
                </a:gridCol>
                <a:gridCol w="899700">
                  <a:extLst>
                    <a:ext uri="{9D8B030D-6E8A-4147-A177-3AD203B41FA5}">
                      <a16:colId xmlns:a16="http://schemas.microsoft.com/office/drawing/2014/main" val="20003"/>
                    </a:ext>
                  </a:extLst>
                </a:gridCol>
                <a:gridCol w="899700">
                  <a:extLst>
                    <a:ext uri="{9D8B030D-6E8A-4147-A177-3AD203B41FA5}">
                      <a16:colId xmlns:a16="http://schemas.microsoft.com/office/drawing/2014/main" val="20004"/>
                    </a:ext>
                  </a:extLst>
                </a:gridCol>
              </a:tblGrid>
              <a:tr h="609560">
                <a:tc>
                  <a:txBody>
                    <a:bodyPr/>
                    <a:lstStyle/>
                    <a:p>
                      <a:pPr marL="0" lvl="0" indent="0" algn="ctr" rtl="0">
                        <a:spcBef>
                          <a:spcPts val="0"/>
                        </a:spcBef>
                        <a:spcAft>
                          <a:spcPts val="0"/>
                        </a:spcAft>
                        <a:buNone/>
                      </a:pPr>
                      <a:r>
                        <a:rPr lang="en-IN" sz="1800" b="1" kern="1200" dirty="0">
                          <a:solidFill>
                            <a:schemeClr val="tx1"/>
                          </a:solidFill>
                          <a:effectLst/>
                          <a:latin typeface="+mn-lt"/>
                          <a:ea typeface="+mn-ea"/>
                          <a:cs typeface="+mn-cs"/>
                        </a:rPr>
                        <a:t>C</a:t>
                      </a:r>
                      <a:r>
                        <a:rPr lang="en-IN" sz="1800" b="1" kern="1200" baseline="-25000" dirty="0">
                          <a:solidFill>
                            <a:schemeClr val="tx1"/>
                          </a:solidFill>
                          <a:effectLst/>
                          <a:latin typeface="+mn-lt"/>
                          <a:ea typeface="+mn-ea"/>
                          <a:cs typeface="+mn-cs"/>
                        </a:rPr>
                        <a:t>1</a:t>
                      </a:r>
                      <a:endParaRPr sz="2400" dirty="0"/>
                    </a:p>
                  </a:txBody>
                  <a:tcPr marL="121900" marR="121900" marT="121900" marB="121900">
                    <a:solidFill>
                      <a:srgbClr val="A4C2F4"/>
                    </a:solidFill>
                  </a:tcPr>
                </a:tc>
                <a:tc>
                  <a:txBody>
                    <a:bodyPr/>
                    <a:lstStyle/>
                    <a:p>
                      <a:pPr marL="0" lvl="0" indent="0" algn="ctr" rtl="0">
                        <a:spcBef>
                          <a:spcPts val="0"/>
                        </a:spcBef>
                        <a:spcAft>
                          <a:spcPts val="0"/>
                        </a:spcAft>
                        <a:buNone/>
                      </a:pPr>
                      <a:r>
                        <a:rPr lang="en-IN" sz="1800" b="1" kern="1200" dirty="0">
                          <a:solidFill>
                            <a:schemeClr val="tx1"/>
                          </a:solidFill>
                          <a:effectLst/>
                          <a:latin typeface="+mn-lt"/>
                          <a:ea typeface="+mn-ea"/>
                          <a:cs typeface="+mn-cs"/>
                        </a:rPr>
                        <a:t>C</a:t>
                      </a:r>
                      <a:r>
                        <a:rPr lang="en-IN" sz="1800" b="1" kern="1200" baseline="-25000" dirty="0">
                          <a:solidFill>
                            <a:schemeClr val="tx1"/>
                          </a:solidFill>
                          <a:effectLst/>
                          <a:latin typeface="+mn-lt"/>
                          <a:ea typeface="+mn-ea"/>
                          <a:cs typeface="+mn-cs"/>
                        </a:rPr>
                        <a:t>2</a:t>
                      </a:r>
                      <a:endParaRPr sz="2400" dirty="0"/>
                    </a:p>
                  </a:txBody>
                  <a:tcPr marL="121900" marR="121900" marT="121900" marB="121900">
                    <a:solidFill>
                      <a:srgbClr val="A4C2F4"/>
                    </a:solidFill>
                  </a:tcPr>
                </a:tc>
                <a:tc>
                  <a:txBody>
                    <a:bodyPr/>
                    <a:lstStyle/>
                    <a:p>
                      <a:pPr marL="0" lvl="0" indent="0" algn="ctr" rtl="0">
                        <a:spcBef>
                          <a:spcPts val="0"/>
                        </a:spcBef>
                        <a:spcAft>
                          <a:spcPts val="0"/>
                        </a:spcAft>
                        <a:buNone/>
                      </a:pPr>
                      <a:r>
                        <a:rPr lang="en-IN" sz="1800" b="1" kern="1200" dirty="0">
                          <a:solidFill>
                            <a:schemeClr val="tx1"/>
                          </a:solidFill>
                          <a:effectLst/>
                          <a:latin typeface="+mn-lt"/>
                          <a:ea typeface="+mn-ea"/>
                          <a:cs typeface="+mn-cs"/>
                        </a:rPr>
                        <a:t>C</a:t>
                      </a:r>
                      <a:r>
                        <a:rPr lang="en-IN" sz="1800" b="1" kern="1200" baseline="-25000" dirty="0">
                          <a:solidFill>
                            <a:schemeClr val="tx1"/>
                          </a:solidFill>
                          <a:effectLst/>
                          <a:latin typeface="+mn-lt"/>
                          <a:ea typeface="+mn-ea"/>
                          <a:cs typeface="+mn-cs"/>
                        </a:rPr>
                        <a:t>3</a:t>
                      </a:r>
                      <a:endParaRPr sz="2400" dirty="0"/>
                    </a:p>
                  </a:txBody>
                  <a:tcPr marL="121900" marR="121900" marT="121900" marB="121900">
                    <a:solidFill>
                      <a:srgbClr val="A4C2F4"/>
                    </a:solidFill>
                  </a:tcPr>
                </a:tc>
                <a:tc>
                  <a:txBody>
                    <a:bodyPr/>
                    <a:lstStyle/>
                    <a:p>
                      <a:pPr marL="0" lvl="0" indent="0" algn="ctr" rtl="0">
                        <a:spcBef>
                          <a:spcPts val="0"/>
                        </a:spcBef>
                        <a:spcAft>
                          <a:spcPts val="0"/>
                        </a:spcAft>
                        <a:buNone/>
                      </a:pPr>
                      <a:r>
                        <a:rPr lang="en-IN" sz="1800" b="1" kern="1200" dirty="0">
                          <a:solidFill>
                            <a:schemeClr val="tx1"/>
                          </a:solidFill>
                          <a:effectLst/>
                          <a:latin typeface="+mn-lt"/>
                          <a:ea typeface="+mn-ea"/>
                          <a:cs typeface="+mn-cs"/>
                        </a:rPr>
                        <a:t>C</a:t>
                      </a:r>
                      <a:r>
                        <a:rPr lang="en-IN" sz="1800" b="1" kern="1200" baseline="-25000" dirty="0">
                          <a:solidFill>
                            <a:schemeClr val="tx1"/>
                          </a:solidFill>
                          <a:effectLst/>
                          <a:latin typeface="+mn-lt"/>
                          <a:ea typeface="+mn-ea"/>
                          <a:cs typeface="+mn-cs"/>
                        </a:rPr>
                        <a:t>4</a:t>
                      </a:r>
                      <a:endParaRPr sz="2400" dirty="0"/>
                    </a:p>
                  </a:txBody>
                  <a:tcPr marL="121900" marR="121900" marT="121900" marB="121900">
                    <a:solidFill>
                      <a:srgbClr val="A4C2F4"/>
                    </a:solidFill>
                  </a:tcPr>
                </a:tc>
                <a:tc>
                  <a:txBody>
                    <a:bodyPr/>
                    <a:lstStyle/>
                    <a:p>
                      <a:pPr marL="0" lvl="0" indent="0" algn="ctr" rtl="0">
                        <a:spcBef>
                          <a:spcPts val="0"/>
                        </a:spcBef>
                        <a:spcAft>
                          <a:spcPts val="0"/>
                        </a:spcAft>
                        <a:buNone/>
                      </a:pPr>
                      <a:r>
                        <a:rPr lang="en-IN" sz="1800" b="1" kern="1200" dirty="0">
                          <a:solidFill>
                            <a:schemeClr val="tx1"/>
                          </a:solidFill>
                          <a:effectLst/>
                          <a:latin typeface="+mn-lt"/>
                          <a:ea typeface="+mn-ea"/>
                          <a:cs typeface="+mn-cs"/>
                        </a:rPr>
                        <a:t>C</a:t>
                      </a:r>
                      <a:r>
                        <a:rPr lang="en-IN" sz="1800" b="1" kern="1200" baseline="-25000" dirty="0">
                          <a:solidFill>
                            <a:schemeClr val="tx1"/>
                          </a:solidFill>
                          <a:effectLst/>
                          <a:latin typeface="+mn-lt"/>
                          <a:ea typeface="+mn-ea"/>
                          <a:cs typeface="+mn-cs"/>
                        </a:rPr>
                        <a:t>5</a:t>
                      </a:r>
                      <a:endParaRPr sz="2400" dirty="0"/>
                    </a:p>
                  </a:txBody>
                  <a:tcPr marL="121900" marR="121900" marT="121900" marB="121900">
                    <a:solidFill>
                      <a:srgbClr val="A4C2F4"/>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1143001" y="609600"/>
            <a:ext cx="9875600" cy="1356400"/>
          </a:xfrm>
          <a:prstGeom prst="rect">
            <a:avLst/>
          </a:prstGeom>
        </p:spPr>
        <p:txBody>
          <a:bodyPr spcFirstLastPara="1" vert="horz" wrap="square" lIns="91433" tIns="45700" rIns="91433" bIns="45700" rtlCol="0" anchor="ctr" anchorCtr="0">
            <a:noAutofit/>
          </a:bodyPr>
          <a:lstStyle/>
          <a:p>
            <a:pPr>
              <a:spcBef>
                <a:spcPts val="0"/>
              </a:spcBef>
            </a:pPr>
            <a:r>
              <a:rPr lang="en"/>
              <a:t>DECRYPTION</a:t>
            </a:r>
            <a:endParaRPr/>
          </a:p>
        </p:txBody>
      </p:sp>
      <mc:AlternateContent xmlns:mc="http://schemas.openxmlformats.org/markup-compatibility/2006">
        <mc:Choice xmlns:a14="http://schemas.microsoft.com/office/drawing/2010/main" Requires="a14">
          <p:sp>
            <p:nvSpPr>
              <p:cNvPr id="291" name="Google Shape;291;p40"/>
              <p:cNvSpPr txBox="1">
                <a:spLocks noGrp="1"/>
              </p:cNvSpPr>
              <p:nvPr>
                <p:ph type="body" idx="1"/>
              </p:nvPr>
            </p:nvSpPr>
            <p:spPr>
              <a:xfrm>
                <a:off x="1143001" y="2057400"/>
                <a:ext cx="9872800" cy="4038400"/>
              </a:xfrm>
              <a:prstGeom prst="rect">
                <a:avLst/>
              </a:prstGeom>
            </p:spPr>
            <p:txBody>
              <a:bodyPr spcFirstLastPara="1" vert="horz" wrap="square" lIns="91433" tIns="45700" rIns="91433" bIns="45700" rtlCol="0" anchor="t" anchorCtr="0">
                <a:noAutofit/>
              </a:bodyPr>
              <a:lstStyle/>
              <a:p>
                <a:pPr marL="609585" indent="-397923">
                  <a:spcBef>
                    <a:spcPts val="1467"/>
                  </a:spcBef>
                  <a:buSzPts val="1100"/>
                </a:pPr>
                <a:r>
                  <a:rPr lang="en-IN" dirty="0"/>
                  <a:t>The original constellation symbol can be recovered as </a:t>
                </a:r>
              </a:p>
              <a:p>
                <a:pPr marL="45720" indent="0" algn="ctr" fontAlgn="base">
                  <a:buNone/>
                </a:pPr>
                <a:r>
                  <a:rPr lang="en-IN" sz="3333" b="1" baseline="30000" dirty="0">
                    <a:latin typeface="Arial"/>
                    <a:ea typeface="Arial"/>
                    <a:cs typeface="Arial"/>
                    <a:sym typeface="Arial"/>
                  </a:rPr>
                  <a:t> </a:t>
                </a:r>
                <a14:m>
                  <m:oMath xmlns:m="http://schemas.openxmlformats.org/officeDocument/2006/math">
                    <m:sSub>
                      <m:sSubPr>
                        <m:ctrlPr>
                          <a:rPr lang="ar-AE" i="1"/>
                        </m:ctrlPr>
                      </m:sSubPr>
                      <m:e>
                        <m:r>
                          <a:rPr lang="ar-AE" i="1"/>
                          <m:t>𝑆</m:t>
                        </m:r>
                      </m:e>
                      <m:sub>
                        <m:r>
                          <a:rPr lang="ar-AE" i="1"/>
                          <m:t>𝐾</m:t>
                        </m:r>
                        <m:r>
                          <a:rPr lang="ar-AE" i="1"/>
                          <m:t> </m:t>
                        </m:r>
                      </m:sub>
                    </m:sSub>
                    <m:r>
                      <a:rPr lang="ar-AE" i="1"/>
                      <m:t>=</m:t>
                    </m:r>
                    <m:sSubSup>
                      <m:sSubSupPr>
                        <m:ctrlPr>
                          <a:rPr lang="ar-AE" i="1"/>
                        </m:ctrlPr>
                      </m:sSubSupPr>
                      <m:e>
                        <m:r>
                          <a:rPr lang="ar-AE" i="1"/>
                          <m:t>𝑆</m:t>
                        </m:r>
                      </m:e>
                      <m:sub>
                        <m:r>
                          <a:rPr lang="ar-AE" i="1"/>
                          <m:t>𝐾</m:t>
                        </m:r>
                      </m:sub>
                      <m:sup>
                        <m:r>
                          <a:rPr lang="ar-AE" i="1"/>
                          <m:t>′</m:t>
                        </m:r>
                      </m:sup>
                    </m:sSubSup>
                    <m:r>
                      <a:rPr lang="ar-AE" i="1"/>
                      <m:t> ∙ </m:t>
                    </m:r>
                    <m:sSup>
                      <m:sSupPr>
                        <m:ctrlPr>
                          <a:rPr lang="ar-AE" i="1"/>
                        </m:ctrlPr>
                      </m:sSupPr>
                      <m:e>
                        <m:r>
                          <a:rPr lang="ar-AE" i="1"/>
                          <m:t>𝑒</m:t>
                        </m:r>
                      </m:e>
                      <m:sup>
                        <m:r>
                          <a:rPr lang="ar-AE" i="1"/>
                          <m:t>−</m:t>
                        </m:r>
                        <m:r>
                          <a:rPr lang="ar-AE" i="1"/>
                          <m:t>𝑗</m:t>
                        </m:r>
                        <m:r>
                          <a:rPr lang="ar-AE" i="1"/>
                          <m:t>∝</m:t>
                        </m:r>
                      </m:sup>
                    </m:sSup>
                  </m:oMath>
                </a14:m>
                <a:endParaRPr lang="ar-AE" dirty="0"/>
              </a:p>
              <a:p>
                <a:pPr marL="45720" indent="0" algn="ctr">
                  <a:buNone/>
                </a:pPr>
                <a:r>
                  <a:rPr lang="en-IN" dirty="0"/>
                  <a:t>where, </a:t>
                </a:r>
                <a14:m>
                  <m:oMath xmlns:m="http://schemas.openxmlformats.org/officeDocument/2006/math">
                    <m:sSub>
                      <m:sSubPr>
                        <m:ctrlPr>
                          <a:rPr lang="ar-AE" i="1"/>
                        </m:ctrlPr>
                      </m:sSubPr>
                      <m:e>
                        <m:r>
                          <a:rPr lang="ar-AE" i="1"/>
                          <m:t>𝑆</m:t>
                        </m:r>
                      </m:e>
                      <m:sub>
                        <m:r>
                          <a:rPr lang="ar-AE" i="1"/>
                          <m:t>𝐾</m:t>
                        </m:r>
                        <m:r>
                          <a:rPr lang="ar-AE" i="1"/>
                          <m:t> </m:t>
                        </m:r>
                      </m:sub>
                    </m:sSub>
                  </m:oMath>
                </a14:m>
                <a:r>
                  <a:rPr lang="ar-AE" dirty="0"/>
                  <a:t> - </a:t>
                </a:r>
                <a:r>
                  <a:rPr lang="en-IN" dirty="0"/>
                  <a:t>Original constellation symbol</a:t>
                </a:r>
              </a:p>
              <a:p>
                <a:pPr marL="45720" indent="0" algn="ctr">
                  <a:buNone/>
                </a:pPr>
                <a14:m>
                  <m:oMath xmlns:m="http://schemas.openxmlformats.org/officeDocument/2006/math">
                    <m:sSubSup>
                      <m:sSubSupPr>
                        <m:ctrlPr>
                          <a:rPr lang="ar-AE" i="1"/>
                        </m:ctrlPr>
                      </m:sSubSupPr>
                      <m:e>
                        <m:r>
                          <a:rPr lang="ar-AE" b="0" i="1" smtClean="0">
                            <a:latin typeface="Cambria Math" panose="02040503050406030204" pitchFamily="18" charset="0"/>
                          </a:rPr>
                          <m:t> </m:t>
                        </m:r>
                        <m:r>
                          <a:rPr lang="en-IN" b="0" i="1" smtClean="0">
                            <a:latin typeface="Cambria Math" panose="02040503050406030204" pitchFamily="18" charset="0"/>
                          </a:rPr>
                          <m:t>        </m:t>
                        </m:r>
                        <m:r>
                          <a:rPr lang="ar-AE" i="1"/>
                          <m:t>𝑆</m:t>
                        </m:r>
                      </m:e>
                      <m:sub>
                        <m:r>
                          <a:rPr lang="ar-AE" i="1"/>
                          <m:t>𝐾</m:t>
                        </m:r>
                      </m:sub>
                      <m:sup>
                        <m:r>
                          <a:rPr lang="ar-AE" i="1"/>
                          <m:t>′</m:t>
                        </m:r>
                      </m:sup>
                    </m:sSubSup>
                  </m:oMath>
                </a14:m>
                <a:r>
                  <a:rPr lang="ar-AE" dirty="0"/>
                  <a:t> - </a:t>
                </a:r>
                <a:r>
                  <a:rPr lang="en-IN" dirty="0"/>
                  <a:t>Rotated constellation of </a:t>
                </a:r>
                <a14:m>
                  <m:oMath xmlns:m="http://schemas.openxmlformats.org/officeDocument/2006/math">
                    <m:sSub>
                      <m:sSubPr>
                        <m:ctrlPr>
                          <a:rPr lang="ar-AE" i="1"/>
                        </m:ctrlPr>
                      </m:sSubPr>
                      <m:e>
                        <m:r>
                          <a:rPr lang="ar-AE" i="1"/>
                          <m:t>𝑆</m:t>
                        </m:r>
                      </m:e>
                      <m:sub>
                        <m:r>
                          <a:rPr lang="ar-AE" i="1"/>
                          <m:t>𝐾</m:t>
                        </m:r>
                        <m:r>
                          <a:rPr lang="ar-AE" i="1"/>
                          <m:t> </m:t>
                        </m:r>
                      </m:sub>
                    </m:sSub>
                  </m:oMath>
                </a14:m>
                <a:endParaRPr lang="ar-AE" dirty="0"/>
              </a:p>
              <a:p>
                <a:pPr marL="609585" indent="0" algn="ctr">
                  <a:spcBef>
                    <a:spcPts val="1467"/>
                  </a:spcBef>
                  <a:buNone/>
                </a:pPr>
                <a:endParaRPr lang="ar-AE" sz="2000" baseline="-25000" dirty="0">
                  <a:latin typeface="Arial"/>
                  <a:ea typeface="Arial"/>
                  <a:cs typeface="Arial"/>
                  <a:sym typeface="Arial"/>
                </a:endParaRPr>
              </a:p>
              <a:p>
                <a:pPr marL="609585" indent="-397923">
                  <a:spcBef>
                    <a:spcPts val="1600"/>
                  </a:spcBef>
                  <a:buSzPts val="1100"/>
                </a:pPr>
                <a:r>
                  <a:rPr lang="en-IN" dirty="0"/>
                  <a:t>The angle </a:t>
                </a:r>
                <a:r>
                  <a:rPr lang="en-IN" b="1" dirty="0"/>
                  <a:t> </a:t>
                </a:r>
                <a:r>
                  <a:rPr lang="el-GR" b="1" dirty="0">
                    <a:solidFill>
                      <a:srgbClr val="3C4043"/>
                    </a:solidFill>
                    <a:highlight>
                      <a:srgbClr val="FFFFFF"/>
                    </a:highlight>
                    <a:latin typeface="Roboto"/>
                    <a:ea typeface="Roboto"/>
                    <a:cs typeface="Roboto"/>
                    <a:sym typeface="Roboto"/>
                  </a:rPr>
                  <a:t>α</a:t>
                </a:r>
                <a:r>
                  <a:rPr lang="el-GR" b="1" dirty="0"/>
                  <a:t> </a:t>
                </a:r>
                <a:r>
                  <a:rPr lang="en-IN" dirty="0"/>
                  <a:t>is unique for every user as the CSI is unique. The resulting </a:t>
                </a:r>
                <a:r>
                  <a:rPr lang="en-IN" b="1" dirty="0"/>
                  <a:t> </a:t>
                </a:r>
                <a:r>
                  <a:rPr lang="el-GR" b="1" dirty="0">
                    <a:solidFill>
                      <a:srgbClr val="3C4043"/>
                    </a:solidFill>
                    <a:highlight>
                      <a:srgbClr val="FFFFFF"/>
                    </a:highlight>
                    <a:latin typeface="Roboto"/>
                    <a:ea typeface="Roboto"/>
                    <a:cs typeface="Roboto"/>
                    <a:sym typeface="Roboto"/>
                  </a:rPr>
                  <a:t>α</a:t>
                </a:r>
                <a:r>
                  <a:rPr lang="el-GR" b="1" dirty="0"/>
                  <a:t> </a:t>
                </a:r>
                <a:r>
                  <a:rPr lang="en-IN" dirty="0"/>
                  <a:t>varies even between the 32 words that makes the constellation rotation more random and more secure.  </a:t>
                </a:r>
                <a:endParaRPr dirty="0"/>
              </a:p>
            </p:txBody>
          </p:sp>
        </mc:Choice>
        <mc:Fallback>
          <p:sp>
            <p:nvSpPr>
              <p:cNvPr id="291" name="Google Shape;291;p40"/>
              <p:cNvSpPr txBox="1">
                <a:spLocks noGrp="1" noRot="1" noChangeAspect="1" noMove="1" noResize="1" noEditPoints="1" noAdjustHandles="1" noChangeArrowheads="1" noChangeShapeType="1" noTextEdit="1"/>
              </p:cNvSpPr>
              <p:nvPr>
                <p:ph type="body" idx="1"/>
              </p:nvPr>
            </p:nvSpPr>
            <p:spPr>
              <a:xfrm>
                <a:off x="1143001" y="2057400"/>
                <a:ext cx="9872800" cy="4038400"/>
              </a:xfrm>
              <a:prstGeom prst="rect">
                <a:avLst/>
              </a:prstGeom>
              <a:blipFill>
                <a:blip r:embed="rId3"/>
                <a:stretch>
                  <a:fillRect r="-679"/>
                </a:stretch>
              </a:blipFill>
            </p:spPr>
            <p:txBody>
              <a:bodyPr/>
              <a:lstStyle/>
              <a:p>
                <a:r>
                  <a:rPr lang="en-IN">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a:spLocks noGrp="1"/>
          </p:cNvSpPr>
          <p:nvPr>
            <p:ph type="title"/>
          </p:nvPr>
        </p:nvSpPr>
        <p:spPr>
          <a:xfrm>
            <a:off x="1141601" y="609600"/>
            <a:ext cx="9875600" cy="1356400"/>
          </a:xfrm>
          <a:prstGeom prst="rect">
            <a:avLst/>
          </a:prstGeom>
        </p:spPr>
        <p:txBody>
          <a:bodyPr spcFirstLastPara="1" vert="horz" wrap="square" lIns="91433" tIns="45700" rIns="91433" bIns="45700" rtlCol="0" anchor="ctr" anchorCtr="0">
            <a:noAutofit/>
          </a:bodyPr>
          <a:lstStyle/>
          <a:p>
            <a:pPr>
              <a:spcBef>
                <a:spcPts val="0"/>
              </a:spcBef>
            </a:pPr>
            <a:r>
              <a:rPr lang="en"/>
              <a:t>PERFORMANCE METRICS </a:t>
            </a:r>
            <a:endParaRPr/>
          </a:p>
          <a:p>
            <a:pPr>
              <a:spcBef>
                <a:spcPts val="0"/>
              </a:spcBef>
            </a:pPr>
            <a:endParaRPr/>
          </a:p>
        </p:txBody>
      </p:sp>
      <p:sp>
        <p:nvSpPr>
          <p:cNvPr id="297" name="Google Shape;297;p41"/>
          <p:cNvSpPr txBox="1">
            <a:spLocks noGrp="1"/>
          </p:cNvSpPr>
          <p:nvPr>
            <p:ph type="body" idx="1"/>
          </p:nvPr>
        </p:nvSpPr>
        <p:spPr>
          <a:xfrm>
            <a:off x="1143001" y="2057400"/>
            <a:ext cx="9872800" cy="4038400"/>
          </a:xfrm>
          <a:prstGeom prst="rect">
            <a:avLst/>
          </a:prstGeom>
        </p:spPr>
        <p:txBody>
          <a:bodyPr spcFirstLastPara="1" vert="horz" wrap="square" lIns="91433" tIns="45700" rIns="91433" bIns="45700" rtlCol="0" anchor="t" anchorCtr="0">
            <a:noAutofit/>
          </a:bodyPr>
          <a:lstStyle/>
          <a:p>
            <a:pPr marL="0" indent="0">
              <a:spcBef>
                <a:spcPts val="1467"/>
              </a:spcBef>
              <a:buNone/>
            </a:pPr>
            <a:r>
              <a:rPr lang="en" b="1"/>
              <a:t>MISMATCH RATE</a:t>
            </a:r>
            <a:endParaRPr b="1"/>
          </a:p>
          <a:p>
            <a:pPr marL="609585" indent="-431789">
              <a:spcBef>
                <a:spcPts val="1467"/>
              </a:spcBef>
              <a:buClr>
                <a:srgbClr val="3C4043"/>
              </a:buClr>
              <a:buSzPts val="1500"/>
            </a:pPr>
            <a:r>
              <a:rPr lang="en" sz="2000">
                <a:solidFill>
                  <a:srgbClr val="3C4043"/>
                </a:solidFill>
                <a:highlight>
                  <a:srgbClr val="FFFFFF"/>
                </a:highlight>
              </a:rPr>
              <a:t>Mismatch rate is defined to be ratio of mismatched bits between the secret keys independently generated by the user and the provider. </a:t>
            </a:r>
            <a:endParaRPr sz="2000">
              <a:solidFill>
                <a:srgbClr val="3C4043"/>
              </a:solidFill>
              <a:highlight>
                <a:srgbClr val="FFFFFF"/>
              </a:highlight>
            </a:endParaRPr>
          </a:p>
          <a:p>
            <a:pPr marL="609585" indent="-431789">
              <a:spcBef>
                <a:spcPts val="0"/>
              </a:spcBef>
              <a:buClr>
                <a:srgbClr val="3C4043"/>
              </a:buClr>
              <a:buSzPts val="1500"/>
            </a:pPr>
            <a:r>
              <a:rPr lang="en" sz="2000">
                <a:solidFill>
                  <a:srgbClr val="3C4043"/>
                </a:solidFill>
                <a:highlight>
                  <a:srgbClr val="FFFFFF"/>
                </a:highlight>
              </a:rPr>
              <a:t>In the coherence time interval, the mismatch rate is ideally zero between the sender and receiver, but practically due to noise, distortion etc., it is a very low value. </a:t>
            </a:r>
            <a:endParaRPr sz="2000"/>
          </a:p>
          <a:p>
            <a:pPr marL="0" indent="0">
              <a:spcBef>
                <a:spcPts val="1467"/>
              </a:spcBef>
              <a:buNone/>
            </a:pPr>
            <a:r>
              <a:rPr lang="en" b="1"/>
              <a:t>LEAKAGE RATE</a:t>
            </a:r>
            <a:endParaRPr b="1"/>
          </a:p>
          <a:p>
            <a:pPr marL="609585" indent="-431789">
              <a:spcBef>
                <a:spcPts val="1467"/>
              </a:spcBef>
              <a:buClr>
                <a:srgbClr val="3C4043"/>
              </a:buClr>
              <a:buSzPts val="1500"/>
            </a:pPr>
            <a:r>
              <a:rPr lang="en" sz="2000">
                <a:solidFill>
                  <a:srgbClr val="3C4043"/>
                </a:solidFill>
                <a:highlight>
                  <a:srgbClr val="FFFFFF"/>
                </a:highlight>
              </a:rPr>
              <a:t>Leakage measures the amount of information learned by the adversary.</a:t>
            </a:r>
            <a:endParaRPr sz="2000">
              <a:solidFill>
                <a:srgbClr val="3C4043"/>
              </a:solidFill>
              <a:highlight>
                <a:srgbClr val="FFFFFF"/>
              </a:highlight>
            </a:endParaRPr>
          </a:p>
          <a:p>
            <a:pPr marL="609585" indent="-431789">
              <a:spcBef>
                <a:spcPts val="0"/>
              </a:spcBef>
              <a:buClr>
                <a:srgbClr val="3C4043"/>
              </a:buClr>
              <a:buSzPts val="1500"/>
            </a:pPr>
            <a:r>
              <a:rPr lang="en" sz="2000">
                <a:solidFill>
                  <a:srgbClr val="3C4043"/>
                </a:solidFill>
                <a:highlight>
                  <a:srgbClr val="FFFFFF"/>
                </a:highlight>
              </a:rPr>
              <a:t>Leakage is defined to be the ratio of matched bits between the sender and the adversary. An encryption scheme with lower leakage is more secure.</a:t>
            </a:r>
            <a:endParaRPr sz="2000"/>
          </a:p>
          <a:p>
            <a:pPr marL="609585" indent="0">
              <a:spcBef>
                <a:spcPts val="1467"/>
              </a:spcBef>
              <a:buNone/>
            </a:pPr>
            <a:endParaRPr sz="1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2"/>
          <p:cNvSpPr txBox="1">
            <a:spLocks noGrp="1"/>
          </p:cNvSpPr>
          <p:nvPr>
            <p:ph type="title"/>
          </p:nvPr>
        </p:nvSpPr>
        <p:spPr>
          <a:xfrm>
            <a:off x="1143001" y="609600"/>
            <a:ext cx="9875600" cy="1356400"/>
          </a:xfrm>
          <a:prstGeom prst="rect">
            <a:avLst/>
          </a:prstGeom>
        </p:spPr>
        <p:txBody>
          <a:bodyPr spcFirstLastPara="1" vert="horz" wrap="square" lIns="91433" tIns="45700" rIns="91433" bIns="45700" rtlCol="0" anchor="ctr" anchorCtr="0">
            <a:noAutofit/>
          </a:bodyPr>
          <a:lstStyle/>
          <a:p>
            <a:pPr>
              <a:spcBef>
                <a:spcPts val="0"/>
              </a:spcBef>
            </a:pPr>
            <a:r>
              <a:rPr lang="en"/>
              <a:t>PERFORMANCE METRICS</a:t>
            </a:r>
            <a:endParaRPr/>
          </a:p>
        </p:txBody>
      </p:sp>
      <p:sp>
        <p:nvSpPr>
          <p:cNvPr id="303" name="Google Shape;303;p42"/>
          <p:cNvSpPr txBox="1">
            <a:spLocks noGrp="1"/>
          </p:cNvSpPr>
          <p:nvPr>
            <p:ph type="body" idx="1"/>
          </p:nvPr>
        </p:nvSpPr>
        <p:spPr>
          <a:xfrm>
            <a:off x="1143001" y="2057400"/>
            <a:ext cx="9872800" cy="4038400"/>
          </a:xfrm>
          <a:prstGeom prst="rect">
            <a:avLst/>
          </a:prstGeom>
        </p:spPr>
        <p:txBody>
          <a:bodyPr spcFirstLastPara="1" vert="horz" wrap="square" lIns="91433" tIns="45700" rIns="91433" bIns="45700" rtlCol="0" anchor="t" anchorCtr="0">
            <a:noAutofit/>
          </a:bodyPr>
          <a:lstStyle/>
          <a:p>
            <a:pPr marL="0" indent="0">
              <a:spcBef>
                <a:spcPts val="1467"/>
              </a:spcBef>
              <a:buClr>
                <a:schemeClr val="dk1"/>
              </a:buClr>
              <a:buSzPts val="1100"/>
              <a:buNone/>
            </a:pPr>
            <a:r>
              <a:rPr lang="en" b="1"/>
              <a:t>BER PERFORMANCE</a:t>
            </a:r>
            <a:endParaRPr b="1"/>
          </a:p>
          <a:p>
            <a:pPr marL="609585" indent="-431789">
              <a:spcBef>
                <a:spcPts val="1467"/>
              </a:spcBef>
              <a:buClr>
                <a:srgbClr val="202122"/>
              </a:buClr>
              <a:buSzPts val="1500"/>
            </a:pPr>
            <a:r>
              <a:rPr lang="en" sz="2000">
                <a:solidFill>
                  <a:srgbClr val="202122"/>
                </a:solidFill>
                <a:highlight>
                  <a:srgbClr val="FFFFFF"/>
                </a:highlight>
              </a:rPr>
              <a:t>The </a:t>
            </a:r>
            <a:r>
              <a:rPr lang="en" sz="2000" b="1">
                <a:solidFill>
                  <a:srgbClr val="202122"/>
                </a:solidFill>
                <a:highlight>
                  <a:srgbClr val="FFFFFF"/>
                </a:highlight>
              </a:rPr>
              <a:t>bit error ratio</a:t>
            </a:r>
            <a:r>
              <a:rPr lang="en" sz="2000">
                <a:solidFill>
                  <a:srgbClr val="202122"/>
                </a:solidFill>
                <a:highlight>
                  <a:srgbClr val="FFFFFF"/>
                </a:highlight>
              </a:rPr>
              <a:t> (also </a:t>
            </a:r>
            <a:r>
              <a:rPr lang="en" sz="2000" b="1">
                <a:solidFill>
                  <a:srgbClr val="202122"/>
                </a:solidFill>
                <a:highlight>
                  <a:srgbClr val="FFFFFF"/>
                </a:highlight>
              </a:rPr>
              <a:t>BER</a:t>
            </a:r>
            <a:r>
              <a:rPr lang="en" sz="2000">
                <a:solidFill>
                  <a:srgbClr val="202122"/>
                </a:solidFill>
                <a:highlight>
                  <a:srgbClr val="FFFFFF"/>
                </a:highlight>
              </a:rPr>
              <a:t>) is the number of bit errors divided by the total number of transferred bits during a time interval.</a:t>
            </a:r>
            <a:endParaRPr sz="2000">
              <a:solidFill>
                <a:srgbClr val="202122"/>
              </a:solidFill>
              <a:highlight>
                <a:srgbClr val="FFFFFF"/>
              </a:highlight>
            </a:endParaRPr>
          </a:p>
          <a:p>
            <a:pPr marL="609585" indent="-431789">
              <a:spcBef>
                <a:spcPts val="0"/>
              </a:spcBef>
              <a:buClr>
                <a:srgbClr val="202122"/>
              </a:buClr>
              <a:buSzPts val="1500"/>
            </a:pPr>
            <a:r>
              <a:rPr lang="en" sz="2000">
                <a:solidFill>
                  <a:srgbClr val="202122"/>
                </a:solidFill>
                <a:highlight>
                  <a:srgbClr val="FFFFFF"/>
                </a:highlight>
              </a:rPr>
              <a:t>The evaluations show that the bit error decreases with an increase in SNR for the intended user but the bit error remains constant even with an increase in SNR for the adversary.</a:t>
            </a:r>
            <a:endParaRPr sz="2000">
              <a:solidFill>
                <a:srgbClr val="202122"/>
              </a:solidFill>
              <a:highlight>
                <a:srgbClr val="FFFFFF"/>
              </a:highlight>
            </a:endParaRPr>
          </a:p>
          <a:p>
            <a:pPr marL="0" indent="0">
              <a:spcBef>
                <a:spcPts val="1467"/>
              </a:spcBef>
              <a:buNone/>
            </a:pPr>
            <a:r>
              <a:rPr lang="en" b="1">
                <a:solidFill>
                  <a:srgbClr val="202122"/>
                </a:solidFill>
                <a:highlight>
                  <a:srgbClr val="FFFFFF"/>
                </a:highlight>
              </a:rPr>
              <a:t>KEY VARIATION WITH TIME</a:t>
            </a:r>
            <a:endParaRPr b="1">
              <a:solidFill>
                <a:srgbClr val="202122"/>
              </a:solidFill>
              <a:highlight>
                <a:srgbClr val="FFFFFF"/>
              </a:highlight>
            </a:endParaRPr>
          </a:p>
          <a:p>
            <a:pPr marL="609585" indent="-431789">
              <a:spcBef>
                <a:spcPts val="1467"/>
              </a:spcBef>
              <a:buClr>
                <a:srgbClr val="202122"/>
              </a:buClr>
              <a:buSzPts val="1500"/>
            </a:pPr>
            <a:r>
              <a:rPr lang="en" sz="2000">
                <a:solidFill>
                  <a:srgbClr val="202122"/>
                </a:solidFill>
                <a:highlight>
                  <a:srgbClr val="FFFFFF"/>
                </a:highlight>
              </a:rPr>
              <a:t>The CSI is generally very sensitive to variations with time. The key generated by the different users at different time intervals even at the same location are hence unique and random.</a:t>
            </a:r>
            <a:endParaRPr sz="2000">
              <a:solidFill>
                <a:srgbClr val="202122"/>
              </a:solidFill>
              <a:highlight>
                <a:srgbClr val="FFFFFF"/>
              </a:highlight>
            </a:endParaRPr>
          </a:p>
          <a:p>
            <a:pPr marL="609585" indent="-431789">
              <a:spcBef>
                <a:spcPts val="0"/>
              </a:spcBef>
              <a:buClr>
                <a:srgbClr val="202122"/>
              </a:buClr>
              <a:buSzPts val="1500"/>
            </a:pPr>
            <a:r>
              <a:rPr lang="en" sz="2000">
                <a:solidFill>
                  <a:srgbClr val="202122"/>
                </a:solidFill>
                <a:highlight>
                  <a:srgbClr val="FFFFFF"/>
                </a:highlight>
              </a:rPr>
              <a:t>A higher key variation will result in better security. </a:t>
            </a:r>
            <a:endParaRPr sz="2000">
              <a:solidFill>
                <a:srgbClr val="202122"/>
              </a:solidFill>
              <a:highlight>
                <a:srgbClr val="FFFFFF"/>
              </a:highlight>
            </a:endParaRPr>
          </a:p>
          <a:p>
            <a:pPr marL="0" indent="0">
              <a:spcBef>
                <a:spcPts val="1467"/>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05EF-A282-4B75-8DF5-ADBB2DCBBEDB}"/>
              </a:ext>
            </a:extLst>
          </p:cNvPr>
          <p:cNvSpPr>
            <a:spLocks noGrp="1"/>
          </p:cNvSpPr>
          <p:nvPr>
            <p:ph type="title"/>
          </p:nvPr>
        </p:nvSpPr>
        <p:spPr>
          <a:xfrm>
            <a:off x="1158240" y="347989"/>
            <a:ext cx="9875520" cy="1356360"/>
          </a:xfrm>
        </p:spPr>
        <p:txBody>
          <a:bodyPr/>
          <a:lstStyle/>
          <a:p>
            <a:pPr algn="ctr"/>
            <a:r>
              <a:rPr lang="en-IN" b="1" dirty="0"/>
              <a:t>RESULTS</a:t>
            </a:r>
          </a:p>
        </p:txBody>
      </p:sp>
      <p:pic>
        <p:nvPicPr>
          <p:cNvPr id="4" name="Picture 3">
            <a:extLst>
              <a:ext uri="{FF2B5EF4-FFF2-40B4-BE49-F238E27FC236}">
                <a16:creationId xmlns:a16="http://schemas.microsoft.com/office/drawing/2014/main" id="{4CF8F85F-71F3-43F6-8336-E345D72AE83E}"/>
              </a:ext>
            </a:extLst>
          </p:cNvPr>
          <p:cNvPicPr>
            <a:picLocks noChangeAspect="1"/>
          </p:cNvPicPr>
          <p:nvPr/>
        </p:nvPicPr>
        <p:blipFill>
          <a:blip r:embed="rId2"/>
          <a:stretch>
            <a:fillRect/>
          </a:stretch>
        </p:blipFill>
        <p:spPr>
          <a:xfrm>
            <a:off x="887950" y="1965960"/>
            <a:ext cx="4160964" cy="4112581"/>
          </a:xfrm>
          <a:prstGeom prst="rect">
            <a:avLst/>
          </a:prstGeom>
        </p:spPr>
      </p:pic>
      <p:pic>
        <p:nvPicPr>
          <p:cNvPr id="6" name="Content Placeholder 5">
            <a:extLst>
              <a:ext uri="{FF2B5EF4-FFF2-40B4-BE49-F238E27FC236}">
                <a16:creationId xmlns:a16="http://schemas.microsoft.com/office/drawing/2014/main" id="{967FBBDD-ECED-4541-8C26-7F4B3874A488}"/>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7586972" y="1965960"/>
            <a:ext cx="2028780" cy="4038600"/>
          </a:xfrm>
          <a:prstGeom prst="rect">
            <a:avLst/>
          </a:prstGeom>
        </p:spPr>
      </p:pic>
      <p:sp>
        <p:nvSpPr>
          <p:cNvPr id="7" name="TextBox 6">
            <a:extLst>
              <a:ext uri="{FF2B5EF4-FFF2-40B4-BE49-F238E27FC236}">
                <a16:creationId xmlns:a16="http://schemas.microsoft.com/office/drawing/2014/main" id="{96966EF2-11E8-4E50-A12D-8B5E35D80BC2}"/>
              </a:ext>
            </a:extLst>
          </p:cNvPr>
          <p:cNvSpPr txBox="1"/>
          <p:nvPr/>
        </p:nvSpPr>
        <p:spPr>
          <a:xfrm>
            <a:off x="752488" y="1442739"/>
            <a:ext cx="4234466" cy="523220"/>
          </a:xfrm>
          <a:prstGeom prst="rect">
            <a:avLst/>
          </a:prstGeom>
          <a:noFill/>
        </p:spPr>
        <p:txBody>
          <a:bodyPr wrap="square" rtlCol="0">
            <a:spAutoFit/>
          </a:bodyPr>
          <a:lstStyle/>
          <a:p>
            <a:r>
              <a:rPr lang="en-IN" sz="2800" b="1" dirty="0"/>
              <a:t>Data extracted from NIC</a:t>
            </a:r>
            <a:endParaRPr lang="en-IN" sz="2800" dirty="0"/>
          </a:p>
        </p:txBody>
      </p:sp>
      <p:sp>
        <p:nvSpPr>
          <p:cNvPr id="8" name="TextBox 7">
            <a:extLst>
              <a:ext uri="{FF2B5EF4-FFF2-40B4-BE49-F238E27FC236}">
                <a16:creationId xmlns:a16="http://schemas.microsoft.com/office/drawing/2014/main" id="{D6697098-2C8D-44A4-A098-97C52C925918}"/>
              </a:ext>
            </a:extLst>
          </p:cNvPr>
          <p:cNvSpPr txBox="1"/>
          <p:nvPr/>
        </p:nvSpPr>
        <p:spPr>
          <a:xfrm>
            <a:off x="7380682" y="1442739"/>
            <a:ext cx="3923368" cy="861774"/>
          </a:xfrm>
          <a:prstGeom prst="rect">
            <a:avLst/>
          </a:prstGeom>
          <a:noFill/>
        </p:spPr>
        <p:txBody>
          <a:bodyPr wrap="square" rtlCol="0">
            <a:spAutoFit/>
          </a:bodyPr>
          <a:lstStyle/>
          <a:p>
            <a:r>
              <a:rPr lang="en-IN" sz="3200" b="1" dirty="0"/>
              <a:t>Sample CSI data</a:t>
            </a:r>
            <a:endParaRPr lang="en-IN" sz="3200" dirty="0"/>
          </a:p>
          <a:p>
            <a:endParaRPr lang="en-IN" dirty="0"/>
          </a:p>
        </p:txBody>
      </p:sp>
    </p:spTree>
    <p:extLst>
      <p:ext uri="{BB962C8B-B14F-4D97-AF65-F5344CB8AC3E}">
        <p14:creationId xmlns:p14="http://schemas.microsoft.com/office/powerpoint/2010/main" val="13269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E0AD8-8882-421F-ACF3-A2A1C07101C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4E91A78-2F7C-47DB-AAE5-318CBBC7A80D}"/>
              </a:ext>
            </a:extLst>
          </p:cNvPr>
          <p:cNvPicPr>
            <a:picLocks noChangeAspect="1"/>
          </p:cNvPicPr>
          <p:nvPr/>
        </p:nvPicPr>
        <p:blipFill>
          <a:blip r:embed="rId2"/>
          <a:stretch>
            <a:fillRect/>
          </a:stretch>
        </p:blipFill>
        <p:spPr>
          <a:xfrm>
            <a:off x="501449" y="999227"/>
            <a:ext cx="10978419" cy="5496138"/>
          </a:xfrm>
          <a:prstGeom prst="rect">
            <a:avLst/>
          </a:prstGeom>
        </p:spPr>
      </p:pic>
      <p:sp>
        <p:nvSpPr>
          <p:cNvPr id="5" name="TextBox 4">
            <a:extLst>
              <a:ext uri="{FF2B5EF4-FFF2-40B4-BE49-F238E27FC236}">
                <a16:creationId xmlns:a16="http://schemas.microsoft.com/office/drawing/2014/main" id="{51962837-DBE6-4A50-AF2E-3F2F46AF38EC}"/>
              </a:ext>
            </a:extLst>
          </p:cNvPr>
          <p:cNvSpPr txBox="1"/>
          <p:nvPr/>
        </p:nvSpPr>
        <p:spPr>
          <a:xfrm>
            <a:off x="623355" y="362635"/>
            <a:ext cx="9985461" cy="861774"/>
          </a:xfrm>
          <a:prstGeom prst="rect">
            <a:avLst/>
          </a:prstGeom>
          <a:noFill/>
        </p:spPr>
        <p:txBody>
          <a:bodyPr wrap="square" rtlCol="0">
            <a:spAutoFit/>
          </a:bodyPr>
          <a:lstStyle/>
          <a:p>
            <a:r>
              <a:rPr lang="en-IN" sz="3200" b="1" dirty="0"/>
              <a:t>CSI Samples varying with respect to distance and time </a:t>
            </a:r>
            <a:endParaRPr lang="en-IN" sz="3200" dirty="0"/>
          </a:p>
          <a:p>
            <a:endParaRPr lang="en-IN" dirty="0"/>
          </a:p>
        </p:txBody>
      </p:sp>
    </p:spTree>
    <p:extLst>
      <p:ext uri="{BB962C8B-B14F-4D97-AF65-F5344CB8AC3E}">
        <p14:creationId xmlns:p14="http://schemas.microsoft.com/office/powerpoint/2010/main" val="356413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90AF-D569-4041-BDFB-456425FBD7B1}"/>
              </a:ext>
            </a:extLst>
          </p:cNvPr>
          <p:cNvSpPr>
            <a:spLocks noGrp="1"/>
          </p:cNvSpPr>
          <p:nvPr>
            <p:ph type="title"/>
          </p:nvPr>
        </p:nvSpPr>
        <p:spPr>
          <a:xfrm>
            <a:off x="1158240" y="183471"/>
            <a:ext cx="9875520" cy="1356360"/>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CDF594F6-566D-4F05-B8C5-9F4D1F00003B}"/>
              </a:ext>
            </a:extLst>
          </p:cNvPr>
          <p:cNvSpPr>
            <a:spLocks noGrp="1"/>
          </p:cNvSpPr>
          <p:nvPr>
            <p:ph idx="1"/>
          </p:nvPr>
        </p:nvSpPr>
        <p:spPr>
          <a:xfrm>
            <a:off x="363984" y="1258409"/>
            <a:ext cx="11336785" cy="5053613"/>
          </a:xfrm>
        </p:spPr>
        <p:txBody>
          <a:bodyPr>
            <a:normAutofit lnSpcReduction="10000"/>
          </a:bodyPr>
          <a:lstStyle/>
          <a:p>
            <a:r>
              <a:rPr lang="en-IN" sz="2000" dirty="0"/>
              <a:t>Wireless networks are susceptible to various attacks due to the “open air” nature of the wireless communication</a:t>
            </a:r>
          </a:p>
          <a:p>
            <a:r>
              <a:rPr lang="en-IN" sz="2000" dirty="0"/>
              <a:t>A secure wireless communication system involves </a:t>
            </a:r>
            <a:r>
              <a:rPr lang="en-IN" sz="2000" b="1" dirty="0"/>
              <a:t>authentication and secure transmission</a:t>
            </a:r>
          </a:p>
          <a:p>
            <a:pPr lvl="1"/>
            <a:r>
              <a:rPr lang="en-IN" b="1" dirty="0"/>
              <a:t>	Authentication</a:t>
            </a:r>
            <a:r>
              <a:rPr lang="en-IN" dirty="0"/>
              <a:t> verifies the user identity and prevents malicious users from accessing the network</a:t>
            </a:r>
          </a:p>
          <a:p>
            <a:pPr lvl="1"/>
            <a:r>
              <a:rPr lang="en-IN" b="1" dirty="0"/>
              <a:t>	Secure transmission </a:t>
            </a:r>
            <a:r>
              <a:rPr lang="en-IN" dirty="0"/>
              <a:t>protects data integrity and confidentiality using encryption schemes</a:t>
            </a:r>
            <a:endParaRPr lang="en-IN" b="1" dirty="0"/>
          </a:p>
          <a:p>
            <a:r>
              <a:rPr lang="en-IN" sz="2000" b="1" dirty="0"/>
              <a:t>IoT Security</a:t>
            </a:r>
          </a:p>
          <a:p>
            <a:pPr lvl="1"/>
            <a:r>
              <a:rPr lang="en-IN" b="1" dirty="0"/>
              <a:t>	</a:t>
            </a:r>
            <a:r>
              <a:rPr lang="en-IN" dirty="0"/>
              <a:t> Devices are </a:t>
            </a:r>
            <a:r>
              <a:rPr lang="en-IN" b="1" dirty="0"/>
              <a:t>low powered</a:t>
            </a:r>
            <a:r>
              <a:rPr lang="en-IN" dirty="0"/>
              <a:t> and mostly battery operated</a:t>
            </a:r>
          </a:p>
          <a:p>
            <a:pPr lvl="1"/>
            <a:r>
              <a:rPr lang="en-IN" b="1" dirty="0"/>
              <a:t>	</a:t>
            </a:r>
            <a:r>
              <a:rPr lang="en-IN" dirty="0"/>
              <a:t> Flawed because of the </a:t>
            </a:r>
            <a:r>
              <a:rPr lang="en-US" b="1" dirty="0"/>
              <a:t>operational limitations on the computational powe</a:t>
            </a:r>
            <a:r>
              <a:rPr lang="en-US" dirty="0"/>
              <a:t>r</a:t>
            </a:r>
            <a:endParaRPr lang="en-IN" b="1" dirty="0"/>
          </a:p>
          <a:p>
            <a:r>
              <a:rPr lang="en-IN" sz="2000" b="1" dirty="0"/>
              <a:t>Physical layer signatures</a:t>
            </a:r>
          </a:p>
          <a:p>
            <a:pPr lvl="1"/>
            <a:r>
              <a:rPr lang="en-IN" b="1" dirty="0"/>
              <a:t>	</a:t>
            </a:r>
            <a:r>
              <a:rPr lang="en-IN" dirty="0"/>
              <a:t>Fine-grained values derived from the physical layer, such as </a:t>
            </a:r>
            <a:r>
              <a:rPr lang="en-IN" b="1" dirty="0"/>
              <a:t>RSS</a:t>
            </a:r>
            <a:r>
              <a:rPr lang="en-IN" dirty="0"/>
              <a:t> and </a:t>
            </a:r>
            <a:r>
              <a:rPr lang="en-IN" b="1" dirty="0"/>
              <a:t>CSI</a:t>
            </a:r>
            <a:r>
              <a:rPr lang="en-IN" dirty="0"/>
              <a:t>.</a:t>
            </a:r>
          </a:p>
          <a:p>
            <a:pPr lvl="1"/>
            <a:r>
              <a:rPr lang="en-IN" b="1" dirty="0"/>
              <a:t>	</a:t>
            </a:r>
            <a:r>
              <a:rPr lang="en-IN" dirty="0"/>
              <a:t> </a:t>
            </a:r>
            <a:r>
              <a:rPr lang="en-IN" b="1" dirty="0"/>
              <a:t>Very sensitive </a:t>
            </a:r>
            <a:r>
              <a:rPr lang="en-IN" dirty="0"/>
              <a:t>to location and time</a:t>
            </a:r>
          </a:p>
          <a:p>
            <a:pPr lvl="1"/>
            <a:r>
              <a:rPr lang="en-IN" dirty="0"/>
              <a:t>          Presents an </a:t>
            </a:r>
            <a:r>
              <a:rPr lang="en-IN" b="1" dirty="0"/>
              <a:t>excellent quality of randomness</a:t>
            </a:r>
          </a:p>
          <a:p>
            <a:pPr marL="45720" indent="0">
              <a:buNone/>
            </a:pPr>
            <a:r>
              <a:rPr lang="en-IN" sz="2000" dirty="0"/>
              <a:t>	</a:t>
            </a:r>
          </a:p>
          <a:p>
            <a:pPr marL="45720" indent="0">
              <a:buNone/>
            </a:pPr>
            <a:r>
              <a:rPr lang="en-IN" sz="2000" dirty="0"/>
              <a:t>	</a:t>
            </a:r>
          </a:p>
        </p:txBody>
      </p:sp>
    </p:spTree>
    <p:extLst>
      <p:ext uri="{BB962C8B-B14F-4D97-AF65-F5344CB8AC3E}">
        <p14:creationId xmlns:p14="http://schemas.microsoft.com/office/powerpoint/2010/main" val="890871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E84080-33A3-49E5-BFEE-1FF08CC0D05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60D9B03-C762-45CA-BDBE-8F36A987F260}"/>
              </a:ext>
            </a:extLst>
          </p:cNvPr>
          <p:cNvPicPr>
            <a:picLocks noChangeAspect="1"/>
          </p:cNvPicPr>
          <p:nvPr/>
        </p:nvPicPr>
        <p:blipFill>
          <a:blip r:embed="rId2"/>
          <a:stretch>
            <a:fillRect/>
          </a:stretch>
        </p:blipFill>
        <p:spPr>
          <a:xfrm>
            <a:off x="353055" y="1965960"/>
            <a:ext cx="5726381" cy="3861932"/>
          </a:xfrm>
          <a:prstGeom prst="rect">
            <a:avLst/>
          </a:prstGeom>
        </p:spPr>
      </p:pic>
      <p:pic>
        <p:nvPicPr>
          <p:cNvPr id="6" name="Picture 5">
            <a:extLst>
              <a:ext uri="{FF2B5EF4-FFF2-40B4-BE49-F238E27FC236}">
                <a16:creationId xmlns:a16="http://schemas.microsoft.com/office/drawing/2014/main" id="{5AF173CA-A7E9-4FFE-81F8-587AA3BF890B}"/>
              </a:ext>
            </a:extLst>
          </p:cNvPr>
          <p:cNvPicPr>
            <a:picLocks noChangeAspect="1"/>
          </p:cNvPicPr>
          <p:nvPr/>
        </p:nvPicPr>
        <p:blipFill>
          <a:blip r:embed="rId3"/>
          <a:stretch>
            <a:fillRect/>
          </a:stretch>
        </p:blipFill>
        <p:spPr>
          <a:xfrm>
            <a:off x="6194846" y="1965960"/>
            <a:ext cx="5482324" cy="3861932"/>
          </a:xfrm>
          <a:prstGeom prst="rect">
            <a:avLst/>
          </a:prstGeom>
        </p:spPr>
      </p:pic>
      <p:sp>
        <p:nvSpPr>
          <p:cNvPr id="4" name="TextBox 3">
            <a:extLst>
              <a:ext uri="{FF2B5EF4-FFF2-40B4-BE49-F238E27FC236}">
                <a16:creationId xmlns:a16="http://schemas.microsoft.com/office/drawing/2014/main" id="{0A45CE0D-0E89-4D0E-A58C-E945783865F1}"/>
              </a:ext>
            </a:extLst>
          </p:cNvPr>
          <p:cNvSpPr txBox="1"/>
          <p:nvPr/>
        </p:nvSpPr>
        <p:spPr>
          <a:xfrm>
            <a:off x="353054" y="950744"/>
            <a:ext cx="7361641" cy="861774"/>
          </a:xfrm>
          <a:prstGeom prst="rect">
            <a:avLst/>
          </a:prstGeom>
          <a:noFill/>
        </p:spPr>
        <p:txBody>
          <a:bodyPr wrap="square" rtlCol="0">
            <a:spAutoFit/>
          </a:bodyPr>
          <a:lstStyle/>
          <a:p>
            <a:r>
              <a:rPr lang="en-IN" sz="3200" b="1" dirty="0"/>
              <a:t>Keys generated for different CSI values</a:t>
            </a:r>
            <a:endParaRPr lang="en-IN" sz="3200" dirty="0"/>
          </a:p>
          <a:p>
            <a:endParaRPr lang="en-IN" dirty="0"/>
          </a:p>
        </p:txBody>
      </p:sp>
    </p:spTree>
    <p:extLst>
      <p:ext uri="{BB962C8B-B14F-4D97-AF65-F5344CB8AC3E}">
        <p14:creationId xmlns:p14="http://schemas.microsoft.com/office/powerpoint/2010/main" val="21756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F154-1727-44D7-94CA-BB8ECC05B8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0872E59-653B-421F-AB7C-94A2D6472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911" y="92605"/>
            <a:ext cx="4833127" cy="3070065"/>
          </a:xfrm>
        </p:spPr>
      </p:pic>
      <p:pic>
        <p:nvPicPr>
          <p:cNvPr id="7" name="Picture 6">
            <a:extLst>
              <a:ext uri="{FF2B5EF4-FFF2-40B4-BE49-F238E27FC236}">
                <a16:creationId xmlns:a16="http://schemas.microsoft.com/office/drawing/2014/main" id="{F3E26637-561A-4C99-A6B6-910014FB3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216" y="74850"/>
            <a:ext cx="4721406" cy="3142140"/>
          </a:xfrm>
          <a:prstGeom prst="rect">
            <a:avLst/>
          </a:prstGeom>
        </p:spPr>
      </p:pic>
      <p:pic>
        <p:nvPicPr>
          <p:cNvPr id="9" name="Picture 8">
            <a:extLst>
              <a:ext uri="{FF2B5EF4-FFF2-40B4-BE49-F238E27FC236}">
                <a16:creationId xmlns:a16="http://schemas.microsoft.com/office/drawing/2014/main" id="{3452E288-F6BB-4D44-B56D-EB054D3C8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911" y="3227538"/>
            <a:ext cx="4833127" cy="3579250"/>
          </a:xfrm>
          <a:prstGeom prst="rect">
            <a:avLst/>
          </a:prstGeom>
        </p:spPr>
      </p:pic>
      <p:pic>
        <p:nvPicPr>
          <p:cNvPr id="18" name="Picture 17">
            <a:extLst>
              <a:ext uri="{FF2B5EF4-FFF2-40B4-BE49-F238E27FC236}">
                <a16:creationId xmlns:a16="http://schemas.microsoft.com/office/drawing/2014/main" id="{7B93C6A4-491B-461E-9BDD-A230E8ABBB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1984" y="3299422"/>
            <a:ext cx="5084360" cy="3483728"/>
          </a:xfrm>
          <a:prstGeom prst="rect">
            <a:avLst/>
          </a:prstGeom>
        </p:spPr>
      </p:pic>
    </p:spTree>
    <p:extLst>
      <p:ext uri="{BB962C8B-B14F-4D97-AF65-F5344CB8AC3E}">
        <p14:creationId xmlns:p14="http://schemas.microsoft.com/office/powerpoint/2010/main" val="2421459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5AF0-CEEF-4241-8666-F1815D46F0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870740-E633-4763-A945-AB1BBB477409}"/>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E0A5D5C-CA6E-41A9-B151-855C9E74B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46" y="381915"/>
            <a:ext cx="4479554" cy="3168089"/>
          </a:xfrm>
          <a:prstGeom prst="rect">
            <a:avLst/>
          </a:prstGeom>
        </p:spPr>
      </p:pic>
      <p:pic>
        <p:nvPicPr>
          <p:cNvPr id="6" name="Picture 5">
            <a:extLst>
              <a:ext uri="{FF2B5EF4-FFF2-40B4-BE49-F238E27FC236}">
                <a16:creationId xmlns:a16="http://schemas.microsoft.com/office/drawing/2014/main" id="{256A8682-A93F-458F-AF94-AFED34319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295" y="344255"/>
            <a:ext cx="4574577" cy="3243407"/>
          </a:xfrm>
          <a:prstGeom prst="rect">
            <a:avLst/>
          </a:prstGeom>
        </p:spPr>
      </p:pic>
      <p:pic>
        <p:nvPicPr>
          <p:cNvPr id="7" name="Picture 6">
            <a:extLst>
              <a:ext uri="{FF2B5EF4-FFF2-40B4-BE49-F238E27FC236}">
                <a16:creationId xmlns:a16="http://schemas.microsoft.com/office/drawing/2014/main" id="{02FE0FD5-B912-4E84-9884-F61E73566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9835" y="3550004"/>
            <a:ext cx="4245440" cy="3097489"/>
          </a:xfrm>
          <a:prstGeom prst="rect">
            <a:avLst/>
          </a:prstGeom>
        </p:spPr>
      </p:pic>
    </p:spTree>
    <p:extLst>
      <p:ext uri="{BB962C8B-B14F-4D97-AF65-F5344CB8AC3E}">
        <p14:creationId xmlns:p14="http://schemas.microsoft.com/office/powerpoint/2010/main" val="821326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8"/>
          <p:cNvSpPr txBox="1">
            <a:spLocks noGrp="1"/>
          </p:cNvSpPr>
          <p:nvPr>
            <p:ph type="title"/>
          </p:nvPr>
        </p:nvSpPr>
        <p:spPr>
          <a:xfrm>
            <a:off x="1143001" y="609600"/>
            <a:ext cx="9875600" cy="1356400"/>
          </a:xfrm>
          <a:prstGeom prst="rect">
            <a:avLst/>
          </a:prstGeom>
        </p:spPr>
        <p:txBody>
          <a:bodyPr spcFirstLastPara="1" vert="horz" wrap="square" lIns="91433" tIns="45700" rIns="91433" bIns="45700" rtlCol="0" anchor="ctr" anchorCtr="0">
            <a:noAutofit/>
          </a:bodyPr>
          <a:lstStyle/>
          <a:p>
            <a:pPr>
              <a:spcBef>
                <a:spcPts val="0"/>
              </a:spcBef>
            </a:pPr>
            <a:r>
              <a:rPr lang="en"/>
              <a:t>PERFORMANCE METRICS</a:t>
            </a:r>
            <a:endParaRPr/>
          </a:p>
        </p:txBody>
      </p:sp>
      <p:sp>
        <p:nvSpPr>
          <p:cNvPr id="351" name="Google Shape;351;p48"/>
          <p:cNvSpPr txBox="1">
            <a:spLocks noGrp="1"/>
          </p:cNvSpPr>
          <p:nvPr>
            <p:ph type="body" idx="1"/>
          </p:nvPr>
        </p:nvSpPr>
        <p:spPr>
          <a:xfrm>
            <a:off x="1143001" y="2057400"/>
            <a:ext cx="9872800" cy="4038400"/>
          </a:xfrm>
          <a:prstGeom prst="rect">
            <a:avLst/>
          </a:prstGeom>
        </p:spPr>
        <p:txBody>
          <a:bodyPr spcFirstLastPara="1" vert="horz" wrap="square" lIns="91433" tIns="45700" rIns="91433" bIns="45700" rtlCol="0" anchor="t" anchorCtr="0">
            <a:noAutofit/>
          </a:bodyPr>
          <a:lstStyle/>
          <a:p>
            <a:pPr marL="0" indent="0">
              <a:spcBef>
                <a:spcPts val="1467"/>
              </a:spcBef>
              <a:buNone/>
            </a:pPr>
            <a:r>
              <a:rPr lang="en"/>
              <a:t>LEAKAGE RATE</a:t>
            </a:r>
            <a:endParaRPr/>
          </a:p>
        </p:txBody>
      </p:sp>
      <p:pic>
        <p:nvPicPr>
          <p:cNvPr id="352" name="Google Shape;352;p48"/>
          <p:cNvPicPr preferRelativeResize="0"/>
          <p:nvPr/>
        </p:nvPicPr>
        <p:blipFill>
          <a:blip r:embed="rId3">
            <a:alphaModFix/>
          </a:blip>
          <a:stretch>
            <a:fillRect/>
          </a:stretch>
        </p:blipFill>
        <p:spPr>
          <a:xfrm>
            <a:off x="4155767" y="1819982"/>
            <a:ext cx="6099000" cy="4513233"/>
          </a:xfrm>
          <a:prstGeom prst="rect">
            <a:avLst/>
          </a:prstGeom>
          <a:noFill/>
          <a:ln>
            <a:noFill/>
          </a:ln>
        </p:spPr>
      </p:pic>
    </p:spTree>
    <p:extLst>
      <p:ext uri="{BB962C8B-B14F-4D97-AF65-F5344CB8AC3E}">
        <p14:creationId xmlns:p14="http://schemas.microsoft.com/office/powerpoint/2010/main" val="4130539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9"/>
          <p:cNvSpPr txBox="1">
            <a:spLocks noGrp="1"/>
          </p:cNvSpPr>
          <p:nvPr>
            <p:ph type="title"/>
          </p:nvPr>
        </p:nvSpPr>
        <p:spPr>
          <a:xfrm>
            <a:off x="1143001" y="609600"/>
            <a:ext cx="9875600" cy="1356400"/>
          </a:xfrm>
          <a:prstGeom prst="rect">
            <a:avLst/>
          </a:prstGeom>
        </p:spPr>
        <p:txBody>
          <a:bodyPr spcFirstLastPara="1" vert="horz" wrap="square" lIns="91433" tIns="45700" rIns="91433" bIns="45700" rtlCol="0" anchor="ctr" anchorCtr="0">
            <a:noAutofit/>
          </a:bodyPr>
          <a:lstStyle/>
          <a:p>
            <a:pPr>
              <a:spcBef>
                <a:spcPts val="0"/>
              </a:spcBef>
            </a:pPr>
            <a:r>
              <a:rPr lang="en"/>
              <a:t>BER PERFORMANCE OF DIFFERENT MODULATION SCHEMES</a:t>
            </a:r>
            <a:endParaRPr/>
          </a:p>
        </p:txBody>
      </p:sp>
      <p:sp>
        <p:nvSpPr>
          <p:cNvPr id="358" name="Google Shape;358;p49"/>
          <p:cNvSpPr txBox="1">
            <a:spLocks noGrp="1"/>
          </p:cNvSpPr>
          <p:nvPr>
            <p:ph type="body" idx="1"/>
          </p:nvPr>
        </p:nvSpPr>
        <p:spPr>
          <a:xfrm>
            <a:off x="1143001" y="2057400"/>
            <a:ext cx="9872800" cy="4038400"/>
          </a:xfrm>
          <a:prstGeom prst="rect">
            <a:avLst/>
          </a:prstGeom>
        </p:spPr>
        <p:txBody>
          <a:bodyPr spcFirstLastPara="1" vert="horz" wrap="square" lIns="91433" tIns="45700" rIns="91433" bIns="45700" rtlCol="0" anchor="t" anchorCtr="0">
            <a:noAutofit/>
          </a:bodyPr>
          <a:lstStyle/>
          <a:p>
            <a:pPr marL="0" indent="0">
              <a:spcBef>
                <a:spcPts val="1467"/>
              </a:spcBef>
              <a:buNone/>
            </a:pPr>
            <a:r>
              <a:rPr lang="en" b="1"/>
              <a:t>QAM-16</a:t>
            </a:r>
            <a:endParaRPr b="1"/>
          </a:p>
        </p:txBody>
      </p:sp>
      <p:pic>
        <p:nvPicPr>
          <p:cNvPr id="359" name="Google Shape;359;p49"/>
          <p:cNvPicPr preferRelativeResize="0"/>
          <p:nvPr/>
        </p:nvPicPr>
        <p:blipFill>
          <a:blip r:embed="rId3">
            <a:alphaModFix/>
          </a:blip>
          <a:stretch>
            <a:fillRect/>
          </a:stretch>
        </p:blipFill>
        <p:spPr>
          <a:xfrm>
            <a:off x="3508531" y="2057400"/>
            <a:ext cx="5789933" cy="4199533"/>
          </a:xfrm>
          <a:prstGeom prst="rect">
            <a:avLst/>
          </a:prstGeom>
          <a:noFill/>
          <a:ln>
            <a:noFill/>
          </a:ln>
        </p:spPr>
      </p:pic>
    </p:spTree>
    <p:extLst>
      <p:ext uri="{BB962C8B-B14F-4D97-AF65-F5344CB8AC3E}">
        <p14:creationId xmlns:p14="http://schemas.microsoft.com/office/powerpoint/2010/main" val="160916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0"/>
          <p:cNvSpPr txBox="1">
            <a:spLocks noGrp="1"/>
          </p:cNvSpPr>
          <p:nvPr>
            <p:ph type="title"/>
          </p:nvPr>
        </p:nvSpPr>
        <p:spPr>
          <a:xfrm>
            <a:off x="1143001" y="609600"/>
            <a:ext cx="9875600" cy="1356400"/>
          </a:xfrm>
          <a:prstGeom prst="rect">
            <a:avLst/>
          </a:prstGeom>
        </p:spPr>
        <p:txBody>
          <a:bodyPr spcFirstLastPara="1" vert="horz" wrap="square" lIns="91433" tIns="45700" rIns="91433" bIns="45700" rtlCol="0" anchor="ctr" anchorCtr="0">
            <a:noAutofit/>
          </a:bodyPr>
          <a:lstStyle/>
          <a:p>
            <a:pPr>
              <a:spcBef>
                <a:spcPts val="0"/>
              </a:spcBef>
              <a:buClr>
                <a:schemeClr val="dk1"/>
              </a:buClr>
              <a:buSzPts val="1100"/>
            </a:pPr>
            <a:r>
              <a:rPr lang="en"/>
              <a:t>BER PERFORMANCE OF DIFFERENT MODULATION SCHEMES</a:t>
            </a:r>
            <a:endParaRPr/>
          </a:p>
        </p:txBody>
      </p:sp>
      <p:sp>
        <p:nvSpPr>
          <p:cNvPr id="365" name="Google Shape;365;p50"/>
          <p:cNvSpPr txBox="1">
            <a:spLocks noGrp="1"/>
          </p:cNvSpPr>
          <p:nvPr>
            <p:ph type="body" idx="1"/>
          </p:nvPr>
        </p:nvSpPr>
        <p:spPr>
          <a:xfrm>
            <a:off x="1143001" y="2057400"/>
            <a:ext cx="9872800" cy="4038400"/>
          </a:xfrm>
          <a:prstGeom prst="rect">
            <a:avLst/>
          </a:prstGeom>
        </p:spPr>
        <p:txBody>
          <a:bodyPr spcFirstLastPara="1" vert="horz" wrap="square" lIns="91433" tIns="45700" rIns="91433" bIns="45700" rtlCol="0" anchor="t" anchorCtr="0">
            <a:noAutofit/>
          </a:bodyPr>
          <a:lstStyle/>
          <a:p>
            <a:pPr marL="0" indent="0">
              <a:spcBef>
                <a:spcPts val="1467"/>
              </a:spcBef>
              <a:buNone/>
            </a:pPr>
            <a:r>
              <a:rPr lang="en" b="1"/>
              <a:t>QAM-32</a:t>
            </a:r>
            <a:endParaRPr b="1"/>
          </a:p>
        </p:txBody>
      </p:sp>
      <p:pic>
        <p:nvPicPr>
          <p:cNvPr id="366" name="Google Shape;366;p50"/>
          <p:cNvPicPr preferRelativeResize="0"/>
          <p:nvPr/>
        </p:nvPicPr>
        <p:blipFill>
          <a:blip r:embed="rId3">
            <a:alphaModFix/>
          </a:blip>
          <a:stretch>
            <a:fillRect/>
          </a:stretch>
        </p:blipFill>
        <p:spPr>
          <a:xfrm>
            <a:off x="3001667" y="1917400"/>
            <a:ext cx="5858467" cy="4318400"/>
          </a:xfrm>
          <a:prstGeom prst="rect">
            <a:avLst/>
          </a:prstGeom>
          <a:noFill/>
          <a:ln>
            <a:noFill/>
          </a:ln>
        </p:spPr>
      </p:pic>
    </p:spTree>
    <p:extLst>
      <p:ext uri="{BB962C8B-B14F-4D97-AF65-F5344CB8AC3E}">
        <p14:creationId xmlns:p14="http://schemas.microsoft.com/office/powerpoint/2010/main" val="1876497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1"/>
          <p:cNvSpPr txBox="1">
            <a:spLocks noGrp="1"/>
          </p:cNvSpPr>
          <p:nvPr>
            <p:ph type="title"/>
          </p:nvPr>
        </p:nvSpPr>
        <p:spPr>
          <a:xfrm>
            <a:off x="1143001" y="609600"/>
            <a:ext cx="9875600" cy="1356400"/>
          </a:xfrm>
          <a:prstGeom prst="rect">
            <a:avLst/>
          </a:prstGeom>
        </p:spPr>
        <p:txBody>
          <a:bodyPr spcFirstLastPara="1" vert="horz" wrap="square" lIns="91433" tIns="45700" rIns="91433" bIns="45700" rtlCol="0" anchor="ctr" anchorCtr="0">
            <a:noAutofit/>
          </a:bodyPr>
          <a:lstStyle/>
          <a:p>
            <a:pPr>
              <a:spcBef>
                <a:spcPts val="0"/>
              </a:spcBef>
              <a:buClr>
                <a:schemeClr val="dk1"/>
              </a:buClr>
              <a:buSzPts val="1100"/>
            </a:pPr>
            <a:r>
              <a:rPr lang="en"/>
              <a:t>BER PERFORMANCE OF DIFFERENT MODULATION SCHEMES</a:t>
            </a:r>
            <a:endParaRPr/>
          </a:p>
        </p:txBody>
      </p:sp>
      <p:sp>
        <p:nvSpPr>
          <p:cNvPr id="372" name="Google Shape;372;p51"/>
          <p:cNvSpPr txBox="1">
            <a:spLocks noGrp="1"/>
          </p:cNvSpPr>
          <p:nvPr>
            <p:ph type="body" idx="1"/>
          </p:nvPr>
        </p:nvSpPr>
        <p:spPr>
          <a:xfrm>
            <a:off x="1143001" y="2057400"/>
            <a:ext cx="9872800" cy="4038400"/>
          </a:xfrm>
          <a:prstGeom prst="rect">
            <a:avLst/>
          </a:prstGeom>
        </p:spPr>
        <p:txBody>
          <a:bodyPr spcFirstLastPara="1" vert="horz" wrap="square" lIns="91433" tIns="45700" rIns="91433" bIns="45700" rtlCol="0" anchor="t" anchorCtr="0">
            <a:noAutofit/>
          </a:bodyPr>
          <a:lstStyle/>
          <a:p>
            <a:pPr marL="0" indent="0">
              <a:spcBef>
                <a:spcPts val="1467"/>
              </a:spcBef>
              <a:buNone/>
            </a:pPr>
            <a:r>
              <a:rPr lang="en" b="1"/>
              <a:t>QAM-64</a:t>
            </a:r>
            <a:endParaRPr b="1"/>
          </a:p>
        </p:txBody>
      </p:sp>
      <p:pic>
        <p:nvPicPr>
          <p:cNvPr id="373" name="Google Shape;373;p51"/>
          <p:cNvPicPr preferRelativeResize="0"/>
          <p:nvPr/>
        </p:nvPicPr>
        <p:blipFill>
          <a:blip r:embed="rId3">
            <a:alphaModFix/>
          </a:blip>
          <a:stretch>
            <a:fillRect/>
          </a:stretch>
        </p:blipFill>
        <p:spPr>
          <a:xfrm>
            <a:off x="3419531" y="1896667"/>
            <a:ext cx="6189268" cy="4667133"/>
          </a:xfrm>
          <a:prstGeom prst="rect">
            <a:avLst/>
          </a:prstGeom>
          <a:noFill/>
          <a:ln>
            <a:noFill/>
          </a:ln>
        </p:spPr>
      </p:pic>
    </p:spTree>
    <p:extLst>
      <p:ext uri="{BB962C8B-B14F-4D97-AF65-F5344CB8AC3E}">
        <p14:creationId xmlns:p14="http://schemas.microsoft.com/office/powerpoint/2010/main" val="1756784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1143001" y="609600"/>
            <a:ext cx="9875600" cy="1356400"/>
          </a:xfrm>
          <a:prstGeom prst="rect">
            <a:avLst/>
          </a:prstGeom>
        </p:spPr>
        <p:txBody>
          <a:bodyPr spcFirstLastPara="1" vert="horz" wrap="square" lIns="91433" tIns="45700" rIns="91433" bIns="45700" rtlCol="0" anchor="ctr" anchorCtr="0">
            <a:noAutofit/>
          </a:bodyPr>
          <a:lstStyle/>
          <a:p>
            <a:pPr>
              <a:spcBef>
                <a:spcPts val="0"/>
              </a:spcBef>
            </a:pPr>
            <a:r>
              <a:rPr lang="en"/>
              <a:t>KEY VARIATION WITH TIME</a:t>
            </a:r>
            <a:endParaRPr/>
          </a:p>
        </p:txBody>
      </p:sp>
      <p:sp>
        <p:nvSpPr>
          <p:cNvPr id="379" name="Google Shape;379;p52"/>
          <p:cNvSpPr txBox="1">
            <a:spLocks noGrp="1"/>
          </p:cNvSpPr>
          <p:nvPr>
            <p:ph type="body" idx="1"/>
          </p:nvPr>
        </p:nvSpPr>
        <p:spPr>
          <a:xfrm>
            <a:off x="1143001" y="2057400"/>
            <a:ext cx="9872800" cy="4038400"/>
          </a:xfrm>
          <a:prstGeom prst="rect">
            <a:avLst/>
          </a:prstGeom>
        </p:spPr>
        <p:txBody>
          <a:bodyPr spcFirstLastPara="1" vert="horz" wrap="square" lIns="91433" tIns="45700" rIns="91433" bIns="45700" rtlCol="0" anchor="t" anchorCtr="0">
            <a:noAutofit/>
          </a:bodyPr>
          <a:lstStyle/>
          <a:p>
            <a:pPr marL="0" indent="0">
              <a:spcBef>
                <a:spcPts val="1467"/>
              </a:spcBef>
              <a:buNone/>
            </a:pPr>
            <a:endParaRPr/>
          </a:p>
        </p:txBody>
      </p:sp>
      <p:pic>
        <p:nvPicPr>
          <p:cNvPr id="380" name="Google Shape;380;p52"/>
          <p:cNvPicPr preferRelativeResize="0"/>
          <p:nvPr/>
        </p:nvPicPr>
        <p:blipFill>
          <a:blip r:embed="rId3">
            <a:alphaModFix/>
          </a:blip>
          <a:stretch>
            <a:fillRect/>
          </a:stretch>
        </p:blipFill>
        <p:spPr>
          <a:xfrm>
            <a:off x="3015064" y="2057398"/>
            <a:ext cx="5951499" cy="4260133"/>
          </a:xfrm>
          <a:prstGeom prst="rect">
            <a:avLst/>
          </a:prstGeom>
          <a:noFill/>
          <a:ln>
            <a:noFill/>
          </a:ln>
        </p:spPr>
      </p:pic>
    </p:spTree>
    <p:extLst>
      <p:ext uri="{BB962C8B-B14F-4D97-AF65-F5344CB8AC3E}">
        <p14:creationId xmlns:p14="http://schemas.microsoft.com/office/powerpoint/2010/main" val="2639357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FA92-4CD0-4AD9-9D46-78DE9BAAB9D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80E19CE-0346-454C-AA46-802E065D6E38}"/>
              </a:ext>
            </a:extLst>
          </p:cNvPr>
          <p:cNvSpPr>
            <a:spLocks noGrp="1"/>
          </p:cNvSpPr>
          <p:nvPr>
            <p:ph idx="1"/>
          </p:nvPr>
        </p:nvSpPr>
        <p:spPr/>
        <p:txBody>
          <a:bodyPr>
            <a:normAutofit fontScale="92500" lnSpcReduction="10000"/>
          </a:bodyPr>
          <a:lstStyle/>
          <a:p>
            <a:pPr lvl="0"/>
            <a:r>
              <a:rPr lang="en-IN" b="1" dirty="0"/>
              <a:t>Physical Layer Security for the Internet of Things</a:t>
            </a:r>
            <a:r>
              <a:rPr lang="en-IN" dirty="0"/>
              <a:t> by </a:t>
            </a:r>
            <a:r>
              <a:rPr lang="en-IN" dirty="0" err="1"/>
              <a:t>Junqing</a:t>
            </a:r>
            <a:r>
              <a:rPr lang="en-IN" dirty="0"/>
              <a:t> Zhang, Sekhar Rajendran, </a:t>
            </a:r>
            <a:r>
              <a:rPr lang="en-IN" dirty="0" err="1"/>
              <a:t>Zhi</a:t>
            </a:r>
            <a:r>
              <a:rPr lang="en-IN" dirty="0"/>
              <a:t> Sun, Member, IEEE, Roger Woods, Senior Member, IEEE, and Lajos </a:t>
            </a:r>
            <a:r>
              <a:rPr lang="en-IN" dirty="0" err="1"/>
              <a:t>Hanzo</a:t>
            </a:r>
            <a:r>
              <a:rPr lang="en-IN" dirty="0"/>
              <a:t>, Fellow, IEEE.  Published in: IEEE Wireless Communications (Volume:26, Issue: 5, October 2019)</a:t>
            </a:r>
          </a:p>
          <a:p>
            <a:pPr lvl="0"/>
            <a:r>
              <a:rPr lang="en-IN" b="1" dirty="0"/>
              <a:t>Key Generation From Wireless Channels: A Review </a:t>
            </a:r>
            <a:r>
              <a:rPr lang="en-IN" dirty="0"/>
              <a:t>by</a:t>
            </a:r>
            <a:r>
              <a:rPr lang="en-IN" b="1" dirty="0"/>
              <a:t> </a:t>
            </a:r>
            <a:r>
              <a:rPr lang="en-IN" dirty="0" err="1"/>
              <a:t>Junqing</a:t>
            </a:r>
            <a:r>
              <a:rPr lang="en-IN" dirty="0"/>
              <a:t> Zhang, </a:t>
            </a:r>
            <a:r>
              <a:rPr lang="en-IN" dirty="0" err="1"/>
              <a:t>Trung</a:t>
            </a:r>
            <a:r>
              <a:rPr lang="en-IN" dirty="0"/>
              <a:t> Q. Duong, (Senior Member, IEEE), Alan Marshall, (Senior Member, IEEE), and Roger Woods, (Senior Member, IEEE) 2016. Published in: IEEE Access (Vol. 4)</a:t>
            </a:r>
          </a:p>
          <a:p>
            <a:pPr lvl="0"/>
            <a:r>
              <a:rPr lang="en-IN" b="1" dirty="0"/>
              <a:t>Wireless Physical Layer Identiﬁcation : </a:t>
            </a:r>
            <a:r>
              <a:rPr lang="en-IN" b="1" dirty="0" err="1"/>
              <a:t>Modeling</a:t>
            </a:r>
            <a:r>
              <a:rPr lang="en-IN" b="1" dirty="0"/>
              <a:t> and Validation</a:t>
            </a:r>
            <a:r>
              <a:rPr lang="en-IN" dirty="0"/>
              <a:t>, by </a:t>
            </a:r>
            <a:r>
              <a:rPr lang="en-IN" dirty="0" err="1"/>
              <a:t>W.Wang</a:t>
            </a:r>
            <a:r>
              <a:rPr lang="en-IN" dirty="0"/>
              <a:t>, </a:t>
            </a:r>
            <a:r>
              <a:rPr lang="en-IN" dirty="0" err="1"/>
              <a:t>Z.Sun</a:t>
            </a:r>
            <a:r>
              <a:rPr lang="en-IN" dirty="0"/>
              <a:t>, S. Piao, B. Zhu, and K. Ren, IEEE Trans. Inf. Forensics Security, vol. 11, no. 9, pp. 2091–2106, 2016</a:t>
            </a:r>
          </a:p>
          <a:p>
            <a:pPr lvl="0"/>
            <a:r>
              <a:rPr lang="en-IN" b="1" dirty="0"/>
              <a:t>Efﬁcient and Secure Key Extraction using CSI without Chasing down Errors</a:t>
            </a:r>
            <a:endParaRPr lang="en-IN" dirty="0"/>
          </a:p>
          <a:p>
            <a:pPr marL="45720" indent="0">
              <a:buNone/>
            </a:pPr>
            <a:r>
              <a:rPr lang="en-IN" dirty="0"/>
              <a:t>   </a:t>
            </a:r>
            <a:r>
              <a:rPr lang="en-IN" dirty="0" err="1"/>
              <a:t>Jizhong</a:t>
            </a:r>
            <a:r>
              <a:rPr lang="en-IN" dirty="0"/>
              <a:t> Zhao, Wei Xi, </a:t>
            </a:r>
            <a:r>
              <a:rPr lang="en-IN" dirty="0" err="1"/>
              <a:t>Jinsong</a:t>
            </a:r>
            <a:r>
              <a:rPr lang="en-IN" dirty="0"/>
              <a:t> Han, </a:t>
            </a:r>
            <a:r>
              <a:rPr lang="en-IN" dirty="0" err="1"/>
              <a:t>Shaojie</a:t>
            </a:r>
            <a:r>
              <a:rPr lang="en-IN" dirty="0"/>
              <a:t> Tang, </a:t>
            </a:r>
            <a:r>
              <a:rPr lang="en-IN" dirty="0" err="1"/>
              <a:t>Xiangyang</a:t>
            </a:r>
            <a:r>
              <a:rPr lang="en-IN" dirty="0"/>
              <a:t> Li, </a:t>
            </a:r>
            <a:r>
              <a:rPr lang="en-IN" dirty="0" err="1"/>
              <a:t>Yunhao</a:t>
            </a:r>
            <a:r>
              <a:rPr lang="en-IN" dirty="0"/>
              <a:t> Liu, </a:t>
            </a:r>
            <a:r>
              <a:rPr lang="en-IN" dirty="0" err="1"/>
              <a:t>Yihong</a:t>
            </a:r>
            <a:r>
              <a:rPr lang="en-IN" dirty="0"/>
              <a:t> Gong,         </a:t>
            </a:r>
            <a:r>
              <a:rPr lang="en-IN" dirty="0" err="1"/>
              <a:t>Zehua</a:t>
            </a:r>
            <a:r>
              <a:rPr lang="en-IN" dirty="0"/>
              <a:t> Zhou </a:t>
            </a:r>
          </a:p>
          <a:p>
            <a:endParaRPr lang="en-IN" dirty="0"/>
          </a:p>
        </p:txBody>
      </p:sp>
    </p:spTree>
    <p:extLst>
      <p:ext uri="{BB962C8B-B14F-4D97-AF65-F5344CB8AC3E}">
        <p14:creationId xmlns:p14="http://schemas.microsoft.com/office/powerpoint/2010/main" val="401993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4688-7075-4D7C-8B51-818A78956C44}"/>
              </a:ext>
            </a:extLst>
          </p:cNvPr>
          <p:cNvSpPr>
            <a:spLocks noGrp="1"/>
          </p:cNvSpPr>
          <p:nvPr>
            <p:ph type="title"/>
          </p:nvPr>
        </p:nvSpPr>
        <p:spPr>
          <a:xfrm>
            <a:off x="6001304" y="688371"/>
            <a:ext cx="4962617" cy="1356360"/>
          </a:xfrm>
        </p:spPr>
        <p:txBody>
          <a:bodyPr>
            <a:normAutofit fontScale="90000"/>
          </a:bodyPr>
          <a:lstStyle/>
          <a:p>
            <a:pPr algn="ctr"/>
            <a:r>
              <a:rPr lang="en-IN" dirty="0"/>
              <a:t>			</a:t>
            </a:r>
            <a:br>
              <a:rPr lang="en-IN" dirty="0"/>
            </a:br>
            <a:r>
              <a:rPr lang="en-IN" dirty="0"/>
              <a:t>Various factors affecting the signal</a:t>
            </a:r>
          </a:p>
        </p:txBody>
      </p:sp>
      <p:pic>
        <p:nvPicPr>
          <p:cNvPr id="6" name="Content Placeholder 5">
            <a:extLst>
              <a:ext uri="{FF2B5EF4-FFF2-40B4-BE49-F238E27FC236}">
                <a16:creationId xmlns:a16="http://schemas.microsoft.com/office/drawing/2014/main" id="{5D08B78E-54D3-495E-9ABD-3DE4A1749D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223" y="449794"/>
            <a:ext cx="5556777" cy="2699507"/>
          </a:xfrm>
        </p:spPr>
      </p:pic>
      <p:pic>
        <p:nvPicPr>
          <p:cNvPr id="10" name="Picture 9">
            <a:extLst>
              <a:ext uri="{FF2B5EF4-FFF2-40B4-BE49-F238E27FC236}">
                <a16:creationId xmlns:a16="http://schemas.microsoft.com/office/drawing/2014/main" id="{14338F31-62D4-45BC-B9D2-1FC6C2535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35" y="3862145"/>
            <a:ext cx="6469326" cy="2423696"/>
          </a:xfrm>
          <a:prstGeom prst="rect">
            <a:avLst/>
          </a:prstGeom>
        </p:spPr>
      </p:pic>
      <p:sp>
        <p:nvSpPr>
          <p:cNvPr id="3" name="TextBox 2">
            <a:extLst>
              <a:ext uri="{FF2B5EF4-FFF2-40B4-BE49-F238E27FC236}">
                <a16:creationId xmlns:a16="http://schemas.microsoft.com/office/drawing/2014/main" id="{71AFF6E5-2CF7-4CF7-A4E5-6E4BACEF1F97}"/>
              </a:ext>
            </a:extLst>
          </p:cNvPr>
          <p:cNvSpPr txBox="1"/>
          <p:nvPr/>
        </p:nvSpPr>
        <p:spPr>
          <a:xfrm>
            <a:off x="7244179" y="4465468"/>
            <a:ext cx="3719742" cy="707886"/>
          </a:xfrm>
          <a:prstGeom prst="rect">
            <a:avLst/>
          </a:prstGeom>
          <a:noFill/>
        </p:spPr>
        <p:txBody>
          <a:bodyPr wrap="square" rtlCol="0">
            <a:spAutoFit/>
          </a:bodyPr>
          <a:lstStyle/>
          <a:p>
            <a:r>
              <a:rPr lang="en-IN" sz="4000" dirty="0"/>
              <a:t>Channel Model</a:t>
            </a:r>
          </a:p>
        </p:txBody>
      </p:sp>
    </p:spTree>
    <p:extLst>
      <p:ext uri="{BB962C8B-B14F-4D97-AF65-F5344CB8AC3E}">
        <p14:creationId xmlns:p14="http://schemas.microsoft.com/office/powerpoint/2010/main" val="251148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8E89-473E-4343-8250-1F63BA2C938E}"/>
              </a:ext>
            </a:extLst>
          </p:cNvPr>
          <p:cNvSpPr>
            <a:spLocks noGrp="1"/>
          </p:cNvSpPr>
          <p:nvPr>
            <p:ph type="title"/>
          </p:nvPr>
        </p:nvSpPr>
        <p:spPr/>
        <p:txBody>
          <a:bodyPr/>
          <a:lstStyle/>
          <a:p>
            <a:pPr algn="ctr"/>
            <a:r>
              <a:rPr lang="en-IN" b="1" dirty="0"/>
              <a:t>MOTIVATION</a:t>
            </a:r>
          </a:p>
        </p:txBody>
      </p:sp>
      <p:sp>
        <p:nvSpPr>
          <p:cNvPr id="3" name="Content Placeholder 2">
            <a:extLst>
              <a:ext uri="{FF2B5EF4-FFF2-40B4-BE49-F238E27FC236}">
                <a16:creationId xmlns:a16="http://schemas.microsoft.com/office/drawing/2014/main" id="{3F977F1F-7E75-41C2-845C-78E532A20ACF}"/>
              </a:ext>
            </a:extLst>
          </p:cNvPr>
          <p:cNvSpPr>
            <a:spLocks noGrp="1"/>
          </p:cNvSpPr>
          <p:nvPr>
            <p:ph idx="1"/>
          </p:nvPr>
        </p:nvSpPr>
        <p:spPr/>
        <p:txBody>
          <a:bodyPr>
            <a:normAutofit lnSpcReduction="10000"/>
          </a:bodyPr>
          <a:lstStyle/>
          <a:p>
            <a:r>
              <a:rPr lang="en-IN" b="1" dirty="0"/>
              <a:t>Drawbacks of Conventional Cryptography Techniques</a:t>
            </a:r>
          </a:p>
          <a:p>
            <a:pPr marL="45720" indent="0">
              <a:buNone/>
            </a:pPr>
            <a:r>
              <a:rPr lang="en-IN" dirty="0"/>
              <a:t>    	</a:t>
            </a:r>
            <a:r>
              <a:rPr lang="en-US" dirty="0"/>
              <a:t>Due to the “open-air” nature, key distribution is more susceptible to attacks in wireless communications. </a:t>
            </a:r>
          </a:p>
          <a:p>
            <a:pPr marL="45720" indent="0">
              <a:buNone/>
            </a:pPr>
            <a:r>
              <a:rPr lang="en-US" dirty="0"/>
              <a:t>	Mathematically Complex in the case of IoT devices</a:t>
            </a:r>
            <a:endParaRPr lang="en-IN" dirty="0"/>
          </a:p>
          <a:p>
            <a:r>
              <a:rPr lang="en-IN" dirty="0"/>
              <a:t> </a:t>
            </a:r>
            <a:r>
              <a:rPr lang="en-IN" b="1" dirty="0"/>
              <a:t>Physical Layer Security</a:t>
            </a:r>
          </a:p>
          <a:p>
            <a:pPr marL="45720" indent="0">
              <a:buNone/>
            </a:pPr>
            <a:r>
              <a:rPr lang="en-IN" dirty="0"/>
              <a:t>	It involves physical layer signatures which are very random, unique and doesn’t involves complex mathematical computations</a:t>
            </a:r>
          </a:p>
          <a:p>
            <a:r>
              <a:rPr lang="en-IN" b="1" dirty="0"/>
              <a:t>Physical Layer Security + Cryptographic Techniques</a:t>
            </a:r>
          </a:p>
          <a:p>
            <a:pPr marL="45720" indent="0">
              <a:buNone/>
            </a:pPr>
            <a:r>
              <a:rPr lang="en-IN" b="1" dirty="0"/>
              <a:t>	</a:t>
            </a:r>
            <a:r>
              <a:rPr lang="en-IN" dirty="0"/>
              <a:t>Existing cryptographic securities can be enhanced with the incorporation of physical layer signatures</a:t>
            </a:r>
            <a:endParaRPr lang="en-IN" b="1" dirty="0"/>
          </a:p>
          <a:p>
            <a:pPr marL="45720" indent="0">
              <a:buNone/>
            </a:pPr>
            <a:endParaRPr lang="en-IN" b="1" dirty="0"/>
          </a:p>
        </p:txBody>
      </p:sp>
    </p:spTree>
    <p:extLst>
      <p:ext uri="{BB962C8B-B14F-4D97-AF65-F5344CB8AC3E}">
        <p14:creationId xmlns:p14="http://schemas.microsoft.com/office/powerpoint/2010/main" val="241800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93FE-0C02-4738-BB02-9C4436409B57}"/>
              </a:ext>
            </a:extLst>
          </p:cNvPr>
          <p:cNvSpPr>
            <a:spLocks noGrp="1"/>
          </p:cNvSpPr>
          <p:nvPr>
            <p:ph type="title"/>
          </p:nvPr>
        </p:nvSpPr>
        <p:spPr/>
        <p:txBody>
          <a:bodyPr/>
          <a:lstStyle/>
          <a:p>
            <a:r>
              <a:rPr lang="en-IN" dirty="0"/>
              <a:t>Existing Method		Proposed Method</a:t>
            </a:r>
          </a:p>
        </p:txBody>
      </p:sp>
      <p:sp>
        <p:nvSpPr>
          <p:cNvPr id="3" name="Content Placeholder 2">
            <a:extLst>
              <a:ext uri="{FF2B5EF4-FFF2-40B4-BE49-F238E27FC236}">
                <a16:creationId xmlns:a16="http://schemas.microsoft.com/office/drawing/2014/main" id="{5F3E6385-AEE5-4BE1-9A0A-5708972AC94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A56E597-F702-4047-A013-B3C8D7CB874C}"/>
              </a:ext>
            </a:extLst>
          </p:cNvPr>
          <p:cNvPicPr>
            <a:picLocks noChangeAspect="1"/>
          </p:cNvPicPr>
          <p:nvPr/>
        </p:nvPicPr>
        <p:blipFill>
          <a:blip r:embed="rId2"/>
          <a:stretch>
            <a:fillRect/>
          </a:stretch>
        </p:blipFill>
        <p:spPr>
          <a:xfrm>
            <a:off x="349238" y="2168314"/>
            <a:ext cx="5897257" cy="3442373"/>
          </a:xfrm>
          <a:prstGeom prst="rect">
            <a:avLst/>
          </a:prstGeom>
        </p:spPr>
      </p:pic>
      <p:pic>
        <p:nvPicPr>
          <p:cNvPr id="5" name="Picture 4">
            <a:extLst>
              <a:ext uri="{FF2B5EF4-FFF2-40B4-BE49-F238E27FC236}">
                <a16:creationId xmlns:a16="http://schemas.microsoft.com/office/drawing/2014/main" id="{5BE0F942-9A64-45F7-BA0D-D015A81A83A7}"/>
              </a:ext>
            </a:extLst>
          </p:cNvPr>
          <p:cNvPicPr>
            <a:picLocks noChangeAspect="1"/>
          </p:cNvPicPr>
          <p:nvPr/>
        </p:nvPicPr>
        <p:blipFill>
          <a:blip r:embed="rId3"/>
          <a:stretch>
            <a:fillRect/>
          </a:stretch>
        </p:blipFill>
        <p:spPr>
          <a:xfrm>
            <a:off x="6246495" y="1781423"/>
            <a:ext cx="5291785" cy="4038600"/>
          </a:xfrm>
          <a:prstGeom prst="rect">
            <a:avLst/>
          </a:prstGeom>
        </p:spPr>
      </p:pic>
    </p:spTree>
    <p:extLst>
      <p:ext uri="{BB962C8B-B14F-4D97-AF65-F5344CB8AC3E}">
        <p14:creationId xmlns:p14="http://schemas.microsoft.com/office/powerpoint/2010/main" val="307043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C4B8-2B6B-4CFF-BBF5-01ABDF46F4FD}"/>
              </a:ext>
            </a:extLst>
          </p:cNvPr>
          <p:cNvSpPr>
            <a:spLocks noGrp="1"/>
          </p:cNvSpPr>
          <p:nvPr>
            <p:ph type="title"/>
          </p:nvPr>
        </p:nvSpPr>
        <p:spPr/>
        <p:txBody>
          <a:bodyPr/>
          <a:lstStyle/>
          <a:p>
            <a:pPr algn="ctr"/>
            <a:r>
              <a:rPr lang="en-IN" b="1" dirty="0"/>
              <a:t>OBJECTIVE</a:t>
            </a:r>
          </a:p>
        </p:txBody>
      </p:sp>
      <p:sp>
        <p:nvSpPr>
          <p:cNvPr id="3" name="Content Placeholder 2">
            <a:extLst>
              <a:ext uri="{FF2B5EF4-FFF2-40B4-BE49-F238E27FC236}">
                <a16:creationId xmlns:a16="http://schemas.microsoft.com/office/drawing/2014/main" id="{960713AF-4FD8-4E1C-AB83-8C2FF50422B1}"/>
              </a:ext>
            </a:extLst>
          </p:cNvPr>
          <p:cNvSpPr>
            <a:spLocks noGrp="1"/>
          </p:cNvSpPr>
          <p:nvPr>
            <p:ph idx="1"/>
          </p:nvPr>
        </p:nvSpPr>
        <p:spPr/>
        <p:txBody>
          <a:bodyPr/>
          <a:lstStyle/>
          <a:p>
            <a:pPr marL="45720" lvl="0" indent="0">
              <a:buNone/>
            </a:pPr>
            <a:endParaRPr lang="en-US" dirty="0"/>
          </a:p>
          <a:p>
            <a:pPr lvl="0"/>
            <a:r>
              <a:rPr lang="en-US" dirty="0"/>
              <a:t> To develop a new secret key generation algorithm </a:t>
            </a:r>
            <a:r>
              <a:rPr lang="en-IN" dirty="0">
                <a:cs typeface="Times New Roman" pitchFamily="18" charset="0"/>
              </a:rPr>
              <a:t>using physical layer signatures  (Channel State Information).</a:t>
            </a:r>
            <a:endParaRPr lang="en-US" dirty="0"/>
          </a:p>
          <a:p>
            <a:pPr lvl="0"/>
            <a:r>
              <a:rPr lang="en-US" dirty="0"/>
              <a:t>To overcome key exchange, key distribution and key management overhead at legitimate users.</a:t>
            </a:r>
          </a:p>
          <a:p>
            <a:pPr lvl="0"/>
            <a:r>
              <a:rPr lang="en-US" dirty="0"/>
              <a:t>To provide significant improvement in secrecy.</a:t>
            </a:r>
          </a:p>
        </p:txBody>
      </p:sp>
    </p:spTree>
    <p:extLst>
      <p:ext uri="{BB962C8B-B14F-4D97-AF65-F5344CB8AC3E}">
        <p14:creationId xmlns:p14="http://schemas.microsoft.com/office/powerpoint/2010/main" val="252137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453A-4A12-43EE-8FC7-05C073BD58F1}"/>
              </a:ext>
            </a:extLst>
          </p:cNvPr>
          <p:cNvSpPr>
            <a:spLocks noGrp="1"/>
          </p:cNvSpPr>
          <p:nvPr>
            <p:ph type="title"/>
          </p:nvPr>
        </p:nvSpPr>
        <p:spPr>
          <a:xfrm>
            <a:off x="292532" y="-91374"/>
            <a:ext cx="9875520" cy="1356360"/>
          </a:xfrm>
        </p:spPr>
        <p:txBody>
          <a:bodyPr/>
          <a:lstStyle/>
          <a:p>
            <a:r>
              <a:rPr lang="en-IN" b="1" dirty="0"/>
              <a:t>METHODOLOGY</a:t>
            </a:r>
          </a:p>
        </p:txBody>
      </p:sp>
      <p:sp>
        <p:nvSpPr>
          <p:cNvPr id="4" name="TextBox 3">
            <a:extLst>
              <a:ext uri="{FF2B5EF4-FFF2-40B4-BE49-F238E27FC236}">
                <a16:creationId xmlns:a16="http://schemas.microsoft.com/office/drawing/2014/main" id="{8A41BC8D-C3D4-4D67-A4A5-D3D6E6056B38}"/>
              </a:ext>
            </a:extLst>
          </p:cNvPr>
          <p:cNvSpPr txBox="1"/>
          <p:nvPr/>
        </p:nvSpPr>
        <p:spPr>
          <a:xfrm>
            <a:off x="1877628" y="2448166"/>
            <a:ext cx="672483" cy="369332"/>
          </a:xfrm>
          <a:prstGeom prst="rect">
            <a:avLst/>
          </a:prstGeom>
          <a:noFill/>
        </p:spPr>
        <p:txBody>
          <a:bodyPr wrap="square" rtlCol="0">
            <a:spAutoFit/>
          </a:bodyPr>
          <a:lstStyle/>
          <a:p>
            <a:r>
              <a:rPr lang="en-IN" dirty="0"/>
              <a:t>MAC</a:t>
            </a:r>
          </a:p>
        </p:txBody>
      </p:sp>
      <p:sp>
        <p:nvSpPr>
          <p:cNvPr id="6" name="Rectangle 5">
            <a:extLst>
              <a:ext uri="{FF2B5EF4-FFF2-40B4-BE49-F238E27FC236}">
                <a16:creationId xmlns:a16="http://schemas.microsoft.com/office/drawing/2014/main" id="{1DD3642B-EF2E-47E5-88D4-E0C9B41F8F6C}"/>
              </a:ext>
            </a:extLst>
          </p:cNvPr>
          <p:cNvSpPr/>
          <p:nvPr/>
        </p:nvSpPr>
        <p:spPr>
          <a:xfrm>
            <a:off x="3002131" y="3788176"/>
            <a:ext cx="1303539" cy="577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Hash</a:t>
            </a:r>
          </a:p>
        </p:txBody>
      </p:sp>
      <p:sp>
        <p:nvSpPr>
          <p:cNvPr id="7" name="Oval 6">
            <a:extLst>
              <a:ext uri="{FF2B5EF4-FFF2-40B4-BE49-F238E27FC236}">
                <a16:creationId xmlns:a16="http://schemas.microsoft.com/office/drawing/2014/main" id="{F41152BD-C3DC-4E1C-A83A-FD97AA991351}"/>
              </a:ext>
            </a:extLst>
          </p:cNvPr>
          <p:cNvSpPr/>
          <p:nvPr/>
        </p:nvSpPr>
        <p:spPr>
          <a:xfrm>
            <a:off x="5093563" y="3841441"/>
            <a:ext cx="466078" cy="4705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a:t>
            </a:r>
          </a:p>
        </p:txBody>
      </p:sp>
      <p:sp>
        <p:nvSpPr>
          <p:cNvPr id="8" name="Rectangle 7">
            <a:extLst>
              <a:ext uri="{FF2B5EF4-FFF2-40B4-BE49-F238E27FC236}">
                <a16:creationId xmlns:a16="http://schemas.microsoft.com/office/drawing/2014/main" id="{C6DFA884-F018-40F7-9B9C-CC55F1CF85A2}"/>
              </a:ext>
            </a:extLst>
          </p:cNvPr>
          <p:cNvSpPr/>
          <p:nvPr/>
        </p:nvSpPr>
        <p:spPr>
          <a:xfrm>
            <a:off x="6096000" y="2412052"/>
            <a:ext cx="624398" cy="4403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t>
            </a:r>
          </a:p>
        </p:txBody>
      </p:sp>
      <p:sp>
        <p:nvSpPr>
          <p:cNvPr id="9" name="Oval 8">
            <a:extLst>
              <a:ext uri="{FF2B5EF4-FFF2-40B4-BE49-F238E27FC236}">
                <a16:creationId xmlns:a16="http://schemas.microsoft.com/office/drawing/2014/main" id="{A9A77356-19B7-476A-A9BF-E0B88916B53D}"/>
              </a:ext>
            </a:extLst>
          </p:cNvPr>
          <p:cNvSpPr/>
          <p:nvPr/>
        </p:nvSpPr>
        <p:spPr>
          <a:xfrm>
            <a:off x="8345009" y="2422442"/>
            <a:ext cx="452761" cy="4350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
            </a:r>
          </a:p>
        </p:txBody>
      </p:sp>
      <p:sp>
        <p:nvSpPr>
          <p:cNvPr id="10" name="TextBox 9">
            <a:extLst>
              <a:ext uri="{FF2B5EF4-FFF2-40B4-BE49-F238E27FC236}">
                <a16:creationId xmlns:a16="http://schemas.microsoft.com/office/drawing/2014/main" id="{65FFC6C1-6E69-4A63-BD93-1E93269A3145}"/>
              </a:ext>
            </a:extLst>
          </p:cNvPr>
          <p:cNvSpPr txBox="1"/>
          <p:nvPr/>
        </p:nvSpPr>
        <p:spPr>
          <a:xfrm>
            <a:off x="9552718" y="2472177"/>
            <a:ext cx="67248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MAC</a:t>
            </a:r>
          </a:p>
        </p:txBody>
      </p:sp>
      <p:sp>
        <p:nvSpPr>
          <p:cNvPr id="11" name="Rectangle 10">
            <a:extLst>
              <a:ext uri="{FF2B5EF4-FFF2-40B4-BE49-F238E27FC236}">
                <a16:creationId xmlns:a16="http://schemas.microsoft.com/office/drawing/2014/main" id="{9E738D64-308C-49E5-9665-08FEF6BFB041}"/>
              </a:ext>
            </a:extLst>
          </p:cNvPr>
          <p:cNvSpPr/>
          <p:nvPr/>
        </p:nvSpPr>
        <p:spPr>
          <a:xfrm>
            <a:off x="9237188" y="3377029"/>
            <a:ext cx="1303539" cy="577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Hash</a:t>
            </a:r>
          </a:p>
        </p:txBody>
      </p:sp>
      <p:sp>
        <p:nvSpPr>
          <p:cNvPr id="12" name="Oval 11">
            <a:extLst>
              <a:ext uri="{FF2B5EF4-FFF2-40B4-BE49-F238E27FC236}">
                <a16:creationId xmlns:a16="http://schemas.microsoft.com/office/drawing/2014/main" id="{5BEDD387-AF08-4562-A7F3-02929AF36D2D}"/>
              </a:ext>
            </a:extLst>
          </p:cNvPr>
          <p:cNvSpPr/>
          <p:nvPr/>
        </p:nvSpPr>
        <p:spPr>
          <a:xfrm>
            <a:off x="9655921" y="4467218"/>
            <a:ext cx="466078" cy="4705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a:t>
            </a:r>
          </a:p>
        </p:txBody>
      </p:sp>
      <p:cxnSp>
        <p:nvCxnSpPr>
          <p:cNvPr id="14" name="Straight Arrow Connector 13">
            <a:extLst>
              <a:ext uri="{FF2B5EF4-FFF2-40B4-BE49-F238E27FC236}">
                <a16:creationId xmlns:a16="http://schemas.microsoft.com/office/drawing/2014/main" id="{00753998-A395-436F-A244-79046AEB1531}"/>
              </a:ext>
            </a:extLst>
          </p:cNvPr>
          <p:cNvCxnSpPr>
            <a:cxnSpLocks/>
            <a:stCxn id="4" idx="3"/>
            <a:endCxn id="81" idx="2"/>
          </p:cNvCxnSpPr>
          <p:nvPr/>
        </p:nvCxnSpPr>
        <p:spPr>
          <a:xfrm flipV="1">
            <a:off x="2550111" y="2632229"/>
            <a:ext cx="1515121" cy="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A01E621A-F919-459E-9308-DA299E7B0BC7}"/>
              </a:ext>
            </a:extLst>
          </p:cNvPr>
          <p:cNvCxnSpPr>
            <a:cxnSpLocks/>
            <a:stCxn id="81" idx="6"/>
            <a:endCxn id="8" idx="1"/>
          </p:cNvCxnSpPr>
          <p:nvPr/>
        </p:nvCxnSpPr>
        <p:spPr>
          <a:xfrm>
            <a:off x="4571653" y="2632229"/>
            <a:ext cx="15243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69D39376-2B5F-4BE3-BBD6-2E3514EA348D}"/>
              </a:ext>
            </a:extLst>
          </p:cNvPr>
          <p:cNvCxnSpPr/>
          <p:nvPr/>
        </p:nvCxnSpPr>
        <p:spPr>
          <a:xfrm>
            <a:off x="2405849" y="393280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AE71180-F3B7-464A-A7B6-AD1D4186AB00}"/>
              </a:ext>
            </a:extLst>
          </p:cNvPr>
          <p:cNvCxnSpPr>
            <a:stCxn id="4" idx="2"/>
          </p:cNvCxnSpPr>
          <p:nvPr/>
        </p:nvCxnSpPr>
        <p:spPr>
          <a:xfrm flipH="1">
            <a:off x="2213869" y="2817498"/>
            <a:ext cx="1" cy="1259201"/>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3C740223-C4AC-4E2C-940F-C8AC62027CBB}"/>
              </a:ext>
            </a:extLst>
          </p:cNvPr>
          <p:cNvCxnSpPr>
            <a:endCxn id="6" idx="1"/>
          </p:cNvCxnSpPr>
          <p:nvPr/>
        </p:nvCxnSpPr>
        <p:spPr>
          <a:xfrm>
            <a:off x="2213869" y="4076699"/>
            <a:ext cx="78826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96DD86A0-F841-4C4B-B7FC-34AFF1AA4C94}"/>
              </a:ext>
            </a:extLst>
          </p:cNvPr>
          <p:cNvCxnSpPr>
            <a:stCxn id="6" idx="3"/>
            <a:endCxn id="7" idx="2"/>
          </p:cNvCxnSpPr>
          <p:nvPr/>
        </p:nvCxnSpPr>
        <p:spPr>
          <a:xfrm>
            <a:off x="4305670" y="4076700"/>
            <a:ext cx="7878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7E875CEC-F2DA-432C-A362-235BBF1E4848}"/>
              </a:ext>
            </a:extLst>
          </p:cNvPr>
          <p:cNvCxnSpPr>
            <a:cxnSpLocks/>
            <a:stCxn id="7" idx="6"/>
          </p:cNvCxnSpPr>
          <p:nvPr/>
        </p:nvCxnSpPr>
        <p:spPr>
          <a:xfrm>
            <a:off x="5559641" y="4076700"/>
            <a:ext cx="837461"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DCE4CAA-3C36-4A5C-8D0E-5B675A4F0DC2}"/>
              </a:ext>
            </a:extLst>
          </p:cNvPr>
          <p:cNvCxnSpPr>
            <a:cxnSpLocks/>
            <a:endCxn id="8" idx="2"/>
          </p:cNvCxnSpPr>
          <p:nvPr/>
        </p:nvCxnSpPr>
        <p:spPr>
          <a:xfrm flipV="1">
            <a:off x="6397102" y="2852406"/>
            <a:ext cx="11097" cy="12242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A67243B-0C27-4BD1-8D73-A11BBD3F3A02}"/>
              </a:ext>
            </a:extLst>
          </p:cNvPr>
          <p:cNvCxnSpPr>
            <a:stCxn id="8" idx="3"/>
            <a:endCxn id="9" idx="2"/>
          </p:cNvCxnSpPr>
          <p:nvPr/>
        </p:nvCxnSpPr>
        <p:spPr>
          <a:xfrm>
            <a:off x="6720398" y="2632229"/>
            <a:ext cx="1624611" cy="7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9E392729-7B37-4CBD-B3FF-5B464EA32BB1}"/>
              </a:ext>
            </a:extLst>
          </p:cNvPr>
          <p:cNvCxnSpPr>
            <a:stCxn id="9" idx="6"/>
            <a:endCxn id="10" idx="1"/>
          </p:cNvCxnSpPr>
          <p:nvPr/>
        </p:nvCxnSpPr>
        <p:spPr>
          <a:xfrm>
            <a:off x="8797770" y="2639945"/>
            <a:ext cx="754948" cy="168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B152C0FA-9E90-4E3F-AAD4-94D844CB094F}"/>
              </a:ext>
            </a:extLst>
          </p:cNvPr>
          <p:cNvCxnSpPr>
            <a:stCxn id="10" idx="2"/>
            <a:endCxn id="11" idx="0"/>
          </p:cNvCxnSpPr>
          <p:nvPr/>
        </p:nvCxnSpPr>
        <p:spPr>
          <a:xfrm flipH="1">
            <a:off x="9888958" y="2841509"/>
            <a:ext cx="2" cy="5355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E894192-C29F-4368-9F72-903B7EC86819}"/>
              </a:ext>
            </a:extLst>
          </p:cNvPr>
          <p:cNvCxnSpPr>
            <a:stCxn id="11" idx="2"/>
            <a:endCxn id="12" idx="0"/>
          </p:cNvCxnSpPr>
          <p:nvPr/>
        </p:nvCxnSpPr>
        <p:spPr>
          <a:xfrm>
            <a:off x="9888958" y="3954077"/>
            <a:ext cx="2" cy="5131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C7DFB19A-8432-4C75-8253-5B47EF5407D3}"/>
              </a:ext>
            </a:extLst>
          </p:cNvPr>
          <p:cNvCxnSpPr>
            <a:stCxn id="12" idx="4"/>
          </p:cNvCxnSpPr>
          <p:nvPr/>
        </p:nvCxnSpPr>
        <p:spPr>
          <a:xfrm flipH="1">
            <a:off x="9888959" y="4937735"/>
            <a:ext cx="1" cy="480789"/>
          </a:xfrm>
          <a:prstGeom prst="line">
            <a:avLst/>
          </a:prstGeom>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448C42E7-D128-4404-9E07-D2C4C30FAF1C}"/>
              </a:ext>
            </a:extLst>
          </p:cNvPr>
          <p:cNvSpPr txBox="1"/>
          <p:nvPr/>
        </p:nvSpPr>
        <p:spPr>
          <a:xfrm>
            <a:off x="4026578" y="829662"/>
            <a:ext cx="558184" cy="369332"/>
          </a:xfrm>
          <a:prstGeom prst="rect">
            <a:avLst/>
          </a:prstGeom>
          <a:noFill/>
        </p:spPr>
        <p:txBody>
          <a:bodyPr wrap="square" rtlCol="0">
            <a:spAutoFit/>
          </a:bodyPr>
          <a:lstStyle/>
          <a:p>
            <a:r>
              <a:rPr lang="en-IN" dirty="0"/>
              <a:t>CSI</a:t>
            </a:r>
          </a:p>
        </p:txBody>
      </p:sp>
      <p:cxnSp>
        <p:nvCxnSpPr>
          <p:cNvPr id="29" name="Straight Arrow Connector 28">
            <a:extLst>
              <a:ext uri="{FF2B5EF4-FFF2-40B4-BE49-F238E27FC236}">
                <a16:creationId xmlns:a16="http://schemas.microsoft.com/office/drawing/2014/main" id="{A75CFC34-2A92-4EB2-814A-9769190F9DA0}"/>
              </a:ext>
            </a:extLst>
          </p:cNvPr>
          <p:cNvCxnSpPr>
            <a:cxnSpLocks/>
            <a:endCxn id="33" idx="0"/>
          </p:cNvCxnSpPr>
          <p:nvPr/>
        </p:nvCxnSpPr>
        <p:spPr>
          <a:xfrm>
            <a:off x="4318442" y="1283684"/>
            <a:ext cx="0" cy="4058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907E4570-B14A-4CB8-ABAB-462133FF30C4}"/>
              </a:ext>
            </a:extLst>
          </p:cNvPr>
          <p:cNvCxnSpPr>
            <a:cxnSpLocks/>
            <a:stCxn id="28" idx="3"/>
            <a:endCxn id="32" idx="1"/>
          </p:cNvCxnSpPr>
          <p:nvPr/>
        </p:nvCxnSpPr>
        <p:spPr>
          <a:xfrm flipV="1">
            <a:off x="4584762" y="998783"/>
            <a:ext cx="3707536" cy="15545"/>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5D5F6AC9-03A7-4996-B682-7B9A4BCA4DE5}"/>
              </a:ext>
            </a:extLst>
          </p:cNvPr>
          <p:cNvCxnSpPr>
            <a:cxnSpLocks/>
            <a:stCxn id="32" idx="2"/>
            <a:endCxn id="35" idx="0"/>
          </p:cNvCxnSpPr>
          <p:nvPr/>
        </p:nvCxnSpPr>
        <p:spPr>
          <a:xfrm>
            <a:off x="8571390" y="1183449"/>
            <a:ext cx="0" cy="4852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6F7F06CA-5EDE-4924-A0AE-7FF9309B01DA}"/>
              </a:ext>
            </a:extLst>
          </p:cNvPr>
          <p:cNvSpPr txBox="1"/>
          <p:nvPr/>
        </p:nvSpPr>
        <p:spPr>
          <a:xfrm>
            <a:off x="8292298" y="814117"/>
            <a:ext cx="558184" cy="369332"/>
          </a:xfrm>
          <a:prstGeom prst="rect">
            <a:avLst/>
          </a:prstGeom>
          <a:noFill/>
        </p:spPr>
        <p:txBody>
          <a:bodyPr wrap="square" rtlCol="0">
            <a:spAutoFit/>
          </a:bodyPr>
          <a:lstStyle/>
          <a:p>
            <a:r>
              <a:rPr lang="en-IN" dirty="0"/>
              <a:t>CSI</a:t>
            </a:r>
          </a:p>
        </p:txBody>
      </p:sp>
      <p:sp>
        <p:nvSpPr>
          <p:cNvPr id="33" name="TextBox 32">
            <a:extLst>
              <a:ext uri="{FF2B5EF4-FFF2-40B4-BE49-F238E27FC236}">
                <a16:creationId xmlns:a16="http://schemas.microsoft.com/office/drawing/2014/main" id="{8CACD71F-F755-42B9-BDCC-50DF28CDFED2}"/>
              </a:ext>
            </a:extLst>
          </p:cNvPr>
          <p:cNvSpPr txBox="1"/>
          <p:nvPr/>
        </p:nvSpPr>
        <p:spPr>
          <a:xfrm>
            <a:off x="3977761" y="1689495"/>
            <a:ext cx="681361" cy="369332"/>
          </a:xfrm>
          <a:prstGeom prst="rect">
            <a:avLst/>
          </a:prstGeom>
          <a:noFill/>
        </p:spPr>
        <p:txBody>
          <a:bodyPr wrap="square" rtlCol="0">
            <a:spAutoFit/>
          </a:bodyPr>
          <a:lstStyle/>
          <a:p>
            <a:r>
              <a:rPr lang="en-IN" dirty="0"/>
              <a:t>    K</a:t>
            </a:r>
          </a:p>
        </p:txBody>
      </p:sp>
      <p:cxnSp>
        <p:nvCxnSpPr>
          <p:cNvPr id="34" name="Straight Arrow Connector 33">
            <a:extLst>
              <a:ext uri="{FF2B5EF4-FFF2-40B4-BE49-F238E27FC236}">
                <a16:creationId xmlns:a16="http://schemas.microsoft.com/office/drawing/2014/main" id="{4456545A-68D8-48D6-80D1-E9329F96D9E1}"/>
              </a:ext>
            </a:extLst>
          </p:cNvPr>
          <p:cNvCxnSpPr>
            <a:cxnSpLocks/>
            <a:stCxn id="33" idx="2"/>
            <a:endCxn id="81" idx="0"/>
          </p:cNvCxnSpPr>
          <p:nvPr/>
        </p:nvCxnSpPr>
        <p:spPr>
          <a:xfrm>
            <a:off x="4318442" y="2058827"/>
            <a:ext cx="1" cy="3381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A28D3668-D70B-4749-9D23-5238A4ABFF6B}"/>
              </a:ext>
            </a:extLst>
          </p:cNvPr>
          <p:cNvSpPr txBox="1"/>
          <p:nvPr/>
        </p:nvSpPr>
        <p:spPr>
          <a:xfrm>
            <a:off x="8230709" y="1668652"/>
            <a:ext cx="681361" cy="369332"/>
          </a:xfrm>
          <a:prstGeom prst="rect">
            <a:avLst/>
          </a:prstGeom>
          <a:noFill/>
        </p:spPr>
        <p:txBody>
          <a:bodyPr wrap="square" rtlCol="0">
            <a:spAutoFit/>
          </a:bodyPr>
          <a:lstStyle/>
          <a:p>
            <a:r>
              <a:rPr lang="en-IN" dirty="0"/>
              <a:t>    K</a:t>
            </a:r>
          </a:p>
        </p:txBody>
      </p:sp>
      <p:cxnSp>
        <p:nvCxnSpPr>
          <p:cNvPr id="36" name="Straight Arrow Connector 35">
            <a:extLst>
              <a:ext uri="{FF2B5EF4-FFF2-40B4-BE49-F238E27FC236}">
                <a16:creationId xmlns:a16="http://schemas.microsoft.com/office/drawing/2014/main" id="{42A1343D-DBE2-4F5A-8522-4CD91331E89D}"/>
              </a:ext>
            </a:extLst>
          </p:cNvPr>
          <p:cNvCxnSpPr>
            <a:cxnSpLocks/>
            <a:stCxn id="35" idx="2"/>
            <a:endCxn id="9" idx="0"/>
          </p:cNvCxnSpPr>
          <p:nvPr/>
        </p:nvCxnSpPr>
        <p:spPr>
          <a:xfrm>
            <a:off x="8571390" y="2037984"/>
            <a:ext cx="0" cy="3844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AED528EA-0CFC-4FD3-A417-B456530D6B4C}"/>
              </a:ext>
            </a:extLst>
          </p:cNvPr>
          <p:cNvCxnSpPr>
            <a:cxnSpLocks/>
          </p:cNvCxnSpPr>
          <p:nvPr/>
        </p:nvCxnSpPr>
        <p:spPr>
          <a:xfrm>
            <a:off x="7350711" y="2632229"/>
            <a:ext cx="0" cy="2786295"/>
          </a:xfrm>
          <a:prstGeom prst="line">
            <a:avLst/>
          </a:prstGeom>
        </p:spPr>
        <p:style>
          <a:lnRef idx="2">
            <a:schemeClr val="dk1"/>
          </a:lnRef>
          <a:fillRef idx="0">
            <a:schemeClr val="dk1"/>
          </a:fillRef>
          <a:effectRef idx="1">
            <a:schemeClr val="dk1"/>
          </a:effectRef>
          <a:fontRef idx="minor">
            <a:schemeClr val="tx1"/>
          </a:fontRef>
        </p:style>
      </p:cxnSp>
      <p:sp>
        <p:nvSpPr>
          <p:cNvPr id="44" name="Flowchart: Decision 43">
            <a:extLst>
              <a:ext uri="{FF2B5EF4-FFF2-40B4-BE49-F238E27FC236}">
                <a16:creationId xmlns:a16="http://schemas.microsoft.com/office/drawing/2014/main" id="{CD4BB2BA-FEA5-4480-9FA4-8043E42D5A26}"/>
              </a:ext>
            </a:extLst>
          </p:cNvPr>
          <p:cNvSpPr/>
          <p:nvPr/>
        </p:nvSpPr>
        <p:spPr>
          <a:xfrm>
            <a:off x="7519386" y="4945451"/>
            <a:ext cx="2201652" cy="93120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Verification</a:t>
            </a:r>
          </a:p>
        </p:txBody>
      </p:sp>
      <p:cxnSp>
        <p:nvCxnSpPr>
          <p:cNvPr id="49" name="Straight Arrow Connector 48">
            <a:extLst>
              <a:ext uri="{FF2B5EF4-FFF2-40B4-BE49-F238E27FC236}">
                <a16:creationId xmlns:a16="http://schemas.microsoft.com/office/drawing/2014/main" id="{8AC6854F-0D40-45FD-A232-B2A109354CC5}"/>
              </a:ext>
            </a:extLst>
          </p:cNvPr>
          <p:cNvCxnSpPr>
            <a:endCxn id="44" idx="3"/>
          </p:cNvCxnSpPr>
          <p:nvPr/>
        </p:nvCxnSpPr>
        <p:spPr>
          <a:xfrm flipH="1" flipV="1">
            <a:off x="9721038" y="5411053"/>
            <a:ext cx="167920" cy="74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1CF3D01F-D987-42EA-9FB7-1A96B269F59C}"/>
              </a:ext>
            </a:extLst>
          </p:cNvPr>
          <p:cNvCxnSpPr>
            <a:cxnSpLocks/>
            <a:endCxn id="44" idx="1"/>
          </p:cNvCxnSpPr>
          <p:nvPr/>
        </p:nvCxnSpPr>
        <p:spPr>
          <a:xfrm>
            <a:off x="7350711" y="5411053"/>
            <a:ext cx="1686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99056300-A3F7-4786-845C-088BEC3897F4}"/>
              </a:ext>
            </a:extLst>
          </p:cNvPr>
          <p:cNvCxnSpPr>
            <a:stCxn id="44" idx="2"/>
          </p:cNvCxnSpPr>
          <p:nvPr/>
        </p:nvCxnSpPr>
        <p:spPr>
          <a:xfrm>
            <a:off x="8620212" y="5876655"/>
            <a:ext cx="5" cy="319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F879E69D-500D-44C7-B16E-06664668B33E}"/>
              </a:ext>
            </a:extLst>
          </p:cNvPr>
          <p:cNvSpPr txBox="1"/>
          <p:nvPr/>
        </p:nvSpPr>
        <p:spPr>
          <a:xfrm>
            <a:off x="7616318" y="6196614"/>
            <a:ext cx="2272639" cy="369332"/>
          </a:xfrm>
          <a:prstGeom prst="rect">
            <a:avLst/>
          </a:prstGeom>
          <a:noFill/>
        </p:spPr>
        <p:txBody>
          <a:bodyPr wrap="square" rtlCol="0">
            <a:spAutoFit/>
          </a:bodyPr>
          <a:lstStyle/>
          <a:p>
            <a:r>
              <a:rPr lang="en-IN" dirty="0"/>
              <a:t>Authenticated User</a:t>
            </a:r>
          </a:p>
        </p:txBody>
      </p:sp>
      <p:sp>
        <p:nvSpPr>
          <p:cNvPr id="57" name="TextBox 56">
            <a:extLst>
              <a:ext uri="{FF2B5EF4-FFF2-40B4-BE49-F238E27FC236}">
                <a16:creationId xmlns:a16="http://schemas.microsoft.com/office/drawing/2014/main" id="{4CDE4AC7-CFD5-4B18-AD1C-0F9EC6898A40}"/>
              </a:ext>
            </a:extLst>
          </p:cNvPr>
          <p:cNvSpPr txBox="1"/>
          <p:nvPr/>
        </p:nvSpPr>
        <p:spPr>
          <a:xfrm>
            <a:off x="8652022" y="5827282"/>
            <a:ext cx="1003899" cy="307777"/>
          </a:xfrm>
          <a:prstGeom prst="rect">
            <a:avLst/>
          </a:prstGeom>
          <a:noFill/>
        </p:spPr>
        <p:txBody>
          <a:bodyPr wrap="square" rtlCol="0">
            <a:spAutoFit/>
          </a:bodyPr>
          <a:lstStyle/>
          <a:p>
            <a:r>
              <a:rPr lang="en-IN" sz="1400" dirty="0"/>
              <a:t>Yes</a:t>
            </a:r>
          </a:p>
        </p:txBody>
      </p:sp>
      <p:sp>
        <p:nvSpPr>
          <p:cNvPr id="81" name="Oval 80">
            <a:extLst>
              <a:ext uri="{FF2B5EF4-FFF2-40B4-BE49-F238E27FC236}">
                <a16:creationId xmlns:a16="http://schemas.microsoft.com/office/drawing/2014/main" id="{D5EC3B3E-85B9-4D2B-B87B-B868F053EFC8}"/>
              </a:ext>
            </a:extLst>
          </p:cNvPr>
          <p:cNvSpPr/>
          <p:nvPr/>
        </p:nvSpPr>
        <p:spPr>
          <a:xfrm>
            <a:off x="4065232" y="2396970"/>
            <a:ext cx="506421" cy="4705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a:t>
            </a:r>
          </a:p>
        </p:txBody>
      </p:sp>
      <p:sp>
        <p:nvSpPr>
          <p:cNvPr id="90" name="TextBox 89">
            <a:extLst>
              <a:ext uri="{FF2B5EF4-FFF2-40B4-BE49-F238E27FC236}">
                <a16:creationId xmlns:a16="http://schemas.microsoft.com/office/drawing/2014/main" id="{099AB531-9E58-45E0-89F4-79F5DBA4D85E}"/>
              </a:ext>
            </a:extLst>
          </p:cNvPr>
          <p:cNvSpPr txBox="1"/>
          <p:nvPr/>
        </p:nvSpPr>
        <p:spPr>
          <a:xfrm>
            <a:off x="4993145" y="4612552"/>
            <a:ext cx="681361" cy="369332"/>
          </a:xfrm>
          <a:prstGeom prst="rect">
            <a:avLst/>
          </a:prstGeom>
          <a:noFill/>
        </p:spPr>
        <p:txBody>
          <a:bodyPr wrap="square" rtlCol="0">
            <a:spAutoFit/>
          </a:bodyPr>
          <a:lstStyle/>
          <a:p>
            <a:r>
              <a:rPr lang="en-IN" dirty="0"/>
              <a:t>    K</a:t>
            </a:r>
          </a:p>
        </p:txBody>
      </p:sp>
      <p:sp>
        <p:nvSpPr>
          <p:cNvPr id="91" name="TextBox 90">
            <a:extLst>
              <a:ext uri="{FF2B5EF4-FFF2-40B4-BE49-F238E27FC236}">
                <a16:creationId xmlns:a16="http://schemas.microsoft.com/office/drawing/2014/main" id="{85A06EC8-CFF4-4C5E-AE9B-03CBFBF3497C}"/>
              </a:ext>
            </a:extLst>
          </p:cNvPr>
          <p:cNvSpPr txBox="1"/>
          <p:nvPr/>
        </p:nvSpPr>
        <p:spPr>
          <a:xfrm>
            <a:off x="10540727" y="4517811"/>
            <a:ext cx="681361" cy="369332"/>
          </a:xfrm>
          <a:prstGeom prst="rect">
            <a:avLst/>
          </a:prstGeom>
          <a:noFill/>
        </p:spPr>
        <p:txBody>
          <a:bodyPr wrap="square" rtlCol="0">
            <a:spAutoFit/>
          </a:bodyPr>
          <a:lstStyle/>
          <a:p>
            <a:r>
              <a:rPr lang="en-IN" dirty="0"/>
              <a:t>K</a:t>
            </a:r>
          </a:p>
        </p:txBody>
      </p:sp>
      <p:cxnSp>
        <p:nvCxnSpPr>
          <p:cNvPr id="97" name="Straight Arrow Connector 96">
            <a:extLst>
              <a:ext uri="{FF2B5EF4-FFF2-40B4-BE49-F238E27FC236}">
                <a16:creationId xmlns:a16="http://schemas.microsoft.com/office/drawing/2014/main" id="{2E8E02DA-DE57-4578-ACA5-1033CEE14D9B}"/>
              </a:ext>
            </a:extLst>
          </p:cNvPr>
          <p:cNvCxnSpPr>
            <a:stCxn id="91" idx="1"/>
            <a:endCxn id="12" idx="6"/>
          </p:cNvCxnSpPr>
          <p:nvPr/>
        </p:nvCxnSpPr>
        <p:spPr>
          <a:xfrm flipH="1">
            <a:off x="10121999" y="4702477"/>
            <a:ext cx="4187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7003974C-647F-4BF0-A81B-666093BF3A01}"/>
              </a:ext>
            </a:extLst>
          </p:cNvPr>
          <p:cNvCxnSpPr>
            <a:stCxn id="90" idx="0"/>
            <a:endCxn id="7" idx="4"/>
          </p:cNvCxnSpPr>
          <p:nvPr/>
        </p:nvCxnSpPr>
        <p:spPr>
          <a:xfrm flipH="1" flipV="1">
            <a:off x="5326602" y="4311958"/>
            <a:ext cx="7224" cy="3005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27" name="Table 37">
            <a:extLst>
              <a:ext uri="{FF2B5EF4-FFF2-40B4-BE49-F238E27FC236}">
                <a16:creationId xmlns:a16="http://schemas.microsoft.com/office/drawing/2014/main" id="{A95C25C8-4397-4B25-8153-2C0E925E780F}"/>
              </a:ext>
            </a:extLst>
          </p:cNvPr>
          <p:cNvGraphicFramePr>
            <a:graphicFrameLocks noGrp="1"/>
          </p:cNvGraphicFramePr>
          <p:nvPr>
            <p:extLst>
              <p:ext uri="{D42A27DB-BD31-4B8C-83A1-F6EECF244321}">
                <p14:modId xmlns:p14="http://schemas.microsoft.com/office/powerpoint/2010/main" val="1559583708"/>
              </p:ext>
            </p:extLst>
          </p:nvPr>
        </p:nvGraphicFramePr>
        <p:xfrm>
          <a:off x="734219" y="5107700"/>
          <a:ext cx="4599606" cy="1336050"/>
        </p:xfrm>
        <a:graphic>
          <a:graphicData uri="http://schemas.openxmlformats.org/drawingml/2006/table">
            <a:tbl>
              <a:tblPr firstRow="1" bandRow="1">
                <a:tableStyleId>{616DA210-FB5B-4158-B5E0-FEB733F419BA}</a:tableStyleId>
              </a:tblPr>
              <a:tblGrid>
                <a:gridCol w="2299803">
                  <a:extLst>
                    <a:ext uri="{9D8B030D-6E8A-4147-A177-3AD203B41FA5}">
                      <a16:colId xmlns:a16="http://schemas.microsoft.com/office/drawing/2014/main" val="2223890054"/>
                    </a:ext>
                  </a:extLst>
                </a:gridCol>
                <a:gridCol w="2299803">
                  <a:extLst>
                    <a:ext uri="{9D8B030D-6E8A-4147-A177-3AD203B41FA5}">
                      <a16:colId xmlns:a16="http://schemas.microsoft.com/office/drawing/2014/main" val="1502873745"/>
                    </a:ext>
                  </a:extLst>
                </a:gridCol>
              </a:tblGrid>
              <a:tr h="519424">
                <a:tc>
                  <a:txBody>
                    <a:bodyPr/>
                    <a:lstStyle/>
                    <a:p>
                      <a:endParaRPr lang="en-IN" dirty="0"/>
                    </a:p>
                  </a:txBody>
                  <a:tcPr/>
                </a:tc>
                <a:tc>
                  <a:txBody>
                    <a:bodyPr/>
                    <a:lstStyle/>
                    <a:p>
                      <a:pPr algn="ctr"/>
                      <a:r>
                        <a:rPr lang="en-IN" dirty="0"/>
                        <a:t>Encryption</a:t>
                      </a:r>
                      <a:endParaRPr lang="en-IN" b="0" dirty="0"/>
                    </a:p>
                  </a:txBody>
                  <a:tcPr/>
                </a:tc>
                <a:extLst>
                  <a:ext uri="{0D108BD9-81ED-4DB2-BD59-A6C34878D82A}">
                    <a16:rowId xmlns:a16="http://schemas.microsoft.com/office/drawing/2014/main" val="705647144"/>
                  </a:ext>
                </a:extLst>
              </a:tr>
              <a:tr h="408313">
                <a:tc>
                  <a:txBody>
                    <a:bodyPr/>
                    <a:lstStyle/>
                    <a:p>
                      <a:pPr algn="ctr"/>
                      <a:r>
                        <a:rPr lang="en-IN" dirty="0"/>
                        <a:t>K</a:t>
                      </a:r>
                    </a:p>
                  </a:txBody>
                  <a:tcPr/>
                </a:tc>
                <a:tc>
                  <a:txBody>
                    <a:bodyPr/>
                    <a:lstStyle/>
                    <a:p>
                      <a:pPr algn="ctr"/>
                      <a:r>
                        <a:rPr lang="en-IN" dirty="0"/>
                        <a:t>Key </a:t>
                      </a:r>
                    </a:p>
                  </a:txBody>
                  <a:tcPr/>
                </a:tc>
                <a:extLst>
                  <a:ext uri="{0D108BD9-81ED-4DB2-BD59-A6C34878D82A}">
                    <a16:rowId xmlns:a16="http://schemas.microsoft.com/office/drawing/2014/main" val="187576193"/>
                  </a:ext>
                </a:extLst>
              </a:tr>
              <a:tr h="408313">
                <a:tc>
                  <a:txBody>
                    <a:bodyPr/>
                    <a:lstStyle/>
                    <a:p>
                      <a:pPr algn="ctr"/>
                      <a:endParaRPr lang="en-IN" dirty="0"/>
                    </a:p>
                  </a:txBody>
                  <a:tcPr/>
                </a:tc>
                <a:tc>
                  <a:txBody>
                    <a:bodyPr/>
                    <a:lstStyle/>
                    <a:p>
                      <a:pPr algn="ctr"/>
                      <a:r>
                        <a:rPr lang="en-IN" dirty="0"/>
                        <a:t>Decryption</a:t>
                      </a:r>
                    </a:p>
                  </a:txBody>
                  <a:tcPr/>
                </a:tc>
                <a:extLst>
                  <a:ext uri="{0D108BD9-81ED-4DB2-BD59-A6C34878D82A}">
                    <a16:rowId xmlns:a16="http://schemas.microsoft.com/office/drawing/2014/main" val="1619764548"/>
                  </a:ext>
                </a:extLst>
              </a:tr>
            </a:tbl>
          </a:graphicData>
        </a:graphic>
      </p:graphicFrame>
      <p:sp>
        <p:nvSpPr>
          <p:cNvPr id="50" name="Oval 49">
            <a:extLst>
              <a:ext uri="{FF2B5EF4-FFF2-40B4-BE49-F238E27FC236}">
                <a16:creationId xmlns:a16="http://schemas.microsoft.com/office/drawing/2014/main" id="{5D9FE2F1-4A0F-46C7-B03B-CB1E6C254B10}"/>
              </a:ext>
            </a:extLst>
          </p:cNvPr>
          <p:cNvSpPr/>
          <p:nvPr/>
        </p:nvSpPr>
        <p:spPr>
          <a:xfrm>
            <a:off x="1695634" y="5171699"/>
            <a:ext cx="372123" cy="3549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a:t>
            </a:r>
          </a:p>
        </p:txBody>
      </p:sp>
      <p:sp>
        <p:nvSpPr>
          <p:cNvPr id="51" name="Oval 50">
            <a:extLst>
              <a:ext uri="{FF2B5EF4-FFF2-40B4-BE49-F238E27FC236}">
                <a16:creationId xmlns:a16="http://schemas.microsoft.com/office/drawing/2014/main" id="{C1B2F87C-17F5-4746-B6F0-FB71D5A5631A}"/>
              </a:ext>
            </a:extLst>
          </p:cNvPr>
          <p:cNvSpPr/>
          <p:nvPr/>
        </p:nvSpPr>
        <p:spPr>
          <a:xfrm>
            <a:off x="1691566" y="6053508"/>
            <a:ext cx="372123" cy="3549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
            </a:r>
          </a:p>
        </p:txBody>
      </p:sp>
    </p:spTree>
    <p:extLst>
      <p:ext uri="{BB962C8B-B14F-4D97-AF65-F5344CB8AC3E}">
        <p14:creationId xmlns:p14="http://schemas.microsoft.com/office/powerpoint/2010/main" val="422440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778F-EC00-4F05-AEB9-DE3F33465299}"/>
              </a:ext>
            </a:extLst>
          </p:cNvPr>
          <p:cNvSpPr>
            <a:spLocks noGrp="1"/>
          </p:cNvSpPr>
          <p:nvPr>
            <p:ph type="title"/>
          </p:nvPr>
        </p:nvSpPr>
        <p:spPr/>
        <p:txBody>
          <a:bodyPr/>
          <a:lstStyle/>
          <a:p>
            <a:r>
              <a:rPr lang="en-IN" b="1" dirty="0"/>
              <a:t>FLOWCHART</a:t>
            </a:r>
          </a:p>
        </p:txBody>
      </p:sp>
      <p:sp>
        <p:nvSpPr>
          <p:cNvPr id="27" name="Rectangle 26">
            <a:extLst>
              <a:ext uri="{FF2B5EF4-FFF2-40B4-BE49-F238E27FC236}">
                <a16:creationId xmlns:a16="http://schemas.microsoft.com/office/drawing/2014/main" id="{5DF873B8-1BC8-434E-BDC0-4B466E1EEE85}"/>
              </a:ext>
            </a:extLst>
          </p:cNvPr>
          <p:cNvSpPr/>
          <p:nvPr/>
        </p:nvSpPr>
        <p:spPr>
          <a:xfrm>
            <a:off x="4314543" y="1807475"/>
            <a:ext cx="4039341" cy="63253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A1562711-E903-48B9-805F-0AFC18E5FEBF}"/>
              </a:ext>
            </a:extLst>
          </p:cNvPr>
          <p:cNvSpPr/>
          <p:nvPr/>
        </p:nvSpPr>
        <p:spPr>
          <a:xfrm>
            <a:off x="4314543" y="3027321"/>
            <a:ext cx="4039341" cy="63253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C5E58846-4556-4F2C-A5C4-1ADE594AF683}"/>
              </a:ext>
            </a:extLst>
          </p:cNvPr>
          <p:cNvSpPr txBox="1"/>
          <p:nvPr/>
        </p:nvSpPr>
        <p:spPr>
          <a:xfrm>
            <a:off x="4878283" y="3165289"/>
            <a:ext cx="3320241" cy="369332"/>
          </a:xfrm>
          <a:prstGeom prst="rect">
            <a:avLst/>
          </a:prstGeom>
          <a:noFill/>
        </p:spPr>
        <p:txBody>
          <a:bodyPr wrap="square" rtlCol="0">
            <a:spAutoFit/>
          </a:bodyPr>
          <a:lstStyle/>
          <a:p>
            <a:r>
              <a:rPr lang="en-IN" b="1" dirty="0"/>
              <a:t>	QUANTIZATION</a:t>
            </a:r>
          </a:p>
        </p:txBody>
      </p:sp>
      <p:cxnSp>
        <p:nvCxnSpPr>
          <p:cNvPr id="33" name="Straight Arrow Connector 32">
            <a:extLst>
              <a:ext uri="{FF2B5EF4-FFF2-40B4-BE49-F238E27FC236}">
                <a16:creationId xmlns:a16="http://schemas.microsoft.com/office/drawing/2014/main" id="{C29AE02A-987D-48B4-984F-9ACC7B132151}"/>
              </a:ext>
            </a:extLst>
          </p:cNvPr>
          <p:cNvCxnSpPr>
            <a:cxnSpLocks/>
            <a:stCxn id="27" idx="2"/>
            <a:endCxn id="28" idx="0"/>
          </p:cNvCxnSpPr>
          <p:nvPr/>
        </p:nvCxnSpPr>
        <p:spPr>
          <a:xfrm>
            <a:off x="6334214" y="2440007"/>
            <a:ext cx="0" cy="5873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05802F09-F846-4067-91A8-B8ADB1AE03AB}"/>
              </a:ext>
            </a:extLst>
          </p:cNvPr>
          <p:cNvSpPr txBox="1"/>
          <p:nvPr/>
        </p:nvSpPr>
        <p:spPr>
          <a:xfrm>
            <a:off x="4645235" y="1992079"/>
            <a:ext cx="3377954" cy="369332"/>
          </a:xfrm>
          <a:prstGeom prst="rect">
            <a:avLst/>
          </a:prstGeom>
          <a:noFill/>
        </p:spPr>
        <p:txBody>
          <a:bodyPr wrap="square" rtlCol="0">
            <a:spAutoFit/>
          </a:bodyPr>
          <a:lstStyle/>
          <a:p>
            <a:pPr algn="ctr"/>
            <a:r>
              <a:rPr lang="en-IN" b="1" dirty="0"/>
              <a:t>CSI EXTRACTION</a:t>
            </a:r>
          </a:p>
        </p:txBody>
      </p:sp>
      <p:cxnSp>
        <p:nvCxnSpPr>
          <p:cNvPr id="35" name="Straight Arrow Connector 34">
            <a:extLst>
              <a:ext uri="{FF2B5EF4-FFF2-40B4-BE49-F238E27FC236}">
                <a16:creationId xmlns:a16="http://schemas.microsoft.com/office/drawing/2014/main" id="{11736F77-2DA4-46D0-99A1-CABA23BC4CD0}"/>
              </a:ext>
            </a:extLst>
          </p:cNvPr>
          <p:cNvCxnSpPr>
            <a:cxnSpLocks/>
            <a:stCxn id="28" idx="2"/>
          </p:cNvCxnSpPr>
          <p:nvPr/>
        </p:nvCxnSpPr>
        <p:spPr>
          <a:xfrm>
            <a:off x="6334214" y="3659853"/>
            <a:ext cx="0" cy="5873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8F1A9B8C-2168-4DC9-AAB8-ADB84A4FCA1C}"/>
              </a:ext>
            </a:extLst>
          </p:cNvPr>
          <p:cNvSpPr/>
          <p:nvPr/>
        </p:nvSpPr>
        <p:spPr>
          <a:xfrm>
            <a:off x="4314543" y="4222146"/>
            <a:ext cx="4039341" cy="90352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b="1" dirty="0">
              <a:solidFill>
                <a:schemeClr val="tx1"/>
              </a:solidFill>
            </a:endParaRPr>
          </a:p>
          <a:p>
            <a:pPr algn="ctr"/>
            <a:r>
              <a:rPr lang="en-IN" b="1" dirty="0">
                <a:solidFill>
                  <a:schemeClr val="tx1"/>
                </a:solidFill>
              </a:rPr>
              <a:t>PRIVACY AMPLIFICATION</a:t>
            </a:r>
          </a:p>
          <a:p>
            <a:pPr algn="ctr"/>
            <a:r>
              <a:rPr lang="en-IN" b="1" dirty="0">
                <a:solidFill>
                  <a:schemeClr val="tx1"/>
                </a:solidFill>
              </a:rPr>
              <a:t>SHA - 256</a:t>
            </a:r>
          </a:p>
          <a:p>
            <a:pPr algn="ctr"/>
            <a:endParaRPr lang="en-IN" dirty="0"/>
          </a:p>
        </p:txBody>
      </p:sp>
      <p:cxnSp>
        <p:nvCxnSpPr>
          <p:cNvPr id="37" name="Straight Arrow Connector 36">
            <a:extLst>
              <a:ext uri="{FF2B5EF4-FFF2-40B4-BE49-F238E27FC236}">
                <a16:creationId xmlns:a16="http://schemas.microsoft.com/office/drawing/2014/main" id="{326EBF7B-65EC-49BF-A1AC-1039DD13230C}"/>
              </a:ext>
            </a:extLst>
          </p:cNvPr>
          <p:cNvCxnSpPr>
            <a:stCxn id="36" idx="2"/>
          </p:cNvCxnSpPr>
          <p:nvPr/>
        </p:nvCxnSpPr>
        <p:spPr>
          <a:xfrm>
            <a:off x="6334214" y="5125675"/>
            <a:ext cx="0" cy="5043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905171E3-0412-45E8-9975-0D8BAF9A20E1}"/>
              </a:ext>
            </a:extLst>
          </p:cNvPr>
          <p:cNvSpPr txBox="1"/>
          <p:nvPr/>
        </p:nvSpPr>
        <p:spPr>
          <a:xfrm>
            <a:off x="5857787" y="5597345"/>
            <a:ext cx="967571" cy="461665"/>
          </a:xfrm>
          <a:prstGeom prst="rect">
            <a:avLst/>
          </a:prstGeom>
          <a:noFill/>
        </p:spPr>
        <p:txBody>
          <a:bodyPr wrap="square" rtlCol="0">
            <a:spAutoFit/>
          </a:bodyPr>
          <a:lstStyle/>
          <a:p>
            <a:pPr algn="ctr"/>
            <a:r>
              <a:rPr lang="en-IN" sz="2400" dirty="0">
                <a:latin typeface="Imprint MT Shadow" panose="04020605060303030202" pitchFamily="82" charset="0"/>
              </a:rPr>
              <a:t>K</a:t>
            </a:r>
          </a:p>
        </p:txBody>
      </p:sp>
      <p:sp>
        <p:nvSpPr>
          <p:cNvPr id="41" name="TextBox 40">
            <a:extLst>
              <a:ext uri="{FF2B5EF4-FFF2-40B4-BE49-F238E27FC236}">
                <a16:creationId xmlns:a16="http://schemas.microsoft.com/office/drawing/2014/main" id="{F45FC6F5-1274-42FE-B6D2-4BF8329B2DDA}"/>
              </a:ext>
            </a:extLst>
          </p:cNvPr>
          <p:cNvSpPr txBox="1"/>
          <p:nvPr/>
        </p:nvSpPr>
        <p:spPr>
          <a:xfrm>
            <a:off x="6072373" y="3712937"/>
            <a:ext cx="1109661" cy="461665"/>
          </a:xfrm>
          <a:prstGeom prst="rect">
            <a:avLst/>
          </a:prstGeom>
          <a:noFill/>
        </p:spPr>
        <p:txBody>
          <a:bodyPr wrap="square" rtlCol="0">
            <a:spAutoFit/>
          </a:bodyPr>
          <a:lstStyle/>
          <a:p>
            <a:pPr algn="ctr"/>
            <a:r>
              <a:rPr lang="en-IN" sz="2400" dirty="0">
                <a:latin typeface="Imprint MT Shadow" panose="04020605060303030202" pitchFamily="82" charset="0"/>
              </a:rPr>
              <a:t>K</a:t>
            </a:r>
            <a:r>
              <a:rPr lang="en-IN" sz="2400" baseline="-25000" dirty="0">
                <a:latin typeface="Imprint MT Shadow" panose="04020605060303030202" pitchFamily="82" charset="0"/>
              </a:rPr>
              <a:t>u</a:t>
            </a:r>
            <a:endParaRPr lang="en-IN" sz="3200" dirty="0">
              <a:latin typeface="Imprint MT Shadow" panose="04020605060303030202" pitchFamily="82" charset="0"/>
            </a:endParaRPr>
          </a:p>
        </p:txBody>
      </p:sp>
      <p:sp>
        <p:nvSpPr>
          <p:cNvPr id="15" name="TextBox 14">
            <a:extLst>
              <a:ext uri="{FF2B5EF4-FFF2-40B4-BE49-F238E27FC236}">
                <a16:creationId xmlns:a16="http://schemas.microsoft.com/office/drawing/2014/main" id="{8D4EF108-880B-4B88-BAE7-5CA614200070}"/>
              </a:ext>
            </a:extLst>
          </p:cNvPr>
          <p:cNvSpPr txBox="1"/>
          <p:nvPr/>
        </p:nvSpPr>
        <p:spPr>
          <a:xfrm>
            <a:off x="6096000" y="2479818"/>
            <a:ext cx="967571" cy="461665"/>
          </a:xfrm>
          <a:prstGeom prst="rect">
            <a:avLst/>
          </a:prstGeom>
          <a:noFill/>
        </p:spPr>
        <p:txBody>
          <a:bodyPr wrap="square" rtlCol="0">
            <a:spAutoFit/>
          </a:bodyPr>
          <a:lstStyle/>
          <a:p>
            <a:pPr algn="ctr"/>
            <a:r>
              <a:rPr lang="en-IN" sz="2400" dirty="0">
                <a:latin typeface="Imprint MT Shadow" panose="04020605060303030202" pitchFamily="82" charset="0"/>
              </a:rPr>
              <a:t>S</a:t>
            </a:r>
            <a:r>
              <a:rPr lang="en-IN" sz="2400" baseline="-25000" dirty="0">
                <a:latin typeface="Imprint MT Shadow" panose="04020605060303030202" pitchFamily="82" charset="0"/>
              </a:rPr>
              <a:t>i</a:t>
            </a:r>
            <a:endParaRPr lang="en-IN" sz="2400" dirty="0">
              <a:latin typeface="Imprint MT Shadow" panose="04020605060303030202" pitchFamily="82" charset="0"/>
            </a:endParaRPr>
          </a:p>
        </p:txBody>
      </p:sp>
    </p:spTree>
    <p:extLst>
      <p:ext uri="{BB962C8B-B14F-4D97-AF65-F5344CB8AC3E}">
        <p14:creationId xmlns:p14="http://schemas.microsoft.com/office/powerpoint/2010/main" val="85049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6" grpId="0" animBg="1"/>
      <p:bldP spid="38" grpId="0"/>
      <p:bldP spid="41"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2FD5-A892-4732-AAE3-4B90130D236A}"/>
              </a:ext>
            </a:extLst>
          </p:cNvPr>
          <p:cNvSpPr>
            <a:spLocks noGrp="1"/>
          </p:cNvSpPr>
          <p:nvPr>
            <p:ph type="title"/>
          </p:nvPr>
        </p:nvSpPr>
        <p:spPr/>
        <p:txBody>
          <a:bodyPr/>
          <a:lstStyle/>
          <a:p>
            <a:r>
              <a:rPr lang="en-IN" b="1" dirty="0"/>
              <a:t>QUANTIZATION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FC3031-8581-400F-9B12-844285BAA5E0}"/>
                  </a:ext>
                </a:extLst>
              </p:cNvPr>
              <p:cNvSpPr>
                <a:spLocks noGrp="1"/>
              </p:cNvSpPr>
              <p:nvPr>
                <p:ph idx="1"/>
              </p:nvPr>
            </p:nvSpPr>
            <p:spPr/>
            <p:txBody>
              <a:bodyPr>
                <a:normAutofit/>
              </a:bodyPr>
              <a:lstStyle/>
              <a:p>
                <a:pPr marL="45720" indent="0">
                  <a:buNone/>
                </a:pPr>
                <a:r>
                  <a:rPr lang="en-IN" b="1" dirty="0"/>
                  <a:t>INPUT</a:t>
                </a:r>
                <a:r>
                  <a:rPr lang="en-IN" dirty="0"/>
                  <a:t>: Absolute value of CSI, </a:t>
                </a:r>
                <a14:m>
                  <m:oMath xmlns:m="http://schemas.openxmlformats.org/officeDocument/2006/math">
                    <m:r>
                      <a:rPr lang="en-IN" i="1">
                        <a:latin typeface="Cambria Math" panose="02040503050406030204" pitchFamily="18" charset="0"/>
                      </a:rPr>
                      <m:t>𝑆</m:t>
                    </m:r>
                  </m:oMath>
                </a14:m>
                <a:r>
                  <a:rPr lang="en-IN" dirty="0"/>
                  <a:t> of length </a:t>
                </a:r>
                <a14:m>
                  <m:oMath xmlns:m="http://schemas.openxmlformats.org/officeDocument/2006/math">
                    <m:r>
                      <a:rPr lang="en-IN" i="1">
                        <a:latin typeface="Cambria Math" panose="02040503050406030204" pitchFamily="18" charset="0"/>
                      </a:rPr>
                      <m:t>𝑁</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𝑑</m:t>
                        </m:r>
                      </m:sub>
                    </m:sSub>
                    <m:r>
                      <a:rPr lang="en-IN" i="1">
                        <a:latin typeface="Cambria Math" panose="02040503050406030204" pitchFamily="18" charset="0"/>
                      </a:rPr>
                      <m:t>, </m:t>
                    </m:r>
                    <m:r>
                      <a:rPr lang="en-IN" i="1">
                        <a:latin typeface="Cambria Math" panose="02040503050406030204" pitchFamily="18" charset="0"/>
                      </a:rPr>
                      <m:t>𝑖</m:t>
                    </m:r>
                    <m:r>
                      <a:rPr lang="en-IN" i="1">
                        <a:latin typeface="Cambria Math" panose="02040503050406030204" pitchFamily="18" charset="0"/>
                      </a:rPr>
                      <m:t>=1→</m:t>
                    </m:r>
                    <m:r>
                      <a:rPr lang="en-IN" i="1">
                        <a:latin typeface="Cambria Math" panose="02040503050406030204" pitchFamily="18" charset="0"/>
                      </a:rPr>
                      <m:t>𝑁</m:t>
                    </m:r>
                  </m:oMath>
                </a14:m>
                <a:endParaRPr lang="en-IN" dirty="0"/>
              </a:p>
              <a:p>
                <a:pPr marL="45720" indent="0">
                  <a:buNone/>
                </a:pPr>
                <a:r>
                  <a:rPr lang="en-IN" b="1" dirty="0"/>
                  <a:t>OUTPUT</a:t>
                </a: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𝑢</m:t>
                        </m:r>
                      </m:sub>
                    </m:sSub>
                  </m:oMath>
                </a14:m>
                <a:endParaRPr lang="en-IN" dirty="0"/>
              </a:p>
              <a:p>
                <a:pPr marL="45720" indent="0">
                  <a:buNone/>
                </a:pPr>
                <a:r>
                  <a:rPr lang="en-IN" dirty="0"/>
                  <a:t>Step 1: To find </a:t>
                </a:r>
                <a14:m>
                  <m:oMath xmlns:m="http://schemas.openxmlformats.org/officeDocument/2006/math">
                    <m:r>
                      <a:rPr lang="en-IN" i="1">
                        <a:latin typeface="Cambria Math" panose="02040503050406030204" pitchFamily="18" charset="0"/>
                      </a:rPr>
                      <m:t>𝑚𝑎𝑥</m:t>
                    </m:r>
                  </m:oMath>
                </a14:m>
                <a:r>
                  <a:rPr lang="en-IN" dirty="0"/>
                  <a:t> and </a:t>
                </a:r>
                <a14:m>
                  <m:oMath xmlns:m="http://schemas.openxmlformats.org/officeDocument/2006/math">
                    <m:r>
                      <a:rPr lang="en-IN" i="1">
                        <a:latin typeface="Cambria Math" panose="02040503050406030204" pitchFamily="18" charset="0"/>
                      </a:rPr>
                      <m:t>𝑚𝑖𝑛</m:t>
                    </m:r>
                  </m:oMath>
                </a14:m>
                <a:r>
                  <a:rPr lang="en-IN" dirty="0"/>
                  <a:t>  of </a:t>
                </a:r>
                <a14:m>
                  <m:oMath xmlns:m="http://schemas.openxmlformats.org/officeDocument/2006/math">
                    <m:r>
                      <a:rPr lang="en-IN" i="1">
                        <a:latin typeface="Cambria Math" panose="02040503050406030204" pitchFamily="18" charset="0"/>
                      </a:rPr>
                      <m:t>𝑆</m:t>
                    </m:r>
                  </m:oMath>
                </a14:m>
                <a:endParaRPr lang="en-IN" dirty="0"/>
              </a:p>
              <a:p>
                <a:pPr marL="45720" indent="0">
                  <a:buNone/>
                </a:pPr>
                <a:r>
                  <a:rPr lang="en-IN" dirty="0"/>
                  <a:t>Step 2: To find quantization threshold by using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r>
                      <a:rPr lang="en-IN" i="1">
                        <a:latin typeface="Cambria Math" panose="02040503050406030204" pitchFamily="18" charset="0"/>
                      </a:rPr>
                      <m:t>= </m:t>
                    </m:r>
                    <m:f>
                      <m:fPr>
                        <m:ctrlPr>
                          <a:rPr lang="en-IN" i="1">
                            <a:latin typeface="Cambria Math" panose="02040503050406030204" pitchFamily="18" charset="0"/>
                          </a:rPr>
                        </m:ctrlPr>
                      </m:fPr>
                      <m:num>
                        <m:func>
                          <m:funcPr>
                            <m:ctrlPr>
                              <a:rPr lang="en-IN" i="1">
                                <a:latin typeface="Cambria Math" panose="02040503050406030204" pitchFamily="18" charset="0"/>
                              </a:rPr>
                            </m:ctrlPr>
                          </m:funcPr>
                          <m:fName>
                            <m:r>
                              <a:rPr lang="en-IN" i="1">
                                <a:latin typeface="Cambria Math" panose="02040503050406030204" pitchFamily="18" charset="0"/>
                              </a:rPr>
                              <m:t>𝑚𝑎𝑥</m:t>
                            </m:r>
                          </m:fName>
                          <m:e>
                            <m:r>
                              <a:rPr lang="en-IN" i="1">
                                <a:latin typeface="Cambria Math" panose="02040503050406030204" pitchFamily="18" charset="0"/>
                              </a:rPr>
                              <m:t>+ </m:t>
                            </m:r>
                            <m:r>
                              <a:rPr lang="en-IN" i="1">
                                <a:latin typeface="Cambria Math" panose="02040503050406030204" pitchFamily="18" charset="0"/>
                              </a:rPr>
                              <m:t>𝑚𝑖𝑛</m:t>
                            </m:r>
                          </m:e>
                        </m:func>
                      </m:num>
                      <m:den>
                        <m:r>
                          <a:rPr lang="en-IN" i="1">
                            <a:latin typeface="Cambria Math" panose="02040503050406030204" pitchFamily="18" charset="0"/>
                          </a:rPr>
                          <m:t>2</m:t>
                        </m:r>
                      </m:den>
                    </m:f>
                    <m:r>
                      <a:rPr lang="en-IN" i="1">
                        <a:latin typeface="Cambria Math" panose="02040503050406030204" pitchFamily="18" charset="0"/>
                      </a:rPr>
                      <m:t> </m:t>
                    </m:r>
                  </m:oMath>
                </a14:m>
                <a:endParaRPr lang="en-IN" dirty="0"/>
              </a:p>
              <a:p>
                <a:pPr marL="45720" indent="0">
                  <a:buNone/>
                </a:pPr>
                <a:r>
                  <a:rPr lang="en-IN" dirty="0"/>
                  <a:t>Step 3: Compare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oMath>
                </a14:m>
                <a:r>
                  <a:rPr lang="en-IN" baseline="-25000" dirty="0"/>
                  <a:t> </a:t>
                </a:r>
                <a:r>
                  <a:rPr lang="en-IN" dirty="0"/>
                  <a:t>with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oMath>
                </a14:m>
                <a:endParaRPr lang="en-IN" dirty="0"/>
              </a:p>
              <a:p>
                <a:pPr marL="45720" indent="0">
                  <a:buNone/>
                </a:pPr>
                <a:r>
                  <a:rPr lang="en-IN" dirty="0"/>
                  <a:t>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r>
                      <a:rPr lang="en-IN" i="1">
                        <a:latin typeface="Cambria Math" panose="02040503050406030204" pitchFamily="18" charset="0"/>
                      </a:rPr>
                      <m:t> &gt;</m:t>
                    </m:r>
                    <m:r>
                      <a:rPr lang="en-IN">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oMath>
                </a14:m>
                <a:r>
                  <a:rPr lang="en-IN" dirty="0"/>
                  <a:t> then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𝑑</m:t>
                        </m:r>
                      </m:sub>
                    </m:sSub>
                    <m:r>
                      <a:rPr lang="en-IN" i="1">
                        <a:latin typeface="Cambria Math" panose="02040503050406030204" pitchFamily="18" charset="0"/>
                      </a:rPr>
                      <m:t>𝑖</m:t>
                    </m:r>
                    <m:r>
                      <a:rPr lang="en-IN" i="1">
                        <a:latin typeface="Cambria Math" panose="02040503050406030204" pitchFamily="18" charset="0"/>
                      </a:rPr>
                      <m:t>=1</m:t>
                    </m:r>
                  </m:oMath>
                </a14:m>
                <a:endParaRPr lang="en-IN" dirty="0"/>
              </a:p>
              <a:p>
                <a:pPr marL="45720" indent="0">
                  <a:buNone/>
                </a:pPr>
                <a:r>
                  <a:rPr lang="en-IN" dirty="0"/>
                  <a:t>	else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r>
                      <a:rPr lang="en-IN" i="1">
                        <a:latin typeface="Cambria Math" panose="02040503050406030204" pitchFamily="18" charset="0"/>
                      </a:rPr>
                      <m:t>&lt;</m:t>
                    </m:r>
                    <m:r>
                      <a:rPr lang="en-IN">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oMath>
                </a14:m>
                <a:r>
                  <a:rPr lang="en-IN" dirty="0"/>
                  <a:t> then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𝑑</m:t>
                        </m:r>
                      </m:sub>
                    </m:sSub>
                    <m:r>
                      <a:rPr lang="en-IN" i="1">
                        <a:latin typeface="Cambria Math" panose="02040503050406030204" pitchFamily="18" charset="0"/>
                      </a:rPr>
                      <m:t>𝑖</m:t>
                    </m:r>
                    <m:r>
                      <a:rPr lang="en-IN" i="1">
                        <a:latin typeface="Cambria Math" panose="02040503050406030204" pitchFamily="18" charset="0"/>
                      </a:rPr>
                      <m:t>=0</m:t>
                    </m:r>
                  </m:oMath>
                </a14:m>
                <a:endParaRPr lang="en-IN" dirty="0"/>
              </a:p>
              <a:p>
                <a:pPr marL="45720" indent="0">
                  <a:buNone/>
                </a:pPr>
                <a:r>
                  <a:rPr lang="en-IN" dirty="0"/>
                  <a:t>Step 4: </a:t>
                </a:r>
                <a14:m>
                  <m:oMath xmlns:m="http://schemas.openxmlformats.org/officeDocument/2006/math">
                    <m:r>
                      <a:rPr lang="en-IN" i="1">
                        <a:latin typeface="Cambria Math" panose="02040503050406030204" pitchFamily="18" charset="0"/>
                      </a:rPr>
                      <m:t>∆ =</m:t>
                    </m:r>
                    <m:r>
                      <a:rPr lang="en-IN">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i="1">
                            <a:latin typeface="Cambria Math" panose="02040503050406030204" pitchFamily="18" charset="0"/>
                          </a:rPr>
                          <m:t>𝑡</m:t>
                        </m:r>
                      </m:sub>
                    </m:sSub>
                  </m:oMath>
                </a14:m>
                <a:endParaRPr lang="en-IN" dirty="0"/>
              </a:p>
              <a:p>
                <a:pPr marL="45720" indent="0">
                  <a:buNone/>
                </a:pPr>
                <a:endParaRPr lang="en-IN" dirty="0"/>
              </a:p>
              <a:p>
                <a:pPr marL="45720" indent="0">
                  <a:lnSpc>
                    <a:spcPct val="107000"/>
                  </a:lnSpc>
                  <a:spcAft>
                    <a:spcPts val="800"/>
                  </a:spcAft>
                  <a:buNone/>
                </a:pPr>
                <a:endParaRPr lang="en-IN" sz="2400" dirty="0">
                  <a:latin typeface="Calibri" panose="020F0502020204030204" pitchFamily="34" charset="0"/>
                  <a:ea typeface="Times New Roman" panose="02020603050405020304" pitchFamily="18" charset="0"/>
                  <a:cs typeface="Times New Roman" panose="02020603050405020304" pitchFamily="18" charset="0"/>
                </a:endParaRPr>
              </a:p>
              <a:p>
                <a:pPr marL="4572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IN" dirty="0"/>
              </a:p>
            </p:txBody>
          </p:sp>
        </mc:Choice>
        <mc:Fallback xmlns="">
          <p:sp>
            <p:nvSpPr>
              <p:cNvPr id="3" name="Content Placeholder 2">
                <a:extLst>
                  <a:ext uri="{FF2B5EF4-FFF2-40B4-BE49-F238E27FC236}">
                    <a16:creationId xmlns:a16="http://schemas.microsoft.com/office/drawing/2014/main" id="{0AFC3031-8581-400F-9B12-844285BAA5E0}"/>
                  </a:ext>
                </a:extLst>
              </p:cNvPr>
              <p:cNvSpPr>
                <a:spLocks noGrp="1" noRot="1" noChangeAspect="1" noMove="1" noResize="1" noEditPoints="1" noAdjustHandles="1" noChangeArrowheads="1" noChangeShapeType="1" noTextEdit="1"/>
              </p:cNvSpPr>
              <p:nvPr>
                <p:ph idx="1"/>
              </p:nvPr>
            </p:nvSpPr>
            <p:spPr>
              <a:blipFill>
                <a:blip r:embed="rId2"/>
                <a:stretch>
                  <a:fillRect l="-309" t="-1813"/>
                </a:stretch>
              </a:blipFill>
            </p:spPr>
            <p:txBody>
              <a:bodyPr/>
              <a:lstStyle/>
              <a:p>
                <a:r>
                  <a:rPr lang="en-IN">
                    <a:noFill/>
                  </a:rPr>
                  <a:t> </a:t>
                </a:r>
              </a:p>
            </p:txBody>
          </p:sp>
        </mc:Fallback>
      </mc:AlternateContent>
    </p:spTree>
    <p:extLst>
      <p:ext uri="{BB962C8B-B14F-4D97-AF65-F5344CB8AC3E}">
        <p14:creationId xmlns:p14="http://schemas.microsoft.com/office/powerpoint/2010/main" val="403942680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951</TotalTime>
  <Words>1262</Words>
  <Application>Microsoft Office PowerPoint</Application>
  <PresentationFormat>Widescreen</PresentationFormat>
  <Paragraphs>172</Paragraphs>
  <Slides>28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Corbel</vt:lpstr>
      <vt:lpstr>Imprint MT Shadow</vt:lpstr>
      <vt:lpstr>Roboto</vt:lpstr>
      <vt:lpstr>Basis</vt:lpstr>
      <vt:lpstr>IoT Security Enhancement using Physical Layer signatures</vt:lpstr>
      <vt:lpstr>INTRODUCTION</vt:lpstr>
      <vt:lpstr>    Various factors affecting the signal</vt:lpstr>
      <vt:lpstr>MOTIVATION</vt:lpstr>
      <vt:lpstr>Existing Method  Proposed Method</vt:lpstr>
      <vt:lpstr>OBJECTIVE</vt:lpstr>
      <vt:lpstr>METHODOLOGY</vt:lpstr>
      <vt:lpstr>FLOWCHART</vt:lpstr>
      <vt:lpstr>QUANTIZATION ALGORITHM</vt:lpstr>
      <vt:lpstr>PowerPoint Presentation</vt:lpstr>
      <vt:lpstr>ENCRYPTION </vt:lpstr>
      <vt:lpstr>PHASE CALCULATION</vt:lpstr>
      <vt:lpstr>QUADRANT BITS</vt:lpstr>
      <vt:lpstr> MAGNITUDE BITS</vt:lpstr>
      <vt:lpstr>DECRYPTION</vt:lpstr>
      <vt:lpstr>PERFORMANCE METRICS  </vt:lpstr>
      <vt:lpstr>PERFORMANCE METRICS</vt:lpstr>
      <vt:lpstr>RESULTS</vt:lpstr>
      <vt:lpstr>PowerPoint Presentation</vt:lpstr>
      <vt:lpstr>PowerPoint Presentation</vt:lpstr>
      <vt:lpstr>PowerPoint Presentation</vt:lpstr>
      <vt:lpstr>PowerPoint Presentation</vt:lpstr>
      <vt:lpstr>PERFORMANCE METRICS</vt:lpstr>
      <vt:lpstr>BER PERFORMANCE OF DIFFERENT MODULATION SCHEMES</vt:lpstr>
      <vt:lpstr>BER PERFORMANCE OF DIFFERENT MODULATION SCHEMES</vt:lpstr>
      <vt:lpstr>BER PERFORMANCE OF DIFFERENT MODULATION SCHEMES</vt:lpstr>
      <vt:lpstr>KEY VARIATION WITH TIME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Security Enhancement using Physical Layer signatures</dc:title>
  <dc:creator>Venkat Krishnan</dc:creator>
  <cp:lastModifiedBy>Venkat Krishnan</cp:lastModifiedBy>
  <cp:revision>42</cp:revision>
  <dcterms:created xsi:type="dcterms:W3CDTF">2020-02-04T15:10:21Z</dcterms:created>
  <dcterms:modified xsi:type="dcterms:W3CDTF">2020-06-05T15:08:20Z</dcterms:modified>
</cp:coreProperties>
</file>