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63" r:id="rId4"/>
    <p:sldId id="259" r:id="rId5"/>
    <p:sldId id="265" r:id="rId6"/>
    <p:sldId id="260" r:id="rId7"/>
    <p:sldId id="269" r:id="rId8"/>
    <p:sldId id="261" r:id="rId9"/>
    <p:sldId id="272" r:id="rId10"/>
    <p:sldId id="273" r:id="rId11"/>
    <p:sldId id="262" r:id="rId12"/>
    <p:sldId id="268" r:id="rId13"/>
    <p:sldId id="267" r:id="rId14"/>
    <p:sldId id="274" r:id="rId15"/>
    <p:sldId id="275" r:id="rId16"/>
    <p:sldId id="266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1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5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9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999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6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7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1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1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4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1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4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8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0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9" y="1069847"/>
            <a:ext cx="6099049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9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5" y="6223829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90ED0EE-74A7-4026-B3D5-B7916C1DAC4E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29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29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F8020A4-C1B4-4333-8EF4-B3185B9E8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D59-6E95-4657-8811-36EDF9C7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1" y="829110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IN" dirty="0"/>
              <a:t>IoT Security Enhancement using Physical Layer signatures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CA968-0FCC-4CE4-ADA4-06E771F1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1" y="4118208"/>
            <a:ext cx="8767860" cy="1746306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PROJECT GUIDE : MRS. N. VIJAYA</a:t>
            </a:r>
          </a:p>
          <a:p>
            <a:r>
              <a:rPr lang="en-IN" dirty="0"/>
              <a:t>NARAYANAN B - 2016105053</a:t>
            </a:r>
          </a:p>
          <a:p>
            <a:r>
              <a:rPr lang="en-IN" dirty="0"/>
              <a:t>VENKAT KRISHNAN B K J - 2016105077</a:t>
            </a:r>
          </a:p>
          <a:p>
            <a:r>
              <a:rPr lang="en-IN" dirty="0"/>
              <a:t>ASHOK KUMAR M - 2016105513</a:t>
            </a:r>
          </a:p>
        </p:txBody>
      </p:sp>
    </p:spTree>
    <p:extLst>
      <p:ext uri="{BB962C8B-B14F-4D97-AF65-F5344CB8AC3E}">
        <p14:creationId xmlns:p14="http://schemas.microsoft.com/office/powerpoint/2010/main" val="275981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6E74-E5B1-4DF1-9B2F-1271F07B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9600"/>
            <a:ext cx="987552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3208-6E02-4A7F-A057-2494AF0A6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029810"/>
                <a:ext cx="9872871" cy="506619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IN" dirty="0"/>
                  <a:t>Step 5: 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𝑧𝑒𝑟𝑜𝑠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==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𝑜𝑛𝑒𝑠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∆=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 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𝑧𝑒𝑟𝑜𝑠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	</a:t>
                </a:r>
              </a:p>
              <a:p>
                <a:pPr marL="45720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 ∆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 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𝑜𝑛𝑒𝑠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	</a:t>
                </a:r>
              </a:p>
              <a:p>
                <a:pPr marL="45720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 ∆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aseline="-25000" dirty="0"/>
                  <a:t> </a:t>
                </a:r>
                <a:r>
                  <a:rPr lang="en-I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Step 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D3208-6E02-4A7F-A057-2494AF0A6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029810"/>
                <a:ext cx="9872871" cy="5066190"/>
              </a:xfrm>
              <a:blipFill>
                <a:blip r:embed="rId2"/>
                <a:stretch>
                  <a:fillRect l="-309" t="-2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1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05EF-A282-4B75-8DF5-ADBB2DCB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47989"/>
            <a:ext cx="9875520" cy="1356360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8F85F-71F3-43F6-8336-E345D72A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50" y="1965960"/>
            <a:ext cx="4160964" cy="41125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7FBBDD-ECED-4541-8C26-7F4B3874A4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72" y="1965960"/>
            <a:ext cx="202878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66EF2-11E8-4E50-A12D-8B5E35D80BC2}"/>
              </a:ext>
            </a:extLst>
          </p:cNvPr>
          <p:cNvSpPr txBox="1"/>
          <p:nvPr/>
        </p:nvSpPr>
        <p:spPr>
          <a:xfrm>
            <a:off x="752488" y="1442739"/>
            <a:ext cx="423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extracted from NIC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97098-2C8D-44A4-A098-97C52C925918}"/>
              </a:ext>
            </a:extLst>
          </p:cNvPr>
          <p:cNvSpPr txBox="1"/>
          <p:nvPr/>
        </p:nvSpPr>
        <p:spPr>
          <a:xfrm>
            <a:off x="7380682" y="1442739"/>
            <a:ext cx="3923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Sample CSI data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9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0AD8-8882-421F-ACF3-A2A1C071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91A78-2F7C-47DB-AAE5-318CBBC7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9" y="999227"/>
            <a:ext cx="10978419" cy="5496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62837-DBE6-4A50-AF2E-3F2F46AF38EC}"/>
              </a:ext>
            </a:extLst>
          </p:cNvPr>
          <p:cNvSpPr txBox="1"/>
          <p:nvPr/>
        </p:nvSpPr>
        <p:spPr>
          <a:xfrm>
            <a:off x="623355" y="362635"/>
            <a:ext cx="9985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CSI Samples varying with respect to distance and time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4080-33A3-49E5-BFEE-1FF08CC0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D9B03-C762-45CA-BDBE-8F36A987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5" y="1965960"/>
            <a:ext cx="5726381" cy="3861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F173CA-A7E9-4FFE-81F8-587AA3BF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46" y="1965960"/>
            <a:ext cx="5482324" cy="3861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5CE0D-0E89-4D0E-A58C-E945783865F1}"/>
              </a:ext>
            </a:extLst>
          </p:cNvPr>
          <p:cNvSpPr txBox="1"/>
          <p:nvPr/>
        </p:nvSpPr>
        <p:spPr>
          <a:xfrm>
            <a:off x="353054" y="950744"/>
            <a:ext cx="73616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Keys generated for different CSI values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6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154-1727-44D7-94CA-BB8ECC05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72E59-653B-421F-AB7C-94A2D647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1" y="92605"/>
            <a:ext cx="4833127" cy="30700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26637-561A-4C99-A6B6-910014FB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16" y="74850"/>
            <a:ext cx="4721406" cy="3142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2E288-F6BB-4D44-B56D-EB054D3C8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1" y="3227538"/>
            <a:ext cx="4833127" cy="3579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93C6A4-491B-461E-9BDD-A230E8ABB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84" y="3299422"/>
            <a:ext cx="5084360" cy="34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5AF0-CEEF-4241-8666-F1815D46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0740-E633-4763-A945-AB1BBB47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A5D5C-CA6E-41A9-B151-855C9E74B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" y="381915"/>
            <a:ext cx="4479554" cy="3168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A8682-A93F-458F-AF94-AFED34319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5" y="344255"/>
            <a:ext cx="4574577" cy="3243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E0FD5-B912-4E84-9884-F61E7356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35" y="3550004"/>
            <a:ext cx="4245440" cy="30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094A-26E7-4139-A8F9-BA1DEE9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FRAME CHART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484E9EF-7863-4763-B2BF-D5C61B75B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641693"/>
              </p:ext>
            </p:extLst>
          </p:nvPr>
        </p:nvGraphicFramePr>
        <p:xfrm>
          <a:off x="1143000" y="2057400"/>
          <a:ext cx="9872661" cy="3408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558899698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3599202603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3347288232"/>
                    </a:ext>
                  </a:extLst>
                </a:gridCol>
              </a:tblGrid>
              <a:tr h="734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Understanding and Implementation of the proposed key exchange scheme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Implementation and Integration of Authentication protocol with the key exchange scheme.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933646"/>
                  </a:ext>
                </a:extLst>
              </a:tr>
              <a:tr h="734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First Review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highlight>
                            <a:srgbClr val="8B00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84831"/>
                  </a:ext>
                </a:extLst>
              </a:tr>
              <a:tr h="734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Second  Review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400" kern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105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1D4909-3199-47C8-AED1-458870DFB13A}"/>
              </a:ext>
            </a:extLst>
          </p:cNvPr>
          <p:cNvSpPr txBox="1"/>
          <p:nvPr/>
        </p:nvSpPr>
        <p:spPr>
          <a:xfrm>
            <a:off x="5409066" y="4123246"/>
            <a:ext cx="15421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52333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BF8-89BF-4B8E-983D-3FEFD82B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AA37-F059-412E-8D05-1EA95151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Implementation of Authentication protocol using the proposed methodology.</a:t>
            </a:r>
          </a:p>
          <a:p>
            <a:pPr lvl="0"/>
            <a:r>
              <a:rPr lang="en-IN" dirty="0"/>
              <a:t>Integration of Authentication protocol with the key exchange scheme.</a:t>
            </a:r>
          </a:p>
          <a:p>
            <a:pPr lvl="0"/>
            <a:r>
              <a:rPr lang="en-IN" dirty="0"/>
              <a:t>Evaluation of the generated keys using the following performance metrics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IN" sz="2200" dirty="0"/>
              <a:t>Leakage with respect to position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IN" sz="2200" dirty="0"/>
              <a:t>Mismatch Rate</a:t>
            </a:r>
          </a:p>
          <a:p>
            <a:pPr marL="109728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A92-4CD0-4AD9-9D46-78DE9BA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19CE-0346-454C-AA46-802E065D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/>
              <a:t>Physical Layer Security for the Internet of Things</a:t>
            </a:r>
            <a:r>
              <a:rPr lang="en-IN" dirty="0"/>
              <a:t> by </a:t>
            </a:r>
            <a:r>
              <a:rPr lang="en-IN" dirty="0" err="1"/>
              <a:t>Junqing</a:t>
            </a:r>
            <a:r>
              <a:rPr lang="en-IN" dirty="0"/>
              <a:t> Zhang, Sekhar Rajendran, </a:t>
            </a:r>
            <a:r>
              <a:rPr lang="en-IN" dirty="0" err="1"/>
              <a:t>Zhi</a:t>
            </a:r>
            <a:r>
              <a:rPr lang="en-IN" dirty="0"/>
              <a:t> Sun, Member, IEEE, Roger Woods, Senior Member, IEEE, and Lajos </a:t>
            </a:r>
            <a:r>
              <a:rPr lang="en-IN" dirty="0" err="1"/>
              <a:t>Hanzo</a:t>
            </a:r>
            <a:r>
              <a:rPr lang="en-IN" dirty="0"/>
              <a:t>, Fellow, IEEE.  Published in: IEEE Wireless Communications (Volume:26, Issue: 5, October 2019)</a:t>
            </a:r>
          </a:p>
          <a:p>
            <a:pPr lvl="0"/>
            <a:r>
              <a:rPr lang="en-IN" b="1" dirty="0"/>
              <a:t>Key Generation From Wireless Channels: A Review </a:t>
            </a:r>
            <a:r>
              <a:rPr lang="en-IN" dirty="0"/>
              <a:t>by</a:t>
            </a:r>
            <a:r>
              <a:rPr lang="en-IN" b="1" dirty="0"/>
              <a:t> </a:t>
            </a:r>
            <a:r>
              <a:rPr lang="en-IN" dirty="0" err="1"/>
              <a:t>Junqing</a:t>
            </a:r>
            <a:r>
              <a:rPr lang="en-IN" dirty="0"/>
              <a:t> Zhang, </a:t>
            </a:r>
            <a:r>
              <a:rPr lang="en-IN" dirty="0" err="1"/>
              <a:t>Trung</a:t>
            </a:r>
            <a:r>
              <a:rPr lang="en-IN" dirty="0"/>
              <a:t> Q. Duong, (Senior Member, IEEE), Alan Marshall, (Senior Member, IEEE), and Roger Woods, (Senior Member, IEEE) 2016. Published in: IEEE Access (Vol. 4)</a:t>
            </a:r>
          </a:p>
          <a:p>
            <a:pPr lvl="0"/>
            <a:r>
              <a:rPr lang="en-IN" b="1" dirty="0"/>
              <a:t>Wireless Physical Layer Identiﬁcation : </a:t>
            </a:r>
            <a:r>
              <a:rPr lang="en-IN" b="1" dirty="0" err="1"/>
              <a:t>Modeling</a:t>
            </a:r>
            <a:r>
              <a:rPr lang="en-IN" b="1" dirty="0"/>
              <a:t> and Validation</a:t>
            </a:r>
            <a:r>
              <a:rPr lang="en-IN" dirty="0"/>
              <a:t>, by </a:t>
            </a:r>
            <a:r>
              <a:rPr lang="en-IN" dirty="0" err="1"/>
              <a:t>W.Wang</a:t>
            </a:r>
            <a:r>
              <a:rPr lang="en-IN" dirty="0"/>
              <a:t>, </a:t>
            </a:r>
            <a:r>
              <a:rPr lang="en-IN" dirty="0" err="1"/>
              <a:t>Z.Sun</a:t>
            </a:r>
            <a:r>
              <a:rPr lang="en-IN" dirty="0"/>
              <a:t>, S. Piao, B. Zhu, and K. Ren, IEEE Trans. Inf. Forensics Security, vol. 11, no. 9, pp. 2091–2106, 2016</a:t>
            </a:r>
          </a:p>
          <a:p>
            <a:pPr lvl="0"/>
            <a:r>
              <a:rPr lang="en-IN" b="1" dirty="0"/>
              <a:t>Efﬁcient and Secure Key Extraction using CSI without Chasing down Errors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   </a:t>
            </a:r>
            <a:r>
              <a:rPr lang="en-IN" dirty="0" err="1"/>
              <a:t>Jizhong</a:t>
            </a:r>
            <a:r>
              <a:rPr lang="en-IN" dirty="0"/>
              <a:t> Zhao, Wei Xi, </a:t>
            </a:r>
            <a:r>
              <a:rPr lang="en-IN" dirty="0" err="1"/>
              <a:t>Jinsong</a:t>
            </a:r>
            <a:r>
              <a:rPr lang="en-IN" dirty="0"/>
              <a:t> Han, </a:t>
            </a:r>
            <a:r>
              <a:rPr lang="en-IN" dirty="0" err="1"/>
              <a:t>Shaojie</a:t>
            </a:r>
            <a:r>
              <a:rPr lang="en-IN" dirty="0"/>
              <a:t> Tang, </a:t>
            </a:r>
            <a:r>
              <a:rPr lang="en-IN" dirty="0" err="1"/>
              <a:t>Xiangyang</a:t>
            </a:r>
            <a:r>
              <a:rPr lang="en-IN" dirty="0"/>
              <a:t> Li, </a:t>
            </a:r>
            <a:r>
              <a:rPr lang="en-IN" dirty="0" err="1"/>
              <a:t>Yunhao</a:t>
            </a:r>
            <a:r>
              <a:rPr lang="en-IN" dirty="0"/>
              <a:t> Liu, </a:t>
            </a:r>
            <a:r>
              <a:rPr lang="en-IN" dirty="0" err="1"/>
              <a:t>Yihong</a:t>
            </a:r>
            <a:r>
              <a:rPr lang="en-IN" dirty="0"/>
              <a:t> Gong,         </a:t>
            </a:r>
            <a:r>
              <a:rPr lang="en-IN" dirty="0" err="1"/>
              <a:t>Zehua</a:t>
            </a:r>
            <a:r>
              <a:rPr lang="en-IN" dirty="0"/>
              <a:t> Zhou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93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90AF-D569-4041-BDFB-456425FB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83471"/>
            <a:ext cx="9875520" cy="1356360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94F6-566D-4F05-B8C5-9F4D1F00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258409"/>
            <a:ext cx="11336785" cy="505361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Wireless networks are susceptible to various attacks due to the “open air” nature of the wireless communication</a:t>
            </a:r>
          </a:p>
          <a:p>
            <a:r>
              <a:rPr lang="en-IN" sz="2000" dirty="0"/>
              <a:t>A secure wireless communication system involves </a:t>
            </a:r>
            <a:r>
              <a:rPr lang="en-IN" sz="2000" b="1" dirty="0"/>
              <a:t>authentication and secure transmission</a:t>
            </a:r>
          </a:p>
          <a:p>
            <a:pPr lvl="1"/>
            <a:r>
              <a:rPr lang="en-IN" b="1" dirty="0"/>
              <a:t>	Authentication</a:t>
            </a:r>
            <a:r>
              <a:rPr lang="en-IN" dirty="0"/>
              <a:t> verifies the user identity and prevents malicious users from accessing the network</a:t>
            </a:r>
          </a:p>
          <a:p>
            <a:pPr lvl="1"/>
            <a:r>
              <a:rPr lang="en-IN" b="1" dirty="0"/>
              <a:t>	Secure transmission </a:t>
            </a:r>
            <a:r>
              <a:rPr lang="en-IN" dirty="0"/>
              <a:t>protects data integrity and confidentiality using encryption schemes</a:t>
            </a:r>
            <a:endParaRPr lang="en-IN" b="1" dirty="0"/>
          </a:p>
          <a:p>
            <a:r>
              <a:rPr lang="en-IN" sz="2000" b="1" dirty="0"/>
              <a:t>IoT Security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 Devices are </a:t>
            </a:r>
            <a:r>
              <a:rPr lang="en-IN" b="1" dirty="0"/>
              <a:t>low powered</a:t>
            </a:r>
            <a:r>
              <a:rPr lang="en-IN" dirty="0"/>
              <a:t> and mostly battery operated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 Flawed because of the </a:t>
            </a:r>
            <a:r>
              <a:rPr lang="en-US" b="1" dirty="0"/>
              <a:t>operational limitations on the computational powe</a:t>
            </a:r>
            <a:r>
              <a:rPr lang="en-US" dirty="0"/>
              <a:t>r</a:t>
            </a:r>
            <a:endParaRPr lang="en-IN" b="1" dirty="0"/>
          </a:p>
          <a:p>
            <a:r>
              <a:rPr lang="en-IN" sz="2000" b="1" dirty="0"/>
              <a:t>Physical layer signatures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Fine-grained values derived from the physical layer, such as </a:t>
            </a:r>
            <a:r>
              <a:rPr lang="en-IN" b="1" dirty="0"/>
              <a:t>RSS</a:t>
            </a:r>
            <a:r>
              <a:rPr lang="en-IN" dirty="0"/>
              <a:t> and </a:t>
            </a:r>
            <a:r>
              <a:rPr lang="en-IN" b="1" dirty="0"/>
              <a:t>CSI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dirty="0"/>
              <a:t>Very sensitive </a:t>
            </a:r>
            <a:r>
              <a:rPr lang="en-IN" dirty="0"/>
              <a:t>to location and time</a:t>
            </a:r>
          </a:p>
          <a:p>
            <a:pPr lvl="1"/>
            <a:r>
              <a:rPr lang="en-IN" dirty="0"/>
              <a:t>          Presents an </a:t>
            </a:r>
            <a:r>
              <a:rPr lang="en-IN" b="1" dirty="0"/>
              <a:t>excellent quality of randomness</a:t>
            </a:r>
          </a:p>
          <a:p>
            <a:pPr marL="45720" indent="0">
              <a:buNone/>
            </a:pPr>
            <a:r>
              <a:rPr lang="en-IN" sz="2000" dirty="0"/>
              <a:t>	</a:t>
            </a:r>
          </a:p>
          <a:p>
            <a:pPr marL="45720" indent="0">
              <a:buNone/>
            </a:pP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08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4688-7075-4D7C-8B51-818A7895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304" y="688371"/>
            <a:ext cx="4962617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			</a:t>
            </a:r>
            <a:br>
              <a:rPr lang="en-IN" dirty="0"/>
            </a:br>
            <a:r>
              <a:rPr lang="en-IN" dirty="0"/>
              <a:t>Various factors affecting the signal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08B78E-54D3-495E-9ABD-3DE4A1749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" y="449794"/>
            <a:ext cx="5556777" cy="26995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38F31-62D4-45BC-B9D2-1FC6C2535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5" y="3862145"/>
            <a:ext cx="6469326" cy="2423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FF6E5-2CF7-4CF7-A4E5-6E4BACEF1F97}"/>
              </a:ext>
            </a:extLst>
          </p:cNvPr>
          <p:cNvSpPr txBox="1"/>
          <p:nvPr/>
        </p:nvSpPr>
        <p:spPr>
          <a:xfrm>
            <a:off x="7244179" y="4465468"/>
            <a:ext cx="3719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Channel Model</a:t>
            </a:r>
          </a:p>
        </p:txBody>
      </p:sp>
    </p:spTree>
    <p:extLst>
      <p:ext uri="{BB962C8B-B14F-4D97-AF65-F5344CB8AC3E}">
        <p14:creationId xmlns:p14="http://schemas.microsoft.com/office/powerpoint/2010/main" val="251148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8E89-473E-4343-8250-1F63BA2C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7F1F-7E75-41C2-845C-78E532A2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Drawbacks of Conventional Cryptography Techniques</a:t>
            </a:r>
          </a:p>
          <a:p>
            <a:pPr marL="45720" indent="0">
              <a:buNone/>
            </a:pPr>
            <a:r>
              <a:rPr lang="en-IN" dirty="0"/>
              <a:t>    	</a:t>
            </a:r>
            <a:r>
              <a:rPr lang="en-US" dirty="0"/>
              <a:t>Due to the “open-air” nature, key distribution is more susceptible to attacks in wireless communications. </a:t>
            </a:r>
          </a:p>
          <a:p>
            <a:pPr marL="45720" indent="0">
              <a:buNone/>
            </a:pPr>
            <a:r>
              <a:rPr lang="en-US" dirty="0"/>
              <a:t>	Mathematically Complex in the case of IoT devices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Physical Layer Security</a:t>
            </a:r>
          </a:p>
          <a:p>
            <a:pPr marL="45720" indent="0">
              <a:buNone/>
            </a:pPr>
            <a:r>
              <a:rPr lang="en-IN" dirty="0"/>
              <a:t>	It involves physical layer signatures which are very random, unique and doesn’t involves complex mathematical computations</a:t>
            </a:r>
          </a:p>
          <a:p>
            <a:r>
              <a:rPr lang="en-IN" b="1" dirty="0"/>
              <a:t>Physical Layer Security + Cryptographic Techniques</a:t>
            </a:r>
          </a:p>
          <a:p>
            <a:pPr marL="45720" indent="0">
              <a:buNone/>
            </a:pPr>
            <a:r>
              <a:rPr lang="en-IN" b="1" dirty="0"/>
              <a:t>	</a:t>
            </a:r>
            <a:r>
              <a:rPr lang="en-IN" dirty="0"/>
              <a:t>Existing cryptographic securities can be enhanced with the incorporation of physical layer signatures</a:t>
            </a:r>
            <a:endParaRPr lang="en-IN" b="1" dirty="0"/>
          </a:p>
          <a:p>
            <a:pPr marL="4572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800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93FE-0C02-4738-BB02-9C443640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Method		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6385-AEE5-4BE1-9A0A-5708972A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6E597-F702-4047-A013-B3C8D7CB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38" y="2168314"/>
            <a:ext cx="5897257" cy="3442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0F942-9A64-45F7-BA0D-D015A81A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5" y="1781423"/>
            <a:ext cx="52917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C4B8-2B6B-4CFF-BBF5-01ABDF46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13AF-4FD8-4E1C-AB83-8C2FF504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>
              <a:buNone/>
            </a:pPr>
            <a:endParaRPr lang="en-US" dirty="0"/>
          </a:p>
          <a:p>
            <a:pPr lvl="0"/>
            <a:r>
              <a:rPr lang="en-US" dirty="0"/>
              <a:t> To develop a new secret key generation algorithm </a:t>
            </a:r>
            <a:r>
              <a:rPr lang="en-IN" dirty="0">
                <a:cs typeface="Times New Roman" pitchFamily="18" charset="0"/>
              </a:rPr>
              <a:t>using physical layer signatures  (Channel State Information).</a:t>
            </a:r>
            <a:endParaRPr lang="en-US" dirty="0"/>
          </a:p>
          <a:p>
            <a:pPr lvl="0"/>
            <a:r>
              <a:rPr lang="en-US" dirty="0"/>
              <a:t>To overcome key exchange, key distribution and key management overhead at legitimate users.</a:t>
            </a:r>
          </a:p>
          <a:p>
            <a:pPr lvl="0"/>
            <a:r>
              <a:rPr lang="en-US" dirty="0"/>
              <a:t>To provide significant improvement in secrecy.</a:t>
            </a:r>
          </a:p>
        </p:txBody>
      </p:sp>
    </p:spTree>
    <p:extLst>
      <p:ext uri="{BB962C8B-B14F-4D97-AF65-F5344CB8AC3E}">
        <p14:creationId xmlns:p14="http://schemas.microsoft.com/office/powerpoint/2010/main" val="25213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453A-4A12-43EE-8FC7-05C073BD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32" y="-91374"/>
            <a:ext cx="9875520" cy="1356360"/>
          </a:xfrm>
        </p:spPr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1BC8D-C3D4-4D67-A4A5-D3D6E6056B38}"/>
              </a:ext>
            </a:extLst>
          </p:cNvPr>
          <p:cNvSpPr txBox="1"/>
          <p:nvPr/>
        </p:nvSpPr>
        <p:spPr>
          <a:xfrm>
            <a:off x="1877628" y="2448166"/>
            <a:ext cx="67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3642B-EF2E-47E5-88D4-E0C9B41F8F6C}"/>
              </a:ext>
            </a:extLst>
          </p:cNvPr>
          <p:cNvSpPr/>
          <p:nvPr/>
        </p:nvSpPr>
        <p:spPr>
          <a:xfrm>
            <a:off x="3002131" y="3788176"/>
            <a:ext cx="1303539" cy="57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1152BD-C3DC-4E1C-A83A-FD97AA991351}"/>
              </a:ext>
            </a:extLst>
          </p:cNvPr>
          <p:cNvSpPr/>
          <p:nvPr/>
        </p:nvSpPr>
        <p:spPr>
          <a:xfrm>
            <a:off x="5093563" y="3841441"/>
            <a:ext cx="466078" cy="470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FA884-F018-40F7-9B9C-CC55F1CF85A2}"/>
              </a:ext>
            </a:extLst>
          </p:cNvPr>
          <p:cNvSpPr/>
          <p:nvPr/>
        </p:nvSpPr>
        <p:spPr>
          <a:xfrm>
            <a:off x="6096000" y="2412052"/>
            <a:ext cx="624398" cy="440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||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A77356-19B7-476A-A9BF-E0B88916B53D}"/>
              </a:ext>
            </a:extLst>
          </p:cNvPr>
          <p:cNvSpPr/>
          <p:nvPr/>
        </p:nvSpPr>
        <p:spPr>
          <a:xfrm>
            <a:off x="8345009" y="2422442"/>
            <a:ext cx="452761" cy="43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FC6C1-6E69-4A63-BD93-1E93269A3145}"/>
              </a:ext>
            </a:extLst>
          </p:cNvPr>
          <p:cNvSpPr txBox="1"/>
          <p:nvPr/>
        </p:nvSpPr>
        <p:spPr>
          <a:xfrm>
            <a:off x="9552718" y="2472177"/>
            <a:ext cx="6724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MAC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38D64-308C-49E5-9665-08FEF6BFB041}"/>
              </a:ext>
            </a:extLst>
          </p:cNvPr>
          <p:cNvSpPr/>
          <p:nvPr/>
        </p:nvSpPr>
        <p:spPr>
          <a:xfrm>
            <a:off x="9237188" y="3377029"/>
            <a:ext cx="1303539" cy="57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DD387-AF08-4562-A7F3-02929AF36D2D}"/>
              </a:ext>
            </a:extLst>
          </p:cNvPr>
          <p:cNvSpPr/>
          <p:nvPr/>
        </p:nvSpPr>
        <p:spPr>
          <a:xfrm>
            <a:off x="9655921" y="4467218"/>
            <a:ext cx="466078" cy="470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53998-A395-436F-A244-79046AEB1531}"/>
              </a:ext>
            </a:extLst>
          </p:cNvPr>
          <p:cNvCxnSpPr>
            <a:cxnSpLocks/>
            <a:stCxn id="4" idx="3"/>
            <a:endCxn id="81" idx="2"/>
          </p:cNvCxnSpPr>
          <p:nvPr/>
        </p:nvCxnSpPr>
        <p:spPr>
          <a:xfrm flipV="1">
            <a:off x="2550111" y="2632229"/>
            <a:ext cx="1515121" cy="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E621A-F919-459E-9308-DA299E7B0BC7}"/>
              </a:ext>
            </a:extLst>
          </p:cNvPr>
          <p:cNvCxnSpPr>
            <a:cxnSpLocks/>
            <a:stCxn id="81" idx="6"/>
            <a:endCxn id="8" idx="1"/>
          </p:cNvCxnSpPr>
          <p:nvPr/>
        </p:nvCxnSpPr>
        <p:spPr>
          <a:xfrm>
            <a:off x="4571653" y="2632229"/>
            <a:ext cx="1524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D39376-2B5F-4BE3-BBD6-2E3514EA348D}"/>
              </a:ext>
            </a:extLst>
          </p:cNvPr>
          <p:cNvCxnSpPr/>
          <p:nvPr/>
        </p:nvCxnSpPr>
        <p:spPr>
          <a:xfrm>
            <a:off x="2405849" y="39328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E71180-F3B7-464A-A7B6-AD1D4186AB00}"/>
              </a:ext>
            </a:extLst>
          </p:cNvPr>
          <p:cNvCxnSpPr>
            <a:stCxn id="4" idx="2"/>
          </p:cNvCxnSpPr>
          <p:nvPr/>
        </p:nvCxnSpPr>
        <p:spPr>
          <a:xfrm flipH="1">
            <a:off x="2213869" y="2817498"/>
            <a:ext cx="1" cy="12592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740223-C4AC-4E2C-940F-C8AC62027CBB}"/>
              </a:ext>
            </a:extLst>
          </p:cNvPr>
          <p:cNvCxnSpPr>
            <a:endCxn id="6" idx="1"/>
          </p:cNvCxnSpPr>
          <p:nvPr/>
        </p:nvCxnSpPr>
        <p:spPr>
          <a:xfrm>
            <a:off x="2213869" y="4076699"/>
            <a:ext cx="7882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DD86A0-F841-4C4B-B7FC-34AFF1AA4C94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4305670" y="4076700"/>
            <a:ext cx="787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75CEC-F2DA-432C-A362-235BBF1E484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559641" y="4076700"/>
            <a:ext cx="8374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CE4CAA-3C36-4A5C-8D0E-5B675A4F0DC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97102" y="2852406"/>
            <a:ext cx="11097" cy="122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67243B-0C27-4BD1-8D73-A11BBD3F3A02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6720398" y="2632229"/>
            <a:ext cx="1624611" cy="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392729-7B37-4CBD-B3FF-5B464EA32BB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8797770" y="2639945"/>
            <a:ext cx="754948" cy="1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52C0FA-9E90-4E3F-AAD4-94D844CB094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9888958" y="2841509"/>
            <a:ext cx="2" cy="535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894192-C29F-4368-9F72-903B7EC8681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888958" y="3954077"/>
            <a:ext cx="2" cy="51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DFB19A-8432-4C75-8253-5B47EF5407D3}"/>
              </a:ext>
            </a:extLst>
          </p:cNvPr>
          <p:cNvCxnSpPr>
            <a:stCxn id="12" idx="4"/>
          </p:cNvCxnSpPr>
          <p:nvPr/>
        </p:nvCxnSpPr>
        <p:spPr>
          <a:xfrm flipH="1">
            <a:off x="9888959" y="4937735"/>
            <a:ext cx="1" cy="480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8C42E7-D128-4404-9E07-D2C4C30FAF1C}"/>
              </a:ext>
            </a:extLst>
          </p:cNvPr>
          <p:cNvSpPr txBox="1"/>
          <p:nvPr/>
        </p:nvSpPr>
        <p:spPr>
          <a:xfrm>
            <a:off x="4026578" y="829662"/>
            <a:ext cx="5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5CFC34-2A92-4EB2-814A-9769190F9DA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318442" y="1283684"/>
            <a:ext cx="0" cy="40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7E4570-B14A-4CB8-ABAB-462133FF30C4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584762" y="998783"/>
            <a:ext cx="3707536" cy="15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5F6AC9-03A7-4996-B682-7B9A4BCA4DE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8571390" y="1183449"/>
            <a:ext cx="0" cy="48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7F06CA-5EDE-4924-A0AE-7FF9309B01DA}"/>
              </a:ext>
            </a:extLst>
          </p:cNvPr>
          <p:cNvSpPr txBox="1"/>
          <p:nvPr/>
        </p:nvSpPr>
        <p:spPr>
          <a:xfrm>
            <a:off x="8292298" y="814117"/>
            <a:ext cx="5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CD71F-F755-42B9-BDCC-50DF28CDFED2}"/>
              </a:ext>
            </a:extLst>
          </p:cNvPr>
          <p:cNvSpPr txBox="1"/>
          <p:nvPr/>
        </p:nvSpPr>
        <p:spPr>
          <a:xfrm>
            <a:off x="3977761" y="1689495"/>
            <a:ext cx="6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56545A-68D8-48D6-80D1-E9329F96D9E1}"/>
              </a:ext>
            </a:extLst>
          </p:cNvPr>
          <p:cNvCxnSpPr>
            <a:cxnSpLocks/>
            <a:stCxn id="33" idx="2"/>
            <a:endCxn id="81" idx="0"/>
          </p:cNvCxnSpPr>
          <p:nvPr/>
        </p:nvCxnSpPr>
        <p:spPr>
          <a:xfrm>
            <a:off x="4318442" y="2058827"/>
            <a:ext cx="1" cy="33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8D3668-D70B-4749-9D23-5238A4ABFF6B}"/>
              </a:ext>
            </a:extLst>
          </p:cNvPr>
          <p:cNvSpPr txBox="1"/>
          <p:nvPr/>
        </p:nvSpPr>
        <p:spPr>
          <a:xfrm>
            <a:off x="8230709" y="1668652"/>
            <a:ext cx="6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A1343D-DBE2-4F5A-8522-4CD91331E89D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>
            <a:off x="8571390" y="2037984"/>
            <a:ext cx="0" cy="38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D528EA-0CFC-4FD3-A417-B456530D6B4C}"/>
              </a:ext>
            </a:extLst>
          </p:cNvPr>
          <p:cNvCxnSpPr>
            <a:cxnSpLocks/>
          </p:cNvCxnSpPr>
          <p:nvPr/>
        </p:nvCxnSpPr>
        <p:spPr>
          <a:xfrm>
            <a:off x="7350711" y="2632229"/>
            <a:ext cx="0" cy="2786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D4BB2BA-FEA5-4480-9FA4-8043E42D5A26}"/>
              </a:ext>
            </a:extLst>
          </p:cNvPr>
          <p:cNvSpPr/>
          <p:nvPr/>
        </p:nvSpPr>
        <p:spPr>
          <a:xfrm>
            <a:off x="7519386" y="4945451"/>
            <a:ext cx="2201652" cy="9312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Verification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C6854F-0D40-45FD-A232-B2A109354CC5}"/>
              </a:ext>
            </a:extLst>
          </p:cNvPr>
          <p:cNvCxnSpPr>
            <a:endCxn id="44" idx="3"/>
          </p:cNvCxnSpPr>
          <p:nvPr/>
        </p:nvCxnSpPr>
        <p:spPr>
          <a:xfrm flipH="1" flipV="1">
            <a:off x="9721038" y="5411053"/>
            <a:ext cx="167920" cy="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F3D01F-D987-42EA-9FB7-1A96B269F59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350711" y="5411053"/>
            <a:ext cx="168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056300-A3F7-4786-845C-088BEC3897F4}"/>
              </a:ext>
            </a:extLst>
          </p:cNvPr>
          <p:cNvCxnSpPr>
            <a:stCxn id="44" idx="2"/>
          </p:cNvCxnSpPr>
          <p:nvPr/>
        </p:nvCxnSpPr>
        <p:spPr>
          <a:xfrm>
            <a:off x="8620212" y="5876655"/>
            <a:ext cx="5" cy="31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879E69D-500D-44C7-B16E-06664668B33E}"/>
              </a:ext>
            </a:extLst>
          </p:cNvPr>
          <p:cNvSpPr txBox="1"/>
          <p:nvPr/>
        </p:nvSpPr>
        <p:spPr>
          <a:xfrm>
            <a:off x="7616318" y="6196614"/>
            <a:ext cx="22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Authenticated 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DE4AC7-CFD5-4B18-AD1C-0F9EC6898A40}"/>
              </a:ext>
            </a:extLst>
          </p:cNvPr>
          <p:cNvSpPr txBox="1"/>
          <p:nvPr/>
        </p:nvSpPr>
        <p:spPr>
          <a:xfrm>
            <a:off x="8652022" y="5827282"/>
            <a:ext cx="1003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EC3B3E-85B9-4D2B-B87B-B868F053EFC8}"/>
              </a:ext>
            </a:extLst>
          </p:cNvPr>
          <p:cNvSpPr/>
          <p:nvPr/>
        </p:nvSpPr>
        <p:spPr>
          <a:xfrm>
            <a:off x="4065232" y="2396970"/>
            <a:ext cx="506421" cy="470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9AB531-9E58-45E0-89F4-79F5DBA4D85E}"/>
              </a:ext>
            </a:extLst>
          </p:cNvPr>
          <p:cNvSpPr txBox="1"/>
          <p:nvPr/>
        </p:nvSpPr>
        <p:spPr>
          <a:xfrm>
            <a:off x="4993145" y="4612552"/>
            <a:ext cx="6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A06EC8-CFF4-4C5E-AE9B-03CBFBF3497C}"/>
              </a:ext>
            </a:extLst>
          </p:cNvPr>
          <p:cNvSpPr txBox="1"/>
          <p:nvPr/>
        </p:nvSpPr>
        <p:spPr>
          <a:xfrm>
            <a:off x="10540727" y="4517811"/>
            <a:ext cx="6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8E02DA-DE57-4578-ACA5-1033CEE14D9B}"/>
              </a:ext>
            </a:extLst>
          </p:cNvPr>
          <p:cNvCxnSpPr>
            <a:stCxn id="91" idx="1"/>
            <a:endCxn id="12" idx="6"/>
          </p:cNvCxnSpPr>
          <p:nvPr/>
        </p:nvCxnSpPr>
        <p:spPr>
          <a:xfrm flipH="1">
            <a:off x="10121999" y="4702477"/>
            <a:ext cx="418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03974C-647F-4BF0-A81B-666093BF3A01}"/>
              </a:ext>
            </a:extLst>
          </p:cNvPr>
          <p:cNvCxnSpPr>
            <a:stCxn id="90" idx="0"/>
            <a:endCxn id="7" idx="4"/>
          </p:cNvCxnSpPr>
          <p:nvPr/>
        </p:nvCxnSpPr>
        <p:spPr>
          <a:xfrm flipH="1" flipV="1">
            <a:off x="5326602" y="4311958"/>
            <a:ext cx="7224" cy="300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37">
            <a:extLst>
              <a:ext uri="{FF2B5EF4-FFF2-40B4-BE49-F238E27FC236}">
                <a16:creationId xmlns:a16="http://schemas.microsoft.com/office/drawing/2014/main" id="{A95C25C8-4397-4B25-8153-2C0E925E7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83708"/>
              </p:ext>
            </p:extLst>
          </p:nvPr>
        </p:nvGraphicFramePr>
        <p:xfrm>
          <a:off x="734219" y="5107700"/>
          <a:ext cx="4599606" cy="1336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9803">
                  <a:extLst>
                    <a:ext uri="{9D8B030D-6E8A-4147-A177-3AD203B41FA5}">
                      <a16:colId xmlns:a16="http://schemas.microsoft.com/office/drawing/2014/main" val="2223890054"/>
                    </a:ext>
                  </a:extLst>
                </a:gridCol>
                <a:gridCol w="2299803">
                  <a:extLst>
                    <a:ext uri="{9D8B030D-6E8A-4147-A177-3AD203B41FA5}">
                      <a16:colId xmlns:a16="http://schemas.microsoft.com/office/drawing/2014/main" val="1502873745"/>
                    </a:ext>
                  </a:extLst>
                </a:gridCol>
              </a:tblGrid>
              <a:tr h="5194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Encryption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47144"/>
                  </a:ext>
                </a:extLst>
              </a:tr>
              <a:tr h="4083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6193"/>
                  </a:ext>
                </a:extLst>
              </a:tr>
              <a:tr h="40831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4548"/>
                  </a:ext>
                </a:extLst>
              </a:tr>
            </a:tbl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5D9FE2F1-4A0F-46C7-B03B-CB1E6C254B10}"/>
              </a:ext>
            </a:extLst>
          </p:cNvPr>
          <p:cNvSpPr/>
          <p:nvPr/>
        </p:nvSpPr>
        <p:spPr>
          <a:xfrm>
            <a:off x="1695634" y="5171699"/>
            <a:ext cx="372123" cy="354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B2F87C-17F5-4746-B6F0-FB71D5A5631A}"/>
              </a:ext>
            </a:extLst>
          </p:cNvPr>
          <p:cNvSpPr/>
          <p:nvPr/>
        </p:nvSpPr>
        <p:spPr>
          <a:xfrm>
            <a:off x="1691566" y="6053508"/>
            <a:ext cx="372123" cy="354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2440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778F-EC00-4F05-AEB9-DE3F3346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F873B8-1BC8-434E-BDC0-4B466E1EEE85}"/>
              </a:ext>
            </a:extLst>
          </p:cNvPr>
          <p:cNvSpPr/>
          <p:nvPr/>
        </p:nvSpPr>
        <p:spPr>
          <a:xfrm>
            <a:off x="4314543" y="1807475"/>
            <a:ext cx="4039341" cy="6325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562711-E903-48B9-805F-0AFC18E5FEBF}"/>
              </a:ext>
            </a:extLst>
          </p:cNvPr>
          <p:cNvSpPr/>
          <p:nvPr/>
        </p:nvSpPr>
        <p:spPr>
          <a:xfrm>
            <a:off x="4314543" y="3027321"/>
            <a:ext cx="4039341" cy="6325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E58846-4556-4F2C-A5C4-1ADE594AF683}"/>
              </a:ext>
            </a:extLst>
          </p:cNvPr>
          <p:cNvSpPr txBox="1"/>
          <p:nvPr/>
        </p:nvSpPr>
        <p:spPr>
          <a:xfrm>
            <a:off x="4878283" y="3165289"/>
            <a:ext cx="33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QUANTIZATION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9AE02A-987D-48B4-984F-9ACC7B13215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334214" y="2440007"/>
            <a:ext cx="0" cy="587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802F09-F846-4067-91A8-B8ADB1AE03AB}"/>
              </a:ext>
            </a:extLst>
          </p:cNvPr>
          <p:cNvSpPr txBox="1"/>
          <p:nvPr/>
        </p:nvSpPr>
        <p:spPr>
          <a:xfrm>
            <a:off x="4645235" y="1992079"/>
            <a:ext cx="337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CSI EXTRACTION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736F77-2DA4-46D0-99A1-CABA23BC4CD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334214" y="3659853"/>
            <a:ext cx="0" cy="587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F1A9B8C-2168-4DC9-AAB8-ADB84A4FCA1C}"/>
              </a:ext>
            </a:extLst>
          </p:cNvPr>
          <p:cNvSpPr/>
          <p:nvPr/>
        </p:nvSpPr>
        <p:spPr>
          <a:xfrm>
            <a:off x="4314543" y="4222146"/>
            <a:ext cx="4039341" cy="9035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PRIVACY AMPLIFICATION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SHA - 256</a:t>
            </a:r>
          </a:p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6EBF7B-65EC-49BF-A1AC-1039DD13230C}"/>
              </a:ext>
            </a:extLst>
          </p:cNvPr>
          <p:cNvCxnSpPr>
            <a:stCxn id="36" idx="2"/>
          </p:cNvCxnSpPr>
          <p:nvPr/>
        </p:nvCxnSpPr>
        <p:spPr>
          <a:xfrm>
            <a:off x="6334214" y="5125675"/>
            <a:ext cx="0" cy="50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5171E3-0412-45E8-9975-0D8BAF9A20E1}"/>
              </a:ext>
            </a:extLst>
          </p:cNvPr>
          <p:cNvSpPr txBox="1"/>
          <p:nvPr/>
        </p:nvSpPr>
        <p:spPr>
          <a:xfrm>
            <a:off x="5857787" y="5597345"/>
            <a:ext cx="9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Imprint MT Shadow" panose="04020605060303030202" pitchFamily="82" charset="0"/>
              </a:rPr>
              <a:t>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5FC6F5-1274-42FE-B6D2-4BF8329B2DDA}"/>
              </a:ext>
            </a:extLst>
          </p:cNvPr>
          <p:cNvSpPr txBox="1"/>
          <p:nvPr/>
        </p:nvSpPr>
        <p:spPr>
          <a:xfrm>
            <a:off x="6072373" y="3712937"/>
            <a:ext cx="11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Imprint MT Shadow" panose="04020605060303030202" pitchFamily="82" charset="0"/>
              </a:rPr>
              <a:t>K</a:t>
            </a:r>
            <a:r>
              <a:rPr lang="en-IN" sz="2400" baseline="-25000" dirty="0">
                <a:latin typeface="Imprint MT Shadow" panose="04020605060303030202" pitchFamily="82" charset="0"/>
              </a:rPr>
              <a:t>u</a:t>
            </a:r>
            <a:endParaRPr lang="en-IN" sz="3200" dirty="0">
              <a:latin typeface="Imprint MT Shadow" panose="0402060506030303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EF108-880B-4B88-BAE7-5CA614200070}"/>
              </a:ext>
            </a:extLst>
          </p:cNvPr>
          <p:cNvSpPr txBox="1"/>
          <p:nvPr/>
        </p:nvSpPr>
        <p:spPr>
          <a:xfrm>
            <a:off x="6096000" y="2479818"/>
            <a:ext cx="9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Imprint MT Shadow" panose="04020605060303030202" pitchFamily="82" charset="0"/>
              </a:rPr>
              <a:t>S</a:t>
            </a:r>
            <a:r>
              <a:rPr lang="en-IN" sz="2400" baseline="-25000" dirty="0">
                <a:latin typeface="Imprint MT Shadow" panose="04020605060303030202" pitchFamily="82" charset="0"/>
              </a:rPr>
              <a:t>i</a:t>
            </a:r>
            <a:endParaRPr lang="en-IN" sz="24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6" grpId="0" animBg="1"/>
      <p:bldP spid="38" grpId="0"/>
      <p:bldP spid="4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2FD5-A892-4732-AAE3-4B90130D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QUANTIZATION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C3031-8581-400F-9B12-844285BAA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IN" b="1" dirty="0"/>
                  <a:t>INPUT</a:t>
                </a:r>
                <a:r>
                  <a:rPr lang="en-IN" dirty="0"/>
                  <a:t>: Absolute value of CSI,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of length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b="1" dirty="0"/>
                  <a:t>OUTPUT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Step 1: To find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IN" dirty="0"/>
                  <a:t> 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Step 2: To find quantization threshold by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Step 3: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aseline="-25000" dirty="0"/>
                  <a:t> </a:t>
                </a:r>
                <a:r>
                  <a:rPr lang="en-IN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	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marL="45720" indent="0">
                  <a:buNone/>
                </a:pPr>
                <a:r>
                  <a:rPr lang="en-IN" dirty="0"/>
                  <a:t>Step 4: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∆ 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  <a:p>
                <a:pPr marL="45720" indent="0">
                  <a:buNone/>
                </a:pPr>
                <a:endParaRPr lang="en-IN" dirty="0"/>
              </a:p>
              <a:p>
                <a:pPr marL="4572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C3031-8581-400F-9B12-844285BAA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2680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944</TotalTime>
  <Words>776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Corbel</vt:lpstr>
      <vt:lpstr>Imprint MT Shadow</vt:lpstr>
      <vt:lpstr>Basis</vt:lpstr>
      <vt:lpstr>IoT Security Enhancement using Physical Layer signatures</vt:lpstr>
      <vt:lpstr>INTRODUCTION</vt:lpstr>
      <vt:lpstr>    Various factors affecting the signal</vt:lpstr>
      <vt:lpstr>MOTIVATION</vt:lpstr>
      <vt:lpstr>Existing Method  Proposed Method</vt:lpstr>
      <vt:lpstr>OBJECTIVE</vt:lpstr>
      <vt:lpstr>METHODOLOGY</vt:lpstr>
      <vt:lpstr>FLOWCHART</vt:lpstr>
      <vt:lpstr>QUANTIZATION ALGORITHM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TIME FRAME CHART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Security Enhancement using Physical Layer signatures</dc:title>
  <dc:creator>Venkat Krishnan</dc:creator>
  <cp:lastModifiedBy>Venkat Krishnan</cp:lastModifiedBy>
  <cp:revision>39</cp:revision>
  <dcterms:created xsi:type="dcterms:W3CDTF">2020-02-04T15:10:21Z</dcterms:created>
  <dcterms:modified xsi:type="dcterms:W3CDTF">2020-02-06T02:43:20Z</dcterms:modified>
</cp:coreProperties>
</file>