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1"/>
  </p:notesMasterIdLst>
  <p:sldIdLst>
    <p:sldId id="329" r:id="rId3"/>
    <p:sldId id="330" r:id="rId4"/>
    <p:sldId id="296" r:id="rId5"/>
    <p:sldId id="298" r:id="rId6"/>
    <p:sldId id="314" r:id="rId7"/>
    <p:sldId id="331" r:id="rId8"/>
    <p:sldId id="332" r:id="rId9"/>
    <p:sldId id="334" r:id="rId10"/>
    <p:sldId id="333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00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225AD-85E7-40EA-9082-8CD193E2E380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20CB2-8C19-4934-80EA-767EA75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0CB2-8C19-4934-80EA-767EA75625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0CB2-8C19-4934-80EA-767EA756251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5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8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84831" y="460131"/>
            <a:ext cx="2236228" cy="4419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82021" y="1207196"/>
            <a:ext cx="1374752" cy="278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86811" y="1421567"/>
            <a:ext cx="1374749" cy="282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37275" y="1479115"/>
            <a:ext cx="1255856" cy="2232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888140" y="856501"/>
            <a:ext cx="2021579" cy="35939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381509" y="1770024"/>
            <a:ext cx="1189237" cy="2115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68844" y="1866300"/>
            <a:ext cx="1189355" cy="1648460"/>
          </a:xfrm>
          <a:custGeom>
            <a:avLst/>
            <a:gdLst/>
            <a:ahLst/>
            <a:cxnLst/>
            <a:rect l="l" t="t" r="r" b="b"/>
            <a:pathLst>
              <a:path w="1189354" h="1648460">
                <a:moveTo>
                  <a:pt x="0" y="0"/>
                </a:moveTo>
                <a:lnTo>
                  <a:pt x="1189200" y="0"/>
                </a:lnTo>
                <a:lnTo>
                  <a:pt x="1189200" y="1647899"/>
                </a:lnTo>
                <a:lnTo>
                  <a:pt x="0" y="16478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3756" y="1937130"/>
            <a:ext cx="6736486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7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919" y="1308862"/>
            <a:ext cx="350520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0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9184" y="2307265"/>
            <a:ext cx="614563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826" y="1713357"/>
            <a:ext cx="60007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4826" y="2261692"/>
            <a:ext cx="609917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/>
              <a:t>There are several specialized math expressions you need to know. Here's the first one.</a:t>
            </a:r>
          </a:p>
          <a:p>
            <a:r>
              <a:rPr lang="en-US" sz="1600" dirty="0" err="1"/>
              <a:t>num</a:t>
            </a:r>
            <a:r>
              <a:rPr lang="en-US" sz="1600" dirty="0" smtClean="0"/>
              <a:t>++;</a:t>
            </a:r>
            <a:endParaRPr lang="en-US" sz="1600" dirty="0"/>
          </a:p>
          <a:p>
            <a:r>
              <a:rPr lang="en-US" sz="1600" dirty="0"/>
              <a:t>This is a short way of writing...</a:t>
            </a:r>
            <a:endParaRPr lang="en-US" sz="1600" dirty="0" smtClean="0"/>
          </a:p>
          <a:p>
            <a:r>
              <a:rPr lang="en-US" sz="1600" dirty="0" err="1"/>
              <a:t>num</a:t>
            </a:r>
            <a:r>
              <a:rPr lang="en-US" sz="1600" dirty="0"/>
              <a:t> = </a:t>
            </a:r>
            <a:r>
              <a:rPr lang="en-US" sz="1600" dirty="0" err="1"/>
              <a:t>num</a:t>
            </a:r>
            <a:r>
              <a:rPr lang="en-US" sz="1600" dirty="0"/>
              <a:t> + 1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err="1"/>
              <a:t>num</a:t>
            </a:r>
            <a:r>
              <a:rPr lang="en-US" sz="1600" dirty="0"/>
              <a:t>--;</a:t>
            </a:r>
          </a:p>
          <a:p>
            <a:r>
              <a:rPr lang="en-US" sz="1600" dirty="0" err="1" smtClean="0"/>
              <a:t>num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num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sz="1600" dirty="0"/>
              <a:t>1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Math </a:t>
            </a:r>
            <a:r>
              <a:rPr lang="en-US" sz="2400" b="1" dirty="0" smtClean="0">
                <a:solidFill>
                  <a:schemeClr val="bg1"/>
                </a:solidFill>
              </a:rPr>
              <a:t>expressions: Unfamiliar </a:t>
            </a:r>
            <a:r>
              <a:rPr lang="en-US" sz="2400" b="1" dirty="0">
                <a:solidFill>
                  <a:schemeClr val="bg1"/>
                </a:solidFill>
              </a:rPr>
              <a:t>operators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Quiz</a:t>
            </a:r>
          </a:p>
          <a:p>
            <a:r>
              <a:rPr lang="en-US" sz="1600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sz="1600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num</a:t>
            </a:r>
            <a:r>
              <a:rPr lang="en-US" sz="1600" dirty="0"/>
              <a:t> = 1;</a:t>
            </a:r>
          </a:p>
          <a:p>
            <a:r>
              <a:rPr lang="en-US" sz="1600" dirty="0" smtClean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newNum</a:t>
            </a:r>
            <a:r>
              <a:rPr lang="en-US" sz="1600" dirty="0"/>
              <a:t> = </a:t>
            </a:r>
            <a:r>
              <a:rPr lang="en-US" sz="1600" dirty="0" err="1"/>
              <a:t>num</a:t>
            </a:r>
            <a:r>
              <a:rPr lang="en-US" sz="1600" dirty="0" smtClean="0"/>
              <a:t>++;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Q: what is the value of </a:t>
            </a:r>
            <a:r>
              <a:rPr lang="en-US" sz="1600" dirty="0" err="1" smtClean="0"/>
              <a:t>newNum</a:t>
            </a:r>
            <a:r>
              <a:rPr lang="en-US" sz="1600" dirty="0" smtClean="0"/>
              <a:t>?</a:t>
            </a:r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 = 1;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newNum</a:t>
            </a:r>
            <a:r>
              <a:rPr lang="en-US" sz="1600" dirty="0"/>
              <a:t> = ++</a:t>
            </a:r>
            <a:r>
              <a:rPr lang="en-US" sz="1600" dirty="0" err="1"/>
              <a:t>num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Q: what is the value of </a:t>
            </a:r>
            <a:r>
              <a:rPr lang="en-US" sz="1600" dirty="0" err="1"/>
              <a:t>newNum</a:t>
            </a:r>
            <a:r>
              <a:rPr lang="en-US" sz="1600"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Math </a:t>
            </a:r>
            <a:r>
              <a:rPr lang="en-US" sz="2400" b="1" dirty="0" smtClean="0">
                <a:solidFill>
                  <a:schemeClr val="bg1"/>
                </a:solidFill>
              </a:rPr>
              <a:t>expressions: Unfamiliar </a:t>
            </a:r>
            <a:r>
              <a:rPr lang="en-US" sz="2400" b="1" dirty="0">
                <a:solidFill>
                  <a:schemeClr val="bg1"/>
                </a:solidFill>
              </a:rPr>
              <a:t>operators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38350"/>
            <a:ext cx="3116791" cy="12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Quiz</a:t>
            </a:r>
          </a:p>
          <a:p>
            <a:r>
              <a:rPr lang="en-US" sz="1600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sz="1600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num</a:t>
            </a:r>
            <a:r>
              <a:rPr lang="en-US" sz="1600" dirty="0"/>
              <a:t> = 1;</a:t>
            </a:r>
          </a:p>
          <a:p>
            <a:r>
              <a:rPr lang="en-US" sz="1600" dirty="0" smtClean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newNum</a:t>
            </a:r>
            <a:r>
              <a:rPr lang="en-US" sz="1600" dirty="0"/>
              <a:t> = </a:t>
            </a:r>
            <a:r>
              <a:rPr lang="en-US" sz="1600" dirty="0" err="1" smtClean="0"/>
              <a:t>num</a:t>
            </a:r>
            <a:r>
              <a:rPr lang="en-US" sz="1600" dirty="0" smtClean="0"/>
              <a:t>--;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Q: what is the value of </a:t>
            </a:r>
            <a:r>
              <a:rPr lang="en-US" sz="1600" dirty="0" err="1" smtClean="0"/>
              <a:t>newNum</a:t>
            </a:r>
            <a:r>
              <a:rPr lang="en-US" sz="1600" dirty="0" smtClean="0"/>
              <a:t>?</a:t>
            </a:r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 = 1;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newNum</a:t>
            </a:r>
            <a:r>
              <a:rPr lang="en-US" sz="1600" dirty="0"/>
              <a:t> = </a:t>
            </a:r>
            <a:r>
              <a:rPr lang="en-US" sz="1600" dirty="0" smtClean="0"/>
              <a:t>--</a:t>
            </a:r>
            <a:r>
              <a:rPr lang="en-US" sz="1600" dirty="0" err="1" smtClean="0"/>
              <a:t>num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Q: what is the value of </a:t>
            </a:r>
            <a:r>
              <a:rPr lang="en-US" sz="1600" dirty="0" err="1"/>
              <a:t>newNum</a:t>
            </a:r>
            <a:r>
              <a:rPr lang="en-US" sz="1600"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Math </a:t>
            </a:r>
            <a:r>
              <a:rPr lang="en-US" sz="2400" b="1" dirty="0" smtClean="0">
                <a:solidFill>
                  <a:schemeClr val="bg1"/>
                </a:solidFill>
              </a:rPr>
              <a:t>expressions: Unfamiliar </a:t>
            </a:r>
            <a:r>
              <a:rPr lang="en-US" sz="2400" b="1" dirty="0">
                <a:solidFill>
                  <a:schemeClr val="bg1"/>
                </a:solidFill>
              </a:rPr>
              <a:t>operators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Quiz</a:t>
            </a:r>
          </a:p>
          <a:p>
            <a:r>
              <a:rPr lang="en-US" sz="1600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totalCost</a:t>
            </a:r>
            <a:r>
              <a:rPr lang="en-US" sz="1600" dirty="0"/>
              <a:t> = 1 + 3 * 4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Q: what is the value of </a:t>
            </a:r>
            <a:r>
              <a:rPr lang="en-US" sz="1600" dirty="0" err="1"/>
              <a:t>totalCost</a:t>
            </a:r>
            <a:r>
              <a:rPr lang="en-US" sz="1600" dirty="0"/>
              <a:t> </a:t>
            </a:r>
            <a:r>
              <a:rPr lang="en-US" sz="1600" dirty="0" smtClean="0"/>
              <a:t>?</a:t>
            </a:r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 = </a:t>
            </a:r>
            <a:r>
              <a:rPr lang="en-US" sz="1600" dirty="0" smtClean="0"/>
              <a:t>3*1 + “</a:t>
            </a:r>
            <a:r>
              <a:rPr lang="en-US" sz="1600" dirty="0" err="1" smtClean="0"/>
              <a:t>naveed</a:t>
            </a:r>
            <a:r>
              <a:rPr lang="en-US" sz="1600" dirty="0" smtClean="0"/>
              <a:t>”;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Q: what is the value </a:t>
            </a:r>
            <a:r>
              <a:rPr lang="en-US" sz="1600" dirty="0" smtClean="0"/>
              <a:t>of </a:t>
            </a:r>
            <a:r>
              <a:rPr lang="en-US" sz="1600" dirty="0" err="1" smtClean="0"/>
              <a:t>num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Math </a:t>
            </a:r>
            <a:r>
              <a:rPr lang="en-US" sz="2400" b="1" dirty="0" smtClean="0">
                <a:solidFill>
                  <a:schemeClr val="bg1"/>
                </a:solidFill>
              </a:rPr>
              <a:t>expressions: </a:t>
            </a:r>
            <a:r>
              <a:rPr lang="en-US" sz="2400" b="1" dirty="0" smtClean="0">
                <a:solidFill>
                  <a:schemeClr val="bg1"/>
                </a:solidFill>
                <a:latin typeface="TimesNewRomanPS-BoldMT"/>
              </a:rPr>
              <a:t>Eliminating </a:t>
            </a:r>
            <a:r>
              <a:rPr lang="en-US" sz="2400" b="1" dirty="0">
                <a:solidFill>
                  <a:schemeClr val="bg1"/>
                </a:solidFill>
              </a:rPr>
              <a:t>ambiguity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259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 err="1"/>
              <a:t>var</a:t>
            </a:r>
            <a:r>
              <a:rPr lang="en-US" sz="1600" dirty="0"/>
              <a:t> message = "Thanks, ";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banger = </a:t>
            </a:r>
            <a:r>
              <a:rPr lang="en-US" sz="1600" dirty="0" smtClean="0"/>
              <a:t>"!";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username=“</a:t>
            </a:r>
            <a:r>
              <a:rPr lang="en-US" sz="1600" dirty="0" err="1" smtClean="0"/>
              <a:t>naveed</a:t>
            </a:r>
            <a:r>
              <a:rPr lang="en-US" sz="1600" dirty="0" smtClean="0"/>
              <a:t>”</a:t>
            </a:r>
            <a:endParaRPr lang="en-US" sz="1600" dirty="0"/>
          </a:p>
          <a:p>
            <a:r>
              <a:rPr lang="en-US" sz="1600" dirty="0" smtClean="0"/>
              <a:t> </a:t>
            </a:r>
            <a:r>
              <a:rPr lang="en-US" sz="1600" dirty="0"/>
              <a:t>alert(message </a:t>
            </a:r>
            <a:r>
              <a:rPr lang="en-US" sz="1600" dirty="0" smtClean="0"/>
              <a:t>+</a:t>
            </a:r>
            <a:r>
              <a:rPr lang="en-US" sz="1600" dirty="0" err="1" smtClean="0"/>
              <a:t>userName</a:t>
            </a:r>
            <a:r>
              <a:rPr lang="en-US" sz="1600" dirty="0" smtClean="0"/>
              <a:t>+  </a:t>
            </a:r>
            <a:r>
              <a:rPr lang="en-US" sz="1600" dirty="0"/>
              <a:t>banger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/>
              <a:t>You can assign a concatenation to a </a:t>
            </a:r>
            <a:r>
              <a:rPr lang="en-US" sz="1600" dirty="0" smtClean="0"/>
              <a:t>variable</a:t>
            </a:r>
          </a:p>
          <a:p>
            <a:endParaRPr lang="en-US" sz="1600" dirty="0" smtClean="0"/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customMess</a:t>
            </a:r>
            <a:r>
              <a:rPr lang="en-US" sz="1600" dirty="0"/>
              <a:t> = message + </a:t>
            </a:r>
            <a:r>
              <a:rPr lang="en-US" sz="1600" dirty="0" err="1"/>
              <a:t>userName</a:t>
            </a:r>
            <a:r>
              <a:rPr lang="en-US" sz="1600" dirty="0"/>
              <a:t> + banger;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alert(</a:t>
            </a:r>
            <a:r>
              <a:rPr lang="en-US" sz="1600" dirty="0" err="1"/>
              <a:t>customMess</a:t>
            </a:r>
            <a:r>
              <a:rPr lang="en-US" sz="1600" dirty="0"/>
              <a:t>);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Concatenating text strings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Quiz</a:t>
            </a:r>
          </a:p>
          <a:p>
            <a:r>
              <a:rPr lang="en-US" sz="1600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sz="1600" dirty="0"/>
              <a:t>alert("2 plus 2 equals " + 2 + 2);</a:t>
            </a:r>
            <a:endParaRPr lang="en-US" sz="1600" dirty="0" smtClean="0"/>
          </a:p>
          <a:p>
            <a:r>
              <a:rPr lang="en-US" sz="1600" dirty="0" smtClean="0"/>
              <a:t> Q: what is the </a:t>
            </a:r>
            <a:r>
              <a:rPr lang="en-US" sz="1600" dirty="0" smtClean="0"/>
              <a:t>value of </a:t>
            </a:r>
            <a:r>
              <a:rPr lang="en-US" sz="1600" dirty="0" smtClean="0"/>
              <a:t>alert?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Concatenating 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2550"/>
            <a:ext cx="189568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4034067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prompt() </a:t>
            </a:r>
            <a:r>
              <a:rPr lang="en-US" sz="1600" dirty="0"/>
              <a:t>method displays a dialog box that prompts the visitor for input.</a:t>
            </a:r>
          </a:p>
          <a:p>
            <a:r>
              <a:rPr lang="en-US" sz="1600" dirty="0"/>
              <a:t>A prompt box is often used if you want the user to input a value before entering a page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 smtClean="0"/>
              <a:t>Syntax</a:t>
            </a:r>
            <a:r>
              <a:rPr lang="en-US" sz="1600" dirty="0" smtClean="0"/>
              <a:t>: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 person = prompt("Please enter your name</a:t>
            </a:r>
            <a:r>
              <a:rPr lang="en-US" sz="1600" dirty="0" smtClean="0"/>
              <a:t>");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Prompts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343150"/>
            <a:ext cx="3438525" cy="17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numberOfCats</a:t>
            </a:r>
            <a:r>
              <a:rPr lang="en-US" sz="1600" dirty="0"/>
              <a:t> = </a:t>
            </a:r>
            <a:r>
              <a:rPr lang="en-US" sz="1600" b="1" dirty="0"/>
              <a:t>prompt</a:t>
            </a:r>
            <a:r>
              <a:rPr lang="en-US" sz="1600" dirty="0"/>
              <a:t>("How many cats?");</a:t>
            </a:r>
          </a:p>
          <a:p>
            <a:r>
              <a:rPr lang="en-US" sz="1600" dirty="0" smtClean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tooManyCats</a:t>
            </a:r>
            <a:r>
              <a:rPr lang="en-US" sz="1600" dirty="0"/>
              <a:t> = </a:t>
            </a:r>
            <a:r>
              <a:rPr lang="en-US" sz="1600" dirty="0" err="1"/>
              <a:t>numberOfCats</a:t>
            </a:r>
            <a:r>
              <a:rPr lang="en-US" sz="1600" dirty="0"/>
              <a:t> + 1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 smtClean="0"/>
              <a:t>Q: value of </a:t>
            </a:r>
            <a:r>
              <a:rPr lang="en-US" sz="1600" dirty="0" err="1" smtClean="0"/>
              <a:t>toomanyCats</a:t>
            </a:r>
            <a:r>
              <a:rPr lang="en-US" sz="1600" dirty="0" smtClean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Prompts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2550"/>
            <a:ext cx="189568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09750"/>
            <a:ext cx="3810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96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331" y="2752574"/>
            <a:ext cx="6825269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Introduction To JavaScript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en-US" sz="4500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                                   </a:t>
            </a:r>
            <a:r>
              <a:rPr lang="en-US" sz="2400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lecture-1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7164" y="484021"/>
            <a:ext cx="1176020" cy="0"/>
          </a:xfrm>
          <a:custGeom>
            <a:avLst/>
            <a:gdLst/>
            <a:ahLst/>
            <a:cxnLst/>
            <a:rect l="l" t="t" r="r" b="b"/>
            <a:pathLst>
              <a:path w="1176020">
                <a:moveTo>
                  <a:pt x="0" y="0"/>
                </a:moveTo>
                <a:lnTo>
                  <a:pt x="1175399" y="0"/>
                </a:lnTo>
              </a:path>
            </a:pathLst>
          </a:custGeom>
          <a:ln w="35399">
            <a:solidFill>
              <a:srgbClr val="C9D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4296" y="484021"/>
            <a:ext cx="1774825" cy="0"/>
          </a:xfrm>
          <a:custGeom>
            <a:avLst/>
            <a:gdLst/>
            <a:ahLst/>
            <a:cxnLst/>
            <a:rect l="l" t="t" r="r" b="b"/>
            <a:pathLst>
              <a:path w="1774825">
                <a:moveTo>
                  <a:pt x="0" y="0"/>
                </a:moveTo>
                <a:lnTo>
                  <a:pt x="1774199" y="0"/>
                </a:lnTo>
              </a:path>
            </a:pathLst>
          </a:custGeom>
          <a:ln w="35399">
            <a:solidFill>
              <a:srgbClr val="6C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8361" y="484021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09">
                <a:moveTo>
                  <a:pt x="0" y="0"/>
                </a:moveTo>
                <a:lnTo>
                  <a:pt x="1235699" y="0"/>
                </a:lnTo>
              </a:path>
            </a:pathLst>
          </a:custGeom>
          <a:ln w="35399">
            <a:solidFill>
              <a:srgbClr val="3C7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84199" y="484021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499" y="0"/>
                </a:lnTo>
              </a:path>
            </a:pathLst>
          </a:custGeom>
          <a:ln w="35399">
            <a:solidFill>
              <a:srgbClr val="1B45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6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525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828547"/>
            <a:ext cx="2086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4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Variable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319" y="1973326"/>
            <a:ext cx="692467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</a:rPr>
              <a:t>Variables</a:t>
            </a:r>
            <a:r>
              <a:rPr lang="en-US" dirty="0"/>
              <a:t> are the names you give to computer </a:t>
            </a:r>
            <a:r>
              <a:rPr lang="en-US" dirty="0">
                <a:solidFill>
                  <a:schemeClr val="bg1"/>
                </a:solidFill>
              </a:rPr>
              <a:t>memory</a:t>
            </a:r>
            <a:r>
              <a:rPr lang="en-US" dirty="0"/>
              <a:t> locations which are used to store values in a computer </a:t>
            </a:r>
            <a:r>
              <a:rPr lang="en-US" dirty="0">
                <a:solidFill>
                  <a:schemeClr val="bg1"/>
                </a:solidFill>
              </a:rPr>
              <a:t>program</a:t>
            </a:r>
            <a:r>
              <a:rPr lang="en-US" dirty="0" smtClean="0"/>
              <a:t>.</a:t>
            </a: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It </a:t>
            </a:r>
            <a:r>
              <a:rPr lang="en-US" dirty="0"/>
              <a:t>works like a </a:t>
            </a:r>
            <a:r>
              <a:rPr lang="en-US" dirty="0">
                <a:solidFill>
                  <a:schemeClr val="bg1"/>
                </a:solidFill>
              </a:rPr>
              <a:t>box</a:t>
            </a:r>
            <a:r>
              <a:rPr lang="en-US" dirty="0"/>
              <a:t> that can hold can any </a:t>
            </a:r>
            <a:r>
              <a:rPr lang="en-US" b="1" dirty="0"/>
              <a:t>value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>
          <a:xfrm>
            <a:off x="6248400" y="4856976"/>
            <a:ext cx="2971800" cy="276999"/>
          </a:xfrm>
        </p:spPr>
        <p:txBody>
          <a:bodyPr/>
          <a:lstStyle/>
          <a:p>
            <a:fld id="{5B20896D-7911-454B-80D2-1945687EC4C1}" type="datetime1">
              <a:rPr lang="en-US" smtClean="0">
                <a:solidFill>
                  <a:schemeClr val="bg1"/>
                </a:solidFill>
              </a:rPr>
              <a:t>10/7/2018</a:t>
            </a:fld>
            <a:r>
              <a:rPr lang="en-US" dirty="0" smtClean="0">
                <a:solidFill>
                  <a:schemeClr val="bg1"/>
                </a:solidFill>
              </a:rPr>
              <a:t>            Naveed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4826" y="909066"/>
            <a:ext cx="2179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Variable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7772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 smtClean="0"/>
              <a:t>Boolean. ( e.g. </a:t>
            </a:r>
            <a:r>
              <a:rPr lang="en-US" sz="1600" dirty="0" smtClean="0">
                <a:solidFill>
                  <a:srgbClr val="0070C0"/>
                </a:solidFill>
              </a:rPr>
              <a:t>true, </a:t>
            </a:r>
            <a:r>
              <a:rPr lang="en-US" sz="1600" dirty="0" smtClean="0">
                <a:solidFill>
                  <a:srgbClr val="0070C0"/>
                </a:solidFill>
              </a:rPr>
              <a:t>false</a:t>
            </a:r>
            <a:r>
              <a:rPr lang="en-US" sz="1600" dirty="0" smtClean="0"/>
              <a:t>)</a:t>
            </a:r>
          </a:p>
          <a:p>
            <a:r>
              <a:rPr lang="en-US" altLang="en-US" sz="1600" dirty="0" smtClean="0">
                <a:solidFill>
                  <a:srgbClr val="101094"/>
                </a:solidFill>
                <a:latin typeface="inherit"/>
              </a:rPr>
              <a:t>  </a:t>
            </a:r>
            <a:r>
              <a:rPr lang="en-US" altLang="en-US" sz="1400" dirty="0" err="1" smtClean="0">
                <a:solidFill>
                  <a:srgbClr val="101094"/>
                </a:solidFill>
                <a:latin typeface="inherit"/>
              </a:rPr>
              <a:t>var</a:t>
            </a:r>
            <a:r>
              <a:rPr lang="en-US" altLang="en-US" sz="1400" dirty="0" smtClean="0">
                <a:solidFill>
                  <a:srgbClr val="303336"/>
                </a:solidFill>
                <a:latin typeface="inherit"/>
              </a:rPr>
              <a:t> flag=true;</a:t>
            </a:r>
            <a:r>
              <a:rPr lang="en-US" altLang="en-US" sz="1200" dirty="0" smtClean="0"/>
              <a:t> </a:t>
            </a:r>
            <a:endParaRPr lang="en-US" sz="2000" dirty="0" smtClean="0"/>
          </a:p>
          <a:p>
            <a:r>
              <a:rPr lang="en-US" sz="1600" dirty="0" smtClean="0">
                <a:solidFill>
                  <a:srgbClr val="00AFEF"/>
                </a:solidFill>
                <a:cs typeface="Calibri"/>
              </a:rPr>
              <a:t>› </a:t>
            </a:r>
            <a:r>
              <a:rPr lang="en-US" sz="1600" dirty="0" smtClean="0"/>
              <a:t>Null.  (e.g. </a:t>
            </a:r>
            <a:r>
              <a:rPr lang="en-US" sz="1600" dirty="0" smtClean="0">
                <a:solidFill>
                  <a:srgbClr val="0070C0"/>
                </a:solidFill>
              </a:rPr>
              <a:t>means a variable with no value</a:t>
            </a:r>
            <a:r>
              <a:rPr lang="en-US" sz="1600" dirty="0" smtClean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smtClean="0"/>
              <a:t> </a:t>
            </a:r>
            <a:r>
              <a:rPr lang="en-US" altLang="en-US" sz="1400" dirty="0" err="1" smtClean="0">
                <a:solidFill>
                  <a:srgbClr val="101094"/>
                </a:solidFill>
                <a:latin typeface="inherit"/>
              </a:rPr>
              <a:t>var</a:t>
            </a:r>
            <a:r>
              <a:rPr lang="en-US" altLang="en-US" sz="1400" dirty="0" smtClean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inherit"/>
              </a:rPr>
              <a:t>TestVar</a:t>
            </a:r>
            <a:r>
              <a:rPr lang="en-US" altLang="en-US" sz="14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1400" dirty="0" smtClean="0">
                <a:solidFill>
                  <a:srgbClr val="303336"/>
                </a:solidFill>
                <a:latin typeface="inherit"/>
              </a:rPr>
              <a:t>=null;</a:t>
            </a:r>
            <a:r>
              <a:rPr lang="en-US" altLang="en-US" sz="1200" dirty="0" smtClean="0"/>
              <a:t> </a:t>
            </a:r>
            <a:endParaRPr lang="en-US" sz="1400" dirty="0" smtClean="0"/>
          </a:p>
          <a:p>
            <a:r>
              <a:rPr lang="en-US" sz="1600" dirty="0" smtClean="0">
                <a:solidFill>
                  <a:srgbClr val="00AFEF"/>
                </a:solidFill>
                <a:cs typeface="Calibri"/>
              </a:rPr>
              <a:t>› </a:t>
            </a:r>
            <a:r>
              <a:rPr lang="en-US" sz="1600" dirty="0" smtClean="0"/>
              <a:t>Undefined. (e.g. </a:t>
            </a:r>
            <a:r>
              <a:rPr lang="en-US" sz="1600" dirty="0" smtClean="0">
                <a:solidFill>
                  <a:srgbClr val="0070C0"/>
                </a:solidFill>
              </a:rPr>
              <a:t>means variable not defined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</a:t>
            </a:r>
            <a:r>
              <a:rPr lang="en-US" altLang="en-US" sz="1600" dirty="0" err="1" smtClean="0">
                <a:solidFill>
                  <a:srgbClr val="101094"/>
                </a:solidFill>
                <a:latin typeface="inherit"/>
              </a:rPr>
              <a:t>var</a:t>
            </a:r>
            <a:r>
              <a:rPr lang="en-US" altLang="en-US" sz="1600" dirty="0" smtClean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1200" dirty="0" err="1">
                <a:solidFill>
                  <a:srgbClr val="2B91AF"/>
                </a:solidFill>
                <a:latin typeface="inherit"/>
              </a:rPr>
              <a:t>TestVar</a:t>
            </a:r>
            <a:r>
              <a:rPr lang="en-US" altLang="en-US" sz="16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1600" dirty="0" smtClean="0">
                <a:solidFill>
                  <a:srgbClr val="303336"/>
                </a:solidFill>
                <a:latin typeface="inherit"/>
              </a:rPr>
              <a:t>;</a:t>
            </a:r>
            <a:r>
              <a:rPr lang="en-US" altLang="en-US" sz="1400" dirty="0" smtClean="0"/>
              <a:t> 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AFEF"/>
                </a:solidFill>
                <a:cs typeface="Calibri"/>
              </a:rPr>
              <a:t>› </a:t>
            </a:r>
            <a:r>
              <a:rPr lang="en-US" sz="1600" dirty="0" smtClean="0"/>
              <a:t>Number. (e.g. </a:t>
            </a:r>
            <a:r>
              <a:rPr lang="en-US" sz="1600" dirty="0" smtClean="0">
                <a:solidFill>
                  <a:srgbClr val="0070C0"/>
                </a:solidFill>
              </a:rPr>
              <a:t>1,2,3,4,5, 8.9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</a:t>
            </a:r>
            <a:r>
              <a:rPr lang="en-US" sz="1600" dirty="0" smtClean="0"/>
              <a:t> </a:t>
            </a:r>
            <a:r>
              <a:rPr lang="en-US" altLang="en-US" sz="1400" dirty="0" err="1" smtClean="0">
                <a:solidFill>
                  <a:srgbClr val="101094"/>
                </a:solidFill>
                <a:latin typeface="inherit"/>
              </a:rPr>
              <a:t>var</a:t>
            </a:r>
            <a:r>
              <a:rPr lang="en-US" altLang="en-US" sz="1400" dirty="0" smtClean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inherit"/>
              </a:rPr>
              <a:t>TestVar</a:t>
            </a:r>
            <a:r>
              <a:rPr lang="en-US" altLang="en-US" sz="14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1400" dirty="0" smtClean="0">
                <a:solidFill>
                  <a:srgbClr val="303336"/>
                </a:solidFill>
                <a:latin typeface="inherit"/>
              </a:rPr>
              <a:t>=12;</a:t>
            </a:r>
            <a:r>
              <a:rPr lang="en-US" altLang="en-US" sz="1200" dirty="0" smtClean="0"/>
              <a:t> </a:t>
            </a:r>
            <a:endParaRPr lang="en-US" sz="1600" dirty="0" smtClean="0"/>
          </a:p>
          <a:p>
            <a:r>
              <a:rPr lang="en-US" sz="1600" dirty="0">
                <a:solidFill>
                  <a:srgbClr val="00AFEF"/>
                </a:solidFill>
                <a:cs typeface="Calibri"/>
              </a:rPr>
              <a:t>› </a:t>
            </a:r>
            <a:r>
              <a:rPr lang="en-US" sz="1600" dirty="0" smtClean="0"/>
              <a:t>String. (e.g. </a:t>
            </a:r>
            <a:r>
              <a:rPr lang="en-US" sz="1600" dirty="0" smtClean="0">
                <a:solidFill>
                  <a:srgbClr val="0070C0"/>
                </a:solidFill>
              </a:rPr>
              <a:t>“anything”</a:t>
            </a:r>
            <a:r>
              <a:rPr lang="en-US" sz="1600" dirty="0" smtClean="0"/>
              <a:t>)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</a:t>
            </a:r>
            <a:r>
              <a:rPr lang="en-US" altLang="en-US" sz="1400" dirty="0" err="1" smtClean="0">
                <a:solidFill>
                  <a:srgbClr val="101094"/>
                </a:solidFill>
                <a:latin typeface="inherit"/>
              </a:rPr>
              <a:t>var</a:t>
            </a:r>
            <a:r>
              <a:rPr lang="en-US" altLang="en-US" sz="1400" dirty="0" smtClean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inherit"/>
              </a:rPr>
              <a:t>TestVar</a:t>
            </a:r>
            <a:r>
              <a:rPr lang="en-US" altLang="en-US" sz="14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US" altLang="en-US" sz="1400" dirty="0" smtClean="0">
                <a:solidFill>
                  <a:srgbClr val="303336"/>
                </a:solidFill>
                <a:latin typeface="inherit"/>
              </a:rPr>
              <a:t>=“</a:t>
            </a:r>
            <a:r>
              <a:rPr lang="en-US" altLang="en-US" sz="1400" dirty="0" err="1" smtClean="0">
                <a:solidFill>
                  <a:srgbClr val="303336"/>
                </a:solidFill>
                <a:latin typeface="inherit"/>
              </a:rPr>
              <a:t>naveed</a:t>
            </a:r>
            <a:r>
              <a:rPr lang="en-US" altLang="en-US" sz="1400" dirty="0" smtClean="0">
                <a:solidFill>
                  <a:srgbClr val="303336"/>
                </a:solidFill>
                <a:latin typeface="inherit"/>
              </a:rPr>
              <a:t>”;</a:t>
            </a:r>
            <a:r>
              <a:rPr lang="en-US" altLang="en-US" sz="1200" dirty="0" smtClean="0"/>
              <a:t> </a:t>
            </a:r>
            <a:endParaRPr lang="en-US" sz="2000" dirty="0"/>
          </a:p>
          <a:p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297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</a:rPr>
              <a:t>Data type of a variable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JavaScript </a:t>
            </a:r>
            <a:r>
              <a:rPr lang="en-US" sz="1600" dirty="0"/>
              <a:t>automatically detects the data type of variable and perform according to the data type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Example: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</a:t>
            </a: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/>
              <a:t> num1 = 3;       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</a:t>
            </a: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/>
              <a:t> </a:t>
            </a:r>
            <a:r>
              <a:rPr lang="en-US" sz="1600" dirty="0" smtClean="0"/>
              <a:t>fruit </a:t>
            </a:r>
            <a:r>
              <a:rPr lang="en-US" sz="1600" dirty="0"/>
              <a:t>= “Eat”;</a:t>
            </a:r>
            <a:br>
              <a:rPr lang="en-US" sz="1600" dirty="0"/>
            </a:br>
            <a:r>
              <a:rPr lang="en-US" sz="1600" dirty="0" smtClean="0"/>
              <a:t>                       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en-US" sz="1600" dirty="0" smtClean="0"/>
              <a:t> </a:t>
            </a:r>
            <a:r>
              <a:rPr lang="en-US" sz="1600" dirty="0"/>
              <a:t>num2 = 4;		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</a:t>
            </a: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/>
              <a:t> </a:t>
            </a:r>
            <a:r>
              <a:rPr lang="en-US" sz="1600" dirty="0" smtClean="0"/>
              <a:t>fruit2 </a:t>
            </a:r>
            <a:r>
              <a:rPr lang="en-US" sz="1600" dirty="0"/>
              <a:t>= “Apple”;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297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Data type of a variable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1" dirty="0" smtClean="0"/>
              <a:t>JavaScript</a:t>
            </a:r>
            <a:r>
              <a:rPr lang="en-US" sz="1600" dirty="0" smtClean="0"/>
              <a:t> </a:t>
            </a:r>
            <a:r>
              <a:rPr lang="en-US" sz="1600" dirty="0"/>
              <a:t>provides us some built-in tools for printing which helps us in developing, improving and debugging our code.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Example: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alert</a:t>
            </a:r>
            <a:r>
              <a:rPr lang="en-US" sz="1600" dirty="0"/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console</a:t>
            </a:r>
          </a:p>
          <a:p>
            <a:r>
              <a:rPr lang="en-US" sz="1600" b="1" dirty="0"/>
              <a:t>Using </a:t>
            </a:r>
            <a:r>
              <a:rPr lang="en-US" sz="1600" b="1" dirty="0" smtClean="0"/>
              <a:t>alert: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var</a:t>
            </a:r>
            <a:r>
              <a:rPr lang="en-US" sz="1600" dirty="0" smtClean="0"/>
              <a:t> number = 10;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alert(number);</a:t>
            </a:r>
          </a:p>
          <a:p>
            <a:r>
              <a:rPr lang="en-US" sz="1600" b="1" dirty="0" smtClean="0"/>
              <a:t>Using Console: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</a:t>
            </a:r>
            <a:r>
              <a:rPr lang="en-US" sz="1600" dirty="0" err="1" smtClean="0"/>
              <a:t>var</a:t>
            </a:r>
            <a:r>
              <a:rPr lang="en-US" sz="1600" dirty="0" smtClean="0"/>
              <a:t> name = “</a:t>
            </a:r>
            <a:r>
              <a:rPr lang="en-US" sz="1600" dirty="0" err="1" smtClean="0"/>
              <a:t>naveed</a:t>
            </a:r>
            <a:r>
              <a:rPr lang="en-US" sz="1600" dirty="0" smtClean="0"/>
              <a:t>”;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console.log(name);</a:t>
            </a:r>
            <a:endParaRPr lang="en-US" sz="1600" dirty="0"/>
          </a:p>
          <a:p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297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chemeClr val="bg1"/>
                </a:solidFill>
              </a:rPr>
              <a:t>Printing variables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525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8" y="828547"/>
            <a:ext cx="35928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Variable Name Legal and Illegal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118" y="1352550"/>
            <a:ext cx="692467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1-</a:t>
            </a:r>
            <a:r>
              <a:rPr lang="en-US" dirty="0" smtClean="0"/>
              <a:t> A </a:t>
            </a:r>
            <a:r>
              <a:rPr lang="en-US" dirty="0">
                <a:solidFill>
                  <a:schemeClr val="bg1"/>
                </a:solidFill>
              </a:rPr>
              <a:t>variable</a:t>
            </a:r>
            <a:r>
              <a:rPr lang="en-US" dirty="0"/>
              <a:t> name can't contain any </a:t>
            </a:r>
            <a:r>
              <a:rPr lang="en-US" dirty="0">
                <a:solidFill>
                  <a:schemeClr val="bg1"/>
                </a:solidFill>
              </a:rPr>
              <a:t>spaces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2- </a:t>
            </a:r>
            <a:r>
              <a:rPr lang="en-US" dirty="0"/>
              <a:t>A variable name can contain only letters, </a:t>
            </a:r>
            <a:r>
              <a:rPr lang="en-US" dirty="0">
                <a:solidFill>
                  <a:schemeClr val="bg1"/>
                </a:solidFill>
              </a:rPr>
              <a:t>numbers</a:t>
            </a:r>
            <a:r>
              <a:rPr lang="en-US" dirty="0"/>
              <a:t>, dollar </a:t>
            </a:r>
            <a:r>
              <a:rPr lang="en-US" dirty="0">
                <a:solidFill>
                  <a:schemeClr val="bg1"/>
                </a:solidFill>
              </a:rPr>
              <a:t>signs</a:t>
            </a:r>
            <a:r>
              <a:rPr lang="en-US" dirty="0"/>
              <a:t>, and underscores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3-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variable name can't be any of JavaScript's </a:t>
            </a:r>
            <a:r>
              <a:rPr lang="en-US" dirty="0" smtClean="0">
                <a:solidFill>
                  <a:schemeClr val="bg1"/>
                </a:solidFill>
              </a:rPr>
              <a:t>keywords.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4-</a:t>
            </a:r>
            <a:r>
              <a:rPr lang="en-US" dirty="0"/>
              <a:t>Capital letters are fine, but be careful. Variable names are case sensitive. </a:t>
            </a:r>
            <a:r>
              <a:rPr lang="en-US" dirty="0" smtClean="0"/>
              <a:t>  A </a:t>
            </a:r>
            <a:r>
              <a:rPr lang="en-US" dirty="0">
                <a:solidFill>
                  <a:schemeClr val="bg1"/>
                </a:solidFill>
              </a:rPr>
              <a:t>rose</a:t>
            </a:r>
            <a:r>
              <a:rPr lang="en-US" dirty="0"/>
              <a:t> is not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bg1"/>
                </a:solidFill>
              </a:rPr>
              <a:t>Rose.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5-</a:t>
            </a:r>
            <a:r>
              <a:rPr lang="en-US" i="1" dirty="0">
                <a:solidFill>
                  <a:schemeClr val="bg1"/>
                </a:solidFill>
              </a:rPr>
              <a:t>camelCase</a:t>
            </a:r>
            <a:r>
              <a:rPr lang="en-US" i="1" dirty="0"/>
              <a:t> </a:t>
            </a:r>
            <a:r>
              <a:rPr lang="en-US" dirty="0"/>
              <a:t>naming </a:t>
            </a:r>
            <a:r>
              <a:rPr lang="en-US" dirty="0" smtClean="0"/>
              <a:t>convention preferred 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Example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</a:t>
            </a:r>
            <a:r>
              <a:rPr lang="en-US" dirty="0" err="1"/>
              <a:t>userResponse</a:t>
            </a:r>
            <a:endParaRPr lang="en-US" dirty="0"/>
          </a:p>
          <a:p>
            <a:r>
              <a:rPr lang="en-US" dirty="0" smtClean="0"/>
              <a:t>          </a:t>
            </a:r>
            <a:r>
              <a:rPr lang="en-US" dirty="0" err="1" smtClean="0"/>
              <a:t>userResponseTime</a:t>
            </a:r>
            <a:endParaRPr lang="en-US" dirty="0"/>
          </a:p>
          <a:p>
            <a:r>
              <a:rPr lang="en-US" dirty="0" smtClean="0"/>
              <a:t>          </a:t>
            </a:r>
            <a:r>
              <a:rPr lang="en-US" dirty="0" err="1" smtClean="0"/>
              <a:t>userResponseTimeLimit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>
          <a:xfrm>
            <a:off x="6248400" y="4856976"/>
            <a:ext cx="2971800" cy="276999"/>
          </a:xfrm>
        </p:spPr>
        <p:txBody>
          <a:bodyPr/>
          <a:lstStyle/>
          <a:p>
            <a:fld id="{5B20896D-7911-454B-80D2-1945687EC4C1}" type="datetime1">
              <a:rPr lang="en-US" smtClean="0">
                <a:solidFill>
                  <a:prstClr val="white"/>
                </a:solidFill>
              </a:rPr>
              <a:pPr/>
              <a:t>10/7/2018</a:t>
            </a:fld>
            <a:r>
              <a:rPr lang="en-US" dirty="0" smtClean="0">
                <a:solidFill>
                  <a:prstClr val="white"/>
                </a:solidFill>
              </a:rPr>
              <a:t>            Naveed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/>
              <a:t>Wherever you can use a number, you can use a math expression. For example, </a:t>
            </a:r>
            <a:r>
              <a:rPr lang="en-US" sz="1600" dirty="0" smtClean="0"/>
              <a:t>you're</a:t>
            </a:r>
            <a:r>
              <a:rPr lang="en-US" sz="1600" dirty="0"/>
              <a:t> </a:t>
            </a:r>
            <a:r>
              <a:rPr lang="en-US" sz="1600" dirty="0" smtClean="0"/>
              <a:t>familiar </a:t>
            </a:r>
            <a:r>
              <a:rPr lang="en-US" sz="1600" dirty="0"/>
              <a:t>with this kind of </a:t>
            </a:r>
            <a:r>
              <a:rPr lang="en-US" sz="1600" dirty="0" smtClean="0"/>
              <a:t>statement</a:t>
            </a:r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popularNumber</a:t>
            </a:r>
            <a:r>
              <a:rPr lang="en-US" sz="1600" dirty="0"/>
              <a:t> = 2 + 2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alert(2 + 2</a:t>
            </a:r>
            <a:r>
              <a:rPr lang="en-US" sz="1600" dirty="0" smtClean="0"/>
              <a:t>);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popularNumber</a:t>
            </a:r>
            <a:r>
              <a:rPr lang="en-US" sz="1600" dirty="0"/>
              <a:t> = 12 - 24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num</a:t>
            </a:r>
            <a:r>
              <a:rPr lang="en-US" sz="1600" dirty="0"/>
              <a:t> = 10;</a:t>
            </a:r>
          </a:p>
          <a:p>
            <a:r>
              <a:rPr lang="en-US" sz="1600" dirty="0" smtClean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popularNumber</a:t>
            </a:r>
            <a:r>
              <a:rPr lang="en-US" sz="1600" dirty="0"/>
              <a:t> = </a:t>
            </a:r>
            <a:r>
              <a:rPr lang="en-US" sz="1600" dirty="0" err="1"/>
              <a:t>num</a:t>
            </a:r>
            <a:r>
              <a:rPr lang="en-US" sz="1600" dirty="0"/>
              <a:t> + 200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Console.log(</a:t>
            </a:r>
            <a:r>
              <a:rPr lang="en-US" sz="1600" dirty="0" err="1"/>
              <a:t>popularNumber</a:t>
            </a:r>
            <a:r>
              <a:rPr lang="en-US" sz="1600" dirty="0"/>
              <a:t> </a:t>
            </a:r>
            <a:r>
              <a:rPr lang="en-US" sz="1600" dirty="0" smtClean="0"/>
              <a:t>);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Math </a:t>
            </a:r>
            <a:r>
              <a:rPr lang="en-US" sz="2400" b="1" dirty="0" smtClean="0">
                <a:solidFill>
                  <a:schemeClr val="bg1"/>
                </a:solidFill>
              </a:rPr>
              <a:t>expressions: Familiar </a:t>
            </a:r>
            <a:r>
              <a:rPr lang="en-US" sz="2400" b="1" dirty="0">
                <a:solidFill>
                  <a:schemeClr val="bg1"/>
                </a:solidFill>
              </a:rPr>
              <a:t>operators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686</Words>
  <Application>Microsoft Office PowerPoint</Application>
  <PresentationFormat>On-screen Show (16:9)</PresentationFormat>
  <Paragraphs>118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inherit</vt:lpstr>
      <vt:lpstr>Lucida Sans</vt:lpstr>
      <vt:lpstr>Lucida Sans Unicode</vt:lpstr>
      <vt:lpstr>TimesNewRomanPS-BoldMT</vt:lpstr>
      <vt:lpstr>Wingdings</vt:lpstr>
      <vt:lpstr>Office Theme</vt:lpstr>
      <vt:lpstr>1_Office Theme</vt:lpstr>
      <vt:lpstr>PowerPoint Presentation</vt:lpstr>
      <vt:lpstr>PowerPoint Presentation</vt:lpstr>
      <vt:lpstr>Variable</vt:lpstr>
      <vt:lpstr>Variable</vt:lpstr>
      <vt:lpstr>Data type of a variable</vt:lpstr>
      <vt:lpstr>Data type of a variable</vt:lpstr>
      <vt:lpstr>Printing variables</vt:lpstr>
      <vt:lpstr>Variable Name Legal and Illegal</vt:lpstr>
      <vt:lpstr>Math expressions: Familiar operators</vt:lpstr>
      <vt:lpstr>Math expressions: Unfamiliar operators</vt:lpstr>
      <vt:lpstr>Math expressions: Unfamiliar operators</vt:lpstr>
      <vt:lpstr>Math expressions: Unfamiliar operators</vt:lpstr>
      <vt:lpstr>Math expressions: Eliminating ambiguity</vt:lpstr>
      <vt:lpstr>Concatenating text strings</vt:lpstr>
      <vt:lpstr>Concatenating :</vt:lpstr>
      <vt:lpstr>Prompts:</vt:lpstr>
      <vt:lpstr>Prompts: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NaveedRajput</cp:lastModifiedBy>
  <cp:revision>51</cp:revision>
  <dcterms:created xsi:type="dcterms:W3CDTF">2018-03-30T06:46:23Z</dcterms:created>
  <dcterms:modified xsi:type="dcterms:W3CDTF">2018-10-07T06:04:48Z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