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notesSlides/notesSlide2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6"/>
  </p:notesMasterIdLst>
  <p:sldIdLst>
    <p:sldId id="329" r:id="rId3"/>
    <p:sldId id="330" r:id="rId4"/>
    <p:sldId id="296" r:id="rId5"/>
    <p:sldId id="342" r:id="rId6"/>
    <p:sldId id="298" r:id="rId7"/>
    <p:sldId id="314" r:id="rId8"/>
    <p:sldId id="331" r:id="rId9"/>
    <p:sldId id="332" r:id="rId10"/>
    <p:sldId id="343" r:id="rId11"/>
    <p:sldId id="345" r:id="rId12"/>
    <p:sldId id="346" r:id="rId13"/>
    <p:sldId id="349" r:id="rId14"/>
    <p:sldId id="350" r:id="rId15"/>
    <p:sldId id="347" r:id="rId16"/>
    <p:sldId id="353" r:id="rId17"/>
    <p:sldId id="344" r:id="rId18"/>
    <p:sldId id="348" r:id="rId19"/>
    <p:sldId id="354" r:id="rId20"/>
    <p:sldId id="334" r:id="rId21"/>
    <p:sldId id="351" r:id="rId22"/>
    <p:sldId id="339" r:id="rId23"/>
    <p:sldId id="352" r:id="rId24"/>
    <p:sldId id="300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225AD-85E7-40EA-9082-8CD193E2E380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0CB2-8C19-4934-80EA-767EA75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0CB2-8C19-4934-80EA-767EA75625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0CB2-8C19-4934-80EA-767EA756251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8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84831" y="460131"/>
            <a:ext cx="2236228" cy="4419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82021" y="1207196"/>
            <a:ext cx="1374752" cy="278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86811" y="1421567"/>
            <a:ext cx="1374749" cy="282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37275" y="1479115"/>
            <a:ext cx="1255856" cy="2232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888140" y="856501"/>
            <a:ext cx="2021579" cy="35939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81509" y="1770024"/>
            <a:ext cx="1189237" cy="211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68844" y="1866300"/>
            <a:ext cx="1189355" cy="1648460"/>
          </a:xfrm>
          <a:custGeom>
            <a:avLst/>
            <a:gdLst/>
            <a:ahLst/>
            <a:cxnLst/>
            <a:rect l="l" t="t" r="r" b="b"/>
            <a:pathLst>
              <a:path w="1189354" h="1648460">
                <a:moveTo>
                  <a:pt x="0" y="0"/>
                </a:moveTo>
                <a:lnTo>
                  <a:pt x="1189200" y="0"/>
                </a:lnTo>
                <a:lnTo>
                  <a:pt x="1189200" y="1647899"/>
                </a:lnTo>
                <a:lnTo>
                  <a:pt x="0" y="16478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3756" y="1937130"/>
            <a:ext cx="6736486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7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2919" y="1308862"/>
            <a:ext cx="350520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0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184" y="2307265"/>
            <a:ext cx="614563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4826" y="1713357"/>
            <a:ext cx="60007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826" y="2261692"/>
            <a:ext cx="609917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Let start with example,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Example: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          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age = 20;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1600" dirty="0"/>
              <a:t>if (</a:t>
            </a:r>
            <a:r>
              <a:rPr lang="en-US" sz="1600" b="1" dirty="0"/>
              <a:t>age</a:t>
            </a:r>
            <a:r>
              <a:rPr lang="en-US" sz="1600" dirty="0"/>
              <a:t> &lt; </a:t>
            </a:r>
            <a:r>
              <a:rPr lang="en-US" sz="1600" b="1" dirty="0"/>
              <a:t>18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console.log("Too young“);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};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</a:t>
            </a:r>
            <a:r>
              <a:rPr lang="en-US" sz="1600" dirty="0"/>
              <a:t>if (</a:t>
            </a:r>
            <a:r>
              <a:rPr lang="en-US" sz="1600" b="1" dirty="0"/>
              <a:t>age</a:t>
            </a:r>
            <a:r>
              <a:rPr lang="en-US" sz="1600" dirty="0"/>
              <a:t> </a:t>
            </a:r>
            <a:r>
              <a:rPr lang="en-US" sz="1600" dirty="0" smtClean="0"/>
              <a:t>&gt;</a:t>
            </a:r>
            <a:r>
              <a:rPr lang="en-US" sz="1600" dirty="0"/>
              <a:t> </a:t>
            </a:r>
            <a:r>
              <a:rPr lang="en-US" sz="1600" b="1" dirty="0"/>
              <a:t>18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              console.log</a:t>
            </a:r>
            <a:r>
              <a:rPr lang="en-US" sz="1600" dirty="0" smtClean="0"/>
              <a:t>(“yes age is greater than 18“);</a:t>
            </a:r>
            <a:endParaRPr lang="en-US" sz="1600" dirty="0"/>
          </a:p>
          <a:p>
            <a:r>
              <a:rPr lang="en-US" sz="1600" dirty="0"/>
              <a:t>                        };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45720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b="1" i="1" dirty="0">
                <a:solidFill>
                  <a:schemeClr val="bg1"/>
                </a:solidFill>
              </a:rPr>
              <a:t>if...else </a:t>
            </a:r>
            <a:r>
              <a:rPr lang="en-US" sz="2800" b="1" dirty="0">
                <a:solidFill>
                  <a:schemeClr val="bg1"/>
                </a:solidFill>
              </a:rPr>
              <a:t>and </a:t>
            </a:r>
            <a:r>
              <a:rPr lang="en-US" sz="2800" b="1" i="1" dirty="0">
                <a:solidFill>
                  <a:schemeClr val="bg1"/>
                </a:solidFill>
              </a:rPr>
              <a:t>else if </a:t>
            </a:r>
            <a:r>
              <a:rPr lang="en-US" sz="2800" b="1" dirty="0">
                <a:solidFill>
                  <a:schemeClr val="bg1"/>
                </a:solidFill>
              </a:rPr>
              <a:t>statements</a:t>
            </a:r>
            <a:r>
              <a:rPr lang="en-US" sz="2400" dirty="0"/>
              <a:t/>
            </a:r>
            <a:br>
              <a:rPr lang="en-US" sz="2400" dirty="0"/>
            </a:b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352550"/>
            <a:ext cx="6167667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Let start with example,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Example: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          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age = 20;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1600" dirty="0"/>
              <a:t>if (</a:t>
            </a:r>
            <a:r>
              <a:rPr lang="en-US" sz="1600" b="1" dirty="0"/>
              <a:t>age</a:t>
            </a:r>
            <a:r>
              <a:rPr lang="en-US" sz="1600" dirty="0"/>
              <a:t> </a:t>
            </a:r>
            <a:r>
              <a:rPr lang="en-US" sz="1600" dirty="0" smtClean="0"/>
              <a:t>&lt;= </a:t>
            </a:r>
            <a:r>
              <a:rPr lang="en-US" sz="1600" b="1" dirty="0" smtClean="0"/>
              <a:t>18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console.log("Too young“);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B</a:t>
            </a:r>
            <a:r>
              <a:rPr lang="en-US" sz="1600" dirty="0" smtClean="0"/>
              <a:t>ut question is here if age is not less than 18</a:t>
            </a:r>
            <a:r>
              <a:rPr lang="en-US" sz="1600" dirty="0"/>
              <a:t> </a:t>
            </a:r>
            <a:r>
              <a:rPr lang="en-US" sz="1600" dirty="0" smtClean="0"/>
              <a:t>definitely age is greater than 18. </a:t>
            </a:r>
          </a:p>
          <a:p>
            <a:r>
              <a:rPr lang="en-US" sz="1600" dirty="0" smtClean="0"/>
              <a:t>                         we can do it as follows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else {</a:t>
            </a:r>
          </a:p>
          <a:p>
            <a:r>
              <a:rPr lang="en-US" sz="1600" dirty="0" smtClean="0"/>
              <a:t>                              </a:t>
            </a:r>
            <a:r>
              <a:rPr lang="en-US" sz="1600" dirty="0"/>
              <a:t>console.log</a:t>
            </a:r>
            <a:r>
              <a:rPr lang="en-US" sz="1600" dirty="0" smtClean="0"/>
              <a:t>(“your age is greater than 18“);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45720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b="1" i="1" dirty="0" smtClean="0">
                <a:solidFill>
                  <a:schemeClr val="bg1"/>
                </a:solidFill>
              </a:rPr>
              <a:t>If else </a:t>
            </a:r>
            <a:r>
              <a:rPr lang="en-US" sz="2800" b="1" dirty="0">
                <a:solidFill>
                  <a:schemeClr val="bg1"/>
                </a:solidFill>
              </a:rPr>
              <a:t>statements</a:t>
            </a:r>
            <a:r>
              <a:rPr lang="en-US" sz="2400" dirty="0"/>
              <a:t/>
            </a:r>
            <a:br>
              <a:rPr lang="en-US" sz="2400" dirty="0"/>
            </a:b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/>
              <a:t>Use the </a:t>
            </a:r>
            <a:r>
              <a:rPr lang="en-US" sz="1600" b="1" dirty="0"/>
              <a:t>else if</a:t>
            </a:r>
            <a:r>
              <a:rPr lang="en-US" sz="1600" dirty="0"/>
              <a:t> statement to specify a new condition if the first condition is false</a:t>
            </a:r>
            <a:r>
              <a:rPr lang="en-US" sz="1600" dirty="0" smtClean="0"/>
              <a:t>.</a:t>
            </a:r>
          </a:p>
          <a:p>
            <a:r>
              <a:rPr lang="en-US" sz="2400" b="1" dirty="0" smtClean="0"/>
              <a:t>Syntax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1200" dirty="0"/>
              <a:t>if (</a:t>
            </a:r>
            <a:r>
              <a:rPr lang="en-US" sz="1200" i="1" dirty="0"/>
              <a:t>condition1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i="1" dirty="0"/>
              <a:t>    block of code to be executed if condition1 is true</a:t>
            </a:r>
            <a:br>
              <a:rPr lang="en-US" sz="1200" i="1" dirty="0"/>
            </a:br>
            <a:r>
              <a:rPr lang="en-US" sz="1200" dirty="0"/>
              <a:t>} else if (</a:t>
            </a:r>
            <a:r>
              <a:rPr lang="en-US" sz="1200" i="1" dirty="0"/>
              <a:t>condition2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i="1" dirty="0"/>
              <a:t>    block of code to be executed if the condition1 is false and condition2 is true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} else {</a:t>
            </a:r>
            <a:br>
              <a:rPr lang="en-US" sz="1200" dirty="0"/>
            </a:br>
            <a:r>
              <a:rPr lang="en-US" sz="1200" i="1" dirty="0"/>
              <a:t>    block of code to be executed if the condition1 is false and condition2 is false</a:t>
            </a:r>
            <a:br>
              <a:rPr lang="en-US" sz="1200" i="1" dirty="0"/>
            </a:br>
            <a:r>
              <a:rPr lang="en-US" sz="1200" dirty="0"/>
              <a:t>}</a:t>
            </a:r>
            <a:endParaRPr lang="en-US" sz="12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else if Statement</a:t>
            </a:r>
            <a:r>
              <a:rPr lang="en-US" sz="2400" dirty="0"/>
              <a:t/>
            </a:r>
            <a:br>
              <a:rPr lang="en-US" sz="2400" dirty="0"/>
            </a:b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Example</a:t>
            </a:r>
          </a:p>
          <a:p>
            <a:pPr algn="ctr"/>
            <a:endParaRPr lang="en-US" sz="1200" b="1" dirty="0">
              <a:solidFill>
                <a:srgbClr val="00AFEF"/>
              </a:solidFill>
              <a:cs typeface="Calibri"/>
            </a:endParaRPr>
          </a:p>
          <a:p>
            <a:pPr algn="ctr"/>
            <a:r>
              <a:rPr lang="en-US" sz="1200" dirty="0"/>
              <a:t>if </a:t>
            </a:r>
            <a:r>
              <a:rPr lang="en-US" sz="1200" dirty="0" smtClean="0"/>
              <a:t>(number &gt;=48) {</a:t>
            </a:r>
            <a:br>
              <a:rPr lang="en-US" sz="1200" dirty="0" smtClean="0"/>
            </a:br>
            <a:r>
              <a:rPr lang="en-US" sz="1200" dirty="0" smtClean="0"/>
              <a:t>    alert(“GRADE: A”);}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else</a:t>
            </a:r>
            <a:r>
              <a:rPr lang="en-US" sz="1200" dirty="0"/>
              <a:t> if </a:t>
            </a:r>
            <a:r>
              <a:rPr lang="en-US" sz="1200" dirty="0" smtClean="0"/>
              <a:t>(number &gt;=39)</a:t>
            </a:r>
            <a:r>
              <a:rPr lang="en-US" sz="1200" dirty="0"/>
              <a:t> 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dirty="0" smtClean="0"/>
              <a:t>    </a:t>
            </a:r>
            <a:r>
              <a:rPr lang="en-US" sz="1200" dirty="0"/>
              <a:t>alert(“GRADE: </a:t>
            </a:r>
            <a:r>
              <a:rPr lang="en-US" sz="1200" dirty="0" smtClean="0"/>
              <a:t>B”);}</a:t>
            </a:r>
          </a:p>
          <a:p>
            <a:pPr algn="ctr"/>
            <a:r>
              <a:rPr lang="en-US" sz="1200" dirty="0"/>
              <a:t> </a:t>
            </a:r>
            <a:endParaRPr lang="en-US" sz="1200" dirty="0" smtClean="0"/>
          </a:p>
          <a:p>
            <a:pPr algn="ctr"/>
            <a:r>
              <a:rPr lang="en-US" sz="1200" dirty="0"/>
              <a:t> else if (number </a:t>
            </a:r>
            <a:r>
              <a:rPr lang="en-US" sz="1200" dirty="0" smtClean="0"/>
              <a:t>&gt;=30)</a:t>
            </a:r>
            <a:r>
              <a:rPr lang="en-US" sz="1200" dirty="0"/>
              <a:t> {</a:t>
            </a:r>
            <a:br>
              <a:rPr lang="en-US" sz="1200" dirty="0"/>
            </a:br>
            <a:r>
              <a:rPr lang="en-US" sz="1200" dirty="0"/>
              <a:t>    alert(“GRADE: </a:t>
            </a:r>
            <a:r>
              <a:rPr lang="en-US" sz="1200" dirty="0" smtClean="0"/>
              <a:t>C”);}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else</a:t>
            </a:r>
            <a:r>
              <a:rPr lang="en-US" sz="1200" dirty="0"/>
              <a:t> {</a:t>
            </a:r>
            <a:br>
              <a:rPr lang="en-US" sz="1200" dirty="0"/>
            </a:br>
            <a:r>
              <a:rPr lang="en-US" sz="1200" dirty="0"/>
              <a:t>alert(“GRADE: </a:t>
            </a:r>
            <a:r>
              <a:rPr lang="en-US" sz="1200" dirty="0" smtClean="0"/>
              <a:t>F”);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else if Statement</a:t>
            </a:r>
            <a:r>
              <a:rPr lang="en-US" sz="2400" dirty="0"/>
              <a:t/>
            </a:r>
            <a:br>
              <a:rPr lang="en-US" sz="2400" dirty="0"/>
            </a:b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352550"/>
            <a:ext cx="7467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dirty="0"/>
              <a:t>Using the </a:t>
            </a:r>
            <a:r>
              <a:rPr lang="en-US" sz="1600" i="1" dirty="0"/>
              <a:t>if </a:t>
            </a:r>
            <a:r>
              <a:rPr lang="en-US" sz="1600" dirty="0"/>
              <a:t>statement, you've learned to test for a condition. If the condition is met, one </a:t>
            </a:r>
            <a:r>
              <a:rPr lang="en-US" sz="1600" dirty="0" smtClean="0"/>
              <a:t>or more </a:t>
            </a:r>
            <a:r>
              <a:rPr lang="en-US" sz="1600" dirty="0"/>
              <a:t>statements execute. But suppose not one </a:t>
            </a:r>
            <a:r>
              <a:rPr lang="en-US" sz="1600" b="1" dirty="0"/>
              <a:t>but </a:t>
            </a:r>
            <a:r>
              <a:rPr lang="en-US" sz="1600" b="1" i="1" dirty="0"/>
              <a:t>two </a:t>
            </a:r>
            <a:r>
              <a:rPr lang="en-US" sz="1600" b="1" dirty="0"/>
              <a:t>conditions </a:t>
            </a:r>
            <a:r>
              <a:rPr lang="en-US" sz="1600" dirty="0"/>
              <a:t>have to be met in order for </a:t>
            </a:r>
            <a:r>
              <a:rPr lang="en-US" sz="1600" dirty="0" smtClean="0"/>
              <a:t>a test </a:t>
            </a:r>
            <a:r>
              <a:rPr lang="en-US" sz="1600" dirty="0"/>
              <a:t>to succeed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Example:</a:t>
            </a:r>
          </a:p>
          <a:p>
            <a:r>
              <a:rPr lang="en-US" sz="1600" dirty="0" smtClean="0"/>
              <a:t>                                                     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799" y="819150"/>
            <a:ext cx="35814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Testing sets of conditions</a:t>
            </a:r>
            <a:r>
              <a:rPr lang="en-US" sz="2400" dirty="0"/>
              <a:t/>
            </a:r>
            <a:br>
              <a:rPr lang="en-US" sz="2400" dirty="0"/>
            </a:b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1182"/>
              </p:ext>
            </p:extLst>
          </p:nvPr>
        </p:nvGraphicFramePr>
        <p:xfrm>
          <a:off x="1371600" y="2419350"/>
          <a:ext cx="6705600" cy="1706450"/>
        </p:xfrm>
        <a:graphic>
          <a:graphicData uri="http://schemas.openxmlformats.org/drawingml/2006/table">
            <a:tbl>
              <a:tblPr/>
              <a:tblGrid>
                <a:gridCol w="1980754"/>
                <a:gridCol w="1980754"/>
                <a:gridCol w="1822851"/>
                <a:gridCol w="921241"/>
              </a:tblGrid>
              <a:tr h="80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&amp;&amp;</a:t>
                      </a:r>
                    </a:p>
                  </a:txBody>
                  <a:tcPr marL="113870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and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effectLst/>
                        </a:rPr>
                        <a:t>Var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x=8;  </a:t>
                      </a:r>
                    </a:p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var</a:t>
                      </a:r>
                      <a:r>
                        <a:rPr lang="en-US" sz="1300" dirty="0" smtClean="0">
                          <a:effectLst/>
                        </a:rPr>
                        <a:t> y=0;</a:t>
                      </a:r>
                    </a:p>
                    <a:p>
                      <a:pPr algn="l" fontAlgn="t"/>
                      <a:endParaRPr lang="en-US" sz="1300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(</a:t>
                      </a:r>
                      <a:r>
                        <a:rPr lang="en-US" sz="1300" dirty="0">
                          <a:effectLst/>
                        </a:rPr>
                        <a:t>x &lt; 10 &amp;&amp; y &gt; 1) 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       ?</a:t>
                      </a:r>
                    </a:p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True or False</a:t>
                      </a:r>
                      <a:endParaRPr lang="en-US" sz="1300" dirty="0">
                        <a:effectLst/>
                      </a:endParaRP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||</a:t>
                      </a:r>
                    </a:p>
                  </a:txBody>
                  <a:tcPr marL="113870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or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(x </a:t>
                      </a:r>
                      <a:r>
                        <a:rPr lang="en-US" sz="1300" dirty="0" smtClean="0">
                          <a:effectLst/>
                        </a:rPr>
                        <a:t>&lt;10 </a:t>
                      </a:r>
                      <a:r>
                        <a:rPr lang="en-US" sz="1300" dirty="0">
                          <a:effectLst/>
                        </a:rPr>
                        <a:t>|| y </a:t>
                      </a:r>
                      <a:r>
                        <a:rPr lang="en-US" sz="1300" dirty="0" smtClean="0">
                          <a:effectLst/>
                        </a:rPr>
                        <a:t>&gt;0)</a:t>
                      </a:r>
                      <a:endParaRPr lang="en-US" sz="1300" dirty="0">
                        <a:effectLst/>
                      </a:endParaRP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      ?</a:t>
                      </a:r>
                    </a:p>
                    <a:p>
                      <a:r>
                        <a:rPr lang="en-US" sz="1300" dirty="0" smtClean="0"/>
                        <a:t>True or</a:t>
                      </a:r>
                      <a:r>
                        <a:rPr lang="en-US" sz="1300" baseline="0" dirty="0" smtClean="0"/>
                        <a:t> False</a:t>
                      </a:r>
                      <a:endParaRPr lang="en-US" sz="1300" dirty="0"/>
                    </a:p>
                  </a:txBody>
                  <a:tcPr marL="68322" marR="68322" marT="34161" marB="3416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2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3043467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/>
              <a:t>Check out this code.</a:t>
            </a:r>
          </a:p>
          <a:p>
            <a:r>
              <a:rPr lang="en-US" sz="1600" dirty="0" smtClean="0"/>
              <a:t>if ((4&lt;10 || 4&gt;10) </a:t>
            </a:r>
            <a:r>
              <a:rPr lang="en-US" sz="1600" dirty="0"/>
              <a:t>&amp;&amp; </a:t>
            </a:r>
            <a:r>
              <a:rPr lang="en-US" sz="1600" dirty="0" smtClean="0"/>
              <a:t>10=== 10) {</a:t>
            </a:r>
          </a:p>
          <a:p>
            <a:r>
              <a:rPr lang="en-US" sz="1600" dirty="0" smtClean="0"/>
              <a:t>Alert(“Naveed”);</a:t>
            </a:r>
            <a:endParaRPr lang="en-US" sz="1600" dirty="0"/>
          </a:p>
          <a:p>
            <a:r>
              <a:rPr lang="en-US" sz="1600" dirty="0" smtClean="0"/>
              <a:t>} </a:t>
            </a:r>
          </a:p>
          <a:p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NewRomanPS-BoldMT"/>
              </a:rPr>
              <a:t>Nested if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150495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(10 </a:t>
            </a:r>
            <a:r>
              <a:rPr lang="en-US" sz="1200" dirty="0"/>
              <a:t>=== </a:t>
            </a:r>
            <a:r>
              <a:rPr lang="en-US" sz="1200" dirty="0" smtClean="0"/>
              <a:t>10) </a:t>
            </a:r>
            <a:r>
              <a:rPr lang="en-US" sz="1200" dirty="0"/>
              <a:t>{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if </a:t>
            </a:r>
            <a:r>
              <a:rPr lang="en-US" sz="1200" dirty="0" smtClean="0"/>
              <a:t>(4 &lt; 10) </a:t>
            </a:r>
            <a:r>
              <a:rPr lang="en-US" sz="1200" dirty="0"/>
              <a:t>{</a:t>
            </a:r>
          </a:p>
          <a:p>
            <a:r>
              <a:rPr lang="en-US" sz="1200" dirty="0" smtClean="0"/>
              <a:t>  alert(“Naveed”)</a:t>
            </a:r>
            <a:endParaRPr lang="en-US" sz="1200" dirty="0"/>
          </a:p>
          <a:p>
            <a:r>
              <a:rPr lang="en-US" sz="1200" dirty="0" smtClean="0"/>
              <a:t> </a:t>
            </a:r>
            <a:r>
              <a:rPr lang="en-US" sz="1200" dirty="0"/>
              <a:t>}</a:t>
            </a:r>
          </a:p>
          <a:p>
            <a:r>
              <a:rPr lang="en-US" sz="1200" dirty="0" smtClean="0"/>
              <a:t>else </a:t>
            </a:r>
            <a:r>
              <a:rPr lang="en-US" sz="1200" dirty="0"/>
              <a:t>if </a:t>
            </a:r>
            <a:r>
              <a:rPr lang="en-US" sz="1200" dirty="0" smtClean="0"/>
              <a:t>( 4&gt;10) </a:t>
            </a:r>
            <a:r>
              <a:rPr lang="en-US" sz="1200" dirty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alert(“Naveed”);</a:t>
            </a:r>
            <a:endParaRPr lang="en-US" sz="1200" dirty="0"/>
          </a:p>
          <a:p>
            <a:r>
              <a:rPr lang="en-US" sz="1200" dirty="0" smtClean="0"/>
              <a:t> }}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08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Quiz1</a:t>
            </a:r>
          </a:p>
          <a:p>
            <a:r>
              <a:rPr lang="en-US" sz="1600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age = “20”;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if(age </a:t>
            </a:r>
            <a:r>
              <a:rPr lang="en-US" sz="1600" dirty="0" smtClean="0"/>
              <a:t>== </a:t>
            </a:r>
            <a:r>
              <a:rPr lang="en-US" sz="1600" dirty="0" smtClean="0"/>
              <a:t>20){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alert(“your age is exactly 20 year.”);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else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</a:t>
            </a:r>
            <a:r>
              <a:rPr lang="en-US" sz="1600" dirty="0"/>
              <a:t>alert</a:t>
            </a:r>
            <a:r>
              <a:rPr lang="en-US" sz="1600" dirty="0" smtClean="0"/>
              <a:t>(“No, your are not 20 year old.”);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}</a:t>
            </a:r>
          </a:p>
          <a:p>
            <a:r>
              <a:rPr lang="en-US" sz="1600" dirty="0" smtClean="0"/>
              <a:t> Q: what is the output of this code  ?</a:t>
            </a:r>
          </a:p>
          <a:p>
            <a:r>
              <a:rPr lang="en-US" sz="1600" dirty="0"/>
              <a:t> </a:t>
            </a:r>
            <a:endParaRPr lang="en-US" sz="1600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NewRomanPS-BoldMT"/>
              </a:rPr>
              <a:t>Comparison operators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Quiz2</a:t>
            </a:r>
          </a:p>
          <a:p>
            <a:r>
              <a:rPr lang="en-US" sz="1600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age = </a:t>
            </a:r>
            <a:r>
              <a:rPr lang="en-US" sz="1600" dirty="0" smtClean="0"/>
              <a:t>“20”;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if(age </a:t>
            </a:r>
            <a:r>
              <a:rPr lang="en-US" sz="1600" dirty="0" smtClean="0"/>
              <a:t>=== </a:t>
            </a:r>
            <a:r>
              <a:rPr lang="en-US" sz="1600" dirty="0" smtClean="0"/>
              <a:t>20){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alert(“your age is exactly 20 year.”);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else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</a:t>
            </a:r>
            <a:r>
              <a:rPr lang="en-US" sz="1600" dirty="0"/>
              <a:t>alert</a:t>
            </a:r>
            <a:r>
              <a:rPr lang="en-US" sz="1600" dirty="0" smtClean="0"/>
              <a:t>(“No, your are not 20 year old.”);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}</a:t>
            </a:r>
          </a:p>
          <a:p>
            <a:r>
              <a:rPr lang="en-US" sz="1600" dirty="0" smtClean="0"/>
              <a:t> Q: what is the output of this code  ?</a:t>
            </a:r>
          </a:p>
          <a:p>
            <a:r>
              <a:rPr lang="en-US" sz="1600" dirty="0"/>
              <a:t> </a:t>
            </a:r>
            <a:endParaRPr lang="en-US" sz="1600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NewRomanPS-BoldMT"/>
              </a:rPr>
              <a:t>Comparison operators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Quiz3</a:t>
            </a:r>
            <a:endParaRPr lang="en-US" dirty="0" smtClean="0">
              <a:solidFill>
                <a:srgbClr val="00AFEF"/>
              </a:solidFill>
              <a:cs typeface="Calibri"/>
            </a:endParaRPr>
          </a:p>
          <a:p>
            <a:r>
              <a:rPr lang="en-US" sz="1600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age = </a:t>
            </a:r>
            <a:r>
              <a:rPr lang="en-US" sz="1600" dirty="0" smtClean="0"/>
              <a:t>20;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if(age </a:t>
            </a:r>
            <a:r>
              <a:rPr lang="en-US" sz="1600" dirty="0" smtClean="0"/>
              <a:t>=== </a:t>
            </a:r>
            <a:r>
              <a:rPr lang="en-US" sz="1600" dirty="0" smtClean="0"/>
              <a:t>20){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alert(“your age is exactly 20 year.”);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else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</a:t>
            </a:r>
            <a:r>
              <a:rPr lang="en-US" sz="1600" dirty="0"/>
              <a:t>alert</a:t>
            </a:r>
            <a:r>
              <a:rPr lang="en-US" sz="1600" dirty="0" smtClean="0"/>
              <a:t>(“No, your are not 20 year old.”);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}</a:t>
            </a:r>
          </a:p>
          <a:p>
            <a:r>
              <a:rPr lang="en-US" sz="1600" dirty="0" smtClean="0"/>
              <a:t> Q: what is the output of this code  ?</a:t>
            </a:r>
          </a:p>
          <a:p>
            <a:r>
              <a:rPr lang="en-US" sz="1600" dirty="0"/>
              <a:t> </a:t>
            </a:r>
            <a:endParaRPr lang="en-US" sz="1600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NewRomanPS-BoldMT"/>
              </a:rPr>
              <a:t>Comparison operators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8" y="828547"/>
            <a:ext cx="35928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Arrays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18" y="1352550"/>
            <a:ext cx="69246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Arrays</a:t>
            </a:r>
            <a:r>
              <a:rPr lang="en-US" dirty="0"/>
              <a:t> a kind of data structure that can store a fixed-size sequential </a:t>
            </a:r>
            <a:r>
              <a:rPr lang="en-US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elements of the </a:t>
            </a:r>
            <a:r>
              <a:rPr lang="en-US" b="1" dirty="0" smtClean="0">
                <a:solidFill>
                  <a:schemeClr val="bg1"/>
                </a:solidFill>
              </a:rPr>
              <a:t>same</a:t>
            </a:r>
            <a:r>
              <a:rPr lang="en-US" b="1" dirty="0" smtClean="0"/>
              <a:t> </a:t>
            </a:r>
            <a:r>
              <a:rPr lang="en-US" dirty="0" smtClean="0"/>
              <a:t>type</a:t>
            </a:r>
            <a:r>
              <a:rPr lang="en-US" dirty="0"/>
              <a:t>. An array is used to store a collection of data, but it is often more useful to think of an array as a collection of </a:t>
            </a:r>
            <a:r>
              <a:rPr lang="en-US" dirty="0">
                <a:solidFill>
                  <a:schemeClr val="bg1"/>
                </a:solidFill>
              </a:rPr>
              <a:t>variables</a:t>
            </a:r>
            <a:r>
              <a:rPr lang="en-US" dirty="0"/>
              <a:t> of 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type.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>
          <a:xfrm>
            <a:off x="6248400" y="4856976"/>
            <a:ext cx="2971800" cy="276999"/>
          </a:xfrm>
        </p:spPr>
        <p:txBody>
          <a:bodyPr/>
          <a:lstStyle/>
          <a:p>
            <a:fld id="{5B20896D-7911-454B-80D2-1945687EC4C1}" type="datetime1">
              <a:rPr lang="en-US" smtClean="0">
                <a:solidFill>
                  <a:prstClr val="white"/>
                </a:solidFill>
              </a:rPr>
              <a:pPr/>
              <a:t>10/13/2018</a:t>
            </a:fld>
            <a:r>
              <a:rPr lang="en-US" dirty="0" smtClean="0">
                <a:solidFill>
                  <a:prstClr val="white"/>
                </a:solidFill>
              </a:rPr>
              <a:t>            Naveed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219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331" y="2752574"/>
            <a:ext cx="6825269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Introduction To JavaScript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lang="en-US" sz="45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                                   </a:t>
            </a:r>
            <a:r>
              <a:rPr lang="en-US" sz="2400" spc="-245" dirty="0" smtClean="0">
                <a:solidFill>
                  <a:srgbClr val="FFFFFF"/>
                </a:solidFill>
                <a:latin typeface="Lucida Sans"/>
                <a:cs typeface="Lucida Sans"/>
              </a:rPr>
              <a:t>lecture-2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7164" y="484021"/>
            <a:ext cx="1176020" cy="0"/>
          </a:xfrm>
          <a:custGeom>
            <a:avLst/>
            <a:gdLst/>
            <a:ahLst/>
            <a:cxnLst/>
            <a:rect l="l" t="t" r="r" b="b"/>
            <a:pathLst>
              <a:path w="1176020">
                <a:moveTo>
                  <a:pt x="0" y="0"/>
                </a:moveTo>
                <a:lnTo>
                  <a:pt x="1175399" y="0"/>
                </a:lnTo>
              </a:path>
            </a:pathLst>
          </a:custGeom>
          <a:ln w="35399">
            <a:solidFill>
              <a:srgbClr val="C9D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4296" y="484021"/>
            <a:ext cx="1774825" cy="0"/>
          </a:xfrm>
          <a:custGeom>
            <a:avLst/>
            <a:gdLst/>
            <a:ahLst/>
            <a:cxnLst/>
            <a:rect l="l" t="t" r="r" b="b"/>
            <a:pathLst>
              <a:path w="1774825">
                <a:moveTo>
                  <a:pt x="0" y="0"/>
                </a:moveTo>
                <a:lnTo>
                  <a:pt x="1774199" y="0"/>
                </a:lnTo>
              </a:path>
            </a:pathLst>
          </a:custGeom>
          <a:ln w="35399">
            <a:solidFill>
              <a:srgbClr val="6C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8361" y="484021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09">
                <a:moveTo>
                  <a:pt x="0" y="0"/>
                </a:moveTo>
                <a:lnTo>
                  <a:pt x="1235699" y="0"/>
                </a:lnTo>
              </a:path>
            </a:pathLst>
          </a:custGeom>
          <a:ln w="35399">
            <a:solidFill>
              <a:srgbClr val="3C7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84199" y="484021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499" y="0"/>
                </a:lnTo>
              </a:path>
            </a:pathLst>
          </a:custGeom>
          <a:ln w="35399">
            <a:solidFill>
              <a:srgbClr val="1B45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6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Array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657350"/>
            <a:ext cx="4629150" cy="23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229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/>
              <a:t>Let's assign some string values to some variables.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city0 = "Atlanta";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city1 = "Baltimore";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city2 = "Chicago";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city3 = "Denver";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city4 = "Los Angeles";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city5 = "Seattle</a:t>
            </a:r>
            <a:r>
              <a:rPr lang="en-US" sz="1600" dirty="0" smtClean="0"/>
              <a:t>";</a:t>
            </a:r>
          </a:p>
          <a:p>
            <a:r>
              <a:rPr lang="en-US" sz="1600" dirty="0" smtClean="0"/>
              <a:t>………………….</a:t>
            </a:r>
          </a:p>
          <a:p>
            <a:r>
              <a:rPr lang="en-US" sz="1600" dirty="0"/>
              <a:t>alert("Welcome to " + city3);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Array why?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7082067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syntax</a:t>
            </a:r>
          </a:p>
          <a:p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          </a:t>
            </a:r>
          </a:p>
          <a:p>
            <a:r>
              <a:rPr lang="en-US" dirty="0">
                <a:solidFill>
                  <a:srgbClr val="00AFE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                   </a:t>
            </a:r>
            <a:r>
              <a:rPr lang="en-US" dirty="0" err="1" smtClean="0">
                <a:solidFill>
                  <a:srgbClr val="00AFEF"/>
                </a:solidFill>
                <a:cs typeface="Calibri"/>
              </a:rPr>
              <a:t>var</a:t>
            </a:r>
            <a:r>
              <a:rPr lang="en-US" dirty="0" smtClean="0">
                <a:solidFill>
                  <a:srgbClr val="00AFEF"/>
                </a:solidFill>
                <a:cs typeface="Calibri"/>
              </a:rPr>
              <a:t> cities = [];</a:t>
            </a:r>
            <a:endParaRPr lang="en-US" sz="1600" dirty="0" smtClean="0">
              <a:solidFill>
                <a:srgbClr val="00AFEF"/>
              </a:solidFill>
              <a:cs typeface="Calibri"/>
            </a:endParaRPr>
          </a:p>
          <a:p>
            <a:endParaRPr lang="en-US" sz="1600" dirty="0">
              <a:solidFill>
                <a:srgbClr val="00AFEF"/>
              </a:solidFill>
              <a:cs typeface="Calibri"/>
            </a:endParaRP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cities = ["Atlanta", "Baltimore", "Chicago", "Denver", "Los Angeles", "Seattle</a:t>
            </a:r>
            <a:r>
              <a:rPr lang="en-US" sz="1600" dirty="0" smtClean="0"/>
              <a:t>"];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                                             alert</a:t>
            </a:r>
            <a:r>
              <a:rPr lang="en-US" sz="1600" dirty="0"/>
              <a:t>("Welcome to " + cities[3]);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647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Array why?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09750"/>
            <a:ext cx="3810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828547"/>
            <a:ext cx="2086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4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Condition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1" y="1733550"/>
            <a:ext cx="66294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Conditional </a:t>
            </a:r>
            <a:r>
              <a:rPr lang="en-US" dirty="0">
                <a:solidFill>
                  <a:schemeClr val="bg1"/>
                </a:solidFill>
              </a:rPr>
              <a:t>expressions</a:t>
            </a:r>
            <a:r>
              <a:rPr lang="en-US" dirty="0"/>
              <a:t> and conditional constructs are features of </a:t>
            </a:r>
            <a:r>
              <a:rPr lang="en-US" dirty="0" smtClean="0"/>
              <a:t>a </a:t>
            </a:r>
            <a:r>
              <a:rPr lang="en-US" b="1" dirty="0" smtClean="0"/>
              <a:t>programming</a:t>
            </a:r>
            <a:r>
              <a:rPr lang="en-US" dirty="0"/>
              <a:t> language, which perform different computations or actions depending on whether a </a:t>
            </a:r>
            <a:r>
              <a:rPr lang="en-US" dirty="0" smtClean="0">
                <a:solidFill>
                  <a:schemeClr val="bg1"/>
                </a:solidFill>
              </a:rPr>
              <a:t>programmer-specified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/>
              <a:t> </a:t>
            </a:r>
            <a:r>
              <a:rPr lang="en-US" b="1" dirty="0"/>
              <a:t>condition</a:t>
            </a:r>
            <a:r>
              <a:rPr lang="en-US" dirty="0"/>
              <a:t> evaluates to true or false</a:t>
            </a:r>
            <a:r>
              <a:rPr lang="en-US" dirty="0" smtClean="0"/>
              <a:t>.</a:t>
            </a:r>
          </a:p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Very often when you </a:t>
            </a:r>
            <a:r>
              <a:rPr lang="en-US" dirty="0">
                <a:solidFill>
                  <a:schemeClr val="bg1"/>
                </a:solidFill>
              </a:rPr>
              <a:t>write</a:t>
            </a:r>
            <a:r>
              <a:rPr lang="en-US" dirty="0"/>
              <a:t> code, you want to perform </a:t>
            </a:r>
            <a:r>
              <a:rPr lang="en-US" b="1" dirty="0"/>
              <a:t>different</a:t>
            </a:r>
            <a:r>
              <a:rPr lang="en-US" dirty="0"/>
              <a:t> actions for different decisions.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>
          <a:xfrm>
            <a:off x="6248400" y="4856976"/>
            <a:ext cx="2971800" cy="276999"/>
          </a:xfrm>
        </p:spPr>
        <p:txBody>
          <a:bodyPr/>
          <a:lstStyle/>
          <a:p>
            <a:fld id="{5B20896D-7911-454B-80D2-1945687EC4C1}" type="datetime1">
              <a:rPr lang="en-US" smtClean="0">
                <a:solidFill>
                  <a:schemeClr val="bg1"/>
                </a:solidFill>
              </a:rPr>
              <a:t>10/13/2018</a:t>
            </a:fld>
            <a:r>
              <a:rPr lang="en-US" dirty="0" smtClean="0">
                <a:solidFill>
                  <a:schemeClr val="bg1"/>
                </a:solidFill>
              </a:rPr>
              <a:t>            Naveed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4826" y="909066"/>
            <a:ext cx="2179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chemeClr val="bg1"/>
                </a:solidFill>
              </a:rPr>
              <a:t>Sequential Control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04950"/>
            <a:ext cx="298753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4826" y="909066"/>
            <a:ext cx="2179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Condition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7772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311966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dirty="0" smtClean="0">
                <a:solidFill>
                  <a:srgbClr val="00AFEF"/>
                </a:solidFill>
                <a:cs typeface="Calibri"/>
              </a:rPr>
              <a:t>›</a:t>
            </a:r>
            <a:r>
              <a:rPr lang="en-US" sz="1600" dirty="0"/>
              <a:t>Use the </a:t>
            </a:r>
            <a:r>
              <a:rPr lang="en-US" sz="1600" b="1" dirty="0"/>
              <a:t>if</a:t>
            </a:r>
            <a:r>
              <a:rPr lang="en-US" sz="1600" dirty="0"/>
              <a:t> statement to specify a block of JavaScript code to be executed if a condition is true.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7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If statement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58540"/>
            <a:ext cx="2400300" cy="28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1600" dirty="0"/>
              <a:t>if (</a:t>
            </a:r>
            <a:r>
              <a:rPr lang="en-US" sz="1600" i="1" dirty="0"/>
              <a:t>condition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  <a:br>
              <a:rPr lang="en-US" sz="1600" dirty="0" smtClean="0"/>
            </a:br>
            <a:r>
              <a:rPr lang="en-US" sz="1600" i="1" dirty="0" smtClean="0"/>
              <a:t>    block of code to be executed if the condition is true</a:t>
            </a:r>
          </a:p>
          <a:p>
            <a:pPr algn="ctr"/>
            <a:r>
              <a:rPr lang="en-US" sz="1600" i="1" dirty="0" smtClean="0"/>
              <a:t>……………….</a:t>
            </a:r>
            <a:br>
              <a:rPr lang="en-US" sz="1600" i="1" dirty="0" smtClean="0"/>
            </a:br>
            <a:r>
              <a:rPr lang="en-US" sz="1600" dirty="0" smtClean="0"/>
              <a:t>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Example: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1600" dirty="0" smtClean="0">
                <a:solidFill>
                  <a:srgbClr val="0070C0"/>
                </a:solidFill>
              </a:rPr>
              <a:t>if(5&lt;10){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                      </a:t>
            </a:r>
            <a:r>
              <a:rPr lang="en-US" sz="1600" dirty="0" smtClean="0"/>
              <a:t>alert(“yes 5 is less than 10 ’’);</a:t>
            </a:r>
            <a:endParaRPr lang="en-US" sz="1600" dirty="0"/>
          </a:p>
          <a:p>
            <a:r>
              <a:rPr lang="en-US" sz="1600" dirty="0" smtClean="0">
                <a:solidFill>
                  <a:srgbClr val="0070C0"/>
                </a:solidFill>
              </a:rPr>
              <a:t>                          }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7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If statement syntax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ype </a:t>
            </a:r>
            <a:r>
              <a:rPr lang="en-US" sz="1600" dirty="0"/>
              <a:t>of comparison operator, specifically </a:t>
            </a:r>
            <a:r>
              <a:rPr lang="en-US" sz="1600" dirty="0" smtClean="0"/>
              <a:t>an equality </a:t>
            </a:r>
            <a:r>
              <a:rPr lang="en-US" sz="1600" dirty="0"/>
              <a:t>operator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4800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TimesNewRomanPS-BoldMT"/>
              </a:rPr>
              <a:t>Comparison operators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5929"/>
              </p:ext>
            </p:extLst>
          </p:nvPr>
        </p:nvGraphicFramePr>
        <p:xfrm>
          <a:off x="1066800" y="1854222"/>
          <a:ext cx="6099174" cy="311990"/>
        </p:xfrm>
        <a:graphic>
          <a:graphicData uri="http://schemas.openxmlformats.org/drawingml/2006/table">
            <a:tbl>
              <a:tblPr/>
              <a:tblGrid>
                <a:gridCol w="3049587"/>
                <a:gridCol w="3049587"/>
              </a:tblGrid>
              <a:tr h="18168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==</a:t>
                      </a:r>
                      <a:endParaRPr lang="en-US" sz="1300" dirty="0">
                        <a:effectLst/>
                      </a:endParaRPr>
                    </a:p>
                  </a:txBody>
                  <a:tcPr marL="113870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equal to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95575"/>
              </p:ext>
            </p:extLst>
          </p:nvPr>
        </p:nvGraphicFramePr>
        <p:xfrm>
          <a:off x="1066800" y="2228267"/>
          <a:ext cx="6099174" cy="318837"/>
        </p:xfrm>
        <a:graphic>
          <a:graphicData uri="http://schemas.openxmlformats.org/drawingml/2006/table">
            <a:tbl>
              <a:tblPr/>
              <a:tblGrid>
                <a:gridCol w="3049587"/>
                <a:gridCol w="3049587"/>
              </a:tblGrid>
              <a:tr h="318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!=</a:t>
                      </a:r>
                    </a:p>
                  </a:txBody>
                  <a:tcPr marL="113870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not equal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96356"/>
              </p:ext>
            </p:extLst>
          </p:nvPr>
        </p:nvGraphicFramePr>
        <p:xfrm>
          <a:off x="1066800" y="2620928"/>
          <a:ext cx="6099174" cy="318837"/>
        </p:xfrm>
        <a:graphic>
          <a:graphicData uri="http://schemas.openxmlformats.org/drawingml/2006/table">
            <a:tbl>
              <a:tblPr/>
              <a:tblGrid>
                <a:gridCol w="3049587"/>
                <a:gridCol w="3049587"/>
              </a:tblGrid>
              <a:tr h="318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&gt;</a:t>
                      </a:r>
                    </a:p>
                  </a:txBody>
                  <a:tcPr marL="113870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greater than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8635"/>
              </p:ext>
            </p:extLst>
          </p:nvPr>
        </p:nvGraphicFramePr>
        <p:xfrm>
          <a:off x="1066800" y="3023115"/>
          <a:ext cx="6099174" cy="318837"/>
        </p:xfrm>
        <a:graphic>
          <a:graphicData uri="http://schemas.openxmlformats.org/drawingml/2006/table">
            <a:tbl>
              <a:tblPr/>
              <a:tblGrid>
                <a:gridCol w="3049587"/>
                <a:gridCol w="3049587"/>
              </a:tblGrid>
              <a:tr h="318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</a:t>
                      </a:r>
                    </a:p>
                  </a:txBody>
                  <a:tcPr marL="113870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less than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84798"/>
              </p:ext>
            </p:extLst>
          </p:nvPr>
        </p:nvGraphicFramePr>
        <p:xfrm>
          <a:off x="1066800" y="3447803"/>
          <a:ext cx="6099174" cy="311990"/>
        </p:xfrm>
        <a:graphic>
          <a:graphicData uri="http://schemas.openxmlformats.org/drawingml/2006/table">
            <a:tbl>
              <a:tblPr/>
              <a:tblGrid>
                <a:gridCol w="3049587"/>
                <a:gridCol w="304958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&gt;=</a:t>
                      </a:r>
                    </a:p>
                  </a:txBody>
                  <a:tcPr marL="113870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greater than or equal to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03989"/>
              </p:ext>
            </p:extLst>
          </p:nvPr>
        </p:nvGraphicFramePr>
        <p:xfrm>
          <a:off x="1066800" y="3865644"/>
          <a:ext cx="6099174" cy="318837"/>
        </p:xfrm>
        <a:graphic>
          <a:graphicData uri="http://schemas.openxmlformats.org/drawingml/2006/table">
            <a:tbl>
              <a:tblPr/>
              <a:tblGrid>
                <a:gridCol w="3049587"/>
                <a:gridCol w="3049587"/>
              </a:tblGrid>
              <a:tr h="31883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&lt;=</a:t>
                      </a:r>
                    </a:p>
                  </a:txBody>
                  <a:tcPr marL="113870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less than or equal to</a:t>
                      </a:r>
                    </a:p>
                  </a:txBody>
                  <a:tcPr marL="56935" marR="56935" marT="56935" marB="5693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1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33" y="1504950"/>
            <a:ext cx="6167667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Comparison operators can be used in conditional statements to compare values and take action depending on the result: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Example: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          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age = +prompt(“please enter your age?”);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1600" dirty="0"/>
              <a:t>if (</a:t>
            </a:r>
            <a:r>
              <a:rPr lang="en-US" sz="1600" b="1" dirty="0"/>
              <a:t>age</a:t>
            </a:r>
            <a:r>
              <a:rPr lang="en-US" sz="1600" dirty="0"/>
              <a:t> &lt; </a:t>
            </a:r>
            <a:r>
              <a:rPr lang="en-US" sz="1600" b="1" dirty="0"/>
              <a:t>18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console.log("Too young“);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};</a:t>
            </a:r>
            <a:endParaRPr lang="en-US"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819150"/>
            <a:ext cx="2971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</a:rPr>
              <a:t>How Can it be Used</a:t>
            </a:r>
            <a:r>
              <a:rPr lang="en-US" sz="2400" dirty="0"/>
              <a:t/>
            </a:r>
            <a:br>
              <a:rPr lang="en-US" sz="2400" dirty="0"/>
            </a:b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608</Words>
  <Application>Microsoft Office PowerPoint</Application>
  <PresentationFormat>On-screen Show (16:9)</PresentationFormat>
  <Paragraphs>167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Lucida Sans</vt:lpstr>
      <vt:lpstr>Lucida Sans Unicode</vt:lpstr>
      <vt:lpstr>TimesNewRomanPS-BoldMT</vt:lpstr>
      <vt:lpstr>Wingdings</vt:lpstr>
      <vt:lpstr>Office Theme</vt:lpstr>
      <vt:lpstr>1_Office Theme</vt:lpstr>
      <vt:lpstr>PowerPoint Presentation</vt:lpstr>
      <vt:lpstr>PowerPoint Presentation</vt:lpstr>
      <vt:lpstr>Condition</vt:lpstr>
      <vt:lpstr>Sequential Control</vt:lpstr>
      <vt:lpstr>Condition</vt:lpstr>
      <vt:lpstr>If statement</vt:lpstr>
      <vt:lpstr>If statement syntax</vt:lpstr>
      <vt:lpstr>Comparison operators</vt:lpstr>
      <vt:lpstr>How Can it be Used </vt:lpstr>
      <vt:lpstr>if...else and else if statements </vt:lpstr>
      <vt:lpstr>If else statements </vt:lpstr>
      <vt:lpstr>The else if Statement </vt:lpstr>
      <vt:lpstr>The else if Statement </vt:lpstr>
      <vt:lpstr>Testing sets of conditions </vt:lpstr>
      <vt:lpstr>Nested if</vt:lpstr>
      <vt:lpstr>Comparison operators</vt:lpstr>
      <vt:lpstr>Comparison operators</vt:lpstr>
      <vt:lpstr>Comparison operators</vt:lpstr>
      <vt:lpstr>Arrays</vt:lpstr>
      <vt:lpstr>Array</vt:lpstr>
      <vt:lpstr>Array why?</vt:lpstr>
      <vt:lpstr>Array why?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NaveedRajput</cp:lastModifiedBy>
  <cp:revision>67</cp:revision>
  <dcterms:created xsi:type="dcterms:W3CDTF">2018-03-30T06:46:23Z</dcterms:created>
  <dcterms:modified xsi:type="dcterms:W3CDTF">2018-10-13T16:58:49Z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