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8.jpeg" ContentType="image/jpeg"/>
  <Override PartName="/ppt/media/image1.png" ContentType="image/png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625AA9-0230-48E1-9C21-728FE80FDE0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CAE66C-4CA9-4BB5-84E6-C0A22EE283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ACBBD3-5DF7-4D3C-AA5A-1C57561451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9CB319-3F39-42C1-8B45-4A1A551DAE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74960" y="1713240"/>
            <a:ext cx="600048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074960" y="1713240"/>
            <a:ext cx="600048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1074960" y="1713240"/>
            <a:ext cx="600048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74960" y="1713240"/>
            <a:ext cx="600048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99040" y="2307240"/>
            <a:ext cx="6145200" cy="43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8229240" cy="339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3D38971-2BA4-4E46-9E1A-DCAC6D6BACD6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10/27/18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71D7A989-EE7C-4A7E-B197-2B35715D9F9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F3B562B-CDB7-406A-B4E4-90B6A82384D8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10/27/18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0F7D620-A312-4FCE-9E5A-698310670DF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74960" y="2261520"/>
            <a:ext cx="6098760" cy="112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350E8A5-54BF-45B8-A0C2-A23360BFBF3F}" type="datetime">
              <a:rPr b="0" lang="en-US" sz="1800" spc="-1" strike="noStrike">
                <a:solidFill>
                  <a:srgbClr val="8b8b8b"/>
                </a:solidFill>
                <a:latin typeface="Calibri"/>
              </a:rPr>
              <a:t>10/27/18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34988FF-A99F-4E23-AE6C-EB3A225CA055}" type="slidenum">
              <a:rPr b="0" lang="en-US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1074960" y="1713240"/>
            <a:ext cx="6000480" cy="573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84F2416-EBAB-4B56-ADAD-17AA2043AA4D}" type="datetime">
              <a:rPr b="0" lang="en-US" sz="1800" spc="-1" strike="noStrike">
                <a:solidFill>
                  <a:srgbClr val="8b8b8b"/>
                </a:solidFill>
                <a:latin typeface="Calibri"/>
              </a:rPr>
              <a:t>10/27/18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C65029E-0E7C-423B-B765-E2EB95C6187A}" type="slidenum">
              <a:rPr b="0" lang="en-US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499040" y="2307240"/>
            <a:ext cx="6145200" cy="43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18296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919080" y="1504800"/>
            <a:ext cx="7081560" cy="28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Use the splice method to insert one or more elements anywhere in an array, while optionally removing one or more elements that come after it. 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var cities =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[ "Islamabad", "Karachi", "Lahore", "Peshawar", "Queta" 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cities.splice( 2, 2, "Faisalabad", "Multan" 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05840" y="81000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Splice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19080" y="1504800"/>
            <a:ext cx="708156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Use the slice method to copy one or more consecutive elements in any position and put them into a new array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.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var cities =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[ "Islamabad", "Karachi", "Lahore", "Peshawar", "Queta" 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var newCities = cities.slice( 2, 4 );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005840" y="81000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Slice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-9360"/>
            <a:ext cx="9143640" cy="514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979200" y="828720"/>
            <a:ext cx="3592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8eb4e3"/>
                </a:solidFill>
                <a:latin typeface="Calibri"/>
              </a:rPr>
              <a:t>Loop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79200" y="1352520"/>
            <a:ext cx="6924240" cy="19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  <a:ea typeface="Noto Sans CJK SC Regular"/>
              </a:rPr>
              <a:t>A </a:t>
            </a:r>
            <a:r>
              <a:rPr b="1" lang="en-US" sz="2200" spc="-1" strike="noStrike">
                <a:solidFill>
                  <a:srgbClr val="fffbcc"/>
                </a:solidFill>
                <a:latin typeface="Arial"/>
                <a:ea typeface="Noto Sans CJK SC Regular"/>
              </a:rPr>
              <a:t>loop</a:t>
            </a:r>
            <a:r>
              <a:rPr b="0" lang="en-US" sz="2200" spc="-1" strike="noStrike">
                <a:solidFill>
                  <a:srgbClr val="404040"/>
                </a:solidFill>
                <a:latin typeface="Arial"/>
                <a:ea typeface="Noto Sans CJK SC Regular"/>
              </a:rPr>
              <a:t> statement allows us to execute a statement or group of statements </a:t>
            </a:r>
            <a:r>
              <a:rPr b="0" lang="en-US" sz="2200" spc="-1" strike="noStrike">
                <a:solidFill>
                  <a:srgbClr val="fffbcc"/>
                </a:solidFill>
                <a:latin typeface="Arial"/>
                <a:ea typeface="Noto Sans CJK SC Regular"/>
              </a:rPr>
              <a:t>multiple times</a:t>
            </a:r>
            <a:r>
              <a:rPr b="0" lang="en-US" sz="2200" spc="-1" strike="noStrike">
                <a:solidFill>
                  <a:srgbClr val="404040"/>
                </a:solidFill>
                <a:latin typeface="Arial"/>
                <a:ea typeface="Noto Sans CJK SC Regular"/>
              </a:rPr>
              <a:t> and following is the general from of a loop statement in most of the programming languages.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Noto Sans CJK SC Regular"/>
              </a:rPr>
              <a:t>Loops</a:t>
            </a:r>
            <a:r>
              <a:rPr b="0" lang="en-US" sz="2000" spc="-1" strike="noStrike">
                <a:solidFill>
                  <a:srgbClr val="404040"/>
                </a:solidFill>
                <a:latin typeface="Arial"/>
              </a:rPr>
              <a:t> are handy, if you want to run the</a:t>
            </a:r>
            <a:r>
              <a:rPr b="0" lang="en-US" sz="2000" spc="-1" strike="noStrike">
                <a:solidFill>
                  <a:srgbClr val="fffbcc"/>
                </a:solidFill>
                <a:latin typeface="Arial"/>
              </a:rPr>
              <a:t> same code</a:t>
            </a:r>
            <a:r>
              <a:rPr b="0" lang="en-US" sz="2000" spc="-1" strike="noStrike">
                <a:solidFill>
                  <a:srgbClr val="404040"/>
                </a:solidFill>
                <a:latin typeface="Arial"/>
              </a:rPr>
              <a:t> over and over </a:t>
            </a:r>
            <a:r>
              <a:rPr b="0" lang="en-US" sz="2000" spc="-1" strike="noStrike">
                <a:solidFill>
                  <a:srgbClr val="fffbcc"/>
                </a:solidFill>
                <a:latin typeface="Arial"/>
              </a:rPr>
              <a:t>again</a:t>
            </a:r>
            <a:r>
              <a:rPr b="0" lang="en-US" sz="2000" spc="-1" strike="noStrike">
                <a:solidFill>
                  <a:srgbClr val="404040"/>
                </a:solidFill>
                <a:latin typeface="Arial"/>
              </a:rPr>
              <a:t>, each time with a different value.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6248520" y="4857120"/>
            <a:ext cx="297144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82C0B068-FF24-42C2-A2AD-4ED7370639C9}" type="datetime1">
              <a:rPr b="0" lang="en-US" sz="1800" spc="-1" strike="noStrike">
                <a:solidFill>
                  <a:srgbClr val="ffffff"/>
                </a:solidFill>
                <a:latin typeface="Calibri"/>
              </a:rPr>
              <a:t>10/27/2018</a:t>
            </a:fld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    Naveed </a:t>
            </a:r>
            <a:endParaRPr b="0" lang="en-US" sz="1800" spc="-1" strike="noStrike"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19080" y="1504800"/>
            <a:ext cx="708156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2"/>
          <p:cNvSpPr txBox="1"/>
          <p:nvPr/>
        </p:nvSpPr>
        <p:spPr>
          <a:xfrm>
            <a:off x="1005840" y="81000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Loops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194920" y="1371600"/>
            <a:ext cx="3840120" cy="2960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919080" y="1504800"/>
            <a:ext cx="708156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1005840" y="81000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Loops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377440" y="1371600"/>
            <a:ext cx="3749040" cy="3108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19080" y="1504800"/>
            <a:ext cx="708156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2"/>
          <p:cNvSpPr txBox="1"/>
          <p:nvPr/>
        </p:nvSpPr>
        <p:spPr>
          <a:xfrm>
            <a:off x="1005840" y="81000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4"/>
          <p:cNvSpPr txBox="1"/>
          <p:nvPr/>
        </p:nvSpPr>
        <p:spPr>
          <a:xfrm>
            <a:off x="919080" y="1661400"/>
            <a:ext cx="6352920" cy="200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for loop has the following syntax: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for (</a:t>
            </a:r>
            <a:r>
              <a:rPr b="0" i="1" lang="en-US" sz="1800" spc="-1" strike="noStrike">
                <a:solidFill>
                  <a:srgbClr val="404040"/>
                </a:solidFill>
                <a:latin typeface="Consolas"/>
              </a:rPr>
              <a:t>var i=0 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</a:rPr>
              <a:t>;</a:t>
            </a:r>
            <a:r>
              <a:rPr b="1" i="1" lang="en-US" sz="1800" spc="-1" strike="noStrike">
                <a:solidFill>
                  <a:srgbClr val="ff0000"/>
                </a:solidFill>
                <a:latin typeface="Consolas"/>
              </a:rPr>
              <a:t> </a:t>
            </a:r>
            <a:r>
              <a:rPr b="1" i="1" lang="en-US" sz="1800" spc="-1" strike="noStrike">
                <a:solidFill>
                  <a:srgbClr val="1c1c1c"/>
                </a:solidFill>
                <a:latin typeface="Consolas"/>
              </a:rPr>
              <a:t>i&lt;10 </a:t>
            </a:r>
            <a:r>
              <a:rPr b="1" lang="en-US" sz="1800" spc="-1" strike="noStrike">
                <a:solidFill>
                  <a:srgbClr val="1c1c1c"/>
                </a:solidFill>
                <a:latin typeface="Consolas"/>
              </a:rPr>
              <a:t>;</a:t>
            </a:r>
            <a:r>
              <a:rPr b="1" i="1" lang="en-US" sz="1800" spc="-1" strike="noStrike">
                <a:solidFill>
                  <a:srgbClr val="1c1c1c"/>
                </a:solidFill>
                <a:latin typeface="Consolas"/>
              </a:rPr>
              <a:t> i++</a:t>
            </a: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) {</a:t>
            </a:r>
            <a:endParaRPr b="0" lang="en-US" sz="1800" spc="-1" strike="noStrike">
              <a:latin typeface="Arial"/>
            </a:endParaRPr>
          </a:p>
          <a:p>
            <a:br/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//</a:t>
            </a:r>
            <a:r>
              <a:rPr b="0" i="1" lang="en-US" sz="1800" spc="-1" strike="noStrike">
                <a:solidFill>
                  <a:srgbClr val="404040"/>
                </a:solidFill>
                <a:latin typeface="Consolas"/>
              </a:rPr>
              <a:t>code block to be executed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solidFill>
                  <a:srgbClr val="404040"/>
                </a:solidFill>
                <a:latin typeface="Consolas"/>
              </a:rPr>
              <a:t>    </a:t>
            </a:r>
            <a:r>
              <a:rPr b="0" i="1" lang="en-US" sz="1800" spc="-1" strike="noStrike">
                <a:solidFill>
                  <a:srgbClr val="404040"/>
                </a:solidFill>
                <a:latin typeface="Consolas"/>
              </a:rPr>
              <a:t>alert(i);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2743200" y="1809720"/>
            <a:ext cx="3809520" cy="24188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1920240" y="2098800"/>
            <a:ext cx="6824880" cy="22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500" spc="-242" strike="noStrike">
                <a:solidFill>
                  <a:srgbClr val="ffffff"/>
                </a:solidFill>
                <a:latin typeface="Lucida Sans"/>
              </a:rPr>
              <a:t>JavaScript </a:t>
            </a: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Lecture-3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	</a:t>
            </a: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	</a:t>
            </a: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	</a:t>
            </a: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	</a:t>
            </a:r>
            <a:r>
              <a:rPr b="0" lang="en-US" sz="1400" spc="-242" strike="noStrike">
                <a:solidFill>
                  <a:srgbClr val="ffffff"/>
                </a:solidFill>
                <a:latin typeface="Lucida Sans"/>
              </a:rPr>
              <a:t>by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                          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                </a:t>
            </a: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Naveed Rana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242" strike="noStrike">
                <a:solidFill>
                  <a:srgbClr val="ffffff"/>
                </a:solidFill>
                <a:latin typeface="Lucida Sans"/>
              </a:rPr>
              <a:t>                                                                            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597120" y="484200"/>
            <a:ext cx="1175760" cy="360"/>
          </a:xfrm>
          <a:custGeom>
            <a:avLst/>
            <a:gdLst/>
            <a:ahLst/>
            <a:rect l="l" t="t" r="r" b="b"/>
            <a:pathLst>
              <a:path w="1176020" h="0">
                <a:moveTo>
                  <a:pt x="0" y="0"/>
                </a:moveTo>
                <a:lnTo>
                  <a:pt x="1175399" y="0"/>
                </a:lnTo>
              </a:path>
            </a:pathLst>
          </a:custGeom>
          <a:noFill/>
          <a:ln w="35280">
            <a:solidFill>
              <a:srgbClr val="c9daf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744440" y="484200"/>
            <a:ext cx="1774440" cy="360"/>
          </a:xfrm>
          <a:custGeom>
            <a:avLst/>
            <a:gdLst/>
            <a:ahLst/>
            <a:rect l="l" t="t" r="r" b="b"/>
            <a:pathLst>
              <a:path w="1774825" h="0">
                <a:moveTo>
                  <a:pt x="0" y="0"/>
                </a:moveTo>
                <a:lnTo>
                  <a:pt x="1774199" y="0"/>
                </a:lnTo>
              </a:path>
            </a:pathLst>
          </a:custGeom>
          <a:noFill/>
          <a:ln w="35280">
            <a:solidFill>
              <a:srgbClr val="6c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6518520" y="484200"/>
            <a:ext cx="1235520" cy="360"/>
          </a:xfrm>
          <a:custGeom>
            <a:avLst/>
            <a:gdLst/>
            <a:ahLst/>
            <a:rect l="l" t="t" r="r" b="b"/>
            <a:pathLst>
              <a:path w="1235709" h="0">
                <a:moveTo>
                  <a:pt x="0" y="0"/>
                </a:moveTo>
                <a:lnTo>
                  <a:pt x="1235699" y="0"/>
                </a:lnTo>
              </a:path>
            </a:pathLst>
          </a:custGeom>
          <a:noFill/>
          <a:ln w="3528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7684200" y="484200"/>
            <a:ext cx="796680" cy="360"/>
          </a:xfrm>
          <a:custGeom>
            <a:avLst/>
            <a:gdLst/>
            <a:ahLst/>
            <a:rect l="l" t="t" r="r" b="b"/>
            <a:pathLst>
              <a:path w="796925" h="0">
                <a:moveTo>
                  <a:pt x="0" y="0"/>
                </a:moveTo>
                <a:lnTo>
                  <a:pt x="796499" y="0"/>
                </a:lnTo>
              </a:path>
            </a:pathLst>
          </a:custGeom>
          <a:noFill/>
          <a:ln w="35280">
            <a:solidFill>
              <a:srgbClr val="1b458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-9360"/>
            <a:ext cx="9143640" cy="514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2"/>
          <p:cNvSpPr txBox="1"/>
          <p:nvPr/>
        </p:nvSpPr>
        <p:spPr>
          <a:xfrm>
            <a:off x="979200" y="828720"/>
            <a:ext cx="34099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43" strike="noStrike">
                <a:solidFill>
                  <a:srgbClr val="8eb4e3"/>
                </a:solidFill>
                <a:latin typeface="Calibri"/>
              </a:rPr>
              <a:t>Recap-Lecture2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14400" y="1733400"/>
            <a:ext cx="662904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Conditions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Arrays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-9360"/>
            <a:ext cx="9143640" cy="514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2"/>
          <p:cNvSpPr txBox="1"/>
          <p:nvPr/>
        </p:nvSpPr>
        <p:spPr>
          <a:xfrm>
            <a:off x="979200" y="828720"/>
            <a:ext cx="3592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8eb4e3"/>
                </a:solidFill>
                <a:latin typeface="Calibri"/>
              </a:rPr>
              <a:t>Arrays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979200" y="1352520"/>
            <a:ext cx="692424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Arrays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 kind of data structure that can store a fixed-size sequential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of elements of the 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same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type. An array is used to store a collection of data, but it is often more useful to think of an array as a collection of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variables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of the 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same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type.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6248520" y="4857120"/>
            <a:ext cx="297144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ED878ACA-7A21-4720-A598-67A3429276BB}" type="datetime1">
              <a:rPr b="0" lang="en-US" sz="1800" spc="-1" strike="noStrike">
                <a:solidFill>
                  <a:srgbClr val="ffffff"/>
                </a:solidFill>
                <a:latin typeface="Calibri"/>
              </a:rPr>
              <a:t>10/27/2018</a:t>
            </a:fld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    Naveed </a:t>
            </a:r>
            <a:endParaRPr b="0" lang="en-US" sz="18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66680" y="819000"/>
            <a:ext cx="64767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Array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152800" y="1657440"/>
            <a:ext cx="4628880" cy="23860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19080" y="1504800"/>
            <a:ext cx="6167160" cy="22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fef"/>
                </a:solidFill>
                <a:latin typeface="Calibri"/>
              </a:rPr>
              <a:t>›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Let's assign some string values to some variables.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city0 = "Atlanta";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city1 = "Baltimore";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city2 = "Chicago";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city3 = "Denver";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city4 = "Los Angeles";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city5 = "Seattle";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…………………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alert("Welcome to " + city3);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066680" y="819000"/>
            <a:ext cx="64767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Array why?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19080" y="1504800"/>
            <a:ext cx="708156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fef"/>
                </a:solidFill>
                <a:latin typeface="Calibri"/>
              </a:rPr>
              <a:t>›</a:t>
            </a:r>
            <a:r>
              <a:rPr b="0" lang="en-US" sz="1800" spc="-1" strike="noStrike">
                <a:solidFill>
                  <a:srgbClr val="00afef"/>
                </a:solidFill>
                <a:latin typeface="Calibri"/>
              </a:rPr>
              <a:t>syntax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fef"/>
                </a:solidFill>
                <a:latin typeface="Calibri"/>
              </a:rPr>
              <a:t>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fef"/>
                </a:solidFill>
                <a:latin typeface="Calibri"/>
              </a:rPr>
              <a:t>var cities = [];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 cities = ["Atlanta", "Baltimore", "Chicago", "Denver", "Los Angeles", "Seattle"];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//alert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alert("Welcome to " + cities[3]);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66680" y="819000"/>
            <a:ext cx="64767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Array why?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919080" y="1504800"/>
            <a:ext cx="7081560" cy="30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var cities =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[ "Islamabad", "Karachi", "Lahore", "Peshawar", "Queta" 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//Adding Elements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cities[5] =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"Faisalabad";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//Adding Elements to the end of array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cities.push(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"Chiniot", "Multan"  </a:t>
            </a: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//Adding Elements to the beginning of array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cities.unshift(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"Chiniot", "Multan"  </a:t>
            </a:r>
            <a:r>
              <a:rPr b="0" lang="en-US" sz="1600" spc="-1" strike="noStrike">
                <a:solidFill>
                  <a:srgbClr val="404040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005840" y="64008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Adding elements into array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19080" y="1504800"/>
            <a:ext cx="7081560" cy="337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var cities =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[ "Islamabad", "Karachi", "Lahore", "Peshawar", "Queta" 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//Removing last element of array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cities.pop();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//Removing first element of array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cities.shift();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005840" y="640080"/>
            <a:ext cx="748260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bcc"/>
                </a:solidFill>
                <a:latin typeface="Century Gothic"/>
              </a:rPr>
              <a:t>Removing elements from array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Application>LibreOffice/5.4.7.2$Linux_X86_64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2018-03-30T06:46:23Z</dcterms:created>
  <dc:creator/>
  <dc:description/>
  <dc:language>en-US</dc:language>
  <cp:lastModifiedBy/>
  <dcterms:modified xsi:type="dcterms:W3CDTF">2018-10-24T23:37:33Z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