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383" r:id="rId4"/>
    <p:sldId id="381" r:id="rId5"/>
    <p:sldId id="369" r:id="rId6"/>
    <p:sldId id="371" r:id="rId7"/>
    <p:sldId id="372" r:id="rId8"/>
    <p:sldId id="373" r:id="rId9"/>
    <p:sldId id="321" r:id="rId10"/>
    <p:sldId id="374" r:id="rId11"/>
    <p:sldId id="375" r:id="rId12"/>
    <p:sldId id="376" r:id="rId13"/>
    <p:sldId id="377" r:id="rId14"/>
    <p:sldId id="296" r:id="rId15"/>
    <p:sldId id="382" r:id="rId16"/>
    <p:sldId id="300" r:id="rId1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0" autoAdjust="0"/>
    <p:restoredTop sz="94660"/>
  </p:normalViewPr>
  <p:slideViewPr>
    <p:cSldViewPr>
      <p:cViewPr varScale="1">
        <p:scale>
          <a:sx n="100" d="100"/>
          <a:sy n="100" d="100"/>
        </p:scale>
        <p:origin x="294" y="72"/>
      </p:cViewPr>
      <p:guideLst>
        <p:guide orient="horz" pos="2845"/>
        <p:guide pos="2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4784831" y="460131"/>
            <a:ext cx="2236228" cy="4419604"/>
          </a:xfrm>
          <a:prstGeom prst="rect">
            <a:avLst/>
          </a:prstGeom>
          <a:blipFill>
            <a:blip r:embed="rId3" cstate="print"/>
            <a:stretch>
              <a:fillRect/>
            </a:stretch>
          </a:blipFill>
        </p:spPr>
        <p:txBody>
          <a:bodyPr wrap="square" lIns="0" tIns="0" rIns="0" bIns="0" rtlCol="0"/>
          <a:lstStyle/>
          <a:p/>
        </p:txBody>
      </p:sp>
      <p:sp>
        <p:nvSpPr>
          <p:cNvPr id="18" name="bk object 18"/>
          <p:cNvSpPr/>
          <p:nvPr/>
        </p:nvSpPr>
        <p:spPr>
          <a:xfrm>
            <a:off x="3082021" y="1207196"/>
            <a:ext cx="1374752" cy="2789351"/>
          </a:xfrm>
          <a:prstGeom prst="rect">
            <a:avLst/>
          </a:prstGeom>
          <a:blipFill>
            <a:blip r:embed="rId3" cstate="print"/>
            <a:stretch>
              <a:fillRect/>
            </a:stretch>
          </a:blipFill>
        </p:spPr>
        <p:txBody>
          <a:bodyPr wrap="square" lIns="0" tIns="0" rIns="0" bIns="0" rtlCol="0"/>
          <a:lstStyle/>
          <a:p/>
        </p:txBody>
      </p:sp>
      <p:sp>
        <p:nvSpPr>
          <p:cNvPr id="19" name="bk object 19"/>
          <p:cNvSpPr/>
          <p:nvPr/>
        </p:nvSpPr>
        <p:spPr>
          <a:xfrm>
            <a:off x="7286811" y="1421567"/>
            <a:ext cx="1374749" cy="2824812"/>
          </a:xfrm>
          <a:prstGeom prst="rect">
            <a:avLst/>
          </a:prstGeom>
          <a:blipFill>
            <a:blip r:embed="rId4" cstate="print"/>
            <a:stretch>
              <a:fillRect/>
            </a:stretch>
          </a:blipFill>
        </p:spPr>
        <p:txBody>
          <a:bodyPr wrap="square" lIns="0" tIns="0" rIns="0" bIns="0" rtlCol="0"/>
          <a:lstStyle/>
          <a:p/>
        </p:txBody>
      </p:sp>
      <p:sp>
        <p:nvSpPr>
          <p:cNvPr id="20" name="bk object 20"/>
          <p:cNvSpPr/>
          <p:nvPr/>
        </p:nvSpPr>
        <p:spPr>
          <a:xfrm>
            <a:off x="3137275" y="1479115"/>
            <a:ext cx="1255856" cy="2232662"/>
          </a:xfrm>
          <a:prstGeom prst="rect">
            <a:avLst/>
          </a:prstGeom>
          <a:blipFill>
            <a:blip r:embed="rId5" cstate="print"/>
            <a:stretch>
              <a:fillRect/>
            </a:stretch>
          </a:blipFill>
        </p:spPr>
        <p:txBody>
          <a:bodyPr wrap="square" lIns="0" tIns="0" rIns="0" bIns="0" rtlCol="0"/>
          <a:lstStyle/>
          <a:p/>
        </p:txBody>
      </p:sp>
      <p:sp>
        <p:nvSpPr>
          <p:cNvPr id="21" name="bk object 21"/>
          <p:cNvSpPr/>
          <p:nvPr/>
        </p:nvSpPr>
        <p:spPr>
          <a:xfrm>
            <a:off x="4888140" y="856501"/>
            <a:ext cx="2021579" cy="3593947"/>
          </a:xfrm>
          <a:prstGeom prst="rect">
            <a:avLst/>
          </a:prstGeom>
          <a:blipFill>
            <a:blip r:embed="rId6" cstate="print"/>
            <a:stretch>
              <a:fillRect/>
            </a:stretch>
          </a:blipFill>
        </p:spPr>
        <p:txBody>
          <a:bodyPr wrap="square" lIns="0" tIns="0" rIns="0" bIns="0" rtlCol="0"/>
          <a:lstStyle/>
          <a:p/>
        </p:txBody>
      </p:sp>
      <p:sp>
        <p:nvSpPr>
          <p:cNvPr id="22" name="bk object 22"/>
          <p:cNvSpPr/>
          <p:nvPr/>
        </p:nvSpPr>
        <p:spPr>
          <a:xfrm>
            <a:off x="7381509" y="1770024"/>
            <a:ext cx="1189237" cy="2115256"/>
          </a:xfrm>
          <a:prstGeom prst="rect">
            <a:avLst/>
          </a:prstGeom>
          <a:blipFill>
            <a:blip r:embed="rId7" cstate="print"/>
            <a:stretch>
              <a:fillRect/>
            </a:stretch>
          </a:blipFill>
        </p:spPr>
        <p:txBody>
          <a:bodyPr wrap="square" lIns="0" tIns="0" rIns="0" bIns="0" rtlCol="0"/>
          <a:lstStyle/>
          <a:p/>
        </p:txBody>
      </p:sp>
      <p:sp>
        <p:nvSpPr>
          <p:cNvPr id="23" name="bk object 23"/>
          <p:cNvSpPr/>
          <p:nvPr/>
        </p:nvSpPr>
        <p:spPr>
          <a:xfrm>
            <a:off x="3168844" y="1866300"/>
            <a:ext cx="1189355" cy="1648460"/>
          </a:xfrm>
          <a:custGeom>
            <a:avLst/>
            <a:gdLst/>
            <a:ahLst/>
            <a:cxnLst/>
            <a:rect l="l" t="t" r="r" b="b"/>
            <a:pathLst>
              <a:path w="1189354" h="1648460">
                <a:moveTo>
                  <a:pt x="0" y="0"/>
                </a:moveTo>
                <a:lnTo>
                  <a:pt x="1189200" y="0"/>
                </a:lnTo>
                <a:lnTo>
                  <a:pt x="1189200" y="1647899"/>
                </a:lnTo>
                <a:lnTo>
                  <a:pt x="0" y="1647899"/>
                </a:lnTo>
                <a:lnTo>
                  <a:pt x="0" y="0"/>
                </a:lnTo>
                <a:close/>
              </a:path>
            </a:pathLst>
          </a:custGeom>
          <a:solidFill>
            <a:srgbClr val="F3F3F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37474F"/>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1203756" y="1937130"/>
            <a:ext cx="6736486" cy="54356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p:txBody>
          <a:bodyPr lIns="0" tIns="0" rIns="0" bIns="0"/>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sz="half" idx="2"/>
          </p:nvPr>
        </p:nvSpPr>
        <p:spPr>
          <a:xfrm>
            <a:off x="902919" y="1308862"/>
            <a:ext cx="3505200" cy="30162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8.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99184" y="2307265"/>
            <a:ext cx="6145630" cy="436880"/>
          </a:xfrm>
          <a:prstGeom prst="rect">
            <a:avLst/>
          </a:prstGeom>
        </p:spPr>
        <p:txBody>
          <a:bodyPr wrap="square" lIns="0" tIns="0" rIns="0" bIns="0">
            <a:spAutoFit/>
          </a:bodyPr>
          <a:lstStyle>
            <a:lvl1pPr>
              <a:defRPr sz="2700" b="0" i="0">
                <a:solidFill>
                  <a:schemeClr val="bg1"/>
                </a:solidFill>
                <a:latin typeface="Lucida Sans Unicode"/>
                <a:cs typeface="Lucida Sans Unicode"/>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074826" y="1713357"/>
            <a:ext cx="6000750" cy="574039"/>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a:xfrm>
            <a:off x="1074826" y="2261692"/>
            <a:ext cx="6099175" cy="11239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GIF"/><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770" y="278130"/>
            <a:ext cx="6953250" cy="751205"/>
          </a:xfrm>
          <a:prstGeom prst="rect">
            <a:avLst/>
          </a:prstGeom>
        </p:spPr>
        <p:txBody>
          <a:bodyPr vert="horz" wrap="square" lIns="0" tIns="12700" rIns="0" bIns="0" rtlCol="0">
            <a:spAutoFit/>
          </a:bodyPr>
          <a:lstStyle/>
          <a:p>
            <a:pPr marL="12700" algn="ctr">
              <a:lnSpc>
                <a:spcPct val="100000"/>
              </a:lnSpc>
              <a:spcBef>
                <a:spcPts val="100"/>
              </a:spcBef>
            </a:pPr>
            <a:r>
              <a:rPr lang="" altLang="en-US" sz="2400" b="1" dirty="0">
                <a:solidFill>
                  <a:schemeClr val="tx2">
                    <a:lumMod val="60000"/>
                    <a:lumOff val="40000"/>
                  </a:schemeClr>
                </a:solidFill>
                <a:sym typeface="+mn-ea"/>
              </a:rPr>
              <a:t>Introduction</a:t>
            </a:r>
            <a:r>
              <a:rPr lang="en-US" altLang="en-US" sz="2400" b="1" dirty="0">
                <a:solidFill>
                  <a:schemeClr val="tx1"/>
                </a:solidFill>
                <a:sym typeface="+mn-ea"/>
              </a:rPr>
              <a:t>?</a:t>
            </a:r>
            <a:br>
              <a:rPr lang="en-US" altLang="en-US" sz="2400" b="1" dirty="0">
                <a:solidFill>
                  <a:schemeClr val="tx1"/>
                </a:solidFill>
              </a:rPr>
            </a:br>
            <a:endParaRPr lang="en-US" altLang="en-US" sz="2400" b="1" dirty="0">
              <a:solidFill>
                <a:schemeClr val="tx1"/>
              </a:solidFill>
            </a:endParaRPr>
          </a:p>
        </p:txBody>
      </p:sp>
      <p:sp>
        <p:nvSpPr>
          <p:cNvPr id="6" name="object 2"/>
          <p:cNvSpPr txBox="1"/>
          <p:nvPr/>
        </p:nvSpPr>
        <p:spPr>
          <a:xfrm>
            <a:off x="866775" y="1778635"/>
            <a:ext cx="6011774" cy="1294765"/>
          </a:xfrm>
          <a:prstGeom prst="rect">
            <a:avLst/>
          </a:prstGeom>
        </p:spPr>
        <p:txBody>
          <a:bodyPr vert="horz" wrap="square" lIns="0" tIns="12700" rIns="0" bIns="0" rtlCol="0">
            <a:spAutoFit/>
          </a:bodyPr>
          <a:lstStyle/>
          <a:p>
            <a:pPr marL="12700">
              <a:spcBef>
                <a:spcPts val="100"/>
              </a:spcBef>
              <a:tabLst>
                <a:tab pos="301625" algn="l"/>
              </a:tabLst>
            </a:pPr>
            <a:r>
              <a:rPr sz="1600" dirty="0" smtClean="0">
                <a:solidFill>
                  <a:srgbClr val="00AFEF"/>
                </a:solidFill>
                <a:cs typeface="Calibri"/>
                <a:sym typeface="+mn-ea"/>
              </a:rPr>
              <a:t>›</a:t>
            </a:r>
            <a:r>
              <a:rPr lang="en-US" sz="1600" dirty="0" smtClean="0">
                <a:solidFill>
                  <a:srgbClr val="00AFEF"/>
                </a:solidFill>
                <a:cs typeface="Calibri"/>
                <a:sym typeface="+mn-ea"/>
              </a:rPr>
              <a:t> </a:t>
            </a:r>
            <a:r>
              <a:rPr lang="" altLang="en-US" sz="1600" dirty="0" smtClean="0">
                <a:sym typeface="+mn-ea"/>
              </a:rPr>
              <a:t>Top rated </a:t>
            </a:r>
            <a:r>
              <a:rPr lang="en-US" altLang="en-US" sz="1600" dirty="0" smtClean="0">
                <a:sym typeface="+mn-ea"/>
              </a:rPr>
              <a:t>Freelancer at Upwork</a:t>
            </a:r>
            <a:r>
              <a:rPr lang="en-US" sz="1600" dirty="0" smtClean="0">
                <a:solidFill>
                  <a:srgbClr val="00AFEF"/>
                </a:solidFill>
                <a:cs typeface="Calibri"/>
                <a:sym typeface="+mn-ea"/>
              </a:rPr>
              <a:t>.</a:t>
            </a:r>
            <a:endParaRPr lang="en-US" sz="1600" dirty="0" smtClean="0">
              <a:solidFill>
                <a:srgbClr val="00AFEF"/>
              </a:solidFill>
              <a:cs typeface="Calibri"/>
            </a:endParaRPr>
          </a:p>
          <a:p>
            <a:pPr marL="12700">
              <a:spcBef>
                <a:spcPts val="100"/>
              </a:spcBef>
              <a:tabLst>
                <a:tab pos="301625" algn="l"/>
              </a:tabLst>
            </a:pPr>
            <a:r>
              <a:rPr lang="en-US" sz="1600" dirty="0">
                <a:solidFill>
                  <a:srgbClr val="00AFEF"/>
                </a:solidFill>
                <a:cs typeface="Calibri"/>
                <a:sym typeface="+mn-ea"/>
              </a:rPr>
              <a:t>› </a:t>
            </a:r>
            <a:r>
              <a:rPr lang="" altLang="en-US" sz="1600" dirty="0" smtClean="0">
                <a:sym typeface="+mn-ea"/>
              </a:rPr>
              <a:t>Level one seller at</a:t>
            </a:r>
            <a:r>
              <a:rPr lang="en-US" altLang="en-US" sz="1600" dirty="0" smtClean="0">
                <a:sym typeface="+mn-ea"/>
              </a:rPr>
              <a:t> Fiverr</a:t>
            </a:r>
            <a:r>
              <a:rPr lang="en-US" sz="1600" dirty="0" smtClean="0">
                <a:sym typeface="+mn-ea"/>
              </a:rPr>
              <a:t>.</a:t>
            </a:r>
            <a:endParaRPr lang="en-US" sz="1600" dirty="0" smtClean="0"/>
          </a:p>
          <a:p>
            <a:pPr marL="12700">
              <a:spcBef>
                <a:spcPts val="100"/>
              </a:spcBef>
              <a:tabLst>
                <a:tab pos="301625" algn="l"/>
              </a:tabLst>
            </a:pPr>
            <a:r>
              <a:rPr lang="en-US" sz="1600" dirty="0">
                <a:solidFill>
                  <a:srgbClr val="00AFEF"/>
                </a:solidFill>
                <a:cs typeface="Calibri"/>
                <a:sym typeface="+mn-ea"/>
              </a:rPr>
              <a:t>› </a:t>
            </a:r>
            <a:r>
              <a:rPr lang="en-US" altLang="en-US" sz="1600" dirty="0" smtClean="0">
                <a:sym typeface="+mn-ea"/>
              </a:rPr>
              <a:t>Teacher at SMTP </a:t>
            </a:r>
            <a:r>
              <a:rPr lang="" altLang="en-US" sz="1600" dirty="0" smtClean="0">
                <a:sym typeface="+mn-ea"/>
              </a:rPr>
              <a:t>and PIAIC</a:t>
            </a:r>
            <a:r>
              <a:rPr lang="en-US" sz="1600" dirty="0" smtClean="0">
                <a:sym typeface="+mn-ea"/>
              </a:rPr>
              <a:t>.</a:t>
            </a:r>
            <a:endParaRPr lang="en-US" sz="1600" dirty="0" smtClean="0"/>
          </a:p>
          <a:p>
            <a:pPr marL="12700">
              <a:spcBef>
                <a:spcPts val="100"/>
              </a:spcBef>
              <a:tabLst>
                <a:tab pos="301625" algn="l"/>
              </a:tabLst>
            </a:pPr>
            <a:r>
              <a:rPr lang="en-US" sz="1600" dirty="0">
                <a:solidFill>
                  <a:srgbClr val="00AFEF"/>
                </a:solidFill>
                <a:cs typeface="Calibri"/>
                <a:sym typeface="+mn-ea"/>
              </a:rPr>
              <a:t>› </a:t>
            </a:r>
            <a:r>
              <a:rPr lang="en-US" altLang="en-US" sz="1600" dirty="0" smtClean="0">
                <a:sym typeface="+mn-ea"/>
              </a:rPr>
              <a:t>StartUp - CodeFrame</a:t>
            </a:r>
            <a:r>
              <a:rPr lang="en-US" sz="1600" dirty="0" smtClean="0">
                <a:sym typeface="+mn-ea"/>
              </a:rPr>
              <a:t>.</a:t>
            </a:r>
            <a:r>
              <a:rPr lang="en-US" altLang="en-US" sz="1600" dirty="0" smtClean="0">
                <a:sym typeface="+mn-ea"/>
              </a:rPr>
              <a:t>tech</a:t>
            </a:r>
            <a:endParaRPr lang="en-US" sz="1600" dirty="0">
              <a:solidFill>
                <a:srgbClr val="00AFEF"/>
              </a:solidFill>
              <a:cs typeface="Calibri"/>
            </a:endParaRPr>
          </a:p>
          <a:p>
            <a:pPr marL="12700">
              <a:spcBef>
                <a:spcPts val="100"/>
              </a:spcBef>
              <a:tabLst>
                <a:tab pos="301625" algn="l"/>
              </a:tabLst>
            </a:pPr>
            <a:endParaRPr lang="en-US" sz="1600" dirty="0"/>
          </a:p>
        </p:txBody>
      </p:sp>
      <p:sp>
        <p:nvSpPr>
          <p:cNvPr id="2" name="Text Box 1"/>
          <p:cNvSpPr txBox="1"/>
          <p:nvPr/>
        </p:nvSpPr>
        <p:spPr>
          <a:xfrm>
            <a:off x="866775" y="1318260"/>
            <a:ext cx="3725545" cy="460375"/>
          </a:xfrm>
          <a:prstGeom prst="rect">
            <a:avLst/>
          </a:prstGeom>
          <a:noFill/>
        </p:spPr>
        <p:txBody>
          <a:bodyPr wrap="square" rtlCol="0">
            <a:spAutoFit/>
          </a:bodyPr>
          <a:p>
            <a:pPr marL="12700">
              <a:lnSpc>
                <a:spcPct val="100000"/>
              </a:lnSpc>
              <a:spcBef>
                <a:spcPts val="100"/>
              </a:spcBef>
            </a:pPr>
            <a:r>
              <a:rPr lang="en-US" altLang="en-US" sz="2400" b="1" spc="-5" dirty="0" smtClean="0">
                <a:solidFill>
                  <a:schemeClr val="tx2">
                    <a:lumMod val="40000"/>
                    <a:lumOff val="60000"/>
                  </a:schemeClr>
                </a:solidFill>
                <a:latin typeface="Calibri"/>
                <a:cs typeface="Calibri"/>
                <a:sym typeface="+mn-ea"/>
              </a:rPr>
              <a:t>Naveed Sarwar</a:t>
            </a:r>
            <a:endParaRPr lang="en-US" altLang="en-US" sz="2400" b="1" spc="-5" dirty="0" smtClean="0">
              <a:solidFill>
                <a:schemeClr val="tx2">
                  <a:lumMod val="40000"/>
                  <a:lumOff val="60000"/>
                </a:schemeClr>
              </a:solidFill>
              <a:latin typeface="Calibri"/>
              <a:cs typeface="Calibri"/>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040"/>
          </a:xfrm>
          <a:prstGeom prst="rect">
            <a:avLst/>
          </a:prstGeom>
        </p:spPr>
        <p:txBody>
          <a:bodyPr vert="horz" wrap="square" lIns="0" tIns="12700" rIns="0" bIns="0" rtlCol="0">
            <a:spAutoFit/>
          </a:bodyPr>
          <a:lstStyle/>
          <a:p>
            <a:pPr marL="12700">
              <a:lnSpc>
                <a:spcPct val="100000"/>
              </a:lnSpc>
              <a:spcBef>
                <a:spcPts val="100"/>
              </a:spcBef>
            </a:pPr>
            <a:r>
              <a:rPr lang="en-US" altLang="en-US" sz="2000" b="1" dirty="0">
                <a:solidFill>
                  <a:schemeClr val="tx2">
                    <a:lumMod val="40000"/>
                    <a:lumOff val="60000"/>
                  </a:schemeClr>
                </a:solidFill>
                <a:latin typeface="Calibri"/>
                <a:cs typeface="Calibri"/>
              </a:rPr>
              <a:t>Containerization</a:t>
            </a:r>
            <a:endParaRPr lang="en-US" altLang="en-US" sz="2000" b="1" dirty="0">
              <a:solidFill>
                <a:schemeClr val="tx2">
                  <a:lumMod val="40000"/>
                  <a:lumOff val="60000"/>
                </a:schemeClr>
              </a:solidFill>
              <a:latin typeface="Calibri"/>
              <a:cs typeface="Calibri"/>
            </a:endParaRPr>
          </a:p>
        </p:txBody>
      </p:sp>
      <p:sp>
        <p:nvSpPr>
          <p:cNvPr id="5" name="object 5"/>
          <p:cNvSpPr txBox="1"/>
          <p:nvPr/>
        </p:nvSpPr>
        <p:spPr>
          <a:xfrm>
            <a:off x="979119" y="1450721"/>
            <a:ext cx="6924675" cy="2241550"/>
          </a:xfrm>
          <a:prstGeom prst="rect">
            <a:avLst/>
          </a:prstGeom>
        </p:spPr>
        <p:txBody>
          <a:bodyPr vert="horz" wrap="square" lIns="0" tIns="12700" rIns="0" bIns="0" rtlCol="0">
            <a:spAutoFit/>
          </a:bodyPr>
          <a:lstStyle/>
          <a:p>
            <a:pPr marL="12700" marR="104775" algn="l">
              <a:lnSpc>
                <a:spcPct val="100000"/>
              </a:lnSpc>
              <a:spcBef>
                <a:spcPts val="100"/>
              </a:spcBef>
            </a:pPr>
            <a:r>
              <a:rPr lang="en-US" altLang="en-US" sz="1800" dirty="0">
                <a:latin typeface="Calibri"/>
                <a:cs typeface="Calibri"/>
              </a:rPr>
              <a:t>I</a:t>
            </a:r>
            <a:r>
              <a:rPr lang="en-US" sz="1800" dirty="0">
                <a:latin typeface="Calibri"/>
                <a:cs typeface="Calibri"/>
              </a:rPr>
              <a:t>n the container model, the container is roughly analogous to the VM. The major difference is that every container does not require its own full-blown OS. In fact, all containers on a single host share a single OS. This frees up huge amounts of system resources such as CPU, RAM, and storage. It also reduces potential licensing cost and reduces the overhead of OS patching and other maintenance. Net result: savings</a:t>
            </a:r>
            <a:endParaRPr lang="en-US" sz="1800" dirty="0">
              <a:latin typeface="Calibri"/>
              <a:cs typeface="Calibri"/>
            </a:endParaRPr>
          </a:p>
          <a:p>
            <a:pPr marL="12700" marR="104775" algn="l">
              <a:lnSpc>
                <a:spcPct val="100000"/>
              </a:lnSpc>
              <a:spcBef>
                <a:spcPts val="100"/>
              </a:spcBef>
            </a:pPr>
            <a:r>
              <a:rPr lang="en-US" sz="1800" dirty="0">
                <a:latin typeface="Calibri"/>
                <a:cs typeface="Calibri"/>
              </a:rPr>
              <a:t>on the cap-ex and op-ex fronts.</a:t>
            </a:r>
            <a:endParaRPr lang="en-US" sz="1800" dirty="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7146290" cy="381635"/>
          </a:xfrm>
          <a:prstGeom prst="rect">
            <a:avLst/>
          </a:prstGeom>
        </p:spPr>
        <p:txBody>
          <a:bodyPr vert="horz" wrap="square" lIns="0" tIns="12700" rIns="0" bIns="0" rtlCol="0">
            <a:spAutoFit/>
          </a:bodyPr>
          <a:lstStyle/>
          <a:p>
            <a:pPr marL="12700">
              <a:lnSpc>
                <a:spcPct val="100000"/>
              </a:lnSpc>
              <a:spcBef>
                <a:spcPts val="100"/>
              </a:spcBef>
            </a:pPr>
            <a:r>
              <a:rPr lang="en-US" altLang="en-US" sz="2400" b="1" dirty="0" smtClean="0">
                <a:solidFill>
                  <a:schemeClr val="bg1"/>
                </a:solidFill>
              </a:rPr>
              <a:t>What other benefits do containers offer?</a:t>
            </a:r>
            <a:endParaRPr lang="en-US" altLang="en-US" sz="2400" b="1" dirty="0" smtClean="0">
              <a:solidFill>
                <a:schemeClr val="bg1"/>
              </a:solidFill>
            </a:endParaRPr>
          </a:p>
        </p:txBody>
      </p:sp>
      <p:sp>
        <p:nvSpPr>
          <p:cNvPr id="9" name="object 2"/>
          <p:cNvSpPr txBox="1"/>
          <p:nvPr/>
        </p:nvSpPr>
        <p:spPr>
          <a:xfrm>
            <a:off x="762000" y="1420495"/>
            <a:ext cx="4657725" cy="2279650"/>
          </a:xfrm>
          <a:prstGeom prst="rect">
            <a:avLst/>
          </a:prstGeom>
        </p:spPr>
        <p:txBody>
          <a:bodyPr vert="horz" wrap="square" lIns="0" tIns="12700" rIns="0" bIns="0" rtlCol="0">
            <a:spAutoFit/>
          </a:bodyPr>
          <a:lstStyle/>
          <a:p>
            <a:pPr marL="12700" indent="0">
              <a:spcBef>
                <a:spcPts val="100"/>
              </a:spcBef>
              <a:buNone/>
              <a:tabLst>
                <a:tab pos="301625" algn="l"/>
              </a:tabLst>
            </a:pPr>
            <a:r>
              <a:rPr lang="en-US" sz="1600" dirty="0" smtClean="0"/>
              <a:t>Advantages of Containerization over Virtualization:</a:t>
            </a:r>
            <a:endParaRPr lang="en-US" sz="1600" dirty="0" smtClean="0"/>
          </a:p>
          <a:p>
            <a:pPr marL="12700" indent="0">
              <a:spcBef>
                <a:spcPts val="100"/>
              </a:spcBef>
              <a:buNone/>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Containers on the same OS kernel are lighter and smaller</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Better resource utilization compared to VMs</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Boot-up process is short and takes few seconds</a:t>
            </a:r>
            <a:endParaRPr lang="en-US" sz="1600" dirty="0" smtClean="0"/>
          </a:p>
        </p:txBody>
      </p:sp>
      <p:pic>
        <p:nvPicPr>
          <p:cNvPr id="2" name="Picture 1" descr="container"/>
          <p:cNvPicPr>
            <a:picLocks noChangeAspect="1"/>
          </p:cNvPicPr>
          <p:nvPr/>
        </p:nvPicPr>
        <p:blipFill>
          <a:blip r:embed="rId1"/>
          <a:stretch>
            <a:fillRect/>
          </a:stretch>
        </p:blipFill>
        <p:spPr>
          <a:xfrm>
            <a:off x="5307965" y="1840865"/>
            <a:ext cx="2856865" cy="16859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975" y="0"/>
            <a:ext cx="9144000" cy="5143500"/>
          </a:xfrm>
          <a:prstGeom prst="rect">
            <a:avLst/>
          </a:prstGeom>
          <a:blipFill>
            <a:blip r:embed="rId1" cstate="print"/>
            <a:stretch>
              <a:fillRect/>
            </a:stretch>
          </a:blipFill>
        </p:spPr>
        <p:txBody>
          <a:bodyPr wrap="square" lIns="0" tIns="0" rIns="0" bIns="0" rtlCol="0"/>
          <a:lstStyle/>
          <a:p/>
        </p:txBody>
      </p:sp>
      <p:pic>
        <p:nvPicPr>
          <p:cNvPr id="6" name="Picture 5" descr="docker"/>
          <p:cNvPicPr>
            <a:picLocks noChangeAspect="1"/>
          </p:cNvPicPr>
          <p:nvPr/>
        </p:nvPicPr>
        <p:blipFill>
          <a:blip r:embed="rId2"/>
          <a:stretch>
            <a:fillRect/>
          </a:stretch>
        </p:blipFill>
        <p:spPr>
          <a:xfrm>
            <a:off x="4885055" y="1543050"/>
            <a:ext cx="3376930" cy="2702560"/>
          </a:xfrm>
          <a:prstGeom prst="rect">
            <a:avLst/>
          </a:prstGeom>
        </p:spPr>
      </p:pic>
      <p:sp>
        <p:nvSpPr>
          <p:cNvPr id="3" name="Text Box 2"/>
          <p:cNvSpPr txBox="1"/>
          <p:nvPr/>
        </p:nvSpPr>
        <p:spPr>
          <a:xfrm>
            <a:off x="664210" y="829945"/>
            <a:ext cx="4371340" cy="368300"/>
          </a:xfrm>
          <a:prstGeom prst="rect">
            <a:avLst/>
          </a:prstGeom>
          <a:noFill/>
        </p:spPr>
        <p:txBody>
          <a:bodyPr wrap="square" rtlCol="0">
            <a:spAutoFit/>
          </a:bodyPr>
          <a:p>
            <a:r>
              <a:rPr lang="" altLang="en-US" b="1"/>
              <a:t>Intro to docker!</a:t>
            </a:r>
            <a:endParaRPr lang="" altLang="en-US" b="1"/>
          </a:p>
        </p:txBody>
      </p:sp>
      <p:sp>
        <p:nvSpPr>
          <p:cNvPr id="5" name="object 5"/>
          <p:cNvSpPr txBox="1"/>
          <p:nvPr/>
        </p:nvSpPr>
        <p:spPr>
          <a:xfrm>
            <a:off x="664210" y="1431925"/>
            <a:ext cx="4356735" cy="3084830"/>
          </a:xfrm>
          <a:prstGeom prst="rect">
            <a:avLst/>
          </a:prstGeom>
        </p:spPr>
        <p:txBody>
          <a:bodyPr vert="horz" wrap="square" lIns="0" tIns="12700" rIns="0" bIns="0" rtlCol="0">
            <a:spAutoFit/>
          </a:bodyPr>
          <a:p>
            <a:pPr marL="12700" marR="104775" algn="l">
              <a:lnSpc>
                <a:spcPct val="100000"/>
              </a:lnSpc>
              <a:spcBef>
                <a:spcPts val="100"/>
              </a:spcBef>
            </a:pPr>
            <a:r>
              <a:rPr lang="en-US" sz="1800" dirty="0">
                <a:latin typeface="Calibri"/>
                <a:cs typeface="Calibri"/>
              </a:rPr>
              <a:t>Docker is a set of platform-as-a-service products that use OS-level virtualization to deliver software in packages called containers.</a:t>
            </a:r>
            <a:endParaRPr lang="en-US" sz="1800" dirty="0">
              <a:latin typeface="Calibri"/>
              <a:cs typeface="Calibri"/>
            </a:endParaRPr>
          </a:p>
          <a:p>
            <a:pPr marL="12700" marR="104775" algn="l">
              <a:lnSpc>
                <a:spcPct val="100000"/>
              </a:lnSpc>
              <a:spcBef>
                <a:spcPts val="100"/>
              </a:spcBef>
            </a:pPr>
            <a:r>
              <a:rPr lang="en-US" sz="1800" dirty="0">
                <a:latin typeface="Calibri"/>
                <a:cs typeface="Calibri"/>
              </a:rPr>
              <a:t> </a:t>
            </a:r>
            <a:endParaRPr lang="en-US" sz="1800" dirty="0">
              <a:latin typeface="Calibri"/>
              <a:cs typeface="Calibri"/>
            </a:endParaRPr>
          </a:p>
          <a:p>
            <a:pPr marL="12700" marR="104775" algn="l">
              <a:lnSpc>
                <a:spcPct val="100000"/>
              </a:lnSpc>
              <a:spcBef>
                <a:spcPts val="100"/>
              </a:spcBef>
            </a:pPr>
            <a:r>
              <a:rPr lang="en-US" sz="1800" dirty="0">
                <a:latin typeface="Calibri"/>
                <a:cs typeface="Calibri"/>
              </a:rPr>
              <a:t>Containers are isolated from one another and bundle their own software, libraries and configuration files; they can communicate with each other through well-defined channels</a:t>
            </a:r>
            <a:endParaRPr lang="en-US" sz="1800" dirty="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975" y="0"/>
            <a:ext cx="9144000" cy="5143500"/>
          </a:xfrm>
          <a:prstGeom prst="rect">
            <a:avLst/>
          </a:prstGeom>
          <a:blipFill>
            <a:blip r:embed="rId1" cstate="print"/>
            <a:stretch>
              <a:fillRect/>
            </a:stretch>
          </a:blipFill>
        </p:spPr>
        <p:txBody>
          <a:bodyPr wrap="square" lIns="0" tIns="0" rIns="0" bIns="0" rtlCol="0"/>
          <a:lstStyle/>
          <a:p/>
        </p:txBody>
      </p:sp>
      <p:sp>
        <p:nvSpPr>
          <p:cNvPr id="3" name="Text Box 2"/>
          <p:cNvSpPr txBox="1"/>
          <p:nvPr/>
        </p:nvSpPr>
        <p:spPr>
          <a:xfrm>
            <a:off x="664210" y="829945"/>
            <a:ext cx="4371340" cy="368300"/>
          </a:xfrm>
          <a:prstGeom prst="rect">
            <a:avLst/>
          </a:prstGeom>
          <a:noFill/>
        </p:spPr>
        <p:txBody>
          <a:bodyPr wrap="square" rtlCol="0">
            <a:spAutoFit/>
          </a:bodyPr>
          <a:p>
            <a:r>
              <a:rPr lang="" altLang="en-US" b="1" dirty="0">
                <a:latin typeface="Calibri"/>
                <a:cs typeface="Calibri"/>
                <a:sym typeface="+mn-ea"/>
              </a:rPr>
              <a:t>C</a:t>
            </a:r>
            <a:r>
              <a:rPr lang="en-US" b="1" dirty="0">
                <a:latin typeface="Calibri"/>
                <a:cs typeface="Calibri"/>
                <a:sym typeface="+mn-ea"/>
              </a:rPr>
              <a:t>ontainer</a:t>
            </a:r>
            <a:r>
              <a:rPr lang="" altLang="en-US" b="1" dirty="0">
                <a:latin typeface="Calibri"/>
                <a:cs typeface="Calibri"/>
                <a:sym typeface="+mn-ea"/>
              </a:rPr>
              <a:t>s </a:t>
            </a:r>
            <a:r>
              <a:rPr lang="en-US" b="1" dirty="0">
                <a:latin typeface="Calibri"/>
                <a:cs typeface="Calibri"/>
                <a:sym typeface="+mn-ea"/>
              </a:rPr>
              <a:t>orchestration </a:t>
            </a:r>
            <a:r>
              <a:rPr lang="en-US" altLang="en-US" b="1"/>
              <a:t>!</a:t>
            </a:r>
            <a:endParaRPr lang="en-US" altLang="en-US" b="1"/>
          </a:p>
        </p:txBody>
      </p:sp>
      <p:sp>
        <p:nvSpPr>
          <p:cNvPr id="5" name="object 5"/>
          <p:cNvSpPr txBox="1"/>
          <p:nvPr/>
        </p:nvSpPr>
        <p:spPr>
          <a:xfrm>
            <a:off x="664210" y="1431925"/>
            <a:ext cx="4356735" cy="2254250"/>
          </a:xfrm>
          <a:prstGeom prst="rect">
            <a:avLst/>
          </a:prstGeom>
        </p:spPr>
        <p:txBody>
          <a:bodyPr vert="horz" wrap="square" lIns="0" tIns="12700" rIns="0" bIns="0" rtlCol="0">
            <a:spAutoFit/>
          </a:bodyPr>
          <a:p>
            <a:pPr marL="12700" marR="104775" algn="l">
              <a:lnSpc>
                <a:spcPct val="100000"/>
              </a:lnSpc>
              <a:spcBef>
                <a:spcPts val="100"/>
              </a:spcBef>
            </a:pPr>
            <a:r>
              <a:rPr lang="en-US" sz="1800" dirty="0">
                <a:latin typeface="Calibri"/>
                <a:cs typeface="Calibri"/>
              </a:rPr>
              <a:t>Kubernetes is an open-source container-orchestration system for automating application deployment, scaling, and management.</a:t>
            </a:r>
            <a:endParaRPr lang="en-US" sz="1800" dirty="0">
              <a:latin typeface="Calibri"/>
              <a:cs typeface="Calibri"/>
            </a:endParaRPr>
          </a:p>
          <a:p>
            <a:pPr marL="12700" marR="104775" algn="l">
              <a:lnSpc>
                <a:spcPct val="100000"/>
              </a:lnSpc>
              <a:spcBef>
                <a:spcPts val="100"/>
              </a:spcBef>
            </a:pPr>
            <a:endParaRPr lang="en-US" sz="1800" dirty="0">
              <a:latin typeface="Calibri"/>
              <a:cs typeface="Calibri"/>
            </a:endParaRPr>
          </a:p>
          <a:p>
            <a:pPr marL="12700" marR="104775" algn="l">
              <a:lnSpc>
                <a:spcPct val="100000"/>
              </a:lnSpc>
              <a:spcBef>
                <a:spcPts val="100"/>
              </a:spcBef>
            </a:pPr>
            <a:r>
              <a:rPr lang="en-US" sz="1800" dirty="0">
                <a:latin typeface="Calibri"/>
                <a:cs typeface="Calibri"/>
              </a:rPr>
              <a:t>It was originally designed by Google, and is now maintained by the Cloud Native Computing Foundation</a:t>
            </a:r>
            <a:endParaRPr lang="en-US" sz="1800" dirty="0">
              <a:latin typeface="Calibri"/>
              <a:cs typeface="Calibri"/>
            </a:endParaRPr>
          </a:p>
        </p:txBody>
      </p:sp>
      <p:pic>
        <p:nvPicPr>
          <p:cNvPr id="4" name="Picture 3" descr="kuber"/>
          <p:cNvPicPr>
            <a:picLocks noChangeAspect="1"/>
          </p:cNvPicPr>
          <p:nvPr/>
        </p:nvPicPr>
        <p:blipFill>
          <a:blip r:embed="rId2"/>
          <a:stretch>
            <a:fillRect/>
          </a:stretch>
        </p:blipFill>
        <p:spPr>
          <a:xfrm>
            <a:off x="4888865" y="1878330"/>
            <a:ext cx="3440430" cy="17208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43200" y="1809750"/>
            <a:ext cx="3810000" cy="2419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96F3"/>
          </a:solidFill>
        </p:spPr>
        <p:txBody>
          <a:bodyPr wrap="square" lIns="0" tIns="0" rIns="0" bIns="0" rtlCol="0"/>
          <a:lstStyle/>
          <a:p/>
        </p:txBody>
      </p:sp>
      <p:sp>
        <p:nvSpPr>
          <p:cNvPr id="3" name="object 3"/>
          <p:cNvSpPr txBox="1"/>
          <p:nvPr/>
        </p:nvSpPr>
        <p:spPr>
          <a:xfrm>
            <a:off x="228601" y="1657350"/>
            <a:ext cx="8153400" cy="1397635"/>
          </a:xfrm>
          <a:prstGeom prst="rect">
            <a:avLst/>
          </a:prstGeom>
        </p:spPr>
        <p:txBody>
          <a:bodyPr vert="horz" wrap="square" lIns="0" tIns="12700" rIns="0" bIns="0" rtlCol="0">
            <a:spAutoFit/>
          </a:bodyPr>
          <a:lstStyle/>
          <a:p>
            <a:pPr marL="12700" algn="ctr">
              <a:lnSpc>
                <a:spcPct val="100000"/>
              </a:lnSpc>
              <a:spcBef>
                <a:spcPts val="100"/>
              </a:spcBef>
            </a:pPr>
            <a:r>
              <a:rPr lang="" altLang="en-US" sz="4500" spc="-245" dirty="0" smtClean="0">
                <a:solidFill>
                  <a:srgbClr val="FFFFFF"/>
                </a:solidFill>
                <a:latin typeface="Lucida Sans"/>
                <a:cs typeface="Lucida Sans"/>
              </a:rPr>
              <a:t>How we can run multiple OS into a single machine?</a:t>
            </a:r>
            <a:endParaRPr lang="" altLang="en-US" sz="4500" spc="-245" dirty="0" smtClean="0">
              <a:solidFill>
                <a:srgbClr val="FFFFFF"/>
              </a:solidFill>
              <a:latin typeface="Lucida Sans"/>
              <a:cs typeface="Lucida Sans"/>
            </a:endParaRPr>
          </a:p>
        </p:txBody>
      </p:sp>
      <p:sp>
        <p:nvSpPr>
          <p:cNvPr id="4" name="object 4"/>
          <p:cNvSpPr/>
          <p:nvPr/>
        </p:nvSpPr>
        <p:spPr>
          <a:xfrm>
            <a:off x="3597164" y="484021"/>
            <a:ext cx="1176020" cy="0"/>
          </a:xfrm>
          <a:custGeom>
            <a:avLst/>
            <a:gdLst/>
            <a:ahLst/>
            <a:cxnLst/>
            <a:rect l="l" t="t" r="r" b="b"/>
            <a:pathLst>
              <a:path w="1176020">
                <a:moveTo>
                  <a:pt x="0" y="0"/>
                </a:moveTo>
                <a:lnTo>
                  <a:pt x="1175399" y="0"/>
                </a:lnTo>
              </a:path>
            </a:pathLst>
          </a:custGeom>
          <a:ln w="35399">
            <a:solidFill>
              <a:srgbClr val="C9DAF7"/>
            </a:solidFill>
          </a:ln>
        </p:spPr>
        <p:txBody>
          <a:bodyPr wrap="square" lIns="0" tIns="0" rIns="0" bIns="0" rtlCol="0"/>
          <a:lstStyle/>
          <a:p/>
        </p:txBody>
      </p:sp>
      <p:sp>
        <p:nvSpPr>
          <p:cNvPr id="5" name="object 5"/>
          <p:cNvSpPr/>
          <p:nvPr/>
        </p:nvSpPr>
        <p:spPr>
          <a:xfrm>
            <a:off x="4744296" y="484021"/>
            <a:ext cx="1774825" cy="0"/>
          </a:xfrm>
          <a:custGeom>
            <a:avLst/>
            <a:gdLst/>
            <a:ahLst/>
            <a:cxnLst/>
            <a:rect l="l" t="t" r="r" b="b"/>
            <a:pathLst>
              <a:path w="1774825">
                <a:moveTo>
                  <a:pt x="0" y="0"/>
                </a:moveTo>
                <a:lnTo>
                  <a:pt x="1774199" y="0"/>
                </a:lnTo>
              </a:path>
            </a:pathLst>
          </a:custGeom>
          <a:ln w="35399">
            <a:solidFill>
              <a:srgbClr val="6C9EEB"/>
            </a:solidFill>
          </a:ln>
        </p:spPr>
        <p:txBody>
          <a:bodyPr wrap="square" lIns="0" tIns="0" rIns="0" bIns="0" rtlCol="0"/>
          <a:lstStyle/>
          <a:p/>
        </p:txBody>
      </p:sp>
      <p:sp>
        <p:nvSpPr>
          <p:cNvPr id="6" name="object 6"/>
          <p:cNvSpPr/>
          <p:nvPr/>
        </p:nvSpPr>
        <p:spPr>
          <a:xfrm>
            <a:off x="6518361" y="484021"/>
            <a:ext cx="1235710" cy="0"/>
          </a:xfrm>
          <a:custGeom>
            <a:avLst/>
            <a:gdLst/>
            <a:ahLst/>
            <a:cxnLst/>
            <a:rect l="l" t="t" r="r" b="b"/>
            <a:pathLst>
              <a:path w="1235709">
                <a:moveTo>
                  <a:pt x="0" y="0"/>
                </a:moveTo>
                <a:lnTo>
                  <a:pt x="1235699" y="0"/>
                </a:lnTo>
              </a:path>
            </a:pathLst>
          </a:custGeom>
          <a:ln w="35399">
            <a:solidFill>
              <a:srgbClr val="3C78D8"/>
            </a:solidFill>
          </a:ln>
        </p:spPr>
        <p:txBody>
          <a:bodyPr wrap="square" lIns="0" tIns="0" rIns="0" bIns="0" rtlCol="0"/>
          <a:lstStyle/>
          <a:p/>
        </p:txBody>
      </p:sp>
      <p:sp>
        <p:nvSpPr>
          <p:cNvPr id="7" name="object 7"/>
          <p:cNvSpPr/>
          <p:nvPr/>
        </p:nvSpPr>
        <p:spPr>
          <a:xfrm>
            <a:off x="7684199" y="484021"/>
            <a:ext cx="796925" cy="0"/>
          </a:xfrm>
          <a:custGeom>
            <a:avLst/>
            <a:gdLst/>
            <a:ahLst/>
            <a:cxnLst/>
            <a:rect l="l" t="t" r="r" b="b"/>
            <a:pathLst>
              <a:path w="796925">
                <a:moveTo>
                  <a:pt x="0" y="0"/>
                </a:moveTo>
                <a:lnTo>
                  <a:pt x="796499" y="0"/>
                </a:lnTo>
              </a:path>
            </a:pathLst>
          </a:custGeom>
          <a:ln w="35399">
            <a:solidFill>
              <a:srgbClr val="1B4587"/>
            </a:solidFill>
          </a:ln>
        </p:spPr>
        <p:txBody>
          <a:bodyPr wrap="square" lIns="0" tIns="0" rIns="0" bIns="0" rtlCol="0"/>
          <a:lstStyl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525"/>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70" y="828675"/>
            <a:ext cx="4949825" cy="320040"/>
          </a:xfrm>
          <a:prstGeom prst="rect">
            <a:avLst/>
          </a:prstGeom>
        </p:spPr>
        <p:txBody>
          <a:bodyPr vert="horz" wrap="square" lIns="0" tIns="12700" rIns="0" bIns="0" rtlCol="0">
            <a:spAutoFit/>
          </a:bodyPr>
          <a:lstStyle/>
          <a:p>
            <a:pPr marL="12700">
              <a:lnSpc>
                <a:spcPct val="100000"/>
              </a:lnSpc>
              <a:spcBef>
                <a:spcPts val="100"/>
              </a:spcBef>
            </a:pPr>
            <a:r>
              <a:rPr lang="" altLang="en-US" sz="2000" b="1" dirty="0">
                <a:solidFill>
                  <a:schemeClr val="tx2">
                    <a:lumMod val="40000"/>
                    <a:lumOff val="60000"/>
                  </a:schemeClr>
                </a:solidFill>
                <a:latin typeface="Calibri"/>
                <a:cs typeface="Calibri"/>
              </a:rPr>
              <a:t>Question why even need that?</a:t>
            </a:r>
            <a:endParaRPr lang="" altLang="en-US" sz="2000" b="1" dirty="0">
              <a:solidFill>
                <a:schemeClr val="tx2">
                  <a:lumMod val="40000"/>
                  <a:lumOff val="60000"/>
                </a:schemeClr>
              </a:solidFill>
              <a:latin typeface="Calibri"/>
              <a:cs typeface="Calibri"/>
            </a:endParaRPr>
          </a:p>
        </p:txBody>
      </p:sp>
      <p:sp>
        <p:nvSpPr>
          <p:cNvPr id="5" name="object 5"/>
          <p:cNvSpPr txBox="1"/>
          <p:nvPr/>
        </p:nvSpPr>
        <p:spPr>
          <a:xfrm>
            <a:off x="979170" y="1360170"/>
            <a:ext cx="5024755" cy="3523615"/>
          </a:xfrm>
          <a:prstGeom prst="rect">
            <a:avLst/>
          </a:prstGeom>
        </p:spPr>
        <p:txBody>
          <a:bodyPr vert="horz" wrap="square" lIns="0" tIns="12700" rIns="0" bIns="0" rtlCol="0">
            <a:spAutoFit/>
          </a:bodyPr>
          <a:lstStyle/>
          <a:p>
            <a:pPr marL="12700" marR="104775" algn="l">
              <a:lnSpc>
                <a:spcPct val="100000"/>
              </a:lnSpc>
              <a:spcBef>
                <a:spcPts val="100"/>
              </a:spcBef>
            </a:pPr>
            <a:r>
              <a:rPr sz="1400" dirty="0">
                <a:latin typeface="Calibri"/>
                <a:cs typeface="Calibri"/>
              </a:rPr>
              <a:t>Most applications run on servers. And in the past, we could only run one application per server. The open-systems world of Windows and Linux just didn’t have the technologies to safely and securely run multiple applications on the same server.</a:t>
            </a:r>
            <a:endParaRPr sz="1400" dirty="0">
              <a:latin typeface="Calibri"/>
              <a:cs typeface="Calibri"/>
            </a:endParaRPr>
          </a:p>
          <a:p>
            <a:pPr marL="12700" marR="104775" algn="l">
              <a:lnSpc>
                <a:spcPct val="100000"/>
              </a:lnSpc>
              <a:spcBef>
                <a:spcPts val="100"/>
              </a:spcBef>
            </a:pPr>
            <a:r>
              <a:rPr sz="1400" dirty="0">
                <a:latin typeface="Calibri"/>
                <a:cs typeface="Calibri"/>
              </a:rPr>
              <a:t>So, the story usually went something like this… Every time the business needed a new application, IT would go out and buy a new server. And most of the time nobody knew the performance requirements of the new application!</a:t>
            </a:r>
            <a:endParaRPr sz="1400" dirty="0">
              <a:latin typeface="Calibri"/>
              <a:cs typeface="Calibri"/>
            </a:endParaRPr>
          </a:p>
          <a:p>
            <a:pPr marL="12700" marR="104775" algn="l">
              <a:lnSpc>
                <a:spcPct val="100000"/>
              </a:lnSpc>
              <a:spcBef>
                <a:spcPts val="100"/>
              </a:spcBef>
            </a:pPr>
            <a:r>
              <a:rPr sz="1400" dirty="0">
                <a:latin typeface="Calibri"/>
                <a:cs typeface="Calibri"/>
              </a:rPr>
              <a:t>This meant IT had to make guesses when choosing the model and size of servers to buy.</a:t>
            </a:r>
            <a:endParaRPr sz="1400" dirty="0">
              <a:latin typeface="Calibri"/>
              <a:cs typeface="Calibri"/>
            </a:endParaRPr>
          </a:p>
          <a:p>
            <a:pPr marL="12700" marR="104775" algn="l">
              <a:lnSpc>
                <a:spcPct val="100000"/>
              </a:lnSpc>
              <a:spcBef>
                <a:spcPts val="100"/>
              </a:spcBef>
            </a:pPr>
            <a:r>
              <a:rPr sz="1400" dirty="0">
                <a:latin typeface="Calibri"/>
                <a:cs typeface="Calibri"/>
              </a:rPr>
              <a:t>As a result, IT did the only thing it could do - it bought big fast servers with lots of resiliency.</a:t>
            </a:r>
            <a:endParaRPr sz="1400" dirty="0">
              <a:latin typeface="Calibri"/>
              <a:cs typeface="Calibri"/>
            </a:endParaRPr>
          </a:p>
          <a:p>
            <a:pPr marL="12700" marR="104775" algn="l">
              <a:lnSpc>
                <a:spcPct val="100000"/>
              </a:lnSpc>
              <a:spcBef>
                <a:spcPts val="100"/>
              </a:spcBef>
            </a:pPr>
            <a:endParaRPr sz="1400" dirty="0">
              <a:latin typeface="Calibri"/>
              <a:cs typeface="Calibri"/>
            </a:endParaRPr>
          </a:p>
          <a:p>
            <a:pPr marL="12700" marR="104775" algn="l">
              <a:lnSpc>
                <a:spcPct val="100000"/>
              </a:lnSpc>
              <a:spcBef>
                <a:spcPts val="100"/>
              </a:spcBef>
            </a:pPr>
            <a:endParaRPr sz="1400" dirty="0">
              <a:latin typeface="Calibri"/>
              <a:cs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720" y="1291222"/>
            <a:ext cx="2232863" cy="315651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040"/>
          </a:xfrm>
          <a:prstGeom prst="rect">
            <a:avLst/>
          </a:prstGeom>
        </p:spPr>
        <p:txBody>
          <a:bodyPr vert="horz" wrap="square" lIns="0" tIns="12700" rIns="0" bIns="0" rtlCol="0">
            <a:spAutoFit/>
          </a:bodyPr>
          <a:lstStyle/>
          <a:p>
            <a:pPr marL="12700">
              <a:lnSpc>
                <a:spcPct val="100000"/>
              </a:lnSpc>
              <a:spcBef>
                <a:spcPts val="100"/>
              </a:spcBef>
            </a:pPr>
            <a:r>
              <a:rPr lang="en-US" sz="2000" dirty="0">
                <a:solidFill>
                  <a:schemeClr val="tx2">
                    <a:lumMod val="40000"/>
                    <a:lumOff val="60000"/>
                  </a:schemeClr>
                </a:solidFill>
                <a:latin typeface="Calibri"/>
                <a:cs typeface="Calibri"/>
              </a:rPr>
              <a:t>Deployment - Past</a:t>
            </a:r>
            <a:endParaRPr lang="en-US" sz="2000" dirty="0">
              <a:solidFill>
                <a:schemeClr val="tx2">
                  <a:lumMod val="40000"/>
                  <a:lumOff val="60000"/>
                </a:schemeClr>
              </a:solidFill>
              <a:latin typeface="Calibri"/>
              <a:cs typeface="Calibri"/>
            </a:endParaRPr>
          </a:p>
        </p:txBody>
      </p:sp>
      <p:sp>
        <p:nvSpPr>
          <p:cNvPr id="5" name="object 5"/>
          <p:cNvSpPr txBox="1"/>
          <p:nvPr/>
        </p:nvSpPr>
        <p:spPr>
          <a:xfrm>
            <a:off x="979119" y="1837436"/>
            <a:ext cx="6924675" cy="1120140"/>
          </a:xfrm>
          <a:prstGeom prst="rect">
            <a:avLst/>
          </a:prstGeom>
        </p:spPr>
        <p:txBody>
          <a:bodyPr vert="horz" wrap="square" lIns="0" tIns="12700" rIns="0" bIns="0" rtlCol="0">
            <a:spAutoFit/>
          </a:bodyPr>
          <a:lstStyle/>
          <a:p>
            <a:pPr marL="12700" marR="104775" algn="ctr">
              <a:lnSpc>
                <a:spcPct val="100000"/>
              </a:lnSpc>
              <a:spcBef>
                <a:spcPts val="100"/>
              </a:spcBef>
            </a:pPr>
            <a:r>
              <a:rPr sz="1800" dirty="0">
                <a:latin typeface="Calibri"/>
                <a:cs typeface="Calibri"/>
              </a:rPr>
              <a:t>Problems arise when the supporting software environment is not identical,  "You're going to test using Python 2.7, and then it's going to run on Python 3 in production and something weird will happen.</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p:txBody>
          <a:bodyPr/>
          <a:p>
            <a:endParaRPr lang="en-US"/>
          </a:p>
        </p:txBody>
      </p:sp>
      <p:pic>
        <p:nvPicPr>
          <p:cNvPr id="4" name="Picture 3" descr="vm"/>
          <p:cNvPicPr>
            <a:picLocks noChangeAspect="1"/>
          </p:cNvPicPr>
          <p:nvPr/>
        </p:nvPicPr>
        <p:blipFill>
          <a:blip r:embed="rId1"/>
          <a:stretch>
            <a:fillRect/>
          </a:stretch>
        </p:blipFill>
        <p:spPr>
          <a:xfrm>
            <a:off x="253365" y="1227455"/>
            <a:ext cx="4212590" cy="2369820"/>
          </a:xfrm>
          <a:prstGeom prst="rect">
            <a:avLst/>
          </a:prstGeom>
        </p:spPr>
      </p:pic>
      <p:sp>
        <p:nvSpPr>
          <p:cNvPr id="5" name="Text Box 4"/>
          <p:cNvSpPr txBox="1"/>
          <p:nvPr/>
        </p:nvSpPr>
        <p:spPr>
          <a:xfrm>
            <a:off x="3429635" y="135255"/>
            <a:ext cx="2983865" cy="368300"/>
          </a:xfrm>
          <a:prstGeom prst="rect">
            <a:avLst/>
          </a:prstGeom>
          <a:noFill/>
        </p:spPr>
        <p:txBody>
          <a:bodyPr wrap="none" rtlCol="0" anchor="t">
            <a:spAutoFit/>
          </a:bodyPr>
          <a:p>
            <a:pPr algn="l">
              <a:lnSpc>
                <a:spcPct val="100000"/>
              </a:lnSpc>
              <a:spcBef>
                <a:spcPts val="100"/>
              </a:spcBef>
            </a:pPr>
            <a:r>
              <a:rPr lang="" altLang="en-US" b="1" dirty="0">
                <a:solidFill>
                  <a:schemeClr val="tx2">
                    <a:lumMod val="40000"/>
                    <a:lumOff val="60000"/>
                  </a:schemeClr>
                </a:solidFill>
                <a:latin typeface="Calibri"/>
                <a:cs typeface="Calibri"/>
                <a:sym typeface="+mn-ea"/>
              </a:rPr>
              <a:t>Hello to</a:t>
            </a:r>
            <a:r>
              <a:rPr lang="en-US" b="1" dirty="0">
                <a:solidFill>
                  <a:schemeClr val="tx2">
                    <a:lumMod val="40000"/>
                    <a:lumOff val="60000"/>
                  </a:schemeClr>
                </a:solidFill>
                <a:latin typeface="Calibri"/>
                <a:cs typeface="Calibri"/>
                <a:sym typeface="+mn-ea"/>
              </a:rPr>
              <a:t> virtualization</a:t>
            </a:r>
            <a:endParaRPr lang="en-US" b="1" dirty="0">
              <a:solidFill>
                <a:schemeClr val="tx2">
                  <a:lumMod val="40000"/>
                  <a:lumOff val="60000"/>
                </a:schemeClr>
              </a:solidFill>
              <a:latin typeface="Calibri"/>
              <a:cs typeface="Calibri"/>
              <a:sym typeface="+mn-ea"/>
            </a:endParaRPr>
          </a:p>
        </p:txBody>
      </p:sp>
      <p:pic>
        <p:nvPicPr>
          <p:cNvPr id="6" name="Picture 5" descr="download (1)"/>
          <p:cNvPicPr>
            <a:picLocks noChangeAspect="1"/>
          </p:cNvPicPr>
          <p:nvPr/>
        </p:nvPicPr>
        <p:blipFill>
          <a:blip r:embed="rId2"/>
          <a:stretch>
            <a:fillRect/>
          </a:stretch>
        </p:blipFill>
        <p:spPr>
          <a:xfrm>
            <a:off x="5211445" y="1594485"/>
            <a:ext cx="2143125" cy="2143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040"/>
          </a:xfrm>
          <a:prstGeom prst="rect">
            <a:avLst/>
          </a:prstGeom>
        </p:spPr>
        <p:txBody>
          <a:bodyPr vert="horz" wrap="square" lIns="0" tIns="12700" rIns="0" bIns="0" rtlCol="0">
            <a:spAutoFit/>
          </a:bodyPr>
          <a:lstStyle/>
          <a:p>
            <a:pPr marL="12700">
              <a:lnSpc>
                <a:spcPct val="100000"/>
              </a:lnSpc>
              <a:spcBef>
                <a:spcPts val="100"/>
              </a:spcBef>
            </a:pPr>
            <a:r>
              <a:rPr lang="en-US" altLang="en-US" sz="2000" dirty="0">
                <a:solidFill>
                  <a:schemeClr val="tx2">
                    <a:lumMod val="40000"/>
                    <a:lumOff val="60000"/>
                  </a:schemeClr>
                </a:solidFill>
                <a:latin typeface="Calibri"/>
                <a:cs typeface="Calibri"/>
              </a:rPr>
              <a:t>VMWare</a:t>
            </a:r>
            <a:endParaRPr lang="en-US" altLang="en-US" sz="2000" dirty="0">
              <a:solidFill>
                <a:schemeClr val="tx2">
                  <a:lumMod val="40000"/>
                  <a:lumOff val="60000"/>
                </a:schemeClr>
              </a:solidFill>
              <a:latin typeface="Calibri"/>
              <a:cs typeface="Calibri"/>
            </a:endParaRPr>
          </a:p>
        </p:txBody>
      </p:sp>
      <p:sp>
        <p:nvSpPr>
          <p:cNvPr id="5" name="object 5"/>
          <p:cNvSpPr txBox="1"/>
          <p:nvPr/>
        </p:nvSpPr>
        <p:spPr>
          <a:xfrm>
            <a:off x="979119" y="1837436"/>
            <a:ext cx="6924675" cy="1674495"/>
          </a:xfrm>
          <a:prstGeom prst="rect">
            <a:avLst/>
          </a:prstGeom>
        </p:spPr>
        <p:txBody>
          <a:bodyPr vert="horz" wrap="square" lIns="0" tIns="12700" rIns="0" bIns="0" rtlCol="0">
            <a:spAutoFit/>
          </a:bodyPr>
          <a:lstStyle/>
          <a:p>
            <a:pPr marL="12700" marR="104775" algn="ctr">
              <a:lnSpc>
                <a:spcPct val="100000"/>
              </a:lnSpc>
              <a:spcBef>
                <a:spcPts val="100"/>
              </a:spcBef>
            </a:pPr>
            <a:r>
              <a:rPr sz="1800" dirty="0">
                <a:latin typeface="Calibri"/>
                <a:cs typeface="Calibri"/>
              </a:rPr>
              <a:t>Put simply, a consists of an entire runtime environment: an application, plus all its dependencies, libraries and other binaries, and configuration files needed to run it, bundled into one package. the application platform and its dependencies, differences in OS distributions and underlying infrastructure are abstracted away</a:t>
            </a:r>
            <a:r>
              <a:rPr lang="en-US" sz="1800" dirty="0">
                <a:latin typeface="Calibri"/>
                <a:cs typeface="Calibri"/>
              </a:rPr>
              <a:t>.</a:t>
            </a:r>
            <a:endParaRPr lang="en-US" sz="1800"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1635"/>
          </a:xfrm>
          <a:prstGeom prst="rect">
            <a:avLst/>
          </a:prstGeom>
        </p:spPr>
        <p:txBody>
          <a:bodyPr vert="horz" wrap="square" lIns="0" tIns="12700" rIns="0" bIns="0" rtlCol="0">
            <a:spAutoFit/>
          </a:bodyPr>
          <a:lstStyle/>
          <a:p>
            <a:pPr marL="12700">
              <a:lnSpc>
                <a:spcPct val="100000"/>
              </a:lnSpc>
              <a:spcBef>
                <a:spcPts val="100"/>
              </a:spcBef>
            </a:pPr>
            <a:r>
              <a:rPr lang="en-US" altLang="en-US" sz="2400" b="1" dirty="0" smtClean="0">
                <a:solidFill>
                  <a:schemeClr val="bg1"/>
                </a:solidFill>
              </a:rPr>
              <a:t>VMWare</a:t>
            </a:r>
            <a:endParaRPr lang="en-US" altLang="en-US" sz="2400" b="1" dirty="0" smtClean="0">
              <a:solidFill>
                <a:schemeClr val="bg1"/>
              </a:solidFill>
            </a:endParaRPr>
          </a:p>
        </p:txBody>
      </p:sp>
      <p:sp>
        <p:nvSpPr>
          <p:cNvPr id="9" name="object 2"/>
          <p:cNvSpPr txBox="1"/>
          <p:nvPr/>
        </p:nvSpPr>
        <p:spPr>
          <a:xfrm>
            <a:off x="762000" y="1420653"/>
            <a:ext cx="4572000" cy="2551430"/>
          </a:xfrm>
          <a:prstGeom prst="rect">
            <a:avLst/>
          </a:prstGeom>
        </p:spPr>
        <p:txBody>
          <a:bodyPr vert="horz" wrap="square" lIns="0" tIns="12700" rIns="0" bIns="0" rtlCol="0">
            <a:spAutoFit/>
          </a:bodyPr>
          <a:lstStyle/>
          <a:p>
            <a:pPr marL="12700">
              <a:spcBef>
                <a:spcPts val="100"/>
              </a:spcBef>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Multiple operating systems can run on the same machine</a:t>
            </a:r>
            <a:endParaRPr lang="en-US" sz="1600" dirty="0" smtClean="0"/>
          </a:p>
          <a:p>
            <a:pPr marL="298450" indent="-285750">
              <a:spcBef>
                <a:spcPts val="100"/>
              </a:spcBef>
              <a:buFont typeface="Arial" panose="02080604020202020204" pitchFamily="34" charset="0"/>
              <a:buChar char="•"/>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Maintenance and Recovery were easy in case of failure conditions</a:t>
            </a:r>
            <a:endParaRPr lang="en-US" sz="1600" dirty="0" smtClean="0"/>
          </a:p>
          <a:p>
            <a:pPr marL="298450" indent="-285750">
              <a:spcBef>
                <a:spcPts val="100"/>
              </a:spcBef>
              <a:buFont typeface="Arial" panose="02080604020202020204" pitchFamily="34" charset="0"/>
              <a:buChar char="•"/>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Total cost of ownership was also less due to the reduced need for infrastructure</a:t>
            </a:r>
            <a:endParaRPr lang="en-US" sz="1600" dirty="0" smtClean="0"/>
          </a:p>
          <a:p>
            <a:pPr marL="12700">
              <a:spcBef>
                <a:spcPts val="100"/>
              </a:spcBef>
              <a:tabLst>
                <a:tab pos="301625" algn="l"/>
              </a:tabLst>
            </a:pPr>
            <a:endParaRPr lang="en-US" sz="1600" dirty="0" smtClean="0"/>
          </a:p>
        </p:txBody>
      </p:sp>
      <p:pic>
        <p:nvPicPr>
          <p:cNvPr id="3" name="Picture 2" descr="img"/>
          <p:cNvPicPr>
            <a:picLocks noChangeAspect="1"/>
          </p:cNvPicPr>
          <p:nvPr/>
        </p:nvPicPr>
        <p:blipFill>
          <a:blip r:embed="rId1"/>
          <a:stretch>
            <a:fillRect/>
          </a:stretch>
        </p:blipFill>
        <p:spPr>
          <a:xfrm>
            <a:off x="5059045" y="1277620"/>
            <a:ext cx="3009265" cy="285686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1635"/>
          </a:xfrm>
          <a:prstGeom prst="rect">
            <a:avLst/>
          </a:prstGeom>
        </p:spPr>
        <p:txBody>
          <a:bodyPr vert="horz" wrap="square" lIns="0" tIns="12700" rIns="0" bIns="0" rtlCol="0">
            <a:spAutoFit/>
          </a:bodyPr>
          <a:lstStyle/>
          <a:p>
            <a:pPr marL="12700">
              <a:lnSpc>
                <a:spcPct val="100000"/>
              </a:lnSpc>
              <a:spcBef>
                <a:spcPts val="100"/>
              </a:spcBef>
            </a:pPr>
            <a:r>
              <a:rPr lang="en-US" altLang="en-US" sz="2400" b="1" dirty="0" smtClean="0">
                <a:solidFill>
                  <a:schemeClr val="bg1"/>
                </a:solidFill>
              </a:rPr>
              <a:t>VMWare</a:t>
            </a:r>
            <a:endParaRPr lang="en-US" altLang="en-US" sz="2400" b="1" dirty="0" smtClean="0">
              <a:solidFill>
                <a:schemeClr val="bg1"/>
              </a:solidFill>
            </a:endParaRPr>
          </a:p>
        </p:txBody>
      </p:sp>
      <p:sp>
        <p:nvSpPr>
          <p:cNvPr id="9" name="object 2"/>
          <p:cNvSpPr txBox="1"/>
          <p:nvPr/>
        </p:nvSpPr>
        <p:spPr>
          <a:xfrm>
            <a:off x="762000" y="1420495"/>
            <a:ext cx="4657725" cy="2526030"/>
          </a:xfrm>
          <a:prstGeom prst="rect">
            <a:avLst/>
          </a:prstGeom>
        </p:spPr>
        <p:txBody>
          <a:bodyPr vert="horz" wrap="square" lIns="0" tIns="12700" rIns="0" bIns="0" rtlCol="0">
            <a:spAutoFit/>
          </a:bodyPr>
          <a:lstStyle/>
          <a:p>
            <a:pPr marL="12700">
              <a:spcBef>
                <a:spcPts val="100"/>
              </a:spcBef>
              <a:tabLst>
                <a:tab pos="301625" algn="l"/>
              </a:tabLst>
            </a:pPr>
            <a:r>
              <a:rPr lang="en-US" sz="1600" dirty="0" smtClean="0"/>
              <a:t>Another problem with Virtual Machines which uses virtualization is that it takes almost a minute to boot-up. This is very critical in case of real-time applications.</a:t>
            </a:r>
            <a:endParaRPr lang="en-US" sz="1600" dirty="0" smtClean="0"/>
          </a:p>
          <a:p>
            <a:pPr marL="12700">
              <a:spcBef>
                <a:spcPts val="100"/>
              </a:spcBef>
              <a:tabLst>
                <a:tab pos="301625" algn="l"/>
              </a:tabLst>
            </a:pPr>
            <a:r>
              <a:rPr lang="en-US" sz="1600" dirty="0" smtClean="0"/>
              <a:t>Following are the disadvantages of Virtualization:</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Running multiple Virtual Machines leads to unstable performance</a:t>
            </a:r>
            <a:endParaRPr lang="en-US" sz="1600" dirty="0" smtClean="0"/>
          </a:p>
          <a:p>
            <a:pPr marL="298450" indent="-285750">
              <a:spcBef>
                <a:spcPts val="100"/>
              </a:spcBef>
              <a:buFont typeface="Arial" panose="02080604020202020204" pitchFamily="34" charset="0"/>
              <a:buChar char="•"/>
              <a:tabLst>
                <a:tab pos="301625" algn="l"/>
              </a:tabLst>
            </a:pPr>
            <a:r>
              <a:rPr lang="en-US" altLang="en-US" sz="1600" dirty="0" smtClean="0"/>
              <a:t>Fixed resources</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Boot up process is long and takes time</a:t>
            </a:r>
            <a:endParaRPr lang="en-US" sz="1600" dirty="0" smtClean="0"/>
          </a:p>
        </p:txBody>
      </p:sp>
      <p:pic>
        <p:nvPicPr>
          <p:cNvPr id="3" name="Picture 2" descr="img"/>
          <p:cNvPicPr>
            <a:picLocks noChangeAspect="1"/>
          </p:cNvPicPr>
          <p:nvPr/>
        </p:nvPicPr>
        <p:blipFill>
          <a:blip r:embed="rId1"/>
          <a:stretch>
            <a:fillRect/>
          </a:stretch>
        </p:blipFill>
        <p:spPr>
          <a:xfrm>
            <a:off x="5059045" y="1277620"/>
            <a:ext cx="3009265" cy="28568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pic>
        <p:nvPicPr>
          <p:cNvPr id="5" name="Picture 4" descr="con"/>
          <p:cNvPicPr>
            <a:picLocks noChangeAspect="1"/>
          </p:cNvPicPr>
          <p:nvPr/>
        </p:nvPicPr>
        <p:blipFill>
          <a:blip r:embed="rId1"/>
          <a:stretch>
            <a:fillRect/>
          </a:stretch>
        </p:blipFill>
        <p:spPr>
          <a:xfrm>
            <a:off x="1624330" y="932180"/>
            <a:ext cx="5488940" cy="3816350"/>
          </a:xfrm>
          <a:prstGeom prst="rect">
            <a:avLst/>
          </a:prstGeom>
        </p:spPr>
      </p:pic>
      <p:sp>
        <p:nvSpPr>
          <p:cNvPr id="7" name="Text Box 6"/>
          <p:cNvSpPr txBox="1"/>
          <p:nvPr/>
        </p:nvSpPr>
        <p:spPr>
          <a:xfrm>
            <a:off x="2338705" y="243840"/>
            <a:ext cx="4467225" cy="368300"/>
          </a:xfrm>
          <a:prstGeom prst="rect">
            <a:avLst/>
          </a:prstGeom>
          <a:noFill/>
        </p:spPr>
        <p:txBody>
          <a:bodyPr wrap="none" rtlCol="0" anchor="t">
            <a:spAutoFit/>
          </a:bodyPr>
          <a:p>
            <a:pPr algn="l">
              <a:lnSpc>
                <a:spcPct val="100000"/>
              </a:lnSpc>
              <a:spcBef>
                <a:spcPts val="100"/>
              </a:spcBef>
            </a:pPr>
            <a:r>
              <a:rPr lang="en-US" altLang="en-US" b="1" dirty="0">
                <a:solidFill>
                  <a:schemeClr val="tx2">
                    <a:lumMod val="40000"/>
                    <a:lumOff val="60000"/>
                  </a:schemeClr>
                </a:solidFill>
                <a:latin typeface="Calibri"/>
                <a:cs typeface="Calibri"/>
                <a:sym typeface="+mn-ea"/>
              </a:rPr>
              <a:t>Hello to</a:t>
            </a:r>
            <a:r>
              <a:rPr lang="en-US" b="1" dirty="0">
                <a:solidFill>
                  <a:schemeClr val="tx2">
                    <a:lumMod val="40000"/>
                    <a:lumOff val="60000"/>
                  </a:schemeClr>
                </a:solidFill>
                <a:latin typeface="Calibri"/>
                <a:cs typeface="Calibri"/>
                <a:sym typeface="+mn-ea"/>
              </a:rPr>
              <a:t> modern </a:t>
            </a:r>
            <a:r>
              <a:rPr lang="en-US" altLang="en-US" b="1" dirty="0">
                <a:solidFill>
                  <a:schemeClr val="tx2">
                    <a:lumMod val="40000"/>
                    <a:lumOff val="60000"/>
                  </a:schemeClr>
                </a:solidFill>
                <a:latin typeface="Calibri"/>
                <a:cs typeface="Calibri"/>
                <a:sym typeface="+mn-ea"/>
              </a:rPr>
              <a:t>Containerization</a:t>
            </a:r>
            <a:endParaRPr lang="en-US" b="1" dirty="0">
              <a:solidFill>
                <a:schemeClr val="tx2">
                  <a:lumMod val="40000"/>
                  <a:lumOff val="60000"/>
                </a:schemeClr>
              </a:solidFill>
              <a:latin typeface="Calibri"/>
              <a:cs typeface="Calibri"/>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3287</Words>
  <Application>WPS Presentation</Application>
  <PresentationFormat>On-screen Show (16:9)</PresentationFormat>
  <Paragraphs>75</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SimSun</vt:lpstr>
      <vt:lpstr>Wingdings</vt:lpstr>
      <vt:lpstr>Lucida Sans Unicode</vt:lpstr>
      <vt:lpstr>Calibri</vt:lpstr>
      <vt:lpstr>DejaVu Sans</vt:lpstr>
      <vt:lpstr>微软雅黑</vt:lpstr>
      <vt:lpstr>Droid Sans Fallback</vt:lpstr>
      <vt:lpstr>Arial Unicode MS</vt:lpstr>
      <vt:lpstr>Gubbi</vt:lpstr>
      <vt:lpstr>Calibri</vt:lpstr>
      <vt:lpstr>Lucida Sans</vt:lpstr>
      <vt:lpstr>OpenSymbol</vt:lpstr>
      <vt:lpstr>Office Theme</vt:lpstr>
      <vt:lpstr>1_Office Theme</vt:lpstr>
      <vt:lpstr>WHO AM I? </vt:lpstr>
      <vt:lpstr>PowerPoint 演示文稿</vt:lpstr>
      <vt:lpstr>Deployment - Past</vt:lpstr>
      <vt:lpstr>Deployment - Past</vt:lpstr>
      <vt:lpstr>PowerPoint 演示文稿</vt:lpstr>
      <vt:lpstr>VMWare</vt:lpstr>
      <vt:lpstr>VMWare</vt:lpstr>
      <vt:lpstr>VMWare</vt:lpstr>
      <vt:lpstr>PowerPoint 演示文稿</vt:lpstr>
      <vt:lpstr>Containerization</vt:lpstr>
      <vt:lpstr>What other benefits do containers offer?</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naveed-rana</cp:lastModifiedBy>
  <cp:revision>78</cp:revision>
  <dcterms:created xsi:type="dcterms:W3CDTF">2019-10-11T12:09:25Z</dcterms:created>
  <dcterms:modified xsi:type="dcterms:W3CDTF">2019-10-11T12:09:25Z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1033-10.1.0.6757</vt:lpwstr>
  </property>
</Properties>
</file>