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4" r:id="rId3"/>
  </p:sldMasterIdLst>
  <p:sldIdLst>
    <p:sldId id="296" r:id="rId4"/>
    <p:sldId id="370" r:id="rId5"/>
    <p:sldId id="369" r:id="rId6"/>
    <p:sldId id="371" r:id="rId7"/>
    <p:sldId id="372" r:id="rId8"/>
    <p:sldId id="373" r:id="rId9"/>
    <p:sldId id="321" r:id="rId10"/>
    <p:sldId id="374" r:id="rId11"/>
    <p:sldId id="375" r:id="rId12"/>
    <p:sldId id="376" r:id="rId13"/>
    <p:sldId id="377" r:id="rId14"/>
    <p:sldId id="300" r:id="rId15"/>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80" autoAdjust="0"/>
    <p:restoredTop sz="94660"/>
  </p:normalViewPr>
  <p:slideViewPr>
    <p:cSldViewPr>
      <p:cViewPr varScale="1">
        <p:scale>
          <a:sx n="100" d="100"/>
          <a:sy n="100" d="100"/>
        </p:scale>
        <p:origin x="294" y="72"/>
      </p:cViewPr>
      <p:guideLst>
        <p:guide orient="horz" pos="2863"/>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7" Type="http://schemas.openxmlformats.org/officeDocument/2006/relationships/image" Target="../media/image6.jpeg"/><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showMasterSp="0">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fld>
            <a:endParaRPr lang="en-US">
              <a:solidFill>
                <a:prstClr val="black">
                  <a:tint val="75000"/>
                </a:prstClr>
              </a:solidFill>
            </a:endParaRP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fld>
            <a:endParaRPr>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00" b="0" i="0">
                <a:solidFill>
                  <a:schemeClr val="bg1"/>
                </a:solidFill>
                <a:latin typeface="Lucida Sans Unicode"/>
                <a:cs typeface="Lucida Sans Unicode"/>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showMasterSp="0">
  <p:cSld name="Two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3999" cy="5143499"/>
          </a:xfrm>
          <a:prstGeom prst="rect">
            <a:avLst/>
          </a:prstGeom>
          <a:blipFill>
            <a:blip r:embed="rId2" cstate="print"/>
            <a:stretch>
              <a:fillRect/>
            </a:stretch>
          </a:blipFill>
        </p:spPr>
        <p:txBody>
          <a:bodyPr wrap="square" lIns="0" tIns="0" rIns="0" bIns="0" rtlCol="0"/>
          <a:lstStyle/>
          <a:p/>
        </p:txBody>
      </p:sp>
      <p:sp>
        <p:nvSpPr>
          <p:cNvPr id="17" name="bk object 17"/>
          <p:cNvSpPr/>
          <p:nvPr/>
        </p:nvSpPr>
        <p:spPr>
          <a:xfrm>
            <a:off x="4784831" y="460131"/>
            <a:ext cx="2236228" cy="4419604"/>
          </a:xfrm>
          <a:prstGeom prst="rect">
            <a:avLst/>
          </a:prstGeom>
          <a:blipFill>
            <a:blip r:embed="rId3" cstate="print"/>
            <a:stretch>
              <a:fillRect/>
            </a:stretch>
          </a:blipFill>
        </p:spPr>
        <p:txBody>
          <a:bodyPr wrap="square" lIns="0" tIns="0" rIns="0" bIns="0" rtlCol="0"/>
          <a:lstStyle/>
          <a:p/>
        </p:txBody>
      </p:sp>
      <p:sp>
        <p:nvSpPr>
          <p:cNvPr id="18" name="bk object 18"/>
          <p:cNvSpPr/>
          <p:nvPr/>
        </p:nvSpPr>
        <p:spPr>
          <a:xfrm>
            <a:off x="3082021" y="1207196"/>
            <a:ext cx="1374752" cy="2789351"/>
          </a:xfrm>
          <a:prstGeom prst="rect">
            <a:avLst/>
          </a:prstGeom>
          <a:blipFill>
            <a:blip r:embed="rId3" cstate="print"/>
            <a:stretch>
              <a:fillRect/>
            </a:stretch>
          </a:blipFill>
        </p:spPr>
        <p:txBody>
          <a:bodyPr wrap="square" lIns="0" tIns="0" rIns="0" bIns="0" rtlCol="0"/>
          <a:lstStyle/>
          <a:p/>
        </p:txBody>
      </p:sp>
      <p:sp>
        <p:nvSpPr>
          <p:cNvPr id="19" name="bk object 19"/>
          <p:cNvSpPr/>
          <p:nvPr/>
        </p:nvSpPr>
        <p:spPr>
          <a:xfrm>
            <a:off x="7286811" y="1421567"/>
            <a:ext cx="1374749" cy="2824812"/>
          </a:xfrm>
          <a:prstGeom prst="rect">
            <a:avLst/>
          </a:prstGeom>
          <a:blipFill>
            <a:blip r:embed="rId4" cstate="print"/>
            <a:stretch>
              <a:fillRect/>
            </a:stretch>
          </a:blipFill>
        </p:spPr>
        <p:txBody>
          <a:bodyPr wrap="square" lIns="0" tIns="0" rIns="0" bIns="0" rtlCol="0"/>
          <a:lstStyle/>
          <a:p/>
        </p:txBody>
      </p:sp>
      <p:sp>
        <p:nvSpPr>
          <p:cNvPr id="20" name="bk object 20"/>
          <p:cNvSpPr/>
          <p:nvPr/>
        </p:nvSpPr>
        <p:spPr>
          <a:xfrm>
            <a:off x="3137275" y="1479115"/>
            <a:ext cx="1255856" cy="2232662"/>
          </a:xfrm>
          <a:prstGeom prst="rect">
            <a:avLst/>
          </a:prstGeom>
          <a:blipFill>
            <a:blip r:embed="rId5" cstate="print"/>
            <a:stretch>
              <a:fillRect/>
            </a:stretch>
          </a:blipFill>
        </p:spPr>
        <p:txBody>
          <a:bodyPr wrap="square" lIns="0" tIns="0" rIns="0" bIns="0" rtlCol="0"/>
          <a:lstStyle/>
          <a:p/>
        </p:txBody>
      </p:sp>
      <p:sp>
        <p:nvSpPr>
          <p:cNvPr id="21" name="bk object 21"/>
          <p:cNvSpPr/>
          <p:nvPr/>
        </p:nvSpPr>
        <p:spPr>
          <a:xfrm>
            <a:off x="4888140" y="856501"/>
            <a:ext cx="2021579" cy="3593947"/>
          </a:xfrm>
          <a:prstGeom prst="rect">
            <a:avLst/>
          </a:prstGeom>
          <a:blipFill>
            <a:blip r:embed="rId6" cstate="print"/>
            <a:stretch>
              <a:fillRect/>
            </a:stretch>
          </a:blipFill>
        </p:spPr>
        <p:txBody>
          <a:bodyPr wrap="square" lIns="0" tIns="0" rIns="0" bIns="0" rtlCol="0"/>
          <a:lstStyle/>
          <a:p/>
        </p:txBody>
      </p:sp>
      <p:sp>
        <p:nvSpPr>
          <p:cNvPr id="22" name="bk object 22"/>
          <p:cNvSpPr/>
          <p:nvPr/>
        </p:nvSpPr>
        <p:spPr>
          <a:xfrm>
            <a:off x="7381509" y="1770024"/>
            <a:ext cx="1189237" cy="2115256"/>
          </a:xfrm>
          <a:prstGeom prst="rect">
            <a:avLst/>
          </a:prstGeom>
          <a:blipFill>
            <a:blip r:embed="rId7" cstate="print"/>
            <a:stretch>
              <a:fillRect/>
            </a:stretch>
          </a:blipFill>
        </p:spPr>
        <p:txBody>
          <a:bodyPr wrap="square" lIns="0" tIns="0" rIns="0" bIns="0" rtlCol="0"/>
          <a:lstStyle/>
          <a:p/>
        </p:txBody>
      </p:sp>
      <p:sp>
        <p:nvSpPr>
          <p:cNvPr id="23" name="bk object 23"/>
          <p:cNvSpPr/>
          <p:nvPr/>
        </p:nvSpPr>
        <p:spPr>
          <a:xfrm>
            <a:off x="3168844" y="1866300"/>
            <a:ext cx="1189355" cy="1648460"/>
          </a:xfrm>
          <a:custGeom>
            <a:avLst/>
            <a:gdLst/>
            <a:ahLst/>
            <a:cxnLst/>
            <a:rect l="l" t="t" r="r" b="b"/>
            <a:pathLst>
              <a:path w="1189354" h="1648460">
                <a:moveTo>
                  <a:pt x="0" y="0"/>
                </a:moveTo>
                <a:lnTo>
                  <a:pt x="1189200" y="0"/>
                </a:lnTo>
                <a:lnTo>
                  <a:pt x="1189200" y="1647899"/>
                </a:lnTo>
                <a:lnTo>
                  <a:pt x="0" y="1647899"/>
                </a:lnTo>
                <a:lnTo>
                  <a:pt x="0" y="0"/>
                </a:lnTo>
                <a:close/>
              </a:path>
            </a:pathLst>
          </a:custGeom>
          <a:solidFill>
            <a:srgbClr val="F3F3F3"/>
          </a:solidFill>
        </p:spPr>
        <p:txBody>
          <a:bodyPr wrap="square" lIns="0" tIns="0" rIns="0" bIns="0" rtlCol="0"/>
          <a:lstStyle/>
          <a:p/>
        </p:txBody>
      </p:sp>
      <p:sp>
        <p:nvSpPr>
          <p:cNvPr id="2" name="Holder 2"/>
          <p:cNvSpPr>
            <a:spLocks noGrp="1"/>
          </p:cNvSpPr>
          <p:nvPr>
            <p:ph type="title"/>
          </p:nvPr>
        </p:nvSpPr>
        <p:spPr/>
        <p:txBody>
          <a:bodyPr lIns="0" tIns="0" rIns="0" bIns="0"/>
          <a:lstStyle>
            <a:lvl1pPr>
              <a:defRPr sz="2700" b="0" i="0">
                <a:solidFill>
                  <a:schemeClr val="bg1"/>
                </a:solidFill>
                <a:latin typeface="Lucida Sans Unicode"/>
                <a:cs typeface="Lucida Sans Unicode"/>
              </a:defRPr>
            </a:lvl1pPr>
          </a:lstStyle>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showMasterSp="0">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5143500"/>
          </a:xfrm>
          <a:custGeom>
            <a:avLst/>
            <a:gdLst/>
            <a:ahLst/>
            <a:cxnLst/>
            <a:rect l="l" t="t" r="r" b="b"/>
            <a:pathLst>
              <a:path w="9144000" h="5143500">
                <a:moveTo>
                  <a:pt x="0" y="0"/>
                </a:moveTo>
                <a:lnTo>
                  <a:pt x="9143999" y="0"/>
                </a:lnTo>
                <a:lnTo>
                  <a:pt x="9143999" y="5143499"/>
                </a:lnTo>
                <a:lnTo>
                  <a:pt x="0" y="5143499"/>
                </a:lnTo>
                <a:lnTo>
                  <a:pt x="0" y="0"/>
                </a:lnTo>
                <a:close/>
              </a:path>
            </a:pathLst>
          </a:custGeom>
          <a:solidFill>
            <a:srgbClr val="37474F"/>
          </a:solidFill>
        </p:spPr>
        <p:txBody>
          <a:bodyPr wrap="square" lIns="0" tIns="0" rIns="0" bIns="0" rtlCol="0"/>
          <a:lstStyle/>
          <a:p/>
        </p:txBody>
      </p:sp>
      <p:sp>
        <p:nvSpPr>
          <p:cNvPr id="2" name="Holder 2"/>
          <p:cNvSpPr>
            <a:spLocks noGrp="1"/>
          </p:cNvSpPr>
          <p:nvPr>
            <p:ph type="title"/>
          </p:nvPr>
        </p:nvSpPr>
        <p:spPr/>
        <p:txBody>
          <a:bodyPr lIns="0" tIns="0" rIns="0" bIns="0"/>
          <a:lstStyle>
            <a:lvl1pPr>
              <a:defRPr sz="2700" b="0" i="0">
                <a:solidFill>
                  <a:schemeClr val="bg1"/>
                </a:solidFill>
                <a:latin typeface="Lucida Sans Unicode"/>
                <a:cs typeface="Lucida Sans Unicode"/>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showMasterSp="0">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5143499"/>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2" name="Holder 2"/>
          <p:cNvSpPr>
            <a:spLocks noGrp="1"/>
          </p:cNvSpPr>
          <p:nvPr>
            <p:ph type="ctrTitle"/>
          </p:nvPr>
        </p:nvSpPr>
        <p:spPr>
          <a:xfrm>
            <a:off x="1203756" y="1937130"/>
            <a:ext cx="6736486" cy="543560"/>
          </a:xfrm>
          <a:prstGeom prst="rect">
            <a:avLst/>
          </a:prstGeom>
        </p:spPr>
        <p:txBody>
          <a:bodyPr wrap="square" lIns="0" tIns="0" rIns="0" bIns="0">
            <a:spAutoFit/>
          </a:bodyPr>
          <a:lstStyle>
            <a:lvl1pPr>
              <a:defRPr b="0" i="0">
                <a:solidFill>
                  <a:schemeClr val="tx1"/>
                </a:solidFill>
              </a:defRPr>
            </a:lvl1pPr>
          </a:lstStyle>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fld>
            <a:endParaRPr>
              <a:solidFill>
                <a:prstClr val="black">
                  <a:tint val="7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0" i="0">
                <a:solidFill>
                  <a:srgbClr val="00AFEF"/>
                </a:solidFill>
                <a:latin typeface="Calibri"/>
                <a:cs typeface="Calibri"/>
              </a:defRPr>
            </a:lvl1pPr>
          </a:lstStyle>
          <a:p/>
        </p:txBody>
      </p:sp>
      <p:sp>
        <p:nvSpPr>
          <p:cNvPr id="3" name="Holder 3"/>
          <p:cNvSpPr>
            <a:spLocks noGrp="1"/>
          </p:cNvSpPr>
          <p:nvPr>
            <p:ph type="body" idx="1"/>
          </p:nvPr>
        </p:nvSpPr>
        <p:spPr/>
        <p:txBody>
          <a:bodyPr lIns="0" tIns="0" rIns="0" bIns="0"/>
          <a:lstStyle>
            <a:lvl1pPr>
              <a:defRPr sz="1800" b="0" i="0">
                <a:solidFill>
                  <a:srgbClr val="00AFEF"/>
                </a:solidFill>
                <a:latin typeface="Calibri"/>
                <a:cs typeface="Calibri"/>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fld>
            <a:endParaRPr>
              <a:solidFill>
                <a:prstClr val="black">
                  <a:tint val="7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0" i="0">
                <a:solidFill>
                  <a:srgbClr val="00AFEF"/>
                </a:solidFill>
                <a:latin typeface="Calibri"/>
                <a:cs typeface="Calibri"/>
              </a:defRPr>
            </a:lvl1pPr>
          </a:lstStyle>
          <a:p/>
        </p:txBody>
      </p:sp>
      <p:sp>
        <p:nvSpPr>
          <p:cNvPr id="3" name="Holder 3"/>
          <p:cNvSpPr>
            <a:spLocks noGrp="1"/>
          </p:cNvSpPr>
          <p:nvPr>
            <p:ph sz="half" idx="2"/>
          </p:nvPr>
        </p:nvSpPr>
        <p:spPr>
          <a:xfrm>
            <a:off x="902919" y="1308862"/>
            <a:ext cx="3505200" cy="3016250"/>
          </a:xfrm>
          <a:prstGeom prst="rect">
            <a:avLst/>
          </a:prstGeom>
        </p:spPr>
        <p:txBody>
          <a:bodyPr wrap="square" lIns="0" tIns="0" rIns="0" bIns="0">
            <a:spAutoFit/>
          </a:bodyPr>
          <a:lstStyle>
            <a:lvl1pPr>
              <a:defRPr sz="1800" b="0" i="0">
                <a:solidFill>
                  <a:srgbClr val="00AFEF"/>
                </a:solidFill>
                <a:latin typeface="Calibri"/>
                <a:cs typeface="Calibri"/>
              </a:defRPr>
            </a:lvl1pPr>
          </a:lstStyle>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fld>
            <a:endParaRPr lang="en-US">
              <a:solidFill>
                <a:prstClr val="black">
                  <a:tint val="75000"/>
                </a:prstClr>
              </a:solidFill>
            </a:endParaRP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fld>
            <a:endParaRPr>
              <a:solidFill>
                <a:prstClr val="black">
                  <a:tint val="75000"/>
                </a:prst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0" i="0">
                <a:solidFill>
                  <a:srgbClr val="00AFEF"/>
                </a:solidFill>
                <a:latin typeface="Calibri"/>
                <a:cs typeface="Calibri"/>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fld>
            <a:endParaRPr lang="en-US">
              <a:solidFill>
                <a:prstClr val="black">
                  <a:tint val="75000"/>
                </a:prstClr>
              </a:solidFill>
            </a:endParaRP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fld>
            <a:endParaRPr>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7" Type="http://schemas.openxmlformats.org/officeDocument/2006/relationships/theme" Target="../theme/theme2.xml"/><Relationship Id="rId6" Type="http://schemas.openxmlformats.org/officeDocument/2006/relationships/image" Target="../media/image8.png"/><Relationship Id="rId5" Type="http://schemas.openxmlformats.org/officeDocument/2006/relationships/slideLayout" Target="../slideLayouts/slideLayout10.xml"/><Relationship Id="rId4" Type="http://schemas.openxmlformats.org/officeDocument/2006/relationships/slideLayout" Target="../slideLayouts/slideLayout9.xml"/><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499184" y="2307265"/>
            <a:ext cx="6145630" cy="436880"/>
          </a:xfrm>
          <a:prstGeom prst="rect">
            <a:avLst/>
          </a:prstGeom>
        </p:spPr>
        <p:txBody>
          <a:bodyPr wrap="square" lIns="0" tIns="0" rIns="0" bIns="0">
            <a:spAutoFit/>
          </a:bodyPr>
          <a:lstStyle>
            <a:lvl1pPr>
              <a:defRPr sz="2700" b="0" i="0">
                <a:solidFill>
                  <a:schemeClr val="bg1"/>
                </a:solidFill>
                <a:latin typeface="Lucida Sans Unicode"/>
                <a:cs typeface="Lucida Sans Unicode"/>
              </a:defRPr>
            </a:lvl1pPr>
          </a:lstStyle>
          <a:p/>
        </p:txBody>
      </p:sp>
      <p:sp>
        <p:nvSpPr>
          <p:cNvPr id="3" name="Holder 3"/>
          <p:cNvSpPr>
            <a:spLocks noGrp="1"/>
          </p:cNvSpPr>
          <p:nvPr>
            <p:ph type="body" idx="1"/>
          </p:nvPr>
        </p:nvSpPr>
        <p:spPr>
          <a:xfrm>
            <a:off x="457200" y="1183005"/>
            <a:ext cx="8229600" cy="339471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5143499"/>
          </a:xfrm>
          <a:prstGeom prst="rect">
            <a:avLst/>
          </a:prstGeom>
          <a:blipFill>
            <a:blip r:embed="rId6" cstate="print"/>
            <a:stretch>
              <a:fillRect/>
            </a:stretch>
          </a:blipFill>
        </p:spPr>
        <p:txBody>
          <a:bodyPr wrap="square" lIns="0" tIns="0" rIns="0" bIns="0" rtlCol="0"/>
          <a:lstStyle/>
          <a:p>
            <a:endParaRPr>
              <a:solidFill>
                <a:prstClr val="black"/>
              </a:solidFill>
            </a:endParaRPr>
          </a:p>
        </p:txBody>
      </p:sp>
      <p:sp>
        <p:nvSpPr>
          <p:cNvPr id="2" name="Holder 2"/>
          <p:cNvSpPr>
            <a:spLocks noGrp="1"/>
          </p:cNvSpPr>
          <p:nvPr>
            <p:ph type="title"/>
          </p:nvPr>
        </p:nvSpPr>
        <p:spPr>
          <a:xfrm>
            <a:off x="1074826" y="1713357"/>
            <a:ext cx="6000750" cy="574039"/>
          </a:xfrm>
          <a:prstGeom prst="rect">
            <a:avLst/>
          </a:prstGeom>
        </p:spPr>
        <p:txBody>
          <a:bodyPr wrap="square" lIns="0" tIns="0" rIns="0" bIns="0">
            <a:spAutoFit/>
          </a:bodyPr>
          <a:lstStyle>
            <a:lvl1pPr>
              <a:defRPr sz="1800" b="0" i="0">
                <a:solidFill>
                  <a:srgbClr val="00AFEF"/>
                </a:solidFill>
                <a:latin typeface="Calibri"/>
                <a:cs typeface="Calibri"/>
              </a:defRPr>
            </a:lvl1pPr>
          </a:lstStyle>
          <a:p/>
        </p:txBody>
      </p:sp>
      <p:sp>
        <p:nvSpPr>
          <p:cNvPr id="3" name="Holder 3"/>
          <p:cNvSpPr>
            <a:spLocks noGrp="1"/>
          </p:cNvSpPr>
          <p:nvPr>
            <p:ph type="body" idx="1"/>
          </p:nvPr>
        </p:nvSpPr>
        <p:spPr>
          <a:xfrm>
            <a:off x="1074826" y="2261692"/>
            <a:ext cx="6099175" cy="1123950"/>
          </a:xfrm>
          <a:prstGeom prst="rect">
            <a:avLst/>
          </a:prstGeom>
        </p:spPr>
        <p:txBody>
          <a:bodyPr wrap="square" lIns="0" tIns="0" rIns="0" bIns="0">
            <a:spAutoFit/>
          </a:bodyPr>
          <a:lstStyle>
            <a:lvl1pPr>
              <a:defRPr sz="1800" b="0" i="0">
                <a:solidFill>
                  <a:srgbClr val="00AFEF"/>
                </a:solidFill>
                <a:latin typeface="Calibri"/>
                <a:cs typeface="Calibri"/>
              </a:defRPr>
            </a:lvl1pPr>
          </a:lstStyle>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solidFill>
                  <a:prstClr val="black">
                    <a:tint val="75000"/>
                  </a:prstClr>
                </a:solidFill>
              </a:rPr>
            </a:fld>
            <a:endParaRPr lang="en-US">
              <a:solidFill>
                <a:prstClr val="black">
                  <a:tint val="75000"/>
                </a:prstClr>
              </a:solidFill>
            </a:endParaRPr>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solidFill>
                  <a:prstClr val="black">
                    <a:tint val="75000"/>
                  </a:prstClr>
                </a:solidFill>
              </a:rPr>
            </a:fld>
            <a:endParaRPr>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3975" y="0"/>
            <a:ext cx="9144000" cy="5143500"/>
          </a:xfrm>
          <a:prstGeom prst="rect">
            <a:avLst/>
          </a:prstGeom>
          <a:blipFill>
            <a:blip r:embed="rId1" cstate="print"/>
            <a:stretch>
              <a:fillRect/>
            </a:stretch>
          </a:blipFill>
        </p:spPr>
        <p:txBody>
          <a:bodyPr wrap="square" lIns="0" tIns="0" rIns="0" bIns="0" rtlCol="0"/>
          <a:lstStyle/>
          <a:p/>
        </p:txBody>
      </p:sp>
      <p:pic>
        <p:nvPicPr>
          <p:cNvPr id="6" name="Picture 5" descr="docker"/>
          <p:cNvPicPr>
            <a:picLocks noChangeAspect="1"/>
          </p:cNvPicPr>
          <p:nvPr/>
        </p:nvPicPr>
        <p:blipFill>
          <a:blip r:embed="rId2"/>
          <a:stretch>
            <a:fillRect/>
          </a:stretch>
        </p:blipFill>
        <p:spPr>
          <a:xfrm>
            <a:off x="-457200" y="-1450975"/>
            <a:ext cx="10058400" cy="804608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5143500"/>
          </a:xfrm>
          <a:prstGeom prst="rect">
            <a:avLst/>
          </a:prstGeom>
          <a:blipFill>
            <a:blip r:embed="rId1" cstate="print"/>
            <a:stretch>
              <a:fillRect/>
            </a:stretch>
          </a:blipFill>
        </p:spPr>
        <p:txBody>
          <a:bodyPr wrap="square" lIns="0" tIns="0" rIns="0" bIns="0" rtlCol="0"/>
          <a:lstStyle/>
          <a:p/>
        </p:txBody>
      </p:sp>
      <p:sp>
        <p:nvSpPr>
          <p:cNvPr id="4" name="object 4"/>
          <p:cNvSpPr txBox="1">
            <a:spLocks noGrp="1"/>
          </p:cNvSpPr>
          <p:nvPr>
            <p:ph type="title"/>
          </p:nvPr>
        </p:nvSpPr>
        <p:spPr>
          <a:xfrm>
            <a:off x="979118" y="828547"/>
            <a:ext cx="2602281" cy="320040"/>
          </a:xfrm>
          <a:prstGeom prst="rect">
            <a:avLst/>
          </a:prstGeom>
        </p:spPr>
        <p:txBody>
          <a:bodyPr vert="horz" wrap="square" lIns="0" tIns="12700" rIns="0" bIns="0" rtlCol="0">
            <a:spAutoFit/>
          </a:bodyPr>
          <a:lstStyle/>
          <a:p>
            <a:pPr marL="12700">
              <a:lnSpc>
                <a:spcPct val="100000"/>
              </a:lnSpc>
              <a:spcBef>
                <a:spcPts val="100"/>
              </a:spcBef>
            </a:pPr>
            <a:r>
              <a:rPr lang="" altLang="en-US" sz="2000" dirty="0">
                <a:solidFill>
                  <a:schemeClr val="tx2">
                    <a:lumMod val="40000"/>
                    <a:lumOff val="60000"/>
                  </a:schemeClr>
                </a:solidFill>
                <a:latin typeface="Calibri"/>
                <a:cs typeface="Calibri"/>
              </a:rPr>
              <a:t>Containerization</a:t>
            </a:r>
            <a:endParaRPr lang="" altLang="en-US" sz="2000" dirty="0">
              <a:solidFill>
                <a:schemeClr val="tx2">
                  <a:lumMod val="40000"/>
                  <a:lumOff val="60000"/>
                </a:schemeClr>
              </a:solidFill>
              <a:latin typeface="Calibri"/>
              <a:cs typeface="Calibri"/>
            </a:endParaRPr>
          </a:p>
        </p:txBody>
      </p:sp>
      <p:sp>
        <p:nvSpPr>
          <p:cNvPr id="5" name="object 5"/>
          <p:cNvSpPr txBox="1"/>
          <p:nvPr/>
        </p:nvSpPr>
        <p:spPr>
          <a:xfrm>
            <a:off x="979119" y="1441196"/>
            <a:ext cx="6924675" cy="2241550"/>
          </a:xfrm>
          <a:prstGeom prst="rect">
            <a:avLst/>
          </a:prstGeom>
        </p:spPr>
        <p:txBody>
          <a:bodyPr vert="horz" wrap="square" lIns="0" tIns="12700" rIns="0" bIns="0" rtlCol="0">
            <a:spAutoFit/>
          </a:bodyPr>
          <a:lstStyle/>
          <a:p>
            <a:pPr marL="12700" marR="104775" algn="l">
              <a:lnSpc>
                <a:spcPct val="100000"/>
              </a:lnSpc>
              <a:spcBef>
                <a:spcPts val="100"/>
              </a:spcBef>
            </a:pPr>
            <a:r>
              <a:rPr lang="" altLang="en-US" sz="1800" dirty="0">
                <a:latin typeface="Calibri"/>
                <a:cs typeface="Calibri"/>
              </a:rPr>
              <a:t>I</a:t>
            </a:r>
            <a:r>
              <a:rPr lang="en-US" sz="1800" dirty="0">
                <a:latin typeface="Calibri"/>
                <a:cs typeface="Calibri"/>
              </a:rPr>
              <a:t>n the container model, the container is roughly analogous to the VM. The major difference is that every container does not require its own full-blown OS. In fact, all containers on a single host share a single OS. This frees up huge amounts of system resources such as CPU, RAM, and storage. It also reduces potential licensing cost and reduces the overhead of OS patching and other maintenance. Net result: savings</a:t>
            </a:r>
            <a:endParaRPr lang="en-US" sz="1800" dirty="0">
              <a:latin typeface="Calibri"/>
              <a:cs typeface="Calibri"/>
            </a:endParaRPr>
          </a:p>
          <a:p>
            <a:pPr marL="12700" marR="104775" algn="l">
              <a:lnSpc>
                <a:spcPct val="100000"/>
              </a:lnSpc>
              <a:spcBef>
                <a:spcPts val="100"/>
              </a:spcBef>
            </a:pPr>
            <a:r>
              <a:rPr lang="en-US" sz="1800" dirty="0">
                <a:latin typeface="Calibri"/>
                <a:cs typeface="Calibri"/>
              </a:rPr>
              <a:t>on the cap-ex and op-ex fronts.</a:t>
            </a:r>
            <a:endParaRPr lang="en-US" sz="1800" dirty="0">
              <a:latin typeface="Calibri"/>
              <a:cs typeface="Calibri"/>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762000" y="895350"/>
            <a:ext cx="7146290" cy="381635"/>
          </a:xfrm>
          <a:prstGeom prst="rect">
            <a:avLst/>
          </a:prstGeom>
        </p:spPr>
        <p:txBody>
          <a:bodyPr vert="horz" wrap="square" lIns="0" tIns="12700" rIns="0" bIns="0" rtlCol="0">
            <a:spAutoFit/>
          </a:bodyPr>
          <a:lstStyle/>
          <a:p>
            <a:pPr marL="12700">
              <a:lnSpc>
                <a:spcPct val="100000"/>
              </a:lnSpc>
              <a:spcBef>
                <a:spcPts val="100"/>
              </a:spcBef>
            </a:pPr>
            <a:r>
              <a:rPr lang="en-US" altLang="en-US" sz="2400" b="1" dirty="0" smtClean="0">
                <a:solidFill>
                  <a:schemeClr val="bg1"/>
                </a:solidFill>
              </a:rPr>
              <a:t>What other benefits do containers offer?</a:t>
            </a:r>
            <a:endParaRPr lang="en-US" altLang="en-US" sz="2400" b="1" dirty="0" smtClean="0">
              <a:solidFill>
                <a:schemeClr val="bg1"/>
              </a:solidFill>
            </a:endParaRPr>
          </a:p>
        </p:txBody>
      </p:sp>
      <p:sp>
        <p:nvSpPr>
          <p:cNvPr id="9" name="object 2"/>
          <p:cNvSpPr txBox="1"/>
          <p:nvPr/>
        </p:nvSpPr>
        <p:spPr>
          <a:xfrm>
            <a:off x="762000" y="1420495"/>
            <a:ext cx="4657725" cy="2279650"/>
          </a:xfrm>
          <a:prstGeom prst="rect">
            <a:avLst/>
          </a:prstGeom>
        </p:spPr>
        <p:txBody>
          <a:bodyPr vert="horz" wrap="square" lIns="0" tIns="12700" rIns="0" bIns="0" rtlCol="0">
            <a:spAutoFit/>
          </a:bodyPr>
          <a:lstStyle/>
          <a:p>
            <a:pPr marL="12700" indent="0">
              <a:spcBef>
                <a:spcPts val="100"/>
              </a:spcBef>
              <a:buNone/>
              <a:tabLst>
                <a:tab pos="301625" algn="l"/>
              </a:tabLst>
            </a:pPr>
            <a:r>
              <a:rPr lang="en-US" sz="1600" dirty="0" smtClean="0"/>
              <a:t>Advantages of Containerization over Virtualization:</a:t>
            </a:r>
            <a:endParaRPr lang="en-US" sz="1600" dirty="0" smtClean="0"/>
          </a:p>
          <a:p>
            <a:pPr marL="12700" indent="0">
              <a:spcBef>
                <a:spcPts val="100"/>
              </a:spcBef>
              <a:buNone/>
              <a:tabLst>
                <a:tab pos="301625" algn="l"/>
              </a:tabLst>
            </a:pPr>
            <a:endParaRPr lang="en-US" sz="1600" dirty="0" smtClean="0"/>
          </a:p>
          <a:p>
            <a:pPr marL="298450" indent="-285750">
              <a:spcBef>
                <a:spcPts val="100"/>
              </a:spcBef>
              <a:buFont typeface="Arial" panose="02080604020202020204" pitchFamily="34" charset="0"/>
              <a:buChar char="•"/>
              <a:tabLst>
                <a:tab pos="301625" algn="l"/>
              </a:tabLst>
            </a:pPr>
            <a:r>
              <a:rPr lang="en-US" sz="1600" dirty="0" smtClean="0"/>
              <a:t>Containers on the same OS kernel are lighter and smaller</a:t>
            </a:r>
            <a:endParaRPr lang="en-US" sz="1600" dirty="0" smtClean="0"/>
          </a:p>
          <a:p>
            <a:pPr marL="298450" indent="-285750">
              <a:spcBef>
                <a:spcPts val="100"/>
              </a:spcBef>
              <a:buFont typeface="Arial" panose="02080604020202020204" pitchFamily="34" charset="0"/>
              <a:buChar char="•"/>
              <a:tabLst>
                <a:tab pos="301625" algn="l"/>
              </a:tabLst>
            </a:pPr>
            <a:r>
              <a:rPr lang="en-US" sz="1600" dirty="0" smtClean="0"/>
              <a:t>Better resource utilization compared to VMs</a:t>
            </a:r>
            <a:endParaRPr lang="en-US" sz="1600" dirty="0" smtClean="0"/>
          </a:p>
          <a:p>
            <a:pPr marL="298450" indent="-285750">
              <a:spcBef>
                <a:spcPts val="100"/>
              </a:spcBef>
              <a:buFont typeface="Arial" panose="02080604020202020204" pitchFamily="34" charset="0"/>
              <a:buChar char="•"/>
              <a:tabLst>
                <a:tab pos="301625" algn="l"/>
              </a:tabLst>
            </a:pPr>
            <a:r>
              <a:rPr lang="en-US" sz="1600" dirty="0" smtClean="0"/>
              <a:t>Boot-up process is short and takes few seconds</a:t>
            </a:r>
            <a:endParaRPr lang="en-US" sz="1600" dirty="0" smtClean="0"/>
          </a:p>
        </p:txBody>
      </p:sp>
      <p:pic>
        <p:nvPicPr>
          <p:cNvPr id="2" name="Picture 1" descr="container"/>
          <p:cNvPicPr>
            <a:picLocks noChangeAspect="1"/>
          </p:cNvPicPr>
          <p:nvPr/>
        </p:nvPicPr>
        <p:blipFill>
          <a:blip r:embed="rId1"/>
          <a:stretch>
            <a:fillRect/>
          </a:stretch>
        </p:blipFill>
        <p:spPr>
          <a:xfrm>
            <a:off x="5307965" y="1840865"/>
            <a:ext cx="2856865" cy="168592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743200" y="1809750"/>
            <a:ext cx="3810000" cy="241935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endParaRPr lang="en-US"/>
          </a:p>
        </p:txBody>
      </p:sp>
      <p:pic>
        <p:nvPicPr>
          <p:cNvPr id="4" name="Picture 3" descr="webapplication"/>
          <p:cNvPicPr>
            <a:picLocks noChangeAspect="1"/>
          </p:cNvPicPr>
          <p:nvPr/>
        </p:nvPicPr>
        <p:blipFill>
          <a:blip r:embed="rId1"/>
          <a:stretch>
            <a:fillRect/>
          </a:stretch>
        </p:blipFill>
        <p:spPr>
          <a:xfrm>
            <a:off x="382270" y="215265"/>
            <a:ext cx="7695565" cy="471297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9525"/>
            <a:ext cx="9144000" cy="5143500"/>
          </a:xfrm>
          <a:prstGeom prst="rect">
            <a:avLst/>
          </a:prstGeom>
          <a:blipFill>
            <a:blip r:embed="rId1" cstate="print"/>
            <a:stretch>
              <a:fillRect/>
            </a:stretch>
          </a:blipFill>
        </p:spPr>
        <p:txBody>
          <a:bodyPr wrap="square" lIns="0" tIns="0" rIns="0" bIns="0" rtlCol="0"/>
          <a:lstStyle/>
          <a:p/>
        </p:txBody>
      </p:sp>
      <p:sp>
        <p:nvSpPr>
          <p:cNvPr id="4" name="object 4"/>
          <p:cNvSpPr txBox="1">
            <a:spLocks noGrp="1"/>
          </p:cNvSpPr>
          <p:nvPr>
            <p:ph type="title"/>
          </p:nvPr>
        </p:nvSpPr>
        <p:spPr>
          <a:xfrm>
            <a:off x="979118" y="828547"/>
            <a:ext cx="2602281" cy="320040"/>
          </a:xfrm>
          <a:prstGeom prst="rect">
            <a:avLst/>
          </a:prstGeom>
        </p:spPr>
        <p:txBody>
          <a:bodyPr vert="horz" wrap="square" lIns="0" tIns="12700" rIns="0" bIns="0" rtlCol="0">
            <a:spAutoFit/>
          </a:bodyPr>
          <a:lstStyle/>
          <a:p>
            <a:pPr marL="12700">
              <a:lnSpc>
                <a:spcPct val="100000"/>
              </a:lnSpc>
              <a:spcBef>
                <a:spcPts val="100"/>
              </a:spcBef>
            </a:pPr>
            <a:r>
              <a:rPr lang="" sz="2000" dirty="0">
                <a:solidFill>
                  <a:schemeClr val="tx2">
                    <a:lumMod val="40000"/>
                    <a:lumOff val="60000"/>
                  </a:schemeClr>
                </a:solidFill>
                <a:latin typeface="Calibri"/>
                <a:cs typeface="Calibri"/>
              </a:rPr>
              <a:t>Deployment - Past</a:t>
            </a:r>
            <a:endParaRPr lang="" sz="2000" dirty="0">
              <a:solidFill>
                <a:schemeClr val="tx2">
                  <a:lumMod val="40000"/>
                  <a:lumOff val="60000"/>
                </a:schemeClr>
              </a:solidFill>
              <a:latin typeface="Calibri"/>
              <a:cs typeface="Calibri"/>
            </a:endParaRPr>
          </a:p>
        </p:txBody>
      </p:sp>
      <p:sp>
        <p:nvSpPr>
          <p:cNvPr id="5" name="object 5"/>
          <p:cNvSpPr txBox="1"/>
          <p:nvPr/>
        </p:nvSpPr>
        <p:spPr>
          <a:xfrm>
            <a:off x="979119" y="1837436"/>
            <a:ext cx="6924675" cy="1674495"/>
          </a:xfrm>
          <a:prstGeom prst="rect">
            <a:avLst/>
          </a:prstGeom>
        </p:spPr>
        <p:txBody>
          <a:bodyPr vert="horz" wrap="square" lIns="0" tIns="12700" rIns="0" bIns="0" rtlCol="0">
            <a:spAutoFit/>
          </a:bodyPr>
          <a:lstStyle/>
          <a:p>
            <a:pPr marL="12700" marR="104775" algn="ctr">
              <a:lnSpc>
                <a:spcPct val="100000"/>
              </a:lnSpc>
              <a:spcBef>
                <a:spcPts val="100"/>
              </a:spcBef>
            </a:pPr>
            <a:r>
              <a:rPr lang="" sz="1800" dirty="0">
                <a:latin typeface="Calibri"/>
                <a:cs typeface="Calibri"/>
              </a:rPr>
              <a:t>How</a:t>
            </a:r>
            <a:r>
              <a:rPr sz="1800" dirty="0">
                <a:latin typeface="Calibri"/>
                <a:cs typeface="Calibri"/>
              </a:rPr>
              <a:t> to get software to run reliably when moved from one computing environment to another. This could be from a developer's laptop to a test environment, from a staging environment into production, and perhaps from a physical machine in a data center to a virtual machine in a private or public cloud.</a:t>
            </a:r>
            <a:endParaRPr sz="1800" dirty="0">
              <a:latin typeface="Calibri"/>
              <a:cs typeface="Calibri"/>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5143500"/>
          </a:xfrm>
          <a:prstGeom prst="rect">
            <a:avLst/>
          </a:prstGeom>
          <a:blipFill>
            <a:blip r:embed="rId1" cstate="print"/>
            <a:stretch>
              <a:fillRect/>
            </a:stretch>
          </a:blipFill>
        </p:spPr>
        <p:txBody>
          <a:bodyPr wrap="square" lIns="0" tIns="0" rIns="0" bIns="0" rtlCol="0"/>
          <a:lstStyle/>
          <a:p/>
        </p:txBody>
      </p:sp>
      <p:sp>
        <p:nvSpPr>
          <p:cNvPr id="4" name="object 4"/>
          <p:cNvSpPr txBox="1">
            <a:spLocks noGrp="1"/>
          </p:cNvSpPr>
          <p:nvPr>
            <p:ph type="title"/>
          </p:nvPr>
        </p:nvSpPr>
        <p:spPr>
          <a:xfrm>
            <a:off x="979118" y="828547"/>
            <a:ext cx="2602281" cy="320040"/>
          </a:xfrm>
          <a:prstGeom prst="rect">
            <a:avLst/>
          </a:prstGeom>
        </p:spPr>
        <p:txBody>
          <a:bodyPr vert="horz" wrap="square" lIns="0" tIns="12700" rIns="0" bIns="0" rtlCol="0">
            <a:spAutoFit/>
          </a:bodyPr>
          <a:lstStyle/>
          <a:p>
            <a:pPr marL="12700">
              <a:lnSpc>
                <a:spcPct val="100000"/>
              </a:lnSpc>
              <a:spcBef>
                <a:spcPts val="100"/>
              </a:spcBef>
            </a:pPr>
            <a:r>
              <a:rPr lang="en-US" sz="2000" dirty="0">
                <a:solidFill>
                  <a:schemeClr val="tx2">
                    <a:lumMod val="40000"/>
                    <a:lumOff val="60000"/>
                  </a:schemeClr>
                </a:solidFill>
                <a:latin typeface="Calibri"/>
                <a:cs typeface="Calibri"/>
              </a:rPr>
              <a:t>Deployment - Past</a:t>
            </a:r>
            <a:endParaRPr lang="en-US" sz="2000" dirty="0">
              <a:solidFill>
                <a:schemeClr val="tx2">
                  <a:lumMod val="40000"/>
                  <a:lumOff val="60000"/>
                </a:schemeClr>
              </a:solidFill>
              <a:latin typeface="Calibri"/>
              <a:cs typeface="Calibri"/>
            </a:endParaRPr>
          </a:p>
        </p:txBody>
      </p:sp>
      <p:sp>
        <p:nvSpPr>
          <p:cNvPr id="5" name="object 5"/>
          <p:cNvSpPr txBox="1"/>
          <p:nvPr/>
        </p:nvSpPr>
        <p:spPr>
          <a:xfrm>
            <a:off x="979119" y="1837436"/>
            <a:ext cx="6924675" cy="1120140"/>
          </a:xfrm>
          <a:prstGeom prst="rect">
            <a:avLst/>
          </a:prstGeom>
        </p:spPr>
        <p:txBody>
          <a:bodyPr vert="horz" wrap="square" lIns="0" tIns="12700" rIns="0" bIns="0" rtlCol="0">
            <a:spAutoFit/>
          </a:bodyPr>
          <a:lstStyle/>
          <a:p>
            <a:pPr marL="12700" marR="104775" algn="ctr">
              <a:lnSpc>
                <a:spcPct val="100000"/>
              </a:lnSpc>
              <a:spcBef>
                <a:spcPts val="100"/>
              </a:spcBef>
            </a:pPr>
            <a:r>
              <a:rPr sz="1800" dirty="0">
                <a:latin typeface="Calibri"/>
                <a:cs typeface="Calibri"/>
              </a:rPr>
              <a:t>Problems arise when the supporting software environment is not identical,  "You're going to test using Python 2.7, and then it's going to run on Python 3 in production and something weird will happen.</a:t>
            </a:r>
            <a:endParaRPr sz="1800" dirty="0">
              <a:latin typeface="Calibri"/>
              <a:cs typeface="Calibri"/>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endParaRPr lang="en-US"/>
          </a:p>
        </p:txBody>
      </p:sp>
      <p:sp>
        <p:nvSpPr>
          <p:cNvPr id="3" name="Subtitle 2"/>
          <p:cNvSpPr>
            <a:spLocks noGrp="1"/>
          </p:cNvSpPr>
          <p:nvPr>
            <p:ph type="subTitle" idx="4"/>
          </p:nvPr>
        </p:nvSpPr>
        <p:spPr/>
        <p:txBody>
          <a:bodyPr/>
          <a:p>
            <a:endParaRPr lang="en-US"/>
          </a:p>
        </p:txBody>
      </p:sp>
      <p:pic>
        <p:nvPicPr>
          <p:cNvPr id="4" name="Picture 3" descr="vm"/>
          <p:cNvPicPr>
            <a:picLocks noChangeAspect="1"/>
          </p:cNvPicPr>
          <p:nvPr/>
        </p:nvPicPr>
        <p:blipFill>
          <a:blip r:embed="rId1"/>
          <a:stretch>
            <a:fillRect/>
          </a:stretch>
        </p:blipFill>
        <p:spPr>
          <a:xfrm>
            <a:off x="1173480" y="561975"/>
            <a:ext cx="7143115" cy="401891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5143500"/>
          </a:xfrm>
          <a:prstGeom prst="rect">
            <a:avLst/>
          </a:prstGeom>
          <a:blipFill>
            <a:blip r:embed="rId1" cstate="print"/>
            <a:stretch>
              <a:fillRect/>
            </a:stretch>
          </a:blipFill>
        </p:spPr>
        <p:txBody>
          <a:bodyPr wrap="square" lIns="0" tIns="0" rIns="0" bIns="0" rtlCol="0"/>
          <a:lstStyle/>
          <a:p/>
        </p:txBody>
      </p:sp>
      <p:sp>
        <p:nvSpPr>
          <p:cNvPr id="4" name="object 4"/>
          <p:cNvSpPr txBox="1">
            <a:spLocks noGrp="1"/>
          </p:cNvSpPr>
          <p:nvPr>
            <p:ph type="title"/>
          </p:nvPr>
        </p:nvSpPr>
        <p:spPr>
          <a:xfrm>
            <a:off x="979118" y="828547"/>
            <a:ext cx="2602281" cy="320040"/>
          </a:xfrm>
          <a:prstGeom prst="rect">
            <a:avLst/>
          </a:prstGeom>
        </p:spPr>
        <p:txBody>
          <a:bodyPr vert="horz" wrap="square" lIns="0" tIns="12700" rIns="0" bIns="0" rtlCol="0">
            <a:spAutoFit/>
          </a:bodyPr>
          <a:lstStyle/>
          <a:p>
            <a:pPr marL="12700">
              <a:lnSpc>
                <a:spcPct val="100000"/>
              </a:lnSpc>
              <a:spcBef>
                <a:spcPts val="100"/>
              </a:spcBef>
            </a:pPr>
            <a:r>
              <a:rPr lang="" altLang="en-US" sz="2000" dirty="0">
                <a:solidFill>
                  <a:schemeClr val="tx2">
                    <a:lumMod val="40000"/>
                    <a:lumOff val="60000"/>
                  </a:schemeClr>
                </a:solidFill>
                <a:latin typeface="Calibri"/>
                <a:cs typeface="Calibri"/>
              </a:rPr>
              <a:t>VMWare</a:t>
            </a:r>
            <a:endParaRPr lang="" altLang="en-US" sz="2000" dirty="0">
              <a:solidFill>
                <a:schemeClr val="tx2">
                  <a:lumMod val="40000"/>
                  <a:lumOff val="60000"/>
                </a:schemeClr>
              </a:solidFill>
              <a:latin typeface="Calibri"/>
              <a:cs typeface="Calibri"/>
            </a:endParaRPr>
          </a:p>
        </p:txBody>
      </p:sp>
      <p:sp>
        <p:nvSpPr>
          <p:cNvPr id="5" name="object 5"/>
          <p:cNvSpPr txBox="1"/>
          <p:nvPr/>
        </p:nvSpPr>
        <p:spPr>
          <a:xfrm>
            <a:off x="979119" y="1837436"/>
            <a:ext cx="6924675" cy="1674495"/>
          </a:xfrm>
          <a:prstGeom prst="rect">
            <a:avLst/>
          </a:prstGeom>
        </p:spPr>
        <p:txBody>
          <a:bodyPr vert="horz" wrap="square" lIns="0" tIns="12700" rIns="0" bIns="0" rtlCol="0">
            <a:spAutoFit/>
          </a:bodyPr>
          <a:lstStyle/>
          <a:p>
            <a:pPr marL="12700" marR="104775" algn="ctr">
              <a:lnSpc>
                <a:spcPct val="100000"/>
              </a:lnSpc>
              <a:spcBef>
                <a:spcPts val="100"/>
              </a:spcBef>
            </a:pPr>
            <a:r>
              <a:rPr sz="1800" dirty="0">
                <a:latin typeface="Calibri"/>
                <a:cs typeface="Calibri"/>
              </a:rPr>
              <a:t>Put simply, a consists of an entire runtime environment: an application, plus all its dependencies, libraries and other binaries, and configuration files needed to run it, bundled into one package. the application platform and its dependencies, differences in OS distributions and underlying infrastructure are abstracted away</a:t>
            </a:r>
            <a:r>
              <a:rPr lang="" sz="1800" dirty="0">
                <a:latin typeface="Calibri"/>
                <a:cs typeface="Calibri"/>
              </a:rPr>
              <a:t>.</a:t>
            </a:r>
            <a:endParaRPr lang="" sz="1800" dirty="0">
              <a:latin typeface="Calibri"/>
              <a:cs typeface="Calibri"/>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762000" y="895350"/>
            <a:ext cx="4944974" cy="381635"/>
          </a:xfrm>
          <a:prstGeom prst="rect">
            <a:avLst/>
          </a:prstGeom>
        </p:spPr>
        <p:txBody>
          <a:bodyPr vert="horz" wrap="square" lIns="0" tIns="12700" rIns="0" bIns="0" rtlCol="0">
            <a:spAutoFit/>
          </a:bodyPr>
          <a:lstStyle/>
          <a:p>
            <a:pPr marL="12700">
              <a:lnSpc>
                <a:spcPct val="100000"/>
              </a:lnSpc>
              <a:spcBef>
                <a:spcPts val="100"/>
              </a:spcBef>
            </a:pPr>
            <a:r>
              <a:rPr lang="" altLang="en-US" sz="2400" b="1" dirty="0" smtClean="0">
                <a:solidFill>
                  <a:schemeClr val="bg1"/>
                </a:solidFill>
              </a:rPr>
              <a:t>VMWare</a:t>
            </a:r>
            <a:endParaRPr lang="" altLang="en-US" sz="2400" b="1" dirty="0" smtClean="0">
              <a:solidFill>
                <a:schemeClr val="bg1"/>
              </a:solidFill>
            </a:endParaRPr>
          </a:p>
        </p:txBody>
      </p:sp>
      <p:sp>
        <p:nvSpPr>
          <p:cNvPr id="9" name="object 2"/>
          <p:cNvSpPr txBox="1"/>
          <p:nvPr/>
        </p:nvSpPr>
        <p:spPr>
          <a:xfrm>
            <a:off x="762000" y="1420653"/>
            <a:ext cx="4572000" cy="2551430"/>
          </a:xfrm>
          <a:prstGeom prst="rect">
            <a:avLst/>
          </a:prstGeom>
        </p:spPr>
        <p:txBody>
          <a:bodyPr vert="horz" wrap="square" lIns="0" tIns="12700" rIns="0" bIns="0" rtlCol="0">
            <a:spAutoFit/>
          </a:bodyPr>
          <a:lstStyle/>
          <a:p>
            <a:pPr marL="12700">
              <a:spcBef>
                <a:spcPts val="100"/>
              </a:spcBef>
              <a:tabLst>
                <a:tab pos="301625" algn="l"/>
              </a:tabLst>
            </a:pPr>
            <a:endParaRPr lang="en-US" sz="1600" dirty="0" smtClean="0"/>
          </a:p>
          <a:p>
            <a:pPr marL="298450" indent="-285750">
              <a:spcBef>
                <a:spcPts val="100"/>
              </a:spcBef>
              <a:buFont typeface="Arial" panose="02080604020202020204" pitchFamily="34" charset="0"/>
              <a:buChar char="•"/>
              <a:tabLst>
                <a:tab pos="301625" algn="l"/>
              </a:tabLst>
            </a:pPr>
            <a:r>
              <a:rPr lang="en-US" sz="1600" dirty="0" smtClean="0"/>
              <a:t>Multiple operating systems can run on the same machine</a:t>
            </a:r>
            <a:endParaRPr lang="en-US" sz="1600" dirty="0" smtClean="0"/>
          </a:p>
          <a:p>
            <a:pPr marL="298450" indent="-285750">
              <a:spcBef>
                <a:spcPts val="100"/>
              </a:spcBef>
              <a:buFont typeface="Arial" panose="02080604020202020204" pitchFamily="34" charset="0"/>
              <a:buChar char="•"/>
              <a:tabLst>
                <a:tab pos="301625" algn="l"/>
              </a:tabLst>
            </a:pPr>
            <a:endParaRPr lang="en-US" sz="1600" dirty="0" smtClean="0"/>
          </a:p>
          <a:p>
            <a:pPr marL="298450" indent="-285750">
              <a:spcBef>
                <a:spcPts val="100"/>
              </a:spcBef>
              <a:buFont typeface="Arial" panose="02080604020202020204" pitchFamily="34" charset="0"/>
              <a:buChar char="•"/>
              <a:tabLst>
                <a:tab pos="301625" algn="l"/>
              </a:tabLst>
            </a:pPr>
            <a:r>
              <a:rPr lang="en-US" sz="1600" dirty="0" smtClean="0"/>
              <a:t>Maintenance and Recovery were easy in case of failure conditions</a:t>
            </a:r>
            <a:endParaRPr lang="en-US" sz="1600" dirty="0" smtClean="0"/>
          </a:p>
          <a:p>
            <a:pPr marL="298450" indent="-285750">
              <a:spcBef>
                <a:spcPts val="100"/>
              </a:spcBef>
              <a:buFont typeface="Arial" panose="02080604020202020204" pitchFamily="34" charset="0"/>
              <a:buChar char="•"/>
              <a:tabLst>
                <a:tab pos="301625" algn="l"/>
              </a:tabLst>
            </a:pPr>
            <a:endParaRPr lang="en-US" sz="1600" dirty="0" smtClean="0"/>
          </a:p>
          <a:p>
            <a:pPr marL="298450" indent="-285750">
              <a:spcBef>
                <a:spcPts val="100"/>
              </a:spcBef>
              <a:buFont typeface="Arial" panose="02080604020202020204" pitchFamily="34" charset="0"/>
              <a:buChar char="•"/>
              <a:tabLst>
                <a:tab pos="301625" algn="l"/>
              </a:tabLst>
            </a:pPr>
            <a:r>
              <a:rPr lang="en-US" sz="1600" dirty="0" smtClean="0"/>
              <a:t>Total cost of ownership was also less due to the reduced need for infrastructure</a:t>
            </a:r>
            <a:endParaRPr lang="en-US" sz="1600" dirty="0" smtClean="0"/>
          </a:p>
          <a:p>
            <a:pPr marL="12700">
              <a:spcBef>
                <a:spcPts val="100"/>
              </a:spcBef>
              <a:tabLst>
                <a:tab pos="301625" algn="l"/>
              </a:tabLst>
            </a:pPr>
            <a:endParaRPr lang="en-US" sz="1600" dirty="0" smtClean="0"/>
          </a:p>
        </p:txBody>
      </p:sp>
      <p:pic>
        <p:nvPicPr>
          <p:cNvPr id="3" name="Picture 2" descr="img"/>
          <p:cNvPicPr>
            <a:picLocks noChangeAspect="1"/>
          </p:cNvPicPr>
          <p:nvPr/>
        </p:nvPicPr>
        <p:blipFill>
          <a:blip r:embed="rId1"/>
          <a:stretch>
            <a:fillRect/>
          </a:stretch>
        </p:blipFill>
        <p:spPr>
          <a:xfrm>
            <a:off x="5059045" y="1277620"/>
            <a:ext cx="3009265" cy="285686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762000" y="895350"/>
            <a:ext cx="4944974" cy="381635"/>
          </a:xfrm>
          <a:prstGeom prst="rect">
            <a:avLst/>
          </a:prstGeom>
        </p:spPr>
        <p:txBody>
          <a:bodyPr vert="horz" wrap="square" lIns="0" tIns="12700" rIns="0" bIns="0" rtlCol="0">
            <a:spAutoFit/>
          </a:bodyPr>
          <a:lstStyle/>
          <a:p>
            <a:pPr marL="12700">
              <a:lnSpc>
                <a:spcPct val="100000"/>
              </a:lnSpc>
              <a:spcBef>
                <a:spcPts val="100"/>
              </a:spcBef>
            </a:pPr>
            <a:r>
              <a:rPr lang="en-US" altLang="en-US" sz="2400" b="1" dirty="0" smtClean="0">
                <a:solidFill>
                  <a:schemeClr val="bg1"/>
                </a:solidFill>
              </a:rPr>
              <a:t>VMWare</a:t>
            </a:r>
            <a:endParaRPr lang="en-US" altLang="en-US" sz="2400" b="1" dirty="0" smtClean="0">
              <a:solidFill>
                <a:schemeClr val="bg1"/>
              </a:solidFill>
            </a:endParaRPr>
          </a:p>
        </p:txBody>
      </p:sp>
      <p:sp>
        <p:nvSpPr>
          <p:cNvPr id="9" name="object 2"/>
          <p:cNvSpPr txBox="1"/>
          <p:nvPr/>
        </p:nvSpPr>
        <p:spPr>
          <a:xfrm>
            <a:off x="762000" y="1420495"/>
            <a:ext cx="4657725" cy="2526030"/>
          </a:xfrm>
          <a:prstGeom prst="rect">
            <a:avLst/>
          </a:prstGeom>
        </p:spPr>
        <p:txBody>
          <a:bodyPr vert="horz" wrap="square" lIns="0" tIns="12700" rIns="0" bIns="0" rtlCol="0">
            <a:spAutoFit/>
          </a:bodyPr>
          <a:lstStyle/>
          <a:p>
            <a:pPr marL="12700">
              <a:spcBef>
                <a:spcPts val="100"/>
              </a:spcBef>
              <a:tabLst>
                <a:tab pos="301625" algn="l"/>
              </a:tabLst>
            </a:pPr>
            <a:r>
              <a:rPr lang="en-US" sz="1600" dirty="0" smtClean="0"/>
              <a:t>Another problem with Virtual Machines which uses virtualization is that it takes almost a minute to boot-up. This is very critical in case of real-time applications.</a:t>
            </a:r>
            <a:endParaRPr lang="en-US" sz="1600" dirty="0" smtClean="0"/>
          </a:p>
          <a:p>
            <a:pPr marL="12700">
              <a:spcBef>
                <a:spcPts val="100"/>
              </a:spcBef>
              <a:tabLst>
                <a:tab pos="301625" algn="l"/>
              </a:tabLst>
            </a:pPr>
            <a:r>
              <a:rPr lang="en-US" sz="1600" dirty="0" smtClean="0"/>
              <a:t>Following are the disadvantages of Virtualization:</a:t>
            </a:r>
            <a:endParaRPr lang="en-US" sz="1600" dirty="0" smtClean="0"/>
          </a:p>
          <a:p>
            <a:pPr marL="298450" indent="-285750">
              <a:spcBef>
                <a:spcPts val="100"/>
              </a:spcBef>
              <a:buFont typeface="Arial" panose="02080604020202020204" pitchFamily="34" charset="0"/>
              <a:buChar char="•"/>
              <a:tabLst>
                <a:tab pos="301625" algn="l"/>
              </a:tabLst>
            </a:pPr>
            <a:r>
              <a:rPr lang="en-US" sz="1600" dirty="0" smtClean="0"/>
              <a:t>Running multiple Virtual Machines leads to unstable performance</a:t>
            </a:r>
            <a:endParaRPr lang="en-US" sz="1600" dirty="0" smtClean="0"/>
          </a:p>
          <a:p>
            <a:pPr marL="298450" indent="-285750">
              <a:spcBef>
                <a:spcPts val="100"/>
              </a:spcBef>
              <a:buFont typeface="Arial" panose="02080604020202020204" pitchFamily="34" charset="0"/>
              <a:buChar char="•"/>
              <a:tabLst>
                <a:tab pos="301625" algn="l"/>
              </a:tabLst>
            </a:pPr>
            <a:r>
              <a:rPr lang="" altLang="en-US" sz="1600" dirty="0" smtClean="0"/>
              <a:t>Fixed resources</a:t>
            </a:r>
            <a:endParaRPr lang="en-US" sz="1600" dirty="0" smtClean="0"/>
          </a:p>
          <a:p>
            <a:pPr marL="298450" indent="-285750">
              <a:spcBef>
                <a:spcPts val="100"/>
              </a:spcBef>
              <a:buFont typeface="Arial" panose="02080604020202020204" pitchFamily="34" charset="0"/>
              <a:buChar char="•"/>
              <a:tabLst>
                <a:tab pos="301625" algn="l"/>
              </a:tabLst>
            </a:pPr>
            <a:r>
              <a:rPr lang="en-US" sz="1600" dirty="0" smtClean="0"/>
              <a:t>Boot up process is long and takes time</a:t>
            </a:r>
            <a:endParaRPr lang="en-US" sz="1600" dirty="0" smtClean="0"/>
          </a:p>
        </p:txBody>
      </p:sp>
      <p:pic>
        <p:nvPicPr>
          <p:cNvPr id="3" name="Picture 2" descr="img"/>
          <p:cNvPicPr>
            <a:picLocks noChangeAspect="1"/>
          </p:cNvPicPr>
          <p:nvPr/>
        </p:nvPicPr>
        <p:blipFill>
          <a:blip r:embed="rId1"/>
          <a:stretch>
            <a:fillRect/>
          </a:stretch>
        </p:blipFill>
        <p:spPr>
          <a:xfrm>
            <a:off x="5059045" y="1277620"/>
            <a:ext cx="3009265" cy="285686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endParaRPr lang="en-US"/>
          </a:p>
        </p:txBody>
      </p:sp>
      <p:sp>
        <p:nvSpPr>
          <p:cNvPr id="3" name="Subtitle 2"/>
          <p:cNvSpPr>
            <a:spLocks noGrp="1"/>
          </p:cNvSpPr>
          <p:nvPr>
            <p:ph type="subTitle" idx="4"/>
          </p:nvPr>
        </p:nvSpPr>
        <p:spPr/>
        <p:txBody>
          <a:bodyPr/>
          <a:p>
            <a:endParaRPr lang="en-US"/>
          </a:p>
        </p:txBody>
      </p:sp>
      <p:pic>
        <p:nvPicPr>
          <p:cNvPr id="5" name="Picture 4" descr="con"/>
          <p:cNvPicPr>
            <a:picLocks noChangeAspect="1"/>
          </p:cNvPicPr>
          <p:nvPr/>
        </p:nvPicPr>
        <p:blipFill>
          <a:blip r:embed="rId1"/>
          <a:stretch>
            <a:fillRect/>
          </a:stretch>
        </p:blipFill>
        <p:spPr>
          <a:xfrm>
            <a:off x="1102995" y="160020"/>
            <a:ext cx="6669405" cy="463740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2108</Words>
  <Application>WPS Presentation</Application>
  <PresentationFormat>On-screen Show (16:9)</PresentationFormat>
  <Paragraphs>42</Paragraphs>
  <Slides>12</Slides>
  <Notes>0</Notes>
  <HiddenSlides>0</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12</vt:i4>
      </vt:variant>
    </vt:vector>
  </HeadingPairs>
  <TitlesOfParts>
    <vt:vector size="30" baseType="lpstr">
      <vt:lpstr>Arial</vt:lpstr>
      <vt:lpstr>SimSun</vt:lpstr>
      <vt:lpstr>Wingdings</vt:lpstr>
      <vt:lpstr>Lucida Sans Unicode</vt:lpstr>
      <vt:lpstr>Calibri</vt:lpstr>
      <vt:lpstr>Lucida Sans</vt:lpstr>
      <vt:lpstr>gotham bold</vt:lpstr>
      <vt:lpstr>Arial</vt:lpstr>
      <vt:lpstr>Times New Roman</vt:lpstr>
      <vt:lpstr>DejaVu Sans</vt:lpstr>
      <vt:lpstr>Gubbi</vt:lpstr>
      <vt:lpstr>微软雅黑</vt:lpstr>
      <vt:lpstr>Droid Sans Fallback</vt:lpstr>
      <vt:lpstr>Arial Unicode MS</vt:lpstr>
      <vt:lpstr>Calibri</vt:lpstr>
      <vt:lpstr>OpenSymbol</vt:lpstr>
      <vt:lpstr>Office Theme</vt:lpstr>
      <vt:lpstr>1_Office Theme</vt:lpstr>
      <vt:lpstr>OPTIONS?</vt:lpstr>
      <vt:lpstr>PowerPoint 演示文稿</vt:lpstr>
      <vt:lpstr>OPTIONS?</vt:lpstr>
      <vt:lpstr>Deployment - Past</vt:lpstr>
      <vt:lpstr>PowerPoint 演示文稿</vt:lpstr>
      <vt:lpstr>Deployment - Past</vt:lpstr>
      <vt:lpstr>DESKTOP APPLICATIONS</vt:lpstr>
      <vt:lpstr>VMWare</vt:lpstr>
      <vt:lpstr>PowerPoint 演示文稿</vt:lpstr>
      <vt:lpstr>VMWare</vt:lpstr>
      <vt:lpstr>VMWare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naveed-rana</cp:lastModifiedBy>
  <cp:revision>74</cp:revision>
  <dcterms:created xsi:type="dcterms:W3CDTF">2019-07-11T06:48:30Z</dcterms:created>
  <dcterms:modified xsi:type="dcterms:W3CDTF">2019-07-11T06:48:30Z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KSOProductBuildVer">
    <vt:lpwstr>1033-10.1.0.6757</vt:lpwstr>
  </property>
</Properties>
</file>