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303" r:id="rId4"/>
    <p:sldId id="304" r:id="rId5"/>
    <p:sldId id="305" r:id="rId6"/>
    <p:sldId id="316" r:id="rId7"/>
    <p:sldId id="315" r:id="rId8"/>
    <p:sldId id="306" r:id="rId9"/>
    <p:sldId id="308" r:id="rId10"/>
    <p:sldId id="317" r:id="rId11"/>
    <p:sldId id="284" r:id="rId12"/>
    <p:sldId id="286" r:id="rId13"/>
    <p:sldId id="288" r:id="rId14"/>
    <p:sldId id="313" r:id="rId15"/>
    <p:sldId id="314" r:id="rId16"/>
    <p:sldId id="290" r:id="rId17"/>
    <p:sldId id="309" r:id="rId18"/>
    <p:sldId id="291" r:id="rId19"/>
    <p:sldId id="292" r:id="rId20"/>
    <p:sldId id="310" r:id="rId21"/>
    <p:sldId id="312" r:id="rId22"/>
    <p:sldId id="294" r:id="rId23"/>
    <p:sldId id="295" r:id="rId24"/>
    <p:sldId id="296" r:id="rId25"/>
    <p:sldId id="300" r:id="rId26"/>
    <p:sldId id="302" r:id="rId2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1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7229D-460F-4AEE-915A-9B0DB633659F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F9C8-7519-4A5F-8B9C-590526B9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A59-A539-46E2-A48C-0A47E3535CF1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5FE1-FCDA-4CB8-87D4-6628B165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FE1-FCDA-4CB8-87D4-6628B1659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FE1-FCDA-4CB8-87D4-6628B16590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FE1-FCDA-4CB8-87D4-6628B16590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FE1-FCDA-4CB8-87D4-6628B16590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FE1-FCDA-4CB8-87D4-6628B16590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5314" y="872693"/>
            <a:ext cx="669417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A7E6C0AA-E7CE-42AE-871F-7BABE0EA3B08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46774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5DD87BB6-6B07-437E-A8A4-084A3B61F8FD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3A4DAEA6-E16F-464F-A535-6EEFA624F6E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A232A675-3A46-40BD-B725-35F7AEFC0076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E44B1711-BB72-4047-9334-C286EAEA7C97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0845" y="872693"/>
            <a:ext cx="5563108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2537" y="2740609"/>
            <a:ext cx="12539725" cy="593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46774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189" y="9104699"/>
            <a:ext cx="2047875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r>
              <a:rPr spc="-5" dirty="0"/>
              <a:t>React </a:t>
            </a:r>
            <a:r>
              <a:rPr dirty="0"/>
              <a:t>+</a:t>
            </a:r>
            <a:r>
              <a:rPr spc="-70" dirty="0"/>
              <a:t> </a:t>
            </a:r>
            <a:r>
              <a:rPr spc="-5" dirty="0"/>
              <a:t>Redux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416030" y="9104699"/>
            <a:ext cx="1249045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55"/>
              </a:lnSpc>
            </a:pPr>
            <a:fld id="{B952FC5A-D0E1-4462-A225-7196CADAEFE9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docs/Glossary.html#st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ux.js.org/docs/Glossary.html#ac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docs/basics/A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770" y="6626809"/>
            <a:ext cx="677925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Arial"/>
                <a:cs typeface="Arial"/>
              </a:rPr>
              <a:t>React +</a:t>
            </a:r>
            <a:r>
              <a:rPr sz="8000" spc="-70" dirty="0">
                <a:latin typeface="Arial"/>
                <a:cs typeface="Arial"/>
              </a:rPr>
              <a:t> </a:t>
            </a:r>
            <a:r>
              <a:rPr sz="8000" dirty="0">
                <a:latin typeface="Arial"/>
                <a:cs typeface="Arial"/>
              </a:rPr>
              <a:t>Redux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4632" y="1767839"/>
            <a:ext cx="4415027" cy="441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10845800" y="9104699"/>
            <a:ext cx="1819275" cy="366395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5FDC75CF-9695-4DC6-86F5-519017298BBC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10845800" y="9220200"/>
            <a:ext cx="1819275" cy="250894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A7E6C0AA-E7CE-42AE-871F-7BABE0EA3B08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232"/>
            <a:ext cx="13004799" cy="6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98200" y="9104699"/>
            <a:ext cx="1666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065DC491-C43F-4086-9985-D0DCA2324B26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337563" y="3017266"/>
            <a:ext cx="78771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latin typeface="Arial"/>
                <a:cs typeface="Arial"/>
              </a:rPr>
              <a:t>Redux </a:t>
            </a:r>
            <a:r>
              <a:rPr sz="8000" dirty="0">
                <a:latin typeface="Arial"/>
                <a:cs typeface="Arial"/>
              </a:rPr>
              <a:t>to</a:t>
            </a:r>
            <a:r>
              <a:rPr sz="8000" spc="-85" dirty="0">
                <a:latin typeface="Arial"/>
                <a:cs typeface="Arial"/>
              </a:rPr>
              <a:t> </a:t>
            </a:r>
            <a:r>
              <a:rPr sz="8000" dirty="0">
                <a:latin typeface="Arial"/>
                <a:cs typeface="Arial"/>
              </a:rPr>
              <a:t>rescue!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7563" y="4786325"/>
            <a:ext cx="101631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Redux allows you to manage the </a:t>
            </a:r>
            <a:r>
              <a:rPr sz="3600" i="1" spc="-5" dirty="0">
                <a:latin typeface="Arial"/>
                <a:cs typeface="Arial"/>
              </a:rPr>
              <a:t>state </a:t>
            </a:r>
            <a:r>
              <a:rPr sz="3600" dirty="0">
                <a:latin typeface="Arial"/>
                <a:cs typeface="Arial"/>
              </a:rPr>
              <a:t>with a  minimal </a:t>
            </a:r>
            <a:r>
              <a:rPr sz="3600" spc="-5" dirty="0">
                <a:latin typeface="Arial"/>
                <a:cs typeface="Arial"/>
              </a:rPr>
              <a:t>API </a:t>
            </a:r>
            <a:r>
              <a:rPr sz="3600" dirty="0">
                <a:latin typeface="Arial"/>
                <a:cs typeface="Arial"/>
              </a:rPr>
              <a:t>but </a:t>
            </a:r>
            <a:r>
              <a:rPr sz="3600" spc="-5" dirty="0">
                <a:latin typeface="Arial"/>
                <a:cs typeface="Arial"/>
              </a:rPr>
              <a:t>completely </a:t>
            </a:r>
            <a:r>
              <a:rPr sz="3600" i="1" spc="-5" dirty="0">
                <a:latin typeface="Arial"/>
                <a:cs typeface="Arial"/>
              </a:rPr>
              <a:t>predictable </a:t>
            </a:r>
            <a:r>
              <a:rPr sz="3600" dirty="0">
                <a:latin typeface="Arial"/>
                <a:cs typeface="Arial"/>
              </a:rPr>
              <a:t>behaviour.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22000" y="9104699"/>
            <a:ext cx="1743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2E05C9DB-E076-4BF5-B89F-A4953747D7A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70" dirty="0"/>
              <a:t> </a:t>
            </a:r>
            <a:r>
              <a:rPr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532" y="4427601"/>
            <a:ext cx="111296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Arial"/>
                <a:cs typeface="Arial"/>
              </a:rPr>
              <a:t>(previousState, action) =&gt;</a:t>
            </a:r>
            <a:r>
              <a:rPr sz="5500" spc="50" dirty="0">
                <a:latin typeface="Arial"/>
                <a:cs typeface="Arial"/>
              </a:rPr>
              <a:t> </a:t>
            </a:r>
            <a:r>
              <a:rPr sz="5500" spc="-5" dirty="0">
                <a:latin typeface="Arial"/>
                <a:cs typeface="Arial"/>
              </a:rPr>
              <a:t>newState</a:t>
            </a:r>
            <a:endParaRPr sz="55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333" y="872693"/>
            <a:ext cx="53936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Redux</a:t>
            </a:r>
            <a:r>
              <a:rPr spc="-75" dirty="0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5122164" y="3599688"/>
            <a:ext cx="2760345" cy="1605280"/>
          </a:xfrm>
          <a:custGeom>
            <a:avLst/>
            <a:gdLst/>
            <a:ahLst/>
            <a:cxnLst/>
            <a:rect l="l" t="t" r="r" b="b"/>
            <a:pathLst>
              <a:path w="2760345" h="1605279">
                <a:moveTo>
                  <a:pt x="2569464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1414272"/>
                </a:lnTo>
                <a:lnTo>
                  <a:pt x="5027" y="1457974"/>
                </a:lnTo>
                <a:lnTo>
                  <a:pt x="19349" y="1498080"/>
                </a:lnTo>
                <a:lnTo>
                  <a:pt x="41827" y="1533450"/>
                </a:lnTo>
                <a:lnTo>
                  <a:pt x="71321" y="1562944"/>
                </a:lnTo>
                <a:lnTo>
                  <a:pt x="106691" y="1585422"/>
                </a:lnTo>
                <a:lnTo>
                  <a:pt x="146797" y="1599744"/>
                </a:lnTo>
                <a:lnTo>
                  <a:pt x="190500" y="1604772"/>
                </a:lnTo>
                <a:lnTo>
                  <a:pt x="2569464" y="1604772"/>
                </a:lnTo>
                <a:lnTo>
                  <a:pt x="2613166" y="1599744"/>
                </a:lnTo>
                <a:lnTo>
                  <a:pt x="2653272" y="1585422"/>
                </a:lnTo>
                <a:lnTo>
                  <a:pt x="2688642" y="1562944"/>
                </a:lnTo>
                <a:lnTo>
                  <a:pt x="2718136" y="1533450"/>
                </a:lnTo>
                <a:lnTo>
                  <a:pt x="2740614" y="1498080"/>
                </a:lnTo>
                <a:lnTo>
                  <a:pt x="2754936" y="1457974"/>
                </a:lnTo>
                <a:lnTo>
                  <a:pt x="2759964" y="1414272"/>
                </a:lnTo>
                <a:lnTo>
                  <a:pt x="2759964" y="190500"/>
                </a:lnTo>
                <a:lnTo>
                  <a:pt x="2754936" y="146797"/>
                </a:lnTo>
                <a:lnTo>
                  <a:pt x="2740614" y="106691"/>
                </a:lnTo>
                <a:lnTo>
                  <a:pt x="2718136" y="71321"/>
                </a:lnTo>
                <a:lnTo>
                  <a:pt x="2688642" y="41827"/>
                </a:lnTo>
                <a:lnTo>
                  <a:pt x="2653272" y="19349"/>
                </a:lnTo>
                <a:lnTo>
                  <a:pt x="2613166" y="5027"/>
                </a:lnTo>
                <a:lnTo>
                  <a:pt x="2569464" y="0"/>
                </a:lnTo>
                <a:close/>
              </a:path>
            </a:pathLst>
          </a:custGeom>
          <a:solidFill>
            <a:srgbClr val="DE6A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3599688"/>
            <a:ext cx="2760345" cy="1605280"/>
          </a:xfrm>
          <a:custGeom>
            <a:avLst/>
            <a:gdLst/>
            <a:ahLst/>
            <a:cxnLst/>
            <a:rect l="l" t="t" r="r" b="b"/>
            <a:pathLst>
              <a:path w="2760345" h="1605279">
                <a:moveTo>
                  <a:pt x="2569464" y="0"/>
                </a:moveTo>
                <a:lnTo>
                  <a:pt x="190436" y="0"/>
                </a:lnTo>
                <a:lnTo>
                  <a:pt x="146773" y="5027"/>
                </a:lnTo>
                <a:lnTo>
                  <a:pt x="106690" y="19349"/>
                </a:lnTo>
                <a:lnTo>
                  <a:pt x="71330" y="41827"/>
                </a:lnTo>
                <a:lnTo>
                  <a:pt x="41838" y="71321"/>
                </a:lnTo>
                <a:lnTo>
                  <a:pt x="19357" y="106691"/>
                </a:lnTo>
                <a:lnTo>
                  <a:pt x="5029" y="146797"/>
                </a:lnTo>
                <a:lnTo>
                  <a:pt x="0" y="190500"/>
                </a:lnTo>
                <a:lnTo>
                  <a:pt x="0" y="1414272"/>
                </a:lnTo>
                <a:lnTo>
                  <a:pt x="5029" y="1457974"/>
                </a:lnTo>
                <a:lnTo>
                  <a:pt x="19357" y="1498080"/>
                </a:lnTo>
                <a:lnTo>
                  <a:pt x="41838" y="1533450"/>
                </a:lnTo>
                <a:lnTo>
                  <a:pt x="71330" y="1562944"/>
                </a:lnTo>
                <a:lnTo>
                  <a:pt x="106690" y="1585422"/>
                </a:lnTo>
                <a:lnTo>
                  <a:pt x="146773" y="1599744"/>
                </a:lnTo>
                <a:lnTo>
                  <a:pt x="190436" y="1604772"/>
                </a:lnTo>
                <a:lnTo>
                  <a:pt x="2569464" y="1604772"/>
                </a:lnTo>
                <a:lnTo>
                  <a:pt x="2613166" y="1599744"/>
                </a:lnTo>
                <a:lnTo>
                  <a:pt x="2653272" y="1585422"/>
                </a:lnTo>
                <a:lnTo>
                  <a:pt x="2688642" y="1562944"/>
                </a:lnTo>
                <a:lnTo>
                  <a:pt x="2718136" y="1533450"/>
                </a:lnTo>
                <a:lnTo>
                  <a:pt x="2740614" y="1498080"/>
                </a:lnTo>
                <a:lnTo>
                  <a:pt x="2754936" y="1457974"/>
                </a:lnTo>
                <a:lnTo>
                  <a:pt x="2759964" y="1414272"/>
                </a:lnTo>
                <a:lnTo>
                  <a:pt x="2759964" y="190500"/>
                </a:lnTo>
                <a:lnTo>
                  <a:pt x="2754936" y="146797"/>
                </a:lnTo>
                <a:lnTo>
                  <a:pt x="2740614" y="106691"/>
                </a:lnTo>
                <a:lnTo>
                  <a:pt x="2718136" y="71321"/>
                </a:lnTo>
                <a:lnTo>
                  <a:pt x="2688642" y="41827"/>
                </a:lnTo>
                <a:lnTo>
                  <a:pt x="2653272" y="19349"/>
                </a:lnTo>
                <a:lnTo>
                  <a:pt x="2613166" y="5027"/>
                </a:lnTo>
                <a:lnTo>
                  <a:pt x="2569464" y="0"/>
                </a:lnTo>
                <a:close/>
              </a:path>
            </a:pathLst>
          </a:custGeom>
          <a:solidFill>
            <a:srgbClr val="DCB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366" y="3861054"/>
            <a:ext cx="167767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6695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Action  Cr</a:t>
            </a: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ato</a:t>
            </a: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2164" y="6301740"/>
            <a:ext cx="2760345" cy="1605280"/>
          </a:xfrm>
          <a:custGeom>
            <a:avLst/>
            <a:gdLst/>
            <a:ahLst/>
            <a:cxnLst/>
            <a:rect l="l" t="t" r="r" b="b"/>
            <a:pathLst>
              <a:path w="2760345" h="1605279">
                <a:moveTo>
                  <a:pt x="2569464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1414272"/>
                </a:lnTo>
                <a:lnTo>
                  <a:pt x="5027" y="1457974"/>
                </a:lnTo>
                <a:lnTo>
                  <a:pt x="19349" y="1498080"/>
                </a:lnTo>
                <a:lnTo>
                  <a:pt x="41827" y="1533450"/>
                </a:lnTo>
                <a:lnTo>
                  <a:pt x="71321" y="1562944"/>
                </a:lnTo>
                <a:lnTo>
                  <a:pt x="106691" y="1585422"/>
                </a:lnTo>
                <a:lnTo>
                  <a:pt x="146797" y="1599744"/>
                </a:lnTo>
                <a:lnTo>
                  <a:pt x="190500" y="1604772"/>
                </a:lnTo>
                <a:lnTo>
                  <a:pt x="2569464" y="1604772"/>
                </a:lnTo>
                <a:lnTo>
                  <a:pt x="2613166" y="1599744"/>
                </a:lnTo>
                <a:lnTo>
                  <a:pt x="2653272" y="1585422"/>
                </a:lnTo>
                <a:lnTo>
                  <a:pt x="2688642" y="1562944"/>
                </a:lnTo>
                <a:lnTo>
                  <a:pt x="2718136" y="1533450"/>
                </a:lnTo>
                <a:lnTo>
                  <a:pt x="2740614" y="1498080"/>
                </a:lnTo>
                <a:lnTo>
                  <a:pt x="2754936" y="1457974"/>
                </a:lnTo>
                <a:lnTo>
                  <a:pt x="2759964" y="1414272"/>
                </a:lnTo>
                <a:lnTo>
                  <a:pt x="2759964" y="190500"/>
                </a:lnTo>
                <a:lnTo>
                  <a:pt x="2754936" y="146797"/>
                </a:lnTo>
                <a:lnTo>
                  <a:pt x="2740614" y="106691"/>
                </a:lnTo>
                <a:lnTo>
                  <a:pt x="2718136" y="71321"/>
                </a:lnTo>
                <a:lnTo>
                  <a:pt x="2688642" y="41827"/>
                </a:lnTo>
                <a:lnTo>
                  <a:pt x="2653272" y="19349"/>
                </a:lnTo>
                <a:lnTo>
                  <a:pt x="2613166" y="5027"/>
                </a:lnTo>
                <a:lnTo>
                  <a:pt x="2569464" y="0"/>
                </a:lnTo>
                <a:close/>
              </a:path>
            </a:pathLst>
          </a:custGeom>
          <a:solidFill>
            <a:srgbClr val="51A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3728" y="3599688"/>
            <a:ext cx="2760345" cy="1605280"/>
          </a:xfrm>
          <a:custGeom>
            <a:avLst/>
            <a:gdLst/>
            <a:ahLst/>
            <a:cxnLst/>
            <a:rect l="l" t="t" r="r" b="b"/>
            <a:pathLst>
              <a:path w="2760345" h="1605279">
                <a:moveTo>
                  <a:pt x="2569464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1414272"/>
                </a:lnTo>
                <a:lnTo>
                  <a:pt x="5027" y="1457974"/>
                </a:lnTo>
                <a:lnTo>
                  <a:pt x="19349" y="1498080"/>
                </a:lnTo>
                <a:lnTo>
                  <a:pt x="41827" y="1533450"/>
                </a:lnTo>
                <a:lnTo>
                  <a:pt x="71321" y="1562944"/>
                </a:lnTo>
                <a:lnTo>
                  <a:pt x="106691" y="1585422"/>
                </a:lnTo>
                <a:lnTo>
                  <a:pt x="146797" y="1599744"/>
                </a:lnTo>
                <a:lnTo>
                  <a:pt x="190500" y="1604772"/>
                </a:lnTo>
                <a:lnTo>
                  <a:pt x="2569464" y="1604772"/>
                </a:lnTo>
                <a:lnTo>
                  <a:pt x="2613166" y="1599744"/>
                </a:lnTo>
                <a:lnTo>
                  <a:pt x="2653272" y="1585422"/>
                </a:lnTo>
                <a:lnTo>
                  <a:pt x="2688642" y="1562944"/>
                </a:lnTo>
                <a:lnTo>
                  <a:pt x="2718136" y="1533450"/>
                </a:lnTo>
                <a:lnTo>
                  <a:pt x="2740614" y="1498080"/>
                </a:lnTo>
                <a:lnTo>
                  <a:pt x="2754936" y="1457974"/>
                </a:lnTo>
                <a:lnTo>
                  <a:pt x="2759964" y="1414272"/>
                </a:lnTo>
                <a:lnTo>
                  <a:pt x="2759964" y="190500"/>
                </a:lnTo>
                <a:lnTo>
                  <a:pt x="2754936" y="146797"/>
                </a:lnTo>
                <a:lnTo>
                  <a:pt x="2740614" y="106691"/>
                </a:lnTo>
                <a:lnTo>
                  <a:pt x="2718136" y="71321"/>
                </a:lnTo>
                <a:lnTo>
                  <a:pt x="2688642" y="41827"/>
                </a:lnTo>
                <a:lnTo>
                  <a:pt x="2653272" y="19349"/>
                </a:lnTo>
                <a:lnTo>
                  <a:pt x="2613166" y="5027"/>
                </a:lnTo>
                <a:lnTo>
                  <a:pt x="2569464" y="0"/>
                </a:lnTo>
                <a:close/>
              </a:path>
            </a:pathLst>
          </a:custGeom>
          <a:solidFill>
            <a:srgbClr val="77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2784" y="5202935"/>
            <a:ext cx="460375" cy="1100455"/>
          </a:xfrm>
          <a:custGeom>
            <a:avLst/>
            <a:gdLst/>
            <a:ahLst/>
            <a:cxnLst/>
            <a:rect l="l" t="t" r="r" b="b"/>
            <a:pathLst>
              <a:path w="460375" h="1100454">
                <a:moveTo>
                  <a:pt x="460247" y="719836"/>
                </a:moveTo>
                <a:lnTo>
                  <a:pt x="0" y="719836"/>
                </a:lnTo>
                <a:lnTo>
                  <a:pt x="230123" y="1100327"/>
                </a:lnTo>
                <a:lnTo>
                  <a:pt x="460247" y="719836"/>
                </a:lnTo>
                <a:close/>
              </a:path>
              <a:path w="460375" h="1100454">
                <a:moveTo>
                  <a:pt x="289560" y="0"/>
                </a:moveTo>
                <a:lnTo>
                  <a:pt x="170687" y="0"/>
                </a:lnTo>
                <a:lnTo>
                  <a:pt x="170687" y="719836"/>
                </a:lnTo>
                <a:lnTo>
                  <a:pt x="289560" y="719836"/>
                </a:lnTo>
                <a:lnTo>
                  <a:pt x="289560" y="0"/>
                </a:lnTo>
                <a:close/>
              </a:path>
            </a:pathLst>
          </a:custGeom>
          <a:solidFill>
            <a:srgbClr val="6F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1065" y="7053451"/>
            <a:ext cx="2751100" cy="45719"/>
          </a:xfrm>
          <a:custGeom>
            <a:avLst/>
            <a:gdLst/>
            <a:ahLst/>
            <a:cxnLst/>
            <a:rect l="l" t="t" r="r" b="b"/>
            <a:pathLst>
              <a:path w="4131945" h="2702559">
                <a:moveTo>
                  <a:pt x="4131690" y="2702560"/>
                </a:moveTo>
                <a:lnTo>
                  <a:pt x="0" y="0"/>
                </a:lnTo>
              </a:path>
            </a:pathLst>
          </a:custGeom>
          <a:ln w="88392">
            <a:solidFill>
              <a:srgbClr val="6FBE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1220" y="5004815"/>
            <a:ext cx="460375" cy="398145"/>
          </a:xfrm>
          <a:custGeom>
            <a:avLst/>
            <a:gdLst/>
            <a:ahLst/>
            <a:cxnLst/>
            <a:rect l="l" t="t" r="r" b="b"/>
            <a:pathLst>
              <a:path w="460375" h="398145">
                <a:moveTo>
                  <a:pt x="230124" y="0"/>
                </a:moveTo>
                <a:lnTo>
                  <a:pt x="0" y="397763"/>
                </a:lnTo>
                <a:lnTo>
                  <a:pt x="460248" y="397763"/>
                </a:lnTo>
                <a:lnTo>
                  <a:pt x="230124" y="0"/>
                </a:lnTo>
                <a:close/>
              </a:path>
            </a:pathLst>
          </a:custGeom>
          <a:solidFill>
            <a:srgbClr val="6F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2944" y="3866388"/>
            <a:ext cx="1409700" cy="460375"/>
          </a:xfrm>
          <a:custGeom>
            <a:avLst/>
            <a:gdLst/>
            <a:ahLst/>
            <a:cxnLst/>
            <a:rect l="l" t="t" r="r" b="b"/>
            <a:pathLst>
              <a:path w="1409700" h="460375">
                <a:moveTo>
                  <a:pt x="1029207" y="0"/>
                </a:moveTo>
                <a:lnTo>
                  <a:pt x="1029207" y="170687"/>
                </a:lnTo>
                <a:lnTo>
                  <a:pt x="0" y="170687"/>
                </a:lnTo>
                <a:lnTo>
                  <a:pt x="0" y="289560"/>
                </a:lnTo>
                <a:lnTo>
                  <a:pt x="1029207" y="289560"/>
                </a:lnTo>
                <a:lnTo>
                  <a:pt x="1029207" y="460248"/>
                </a:lnTo>
                <a:lnTo>
                  <a:pt x="1409700" y="230124"/>
                </a:lnTo>
                <a:lnTo>
                  <a:pt x="1029207" y="0"/>
                </a:lnTo>
                <a:close/>
              </a:path>
            </a:pathLst>
          </a:custGeom>
          <a:solidFill>
            <a:srgbClr val="6F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1252" y="4567428"/>
            <a:ext cx="1582420" cy="460375"/>
          </a:xfrm>
          <a:custGeom>
            <a:avLst/>
            <a:gdLst/>
            <a:ahLst/>
            <a:cxnLst/>
            <a:rect l="l" t="t" r="r" b="b"/>
            <a:pathLst>
              <a:path w="1582420" h="460375">
                <a:moveTo>
                  <a:pt x="380492" y="0"/>
                </a:moveTo>
                <a:lnTo>
                  <a:pt x="0" y="230124"/>
                </a:lnTo>
                <a:lnTo>
                  <a:pt x="380492" y="460248"/>
                </a:lnTo>
                <a:lnTo>
                  <a:pt x="380492" y="289560"/>
                </a:lnTo>
                <a:lnTo>
                  <a:pt x="1581912" y="289560"/>
                </a:lnTo>
                <a:lnTo>
                  <a:pt x="1581912" y="170687"/>
                </a:lnTo>
                <a:lnTo>
                  <a:pt x="380492" y="170687"/>
                </a:lnTo>
                <a:lnTo>
                  <a:pt x="380492" y="0"/>
                </a:lnTo>
                <a:close/>
              </a:path>
            </a:pathLst>
          </a:custGeom>
          <a:solidFill>
            <a:srgbClr val="6F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7704" y="2936494"/>
            <a:ext cx="325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dispatch(action)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31252" y="3866388"/>
            <a:ext cx="1582420" cy="460375"/>
          </a:xfrm>
          <a:custGeom>
            <a:avLst/>
            <a:gdLst/>
            <a:ahLst/>
            <a:cxnLst/>
            <a:rect l="l" t="t" r="r" b="b"/>
            <a:pathLst>
              <a:path w="1582420" h="460375">
                <a:moveTo>
                  <a:pt x="1201420" y="0"/>
                </a:moveTo>
                <a:lnTo>
                  <a:pt x="1201420" y="170687"/>
                </a:lnTo>
                <a:lnTo>
                  <a:pt x="0" y="170687"/>
                </a:lnTo>
                <a:lnTo>
                  <a:pt x="0" y="289560"/>
                </a:lnTo>
                <a:lnTo>
                  <a:pt x="1201420" y="289560"/>
                </a:lnTo>
                <a:lnTo>
                  <a:pt x="1201420" y="460248"/>
                </a:lnTo>
                <a:lnTo>
                  <a:pt x="1581912" y="230124"/>
                </a:lnTo>
                <a:lnTo>
                  <a:pt x="1201420" y="0"/>
                </a:lnTo>
                <a:close/>
              </a:path>
            </a:pathLst>
          </a:custGeom>
          <a:solidFill>
            <a:srgbClr val="6FB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4553" y="4097273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2496312" y="0"/>
                </a:moveTo>
                <a:lnTo>
                  <a:pt x="0" y="0"/>
                </a:lnTo>
              </a:path>
            </a:pathLst>
          </a:custGeom>
          <a:ln w="102107">
            <a:solidFill>
              <a:srgbClr val="6FBE4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2119" y="5076825"/>
            <a:ext cx="9334500" cy="311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45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(ne</a:t>
            </a:r>
            <a:r>
              <a:rPr sz="3600" dirty="0">
                <a:latin typeface="Arial"/>
                <a:cs typeface="Arial"/>
              </a:rPr>
              <a:t>wState)</a:t>
            </a:r>
          </a:p>
          <a:p>
            <a:pPr marL="4526280">
              <a:lnSpc>
                <a:spcPts val="3845"/>
              </a:lnSpc>
            </a:pPr>
            <a:r>
              <a:rPr sz="3600" dirty="0">
                <a:latin typeface="Arial"/>
                <a:cs typeface="Arial"/>
              </a:rPr>
              <a:t>(state)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4829175" marR="2055495" indent="65786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React  Comp</a:t>
            </a: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3600" spc="-5" dirty="0">
                <a:latin typeface="Arial"/>
                <a:cs typeface="Arial"/>
              </a:rPr>
              <a:t>Interaction e.g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onClick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10998200" y="9070849"/>
            <a:ext cx="16668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482D8360-29CC-4B03-A277-A7C8C234FF1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5974460" y="2936494"/>
            <a:ext cx="559498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(previousState,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action)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37610" algn="l"/>
              </a:tabLst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Store	Re</a:t>
            </a: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ucers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22" name="object 9"/>
          <p:cNvSpPr/>
          <p:nvPr/>
        </p:nvSpPr>
        <p:spPr>
          <a:xfrm>
            <a:off x="2325342" y="5294122"/>
            <a:ext cx="45722" cy="1759329"/>
          </a:xfrm>
          <a:custGeom>
            <a:avLst/>
            <a:gdLst/>
            <a:ahLst/>
            <a:cxnLst/>
            <a:rect l="l" t="t" r="r" b="b"/>
            <a:pathLst>
              <a:path w="4131945" h="2702559">
                <a:moveTo>
                  <a:pt x="4131690" y="2702560"/>
                </a:moveTo>
                <a:lnTo>
                  <a:pt x="0" y="0"/>
                </a:lnTo>
              </a:path>
            </a:pathLst>
          </a:custGeom>
          <a:ln w="88392">
            <a:solidFill>
              <a:srgbClr val="6FBE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872693"/>
            <a:ext cx="769619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tore?</a:t>
            </a:r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10998200" y="9070849"/>
            <a:ext cx="1666875" cy="400246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0F04106A-1761-422F-A235-DB37F3E4C15D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0800" y="3048000"/>
            <a:ext cx="11033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store holds the whole </a:t>
            </a:r>
            <a:r>
              <a:rPr lang="en-US" sz="3600" dirty="0">
                <a:hlinkClick r:id="rId3"/>
              </a:rPr>
              <a:t>state tree</a:t>
            </a:r>
            <a:r>
              <a:rPr lang="en-US" sz="3600" dirty="0"/>
              <a:t> of your application.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The only way to change the state inside it is to dispatch an </a:t>
            </a:r>
            <a:r>
              <a:rPr lang="en-US" sz="3600" dirty="0">
                <a:hlinkClick r:id="rId4"/>
              </a:rPr>
              <a:t>action</a:t>
            </a:r>
            <a:r>
              <a:rPr lang="en-US" sz="3600" dirty="0"/>
              <a:t> on it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A store is not a class. It's just an object with a few methods on it.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To create it, </a:t>
            </a:r>
            <a:r>
              <a:rPr lang="en-US" sz="3600" dirty="0" smtClean="0"/>
              <a:t> </a:t>
            </a:r>
            <a:r>
              <a:rPr lang="en-US" sz="3600" dirty="0" err="1" smtClean="0"/>
              <a:t>createStore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To get state,  </a:t>
            </a:r>
            <a:r>
              <a:rPr lang="en-US" sz="3600" dirty="0" err="1" smtClean="0"/>
              <a:t>getState</a:t>
            </a:r>
            <a:r>
              <a:rPr lang="en-US" sz="3600" dirty="0" smtClean="0"/>
              <a:t>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5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98200" y="9070849"/>
            <a:ext cx="16668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01445869-F3A4-48B6-8E25-531F31F99DD7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326" y="872693"/>
            <a:ext cx="24561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267" y="3566286"/>
            <a:ext cx="10242550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50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createStore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from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'redux'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todoReducer from</a:t>
            </a:r>
            <a:r>
              <a:rPr sz="2800" spc="-110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'../reducers'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let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store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</a:t>
            </a:r>
            <a:r>
              <a:rPr sz="2800" spc="-5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DC45F0"/>
                </a:solidFill>
                <a:latin typeface="Courier New"/>
                <a:cs typeface="Courier New"/>
              </a:rPr>
              <a:t>createStore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todoReducer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)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37515" marR="3620770" indent="-425450">
              <a:lnSpc>
                <a:spcPct val="100000"/>
              </a:lnSpc>
            </a:pP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store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subscribe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(() =&gt; 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console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log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store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b="1" spc="-10" dirty="0">
                <a:solidFill>
                  <a:srgbClr val="DC45F0"/>
                </a:solidFill>
                <a:latin typeface="Courier New"/>
                <a:cs typeface="Courier New"/>
              </a:rPr>
              <a:t>getState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()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872693"/>
            <a:ext cx="769619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What is </a:t>
            </a:r>
            <a:r>
              <a:rPr dirty="0" smtClean="0"/>
              <a:t>Action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10998200" y="9070849"/>
            <a:ext cx="1666875" cy="400246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0F04106A-1761-422F-A235-DB37F3E4C15D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0800" y="3048000"/>
            <a:ext cx="11033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0" dirty="0" smtClean="0">
                <a:solidFill>
                  <a:srgbClr val="333333"/>
                </a:solidFill>
                <a:effectLst/>
                <a:latin typeface="Helvetica Neue"/>
              </a:rPr>
              <a:t>Actions are payloads of information that send data from your application to your store. They are the </a:t>
            </a:r>
            <a:r>
              <a:rPr lang="en-US" sz="3600" i="1" dirty="0" smtClean="0">
                <a:solidFill>
                  <a:srgbClr val="333333"/>
                </a:solidFill>
                <a:effectLst/>
                <a:latin typeface="Helvetica Neue"/>
              </a:rPr>
              <a:t>only source</a:t>
            </a:r>
            <a:r>
              <a:rPr lang="en-US" sz="3600" i="0" dirty="0" smtClean="0">
                <a:solidFill>
                  <a:srgbClr val="333333"/>
                </a:solidFill>
                <a:effectLst/>
                <a:latin typeface="Helvetica Neue"/>
              </a:rPr>
              <a:t> of information for the store.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7205" y="872693"/>
            <a:ext cx="28511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Action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9877" y="4846701"/>
            <a:ext cx="40735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5080" indent="-4254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const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action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 {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type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1A76B6"/>
                </a:solidFill>
                <a:latin typeface="Courier New"/>
                <a:cs typeface="Courier New"/>
              </a:rPr>
              <a:t>'ADD_TODO'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,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'Call</a:t>
            </a:r>
            <a:r>
              <a:rPr sz="2800" spc="-95" dirty="0">
                <a:solidFill>
                  <a:srgbClr val="1A76B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1A76B6"/>
                </a:solidFill>
                <a:latin typeface="Courier New"/>
                <a:cs typeface="Courier New"/>
              </a:rPr>
              <a:t>Mom'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10998200" y="9070849"/>
            <a:ext cx="1666875" cy="400246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0F04106A-1761-422F-A235-DB37F3E4C15D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929" y="872693"/>
            <a:ext cx="65239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Action</a:t>
            </a:r>
            <a:r>
              <a:rPr spc="-65" dirty="0"/>
              <a:t> </a:t>
            </a:r>
            <a:r>
              <a:rPr dirty="0"/>
              <a:t>Creator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3139567"/>
            <a:ext cx="726440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function </a:t>
            </a:r>
            <a:r>
              <a:rPr sz="2800" spc="-5" dirty="0">
                <a:solidFill>
                  <a:srgbClr val="DC45F0"/>
                </a:solidFill>
                <a:latin typeface="Courier New"/>
                <a:cs typeface="Courier New"/>
              </a:rPr>
              <a:t>addTodo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</a:t>
            </a:r>
            <a:r>
              <a:rPr sz="2800" spc="-105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437515" marR="508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const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trimmedText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</a:t>
            </a:r>
            <a:r>
              <a:rPr sz="2800" spc="-135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solidFill>
                  <a:srgbClr val="DC45F0"/>
                </a:solidFill>
                <a:latin typeface="Courier New"/>
                <a:cs typeface="Courier New"/>
              </a:rPr>
              <a:t>trim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();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return</a:t>
            </a:r>
            <a:r>
              <a:rPr sz="2800" spc="-40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862965" marR="2558415">
              <a:lnSpc>
                <a:spcPct val="100000"/>
              </a:lnSpc>
            </a:pP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type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'ADD_TODO'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,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</a:t>
            </a:r>
            <a:r>
              <a:rPr sz="2800" spc="-10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trimmedText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,</a:t>
            </a:r>
            <a:endParaRPr sz="2800" dirty="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4900" y="6980681"/>
            <a:ext cx="109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')</a:t>
            </a:r>
            <a:r>
              <a:rPr sz="2800" spc="-90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}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8" y="6980681"/>
            <a:ext cx="93884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5080" indent="-4254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&lt;button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onClick={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dispatch(addTodo('Call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Mom  Add</a:t>
            </a:r>
            <a:r>
              <a:rPr sz="2800" spc="-30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Todo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&lt;/button&gt;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7480" y="5817108"/>
            <a:ext cx="2687320" cy="736600"/>
          </a:xfrm>
          <a:custGeom>
            <a:avLst/>
            <a:gdLst/>
            <a:ahLst/>
            <a:cxnLst/>
            <a:rect l="l" t="t" r="r" b="b"/>
            <a:pathLst>
              <a:path w="2687319" h="736600">
                <a:moveTo>
                  <a:pt x="0" y="736091"/>
                </a:moveTo>
                <a:lnTo>
                  <a:pt x="2686812" y="736091"/>
                </a:lnTo>
                <a:lnTo>
                  <a:pt x="268681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solidFill>
            <a:srgbClr val="DCD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10061" y="5950966"/>
            <a:ext cx="150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actions.js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074400" y="9070849"/>
            <a:ext cx="15906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944B4B6E-AC83-4D4E-814D-92474AE392F1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762000"/>
            <a:ext cx="822627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What is </a:t>
            </a:r>
            <a:r>
              <a:rPr dirty="0" smtClean="0"/>
              <a:t>Reducer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1074400" y="9065007"/>
            <a:ext cx="15906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3F936DE3-2207-430E-9562-83C460BE9BD2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8000" y="2971800"/>
            <a:ext cx="1028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u="none" strike="noStrike" dirty="0" smtClean="0">
                <a:solidFill>
                  <a:srgbClr val="4183C4"/>
                </a:solidFill>
                <a:effectLst/>
                <a:latin typeface="Garamond" panose="02020404030301010803" pitchFamily="18" charset="0"/>
                <a:hlinkClick r:id="rId2"/>
              </a:rPr>
              <a:t>Actions</a:t>
            </a:r>
            <a:r>
              <a:rPr lang="en-US" sz="3200" b="0" dirty="0" smtClean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 describe the fact that something happened, but don't specify how the application's state changes in response. This is the job of reducers.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6182866"/>
            <a:ext cx="103632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dirty="0" smtClean="0">
                <a:latin typeface="Arial"/>
                <a:cs typeface="Arial"/>
              </a:rPr>
              <a:t> Why React + </a:t>
            </a:r>
            <a:r>
              <a:rPr sz="8000" dirty="0" smtClean="0">
                <a:latin typeface="Arial"/>
                <a:cs typeface="Arial"/>
              </a:rPr>
              <a:t>Redux</a:t>
            </a:r>
            <a:r>
              <a:rPr lang="en-US" sz="8000" dirty="0" smtClean="0">
                <a:latin typeface="Arial"/>
                <a:cs typeface="Arial"/>
              </a:rPr>
              <a:t>?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4632" y="1767839"/>
            <a:ext cx="4415027" cy="441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10845800" y="9104699"/>
            <a:ext cx="1819275" cy="366395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5FDC75CF-9695-4DC6-86F5-519017298BBC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809" y="872693"/>
            <a:ext cx="38703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642" y="2712847"/>
            <a:ext cx="83235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5080" indent="-4254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const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todos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 (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state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[],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action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 =&gt;</a:t>
            </a:r>
            <a:r>
              <a:rPr sz="2800" spc="-165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switch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action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type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</a:t>
            </a:r>
            <a:r>
              <a:rPr sz="2800" spc="-9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87780" marR="4043045" indent="-42545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case</a:t>
            </a:r>
            <a:r>
              <a:rPr sz="2800" spc="-90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'ADD_TODO'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return</a:t>
            </a:r>
            <a:r>
              <a:rPr sz="2800" spc="-45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[</a:t>
            </a:r>
            <a:endParaRPr sz="2800">
              <a:latin typeface="Courier New"/>
              <a:cs typeface="Courier New"/>
            </a:endParaRPr>
          </a:p>
          <a:p>
            <a:pPr marL="1715135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...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state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1715135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2139950" marR="2339975">
              <a:lnSpc>
                <a:spcPct val="100000"/>
              </a:lnSpc>
            </a:pP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</a:t>
            </a:r>
            <a:r>
              <a:rPr sz="2800" spc="-11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action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text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,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completed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</a:t>
            </a:r>
            <a:r>
              <a:rPr sz="2800" spc="-7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false</a:t>
            </a:r>
            <a:endParaRPr sz="2800">
              <a:latin typeface="Courier New"/>
              <a:cs typeface="Courier New"/>
            </a:endParaRPr>
          </a:p>
          <a:p>
            <a:pPr marL="171513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]</a:t>
            </a:r>
            <a:endParaRPr sz="2800">
              <a:latin typeface="Courier New"/>
              <a:cs typeface="Courier New"/>
            </a:endParaRPr>
          </a:p>
          <a:p>
            <a:pPr marL="1287780" marR="4469130" indent="-42545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default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: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return</a:t>
            </a:r>
            <a:r>
              <a:rPr sz="2800" spc="-90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state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5642" y="7834376"/>
            <a:ext cx="6642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17480" y="8093964"/>
            <a:ext cx="2687320" cy="736600"/>
          </a:xfrm>
          <a:custGeom>
            <a:avLst/>
            <a:gdLst/>
            <a:ahLst/>
            <a:cxnLst/>
            <a:rect l="l" t="t" r="r" b="b"/>
            <a:pathLst>
              <a:path w="2687319" h="736600">
                <a:moveTo>
                  <a:pt x="0" y="736092"/>
                </a:moveTo>
                <a:lnTo>
                  <a:pt x="2686812" y="736092"/>
                </a:lnTo>
                <a:lnTo>
                  <a:pt x="268681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solidFill>
            <a:srgbClr val="DCD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81156" y="8228482"/>
            <a:ext cx="1769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reducers.js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1074400" y="9065007"/>
            <a:ext cx="15906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3F936DE3-2207-430E-9562-83C460BE9BD2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800" y="872693"/>
            <a:ext cx="10114280" cy="1231106"/>
          </a:xfrm>
        </p:spPr>
        <p:txBody>
          <a:bodyPr/>
          <a:lstStyle/>
          <a:p>
            <a:r>
              <a:rPr lang="en-US" dirty="0" smtClean="0"/>
              <a:t>   Provider &amp; 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73200" y="3018925"/>
            <a:ext cx="9580880" cy="344709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Provider component that makes it possible for any components to take data from the store. 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connect() function that wraps any component and lets you map certain parts of your application state from the store to the component’s properties.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10160000" y="9104699"/>
            <a:ext cx="2505075" cy="366395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A7E6C0AA-E7CE-42AE-871F-7BABE0EA3B08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0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769600" y="9070849"/>
            <a:ext cx="18954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A7675099-8ADE-4876-8CCE-363A0DD5D47C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930605"/>
            <a:ext cx="10977245" cy="1136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50" spc="10" dirty="0"/>
              <a:t>Connect React with</a:t>
            </a:r>
            <a:r>
              <a:rPr sz="7250" spc="-80" dirty="0"/>
              <a:t> </a:t>
            </a:r>
            <a:r>
              <a:rPr sz="7250" spc="15" dirty="0"/>
              <a:t>Redux</a:t>
            </a:r>
            <a:endParaRPr sz="7250"/>
          </a:p>
        </p:txBody>
      </p:sp>
      <p:sp>
        <p:nvSpPr>
          <p:cNvPr id="3" name="object 3"/>
          <p:cNvSpPr txBox="1"/>
          <p:nvPr/>
        </p:nvSpPr>
        <p:spPr>
          <a:xfrm>
            <a:off x="721868" y="2712847"/>
            <a:ext cx="11304270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570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React from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'react'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 import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ReactDOM from</a:t>
            </a:r>
            <a:r>
              <a:rPr sz="2800" spc="-135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'react-dom'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 marR="2981325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createStore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from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'redux'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Provider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from</a:t>
            </a:r>
            <a:r>
              <a:rPr sz="2800" spc="-130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'react-redux'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todoApp from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'./reducers'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App from</a:t>
            </a:r>
            <a:r>
              <a:rPr sz="2800" spc="-75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'./containers/App'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let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store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</a:t>
            </a:r>
            <a:r>
              <a:rPr sz="2800" spc="-5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createStore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todoApp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let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exampleNode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document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getElementById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1A76B6"/>
                </a:solidFill>
                <a:latin typeface="Courier New"/>
                <a:cs typeface="Courier New"/>
              </a:rPr>
              <a:t>'example'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); 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ReactDOM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render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endParaRPr sz="2800" dirty="0">
              <a:latin typeface="Courier New"/>
              <a:cs typeface="Courier New"/>
            </a:endParaRPr>
          </a:p>
          <a:p>
            <a:pPr marL="437515" marR="1704339">
              <a:lnSpc>
                <a:spcPct val="100000"/>
              </a:lnSpc>
            </a:pPr>
            <a:r>
              <a:rPr sz="2800" b="1" spc="-5" dirty="0">
                <a:solidFill>
                  <a:srgbClr val="686868"/>
                </a:solidFill>
                <a:latin typeface="Courier New"/>
                <a:cs typeface="Courier New"/>
              </a:rPr>
              <a:t>&lt;</a:t>
            </a:r>
            <a:r>
              <a:rPr sz="2800" b="1" spc="-5" dirty="0">
                <a:solidFill>
                  <a:srgbClr val="546774"/>
                </a:solidFill>
                <a:latin typeface="Courier New"/>
                <a:cs typeface="Courier New"/>
              </a:rPr>
              <a:t>Provider 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store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={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store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}&gt;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&lt;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App /&gt;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&lt;/Provider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&gt;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,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exampleNode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98200" y="9104699"/>
            <a:ext cx="1666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6DC449FA-C32A-4FD0-94EA-BCBFE4B511F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825" y="872693"/>
            <a:ext cx="105619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Connect React</a:t>
            </a:r>
            <a:r>
              <a:rPr spc="-80" dirty="0"/>
              <a:t> </a:t>
            </a:r>
            <a:r>
              <a:rPr dirty="0"/>
              <a:t>+Redux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868" y="2926206"/>
            <a:ext cx="1130173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React from</a:t>
            </a:r>
            <a:r>
              <a:rPr sz="2800" spc="-60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1A76B6"/>
                </a:solidFill>
                <a:latin typeface="Courier New"/>
                <a:cs typeface="Courier New"/>
              </a:rPr>
              <a:t>'react'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b="1" spc="-5" dirty="0">
                <a:solidFill>
                  <a:srgbClr val="686868"/>
                </a:solidFill>
                <a:latin typeface="Courier New"/>
                <a:cs typeface="Courier New"/>
              </a:rPr>
              <a:t>{ </a:t>
            </a:r>
            <a:r>
              <a:rPr sz="2800" b="1" spc="-5" dirty="0">
                <a:solidFill>
                  <a:srgbClr val="546774"/>
                </a:solidFill>
                <a:latin typeface="Courier New"/>
                <a:cs typeface="Courier New"/>
              </a:rPr>
              <a:t>connect </a:t>
            </a:r>
            <a:r>
              <a:rPr sz="2800" b="1" spc="-5" dirty="0">
                <a:solidFill>
                  <a:srgbClr val="686868"/>
                </a:solidFill>
                <a:latin typeface="Courier New"/>
                <a:cs typeface="Courier New"/>
              </a:rPr>
              <a:t>} </a:t>
            </a:r>
            <a:r>
              <a:rPr sz="2800" b="1" spc="-5" dirty="0">
                <a:solidFill>
                  <a:srgbClr val="546774"/>
                </a:solidFill>
                <a:latin typeface="Courier New"/>
                <a:cs typeface="Courier New"/>
              </a:rPr>
              <a:t>from</a:t>
            </a:r>
            <a:r>
              <a:rPr sz="2800" b="1" spc="-105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1A76B6"/>
                </a:solidFill>
                <a:latin typeface="Courier New"/>
                <a:cs typeface="Courier New"/>
              </a:rPr>
              <a:t>'react-redux'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import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addTodo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from</a:t>
            </a:r>
            <a:r>
              <a:rPr sz="2800" spc="-95" dirty="0">
                <a:solidFill>
                  <a:srgbClr val="546774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1A76B6"/>
                </a:solidFill>
                <a:latin typeface="Courier New"/>
                <a:cs typeface="Courier New"/>
              </a:rPr>
              <a:t>'../actions.js'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37515" marR="3622675" indent="-425450">
              <a:lnSpc>
                <a:spcPct val="100000"/>
              </a:lnSpc>
            </a:pP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const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App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{</a:t>
            </a:r>
            <a:r>
              <a:rPr sz="2800" b="1" spc="-10" dirty="0">
                <a:solidFill>
                  <a:srgbClr val="546774"/>
                </a:solidFill>
                <a:latin typeface="Courier New"/>
                <a:cs typeface="Courier New"/>
              </a:rPr>
              <a:t>dispatch</a:t>
            </a:r>
            <a:r>
              <a:rPr sz="2800" b="1" spc="-10" dirty="0">
                <a:solidFill>
                  <a:srgbClr val="686868"/>
                </a:solidFill>
                <a:latin typeface="Courier New"/>
                <a:cs typeface="Courier New"/>
              </a:rPr>
              <a:t>, </a:t>
            </a:r>
            <a:r>
              <a:rPr sz="2800" b="1" spc="-5" dirty="0">
                <a:solidFill>
                  <a:srgbClr val="546774"/>
                </a:solidFill>
                <a:latin typeface="Courier New"/>
                <a:cs typeface="Courier New"/>
              </a:rPr>
              <a:t>state</a:t>
            </a:r>
            <a:r>
              <a:rPr sz="2800" b="1" spc="-5" dirty="0">
                <a:solidFill>
                  <a:srgbClr val="686868"/>
                </a:solidFill>
                <a:latin typeface="Courier New"/>
                <a:cs typeface="Courier New"/>
              </a:rPr>
              <a:t>}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 =&gt;</a:t>
            </a:r>
            <a:r>
              <a:rPr sz="2800" spc="-140" dirty="0">
                <a:solidFill>
                  <a:srgbClr val="686868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{  </a:t>
            </a:r>
            <a:r>
              <a:rPr sz="2800" spc="-5" dirty="0">
                <a:solidFill>
                  <a:srgbClr val="FF493D"/>
                </a:solidFill>
                <a:latin typeface="Courier New"/>
                <a:cs typeface="Courier New"/>
              </a:rPr>
              <a:t>return</a:t>
            </a:r>
            <a:r>
              <a:rPr sz="2800" spc="-40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endParaRPr sz="2800" dirty="0">
              <a:latin typeface="Courier New"/>
              <a:cs typeface="Courier New"/>
            </a:endParaRPr>
          </a:p>
          <a:p>
            <a:pPr marL="1287780" marR="5080" indent="-425450">
              <a:lnSpc>
                <a:spcPct val="100000"/>
              </a:lnSpc>
            </a:pP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&lt;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button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onClick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={ </a:t>
            </a:r>
            <a:r>
              <a:rPr sz="2800" b="1" spc="-10" dirty="0">
                <a:solidFill>
                  <a:srgbClr val="DC45F0"/>
                </a:solidFill>
                <a:latin typeface="Courier New"/>
                <a:cs typeface="Courier New"/>
              </a:rPr>
              <a:t>dispatch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DC45F0"/>
                </a:solidFill>
                <a:latin typeface="Courier New"/>
                <a:cs typeface="Courier New"/>
              </a:rPr>
              <a:t>addTodo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1A76B6"/>
                </a:solidFill>
                <a:latin typeface="Courier New"/>
                <a:cs typeface="Courier New"/>
              </a:rPr>
              <a:t>'Call Mom'</a:t>
            </a:r>
            <a:r>
              <a:rPr sz="2800" spc="-10" dirty="0">
                <a:solidFill>
                  <a:srgbClr val="686868"/>
                </a:solidFill>
                <a:latin typeface="Courier New"/>
                <a:cs typeface="Courier New"/>
              </a:rPr>
              <a:t>) }&gt;  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Add</a:t>
            </a:r>
            <a:r>
              <a:rPr sz="2800" spc="-10" dirty="0">
                <a:solidFill>
                  <a:srgbClr val="546774"/>
                </a:solidFill>
                <a:latin typeface="Courier New"/>
                <a:cs typeface="Courier New"/>
              </a:rPr>
              <a:t> Todo</a:t>
            </a:r>
            <a:endParaRPr sz="2800" dirty="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&lt;/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button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&gt;</a:t>
            </a:r>
            <a:endParaRPr sz="2800" dirty="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493D"/>
                </a:solidFill>
                <a:latin typeface="Courier New"/>
                <a:cs typeface="Courier New"/>
              </a:rPr>
              <a:t>export default</a:t>
            </a:r>
            <a:r>
              <a:rPr sz="2800" spc="-50" dirty="0">
                <a:solidFill>
                  <a:srgbClr val="FF493D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DC45F0"/>
                </a:solidFill>
                <a:latin typeface="Courier New"/>
                <a:cs typeface="Courier New"/>
              </a:rPr>
              <a:t>connect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solidFill>
                  <a:srgbClr val="546774"/>
                </a:solidFill>
                <a:latin typeface="Courier New"/>
                <a:cs typeface="Courier New"/>
              </a:rPr>
              <a:t>App</a:t>
            </a:r>
            <a:r>
              <a:rPr sz="2800" spc="-5" dirty="0">
                <a:solidFill>
                  <a:srgbClr val="686868"/>
                </a:solidFill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845800" y="9070849"/>
            <a:ext cx="18192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637A4FBE-011E-4A6A-8956-B42AA1AAD9C2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957" y="872693"/>
            <a:ext cx="75971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Redux</a:t>
            </a:r>
            <a:r>
              <a:rPr spc="-60" dirty="0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701" y="5173802"/>
            <a:ext cx="8993505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100"/>
              </a:spcBef>
              <a:buChar char="-"/>
              <a:tabLst>
                <a:tab pos="292100" algn="l"/>
              </a:tabLst>
            </a:pPr>
            <a:r>
              <a:rPr sz="3600" dirty="0">
                <a:latin typeface="Arial"/>
                <a:cs typeface="Arial"/>
              </a:rPr>
              <a:t>Redux allows you to manage the </a:t>
            </a:r>
            <a:r>
              <a:rPr sz="3600" i="1" dirty="0">
                <a:latin typeface="Arial"/>
                <a:cs typeface="Arial"/>
              </a:rPr>
              <a:t>state</a:t>
            </a:r>
            <a:r>
              <a:rPr sz="3600" i="1" spc="-1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with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i="1" spc="-5" dirty="0">
                <a:latin typeface="Arial"/>
                <a:cs typeface="Arial"/>
              </a:rPr>
              <a:t>predictable</a:t>
            </a:r>
            <a:r>
              <a:rPr sz="3600" i="1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behaviour.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1465" indent="-278765">
              <a:lnSpc>
                <a:spcPct val="100000"/>
              </a:lnSpc>
              <a:buChar char="-"/>
              <a:tabLst>
                <a:tab pos="292100" algn="l"/>
              </a:tabLst>
            </a:pPr>
            <a:r>
              <a:rPr sz="3600" spc="-5" dirty="0">
                <a:latin typeface="Arial"/>
                <a:cs typeface="Arial"/>
              </a:rPr>
              <a:t>(previousState, action) </a:t>
            </a:r>
            <a:r>
              <a:rPr sz="3600" dirty="0">
                <a:latin typeface="Arial"/>
                <a:cs typeface="Arial"/>
              </a:rPr>
              <a:t>=&gt;</a:t>
            </a:r>
            <a:r>
              <a:rPr sz="3600" spc="-5" dirty="0">
                <a:latin typeface="Arial"/>
                <a:cs typeface="Arial"/>
              </a:rPr>
              <a:t> newState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845800" y="9104699"/>
            <a:ext cx="18192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31766067-534C-4168-92F5-D37A230CA8CA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075" y="872693"/>
            <a:ext cx="100260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 it production</a:t>
            </a:r>
            <a:r>
              <a:rPr spc="-80" dirty="0"/>
              <a:t> </a:t>
            </a:r>
            <a:r>
              <a:rPr dirty="0"/>
              <a:t>ready?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701" y="2735326"/>
            <a:ext cx="10567670" cy="600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React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har char="-"/>
              <a:tabLst>
                <a:tab pos="292100" algn="l"/>
              </a:tabLst>
            </a:pPr>
            <a:r>
              <a:rPr sz="3600" spc="-5" dirty="0">
                <a:latin typeface="Arial"/>
                <a:cs typeface="Arial"/>
              </a:rPr>
              <a:t>used by </a:t>
            </a:r>
            <a:r>
              <a:rPr sz="3600" dirty="0">
                <a:latin typeface="Arial"/>
                <a:cs typeface="Arial"/>
              </a:rPr>
              <a:t>Facebook, Firefox, </a:t>
            </a:r>
            <a:r>
              <a:rPr sz="3600" spc="-5" dirty="0">
                <a:latin typeface="Arial"/>
                <a:cs typeface="Arial"/>
              </a:rPr>
              <a:t>Airbnb and many more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3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Redux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 marR="590550">
              <a:lnSpc>
                <a:spcPct val="100000"/>
              </a:lnSpc>
              <a:buChar char="-"/>
              <a:tabLst>
                <a:tab pos="292100" algn="l"/>
              </a:tabLst>
            </a:pPr>
            <a:r>
              <a:rPr sz="3600" spc="-5" dirty="0">
                <a:latin typeface="Arial"/>
                <a:cs typeface="Arial"/>
              </a:rPr>
              <a:t>used by </a:t>
            </a:r>
            <a:r>
              <a:rPr sz="3600" dirty="0">
                <a:latin typeface="Arial"/>
                <a:cs typeface="Arial"/>
              </a:rPr>
              <a:t>Firefox, Docker, </a:t>
            </a:r>
            <a:r>
              <a:rPr sz="3600" spc="-5" dirty="0">
                <a:latin typeface="Arial"/>
                <a:cs typeface="Arial"/>
              </a:rPr>
              <a:t>Technical University of  Vienna, </a:t>
            </a:r>
            <a:r>
              <a:rPr sz="3600" dirty="0">
                <a:latin typeface="Arial"/>
                <a:cs typeface="Arial"/>
              </a:rPr>
              <a:t>Mattermark </a:t>
            </a:r>
            <a:r>
              <a:rPr sz="3600" spc="-5" dirty="0">
                <a:latin typeface="Arial"/>
                <a:cs typeface="Arial"/>
              </a:rPr>
              <a:t>and many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more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3650" dirty="0">
              <a:latin typeface="Times New Roman"/>
              <a:cs typeface="Times New Roman"/>
            </a:endParaRPr>
          </a:p>
          <a:p>
            <a:pPr marL="266700" marR="2875915" indent="-254000">
              <a:lnSpc>
                <a:spcPct val="100000"/>
              </a:lnSpc>
              <a:spcBef>
                <a:spcPts val="5"/>
              </a:spcBef>
              <a:buChar char="-"/>
              <a:tabLst>
                <a:tab pos="292100" algn="l"/>
              </a:tabLst>
            </a:pPr>
            <a:r>
              <a:rPr sz="3600" spc="-5" dirty="0">
                <a:latin typeface="Arial"/>
                <a:cs typeface="Arial"/>
              </a:rPr>
              <a:t>“Love what you’re doing with Redux”  Jing Chen, </a:t>
            </a:r>
            <a:r>
              <a:rPr sz="3600" dirty="0">
                <a:latin typeface="Arial"/>
                <a:cs typeface="Arial"/>
              </a:rPr>
              <a:t>creator of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Flux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9398000" y="9070848"/>
            <a:ext cx="2956560" cy="487680"/>
          </a:xfrm>
        </p:spPr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9075826"/>
            <a:ext cx="204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React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333" y="872693"/>
            <a:ext cx="386905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502" y="3178251"/>
            <a:ext cx="1003935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24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Thanks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listening!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2465070" marR="2458720" algn="ctr">
              <a:lnSpc>
                <a:spcPct val="100000"/>
              </a:lnSpc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9779000" y="9328486"/>
            <a:ext cx="2991104" cy="276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901700"/>
            <a:ext cx="3972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40" dirty="0" smtClean="0">
                <a:latin typeface="Arial"/>
                <a:cs typeface="Arial"/>
              </a:rPr>
              <a:t>State </a:t>
            </a:r>
            <a:r>
              <a:rPr sz="4600" b="1" spc="160" dirty="0" smtClean="0">
                <a:latin typeface="Arial"/>
                <a:cs typeface="Arial"/>
              </a:rPr>
              <a:t>to</a:t>
            </a:r>
            <a:r>
              <a:rPr sz="4600" b="1" spc="40" dirty="0" smtClean="0">
                <a:latin typeface="Arial"/>
                <a:cs typeface="Arial"/>
              </a:rPr>
              <a:t> </a:t>
            </a:r>
            <a:r>
              <a:rPr sz="4600" b="1" spc="-70" dirty="0" smtClean="0">
                <a:latin typeface="Arial"/>
                <a:cs typeface="Arial"/>
              </a:rPr>
              <a:t>React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050" y="3666337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6150" y="3717137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6150" y="3717137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150" y="39497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80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61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61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61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7325" y="6290474"/>
            <a:ext cx="2000453" cy="86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5425" y="6341274"/>
            <a:ext cx="1898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425" y="6341274"/>
            <a:ext cx="1899285" cy="762000"/>
          </a:xfrm>
          <a:custGeom>
            <a:avLst/>
            <a:gdLst/>
            <a:ahLst/>
            <a:cxnLst/>
            <a:rect l="l" t="t" r="r" b="b"/>
            <a:pathLst>
              <a:path w="1899285" h="762000">
                <a:moveTo>
                  <a:pt x="0" y="0"/>
                </a:moveTo>
                <a:lnTo>
                  <a:pt x="1898850" y="0"/>
                </a:lnTo>
                <a:lnTo>
                  <a:pt x="189885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5425" y="6565900"/>
            <a:ext cx="189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9950" y="6290474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8050" y="6341274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050" y="6341274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480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8650" y="4479137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461697"/>
                </a:moveTo>
                <a:lnTo>
                  <a:pt x="0" y="461697"/>
                </a:lnTo>
                <a:lnTo>
                  <a:pt x="0" y="50594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0550" y="49344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329" y="5772683"/>
            <a:ext cx="463550" cy="516890"/>
          </a:xfrm>
          <a:custGeom>
            <a:avLst/>
            <a:gdLst/>
            <a:ahLst/>
            <a:cxnLst/>
            <a:rect l="l" t="t" r="r" b="b"/>
            <a:pathLst>
              <a:path w="463550" h="516889">
                <a:moveTo>
                  <a:pt x="0" y="516597"/>
                </a:moveTo>
                <a:lnTo>
                  <a:pt x="4240" y="511872"/>
                </a:lnTo>
                <a:lnTo>
                  <a:pt x="37044" y="475309"/>
                </a:lnTo>
                <a:lnTo>
                  <a:pt x="69848" y="438746"/>
                </a:lnTo>
                <a:lnTo>
                  <a:pt x="102652" y="402183"/>
                </a:lnTo>
                <a:lnTo>
                  <a:pt x="135456" y="365620"/>
                </a:lnTo>
                <a:lnTo>
                  <a:pt x="168260" y="329058"/>
                </a:lnTo>
                <a:lnTo>
                  <a:pt x="201063" y="292495"/>
                </a:lnTo>
                <a:lnTo>
                  <a:pt x="233867" y="255933"/>
                </a:lnTo>
                <a:lnTo>
                  <a:pt x="266670" y="219371"/>
                </a:lnTo>
                <a:lnTo>
                  <a:pt x="299473" y="182809"/>
                </a:lnTo>
                <a:lnTo>
                  <a:pt x="332277" y="146247"/>
                </a:lnTo>
                <a:lnTo>
                  <a:pt x="365080" y="109685"/>
                </a:lnTo>
                <a:lnTo>
                  <a:pt x="397883" y="73123"/>
                </a:lnTo>
                <a:lnTo>
                  <a:pt x="430686" y="36561"/>
                </a:lnTo>
                <a:lnTo>
                  <a:pt x="463489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6683" y="6259105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529" y="0"/>
                </a:moveTo>
                <a:lnTo>
                  <a:pt x="0" y="82168"/>
                </a:lnTo>
                <a:lnTo>
                  <a:pt x="79248" y="50888"/>
                </a:lnTo>
                <a:lnTo>
                  <a:pt x="22529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392" y="5772683"/>
            <a:ext cx="479425" cy="517525"/>
          </a:xfrm>
          <a:custGeom>
            <a:avLst/>
            <a:gdLst/>
            <a:ahLst/>
            <a:cxnLst/>
            <a:rect l="l" t="t" r="r" b="b"/>
            <a:pathLst>
              <a:path w="479425" h="517525">
                <a:moveTo>
                  <a:pt x="478963" y="517334"/>
                </a:moveTo>
                <a:lnTo>
                  <a:pt x="440745" y="476054"/>
                </a:lnTo>
                <a:lnTo>
                  <a:pt x="406841" y="439434"/>
                </a:lnTo>
                <a:lnTo>
                  <a:pt x="372937" y="402814"/>
                </a:lnTo>
                <a:lnTo>
                  <a:pt x="339034" y="366195"/>
                </a:lnTo>
                <a:lnTo>
                  <a:pt x="305130" y="329575"/>
                </a:lnTo>
                <a:lnTo>
                  <a:pt x="271226" y="292955"/>
                </a:lnTo>
                <a:lnTo>
                  <a:pt x="237323" y="256336"/>
                </a:lnTo>
                <a:lnTo>
                  <a:pt x="203420" y="219716"/>
                </a:lnTo>
                <a:lnTo>
                  <a:pt x="169516" y="183096"/>
                </a:lnTo>
                <a:lnTo>
                  <a:pt x="135613" y="146477"/>
                </a:lnTo>
                <a:lnTo>
                  <a:pt x="101709" y="109857"/>
                </a:lnTo>
                <a:lnTo>
                  <a:pt x="67806" y="73238"/>
                </a:lnTo>
                <a:lnTo>
                  <a:pt x="33903" y="36619"/>
                </a:lnTo>
                <a:lnTo>
                  <a:pt x="0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8076" y="6259474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10" h="81914">
                <a:moveTo>
                  <a:pt x="55918" y="0"/>
                </a:moveTo>
                <a:lnTo>
                  <a:pt x="0" y="51765"/>
                </a:lnTo>
                <a:lnTo>
                  <a:pt x="79730" y="81800"/>
                </a:lnTo>
                <a:lnTo>
                  <a:pt x="55918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18550" y="3666337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6650" y="3717137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56650" y="3717137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74200" y="3949700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37450" y="5010683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374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69550" y="5010683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695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309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309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566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566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96963" y="4479137"/>
            <a:ext cx="453390" cy="481330"/>
          </a:xfrm>
          <a:custGeom>
            <a:avLst/>
            <a:gdLst/>
            <a:ahLst/>
            <a:cxnLst/>
            <a:rect l="l" t="t" r="r" b="b"/>
            <a:pathLst>
              <a:path w="453390" h="481329">
                <a:moveTo>
                  <a:pt x="0" y="480716"/>
                </a:moveTo>
                <a:lnTo>
                  <a:pt x="38873" y="439473"/>
                </a:lnTo>
                <a:lnTo>
                  <a:pt x="73391" y="402850"/>
                </a:lnTo>
                <a:lnTo>
                  <a:pt x="107909" y="366227"/>
                </a:lnTo>
                <a:lnTo>
                  <a:pt x="142427" y="329604"/>
                </a:lnTo>
                <a:lnTo>
                  <a:pt x="176945" y="292981"/>
                </a:lnTo>
                <a:lnTo>
                  <a:pt x="211463" y="256358"/>
                </a:lnTo>
                <a:lnTo>
                  <a:pt x="245981" y="219735"/>
                </a:lnTo>
                <a:lnTo>
                  <a:pt x="280499" y="183113"/>
                </a:lnTo>
                <a:lnTo>
                  <a:pt x="315017" y="146490"/>
                </a:lnTo>
                <a:lnTo>
                  <a:pt x="349535" y="109867"/>
                </a:lnTo>
                <a:lnTo>
                  <a:pt x="384052" y="73245"/>
                </a:lnTo>
                <a:lnTo>
                  <a:pt x="418570" y="36622"/>
                </a:lnTo>
                <a:lnTo>
                  <a:pt x="453088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49055" y="4929098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09" h="81914">
                <a:moveTo>
                  <a:pt x="24536" y="0"/>
                </a:moveTo>
                <a:lnTo>
                  <a:pt x="0" y="81584"/>
                </a:lnTo>
                <a:lnTo>
                  <a:pt x="79984" y="52260"/>
                </a:lnTo>
                <a:lnTo>
                  <a:pt x="24536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75834" y="5772683"/>
            <a:ext cx="469265" cy="516890"/>
          </a:xfrm>
          <a:custGeom>
            <a:avLst/>
            <a:gdLst/>
            <a:ahLst/>
            <a:cxnLst/>
            <a:rect l="l" t="t" r="r" b="b"/>
            <a:pathLst>
              <a:path w="469265" h="516889">
                <a:moveTo>
                  <a:pt x="0" y="516844"/>
                </a:moveTo>
                <a:lnTo>
                  <a:pt x="37435" y="475558"/>
                </a:lnTo>
                <a:lnTo>
                  <a:pt x="70606" y="438976"/>
                </a:lnTo>
                <a:lnTo>
                  <a:pt x="103776" y="402394"/>
                </a:lnTo>
                <a:lnTo>
                  <a:pt x="136946" y="365813"/>
                </a:lnTo>
                <a:lnTo>
                  <a:pt x="170116" y="329231"/>
                </a:lnTo>
                <a:lnTo>
                  <a:pt x="203286" y="292650"/>
                </a:lnTo>
                <a:lnTo>
                  <a:pt x="236456" y="256068"/>
                </a:lnTo>
                <a:lnTo>
                  <a:pt x="269626" y="219487"/>
                </a:lnTo>
                <a:lnTo>
                  <a:pt x="302795" y="182906"/>
                </a:lnTo>
                <a:lnTo>
                  <a:pt x="335965" y="146324"/>
                </a:lnTo>
                <a:lnTo>
                  <a:pt x="369135" y="109743"/>
                </a:lnTo>
                <a:lnTo>
                  <a:pt x="402305" y="73162"/>
                </a:lnTo>
                <a:lnTo>
                  <a:pt x="435474" y="36581"/>
                </a:lnTo>
                <a:lnTo>
                  <a:pt x="468644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8915" y="6259220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22961" y="0"/>
                </a:moveTo>
                <a:lnTo>
                  <a:pt x="0" y="82054"/>
                </a:lnTo>
                <a:lnTo>
                  <a:pt x="79413" y="51193"/>
                </a:lnTo>
                <a:lnTo>
                  <a:pt x="2296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84206" y="4479137"/>
            <a:ext cx="608330" cy="488315"/>
          </a:xfrm>
          <a:custGeom>
            <a:avLst/>
            <a:gdLst/>
            <a:ahLst/>
            <a:cxnLst/>
            <a:rect l="l" t="t" r="r" b="b"/>
            <a:pathLst>
              <a:path w="608329" h="488314">
                <a:moveTo>
                  <a:pt x="608286" y="487846"/>
                </a:moveTo>
                <a:lnTo>
                  <a:pt x="603332" y="483873"/>
                </a:lnTo>
                <a:lnTo>
                  <a:pt x="563108" y="451613"/>
                </a:lnTo>
                <a:lnTo>
                  <a:pt x="522884" y="419354"/>
                </a:lnTo>
                <a:lnTo>
                  <a:pt x="482661" y="387094"/>
                </a:lnTo>
                <a:lnTo>
                  <a:pt x="442437" y="354835"/>
                </a:lnTo>
                <a:lnTo>
                  <a:pt x="402215" y="322576"/>
                </a:lnTo>
                <a:lnTo>
                  <a:pt x="361992" y="290318"/>
                </a:lnTo>
                <a:lnTo>
                  <a:pt x="321770" y="258060"/>
                </a:lnTo>
                <a:lnTo>
                  <a:pt x="281548" y="225802"/>
                </a:lnTo>
                <a:lnTo>
                  <a:pt x="241326" y="193544"/>
                </a:lnTo>
                <a:lnTo>
                  <a:pt x="201105" y="161286"/>
                </a:lnTo>
                <a:lnTo>
                  <a:pt x="160884" y="129029"/>
                </a:lnTo>
                <a:lnTo>
                  <a:pt x="120662" y="96771"/>
                </a:lnTo>
                <a:lnTo>
                  <a:pt x="80441" y="64514"/>
                </a:lnTo>
                <a:lnTo>
                  <a:pt x="40220" y="32257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63707" y="4933289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20" h="77470">
                <a:moveTo>
                  <a:pt x="47675" y="0"/>
                </a:moveTo>
                <a:lnTo>
                  <a:pt x="0" y="59436"/>
                </a:lnTo>
                <a:lnTo>
                  <a:pt x="83286" y="77393"/>
                </a:lnTo>
                <a:lnTo>
                  <a:pt x="47675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39060" y="5772683"/>
            <a:ext cx="474345" cy="517525"/>
          </a:xfrm>
          <a:custGeom>
            <a:avLst/>
            <a:gdLst/>
            <a:ahLst/>
            <a:cxnLst/>
            <a:rect l="l" t="t" r="r" b="b"/>
            <a:pathLst>
              <a:path w="474345" h="517525">
                <a:moveTo>
                  <a:pt x="473801" y="517089"/>
                </a:moveTo>
                <a:lnTo>
                  <a:pt x="435974" y="475807"/>
                </a:lnTo>
                <a:lnTo>
                  <a:pt x="402437" y="439206"/>
                </a:lnTo>
                <a:lnTo>
                  <a:pt x="368900" y="402605"/>
                </a:lnTo>
                <a:lnTo>
                  <a:pt x="335364" y="366004"/>
                </a:lnTo>
                <a:lnTo>
                  <a:pt x="301827" y="329403"/>
                </a:lnTo>
                <a:lnTo>
                  <a:pt x="268291" y="292803"/>
                </a:lnTo>
                <a:lnTo>
                  <a:pt x="234754" y="256202"/>
                </a:lnTo>
                <a:lnTo>
                  <a:pt x="201218" y="219602"/>
                </a:lnTo>
                <a:lnTo>
                  <a:pt x="167681" y="183001"/>
                </a:lnTo>
                <a:lnTo>
                  <a:pt x="134145" y="146401"/>
                </a:lnTo>
                <a:lnTo>
                  <a:pt x="100609" y="109800"/>
                </a:lnTo>
                <a:lnTo>
                  <a:pt x="67072" y="73200"/>
                </a:lnTo>
                <a:lnTo>
                  <a:pt x="33536" y="36600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80473" y="6259347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56184" y="0"/>
                </a:moveTo>
                <a:lnTo>
                  <a:pt x="0" y="51485"/>
                </a:lnTo>
                <a:lnTo>
                  <a:pt x="79565" y="81927"/>
                </a:lnTo>
                <a:lnTo>
                  <a:pt x="5618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1508" y="3897503"/>
            <a:ext cx="4654626" cy="401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4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901700"/>
            <a:ext cx="3972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40" dirty="0">
                <a:latin typeface="Arial"/>
                <a:cs typeface="Arial"/>
              </a:rPr>
              <a:t>State </a:t>
            </a:r>
            <a:r>
              <a:rPr sz="4600" b="1" spc="160" dirty="0">
                <a:latin typeface="Arial"/>
                <a:cs typeface="Arial"/>
              </a:rPr>
              <a:t>to</a:t>
            </a:r>
            <a:r>
              <a:rPr sz="4600" b="1" spc="40" dirty="0">
                <a:latin typeface="Arial"/>
                <a:cs typeface="Arial"/>
              </a:rPr>
              <a:t> </a:t>
            </a:r>
            <a:r>
              <a:rPr sz="4600" b="1" spc="-70" dirty="0">
                <a:latin typeface="Arial"/>
                <a:cs typeface="Arial"/>
              </a:rPr>
              <a:t>React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050" y="3666337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6150" y="3717137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6150" y="3717137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150" y="39497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80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61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61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61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7325" y="6290474"/>
            <a:ext cx="2000453" cy="86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5425" y="6341274"/>
            <a:ext cx="1898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425" y="6341274"/>
            <a:ext cx="1899285" cy="762000"/>
          </a:xfrm>
          <a:custGeom>
            <a:avLst/>
            <a:gdLst/>
            <a:ahLst/>
            <a:cxnLst/>
            <a:rect l="l" t="t" r="r" b="b"/>
            <a:pathLst>
              <a:path w="1899285" h="762000">
                <a:moveTo>
                  <a:pt x="0" y="0"/>
                </a:moveTo>
                <a:lnTo>
                  <a:pt x="1898850" y="0"/>
                </a:lnTo>
                <a:lnTo>
                  <a:pt x="189885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5425" y="6565900"/>
            <a:ext cx="189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9950" y="6290474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8050" y="6341274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050" y="6341274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480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8650" y="4479137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461697"/>
                </a:moveTo>
                <a:lnTo>
                  <a:pt x="0" y="461697"/>
                </a:lnTo>
                <a:lnTo>
                  <a:pt x="0" y="50594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0550" y="49344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329" y="5772683"/>
            <a:ext cx="463550" cy="516890"/>
          </a:xfrm>
          <a:custGeom>
            <a:avLst/>
            <a:gdLst/>
            <a:ahLst/>
            <a:cxnLst/>
            <a:rect l="l" t="t" r="r" b="b"/>
            <a:pathLst>
              <a:path w="463550" h="516889">
                <a:moveTo>
                  <a:pt x="0" y="516597"/>
                </a:moveTo>
                <a:lnTo>
                  <a:pt x="4240" y="511872"/>
                </a:lnTo>
                <a:lnTo>
                  <a:pt x="37044" y="475309"/>
                </a:lnTo>
                <a:lnTo>
                  <a:pt x="69848" y="438746"/>
                </a:lnTo>
                <a:lnTo>
                  <a:pt x="102652" y="402183"/>
                </a:lnTo>
                <a:lnTo>
                  <a:pt x="135456" y="365620"/>
                </a:lnTo>
                <a:lnTo>
                  <a:pt x="168260" y="329058"/>
                </a:lnTo>
                <a:lnTo>
                  <a:pt x="201063" y="292495"/>
                </a:lnTo>
                <a:lnTo>
                  <a:pt x="233867" y="255933"/>
                </a:lnTo>
                <a:lnTo>
                  <a:pt x="266670" y="219371"/>
                </a:lnTo>
                <a:lnTo>
                  <a:pt x="299473" y="182809"/>
                </a:lnTo>
                <a:lnTo>
                  <a:pt x="332277" y="146247"/>
                </a:lnTo>
                <a:lnTo>
                  <a:pt x="365080" y="109685"/>
                </a:lnTo>
                <a:lnTo>
                  <a:pt x="397883" y="73123"/>
                </a:lnTo>
                <a:lnTo>
                  <a:pt x="430686" y="36561"/>
                </a:lnTo>
                <a:lnTo>
                  <a:pt x="463489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6683" y="6259105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529" y="0"/>
                </a:moveTo>
                <a:lnTo>
                  <a:pt x="0" y="82168"/>
                </a:lnTo>
                <a:lnTo>
                  <a:pt x="79248" y="50888"/>
                </a:lnTo>
                <a:lnTo>
                  <a:pt x="22529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392" y="5772683"/>
            <a:ext cx="479425" cy="517525"/>
          </a:xfrm>
          <a:custGeom>
            <a:avLst/>
            <a:gdLst/>
            <a:ahLst/>
            <a:cxnLst/>
            <a:rect l="l" t="t" r="r" b="b"/>
            <a:pathLst>
              <a:path w="479425" h="517525">
                <a:moveTo>
                  <a:pt x="478963" y="517334"/>
                </a:moveTo>
                <a:lnTo>
                  <a:pt x="440745" y="476054"/>
                </a:lnTo>
                <a:lnTo>
                  <a:pt x="406841" y="439434"/>
                </a:lnTo>
                <a:lnTo>
                  <a:pt x="372937" y="402814"/>
                </a:lnTo>
                <a:lnTo>
                  <a:pt x="339034" y="366195"/>
                </a:lnTo>
                <a:lnTo>
                  <a:pt x="305130" y="329575"/>
                </a:lnTo>
                <a:lnTo>
                  <a:pt x="271226" y="292955"/>
                </a:lnTo>
                <a:lnTo>
                  <a:pt x="237323" y="256336"/>
                </a:lnTo>
                <a:lnTo>
                  <a:pt x="203420" y="219716"/>
                </a:lnTo>
                <a:lnTo>
                  <a:pt x="169516" y="183096"/>
                </a:lnTo>
                <a:lnTo>
                  <a:pt x="135613" y="146477"/>
                </a:lnTo>
                <a:lnTo>
                  <a:pt x="101709" y="109857"/>
                </a:lnTo>
                <a:lnTo>
                  <a:pt x="67806" y="73238"/>
                </a:lnTo>
                <a:lnTo>
                  <a:pt x="33903" y="36619"/>
                </a:lnTo>
                <a:lnTo>
                  <a:pt x="0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8076" y="6259474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10" h="81914">
                <a:moveTo>
                  <a:pt x="55918" y="0"/>
                </a:moveTo>
                <a:lnTo>
                  <a:pt x="0" y="51765"/>
                </a:lnTo>
                <a:lnTo>
                  <a:pt x="79730" y="81800"/>
                </a:lnTo>
                <a:lnTo>
                  <a:pt x="55918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6650" y="3680091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756650" y="39116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93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374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74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374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69550" y="5010683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695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309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309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566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566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6249" y="4442091"/>
            <a:ext cx="474345" cy="517525"/>
          </a:xfrm>
          <a:custGeom>
            <a:avLst/>
            <a:gdLst/>
            <a:ahLst/>
            <a:cxnLst/>
            <a:rect l="l" t="t" r="r" b="b"/>
            <a:pathLst>
              <a:path w="474345" h="517525">
                <a:moveTo>
                  <a:pt x="0" y="517089"/>
                </a:moveTo>
                <a:lnTo>
                  <a:pt x="37827" y="475807"/>
                </a:lnTo>
                <a:lnTo>
                  <a:pt x="71364" y="439206"/>
                </a:lnTo>
                <a:lnTo>
                  <a:pt x="104900" y="402605"/>
                </a:lnTo>
                <a:lnTo>
                  <a:pt x="138437" y="366004"/>
                </a:lnTo>
                <a:lnTo>
                  <a:pt x="171974" y="329403"/>
                </a:lnTo>
                <a:lnTo>
                  <a:pt x="205510" y="292803"/>
                </a:lnTo>
                <a:lnTo>
                  <a:pt x="239047" y="256202"/>
                </a:lnTo>
                <a:lnTo>
                  <a:pt x="272583" y="219602"/>
                </a:lnTo>
                <a:lnTo>
                  <a:pt x="306120" y="183001"/>
                </a:lnTo>
                <a:lnTo>
                  <a:pt x="339656" y="146401"/>
                </a:lnTo>
                <a:lnTo>
                  <a:pt x="373193" y="109800"/>
                </a:lnTo>
                <a:lnTo>
                  <a:pt x="406729" y="73200"/>
                </a:lnTo>
                <a:lnTo>
                  <a:pt x="440265" y="36600"/>
                </a:lnTo>
                <a:lnTo>
                  <a:pt x="473802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9060" y="4928755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23380" y="0"/>
                </a:moveTo>
                <a:lnTo>
                  <a:pt x="0" y="81927"/>
                </a:lnTo>
                <a:lnTo>
                  <a:pt x="79565" y="51485"/>
                </a:lnTo>
                <a:lnTo>
                  <a:pt x="2338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75834" y="5772683"/>
            <a:ext cx="469265" cy="516890"/>
          </a:xfrm>
          <a:custGeom>
            <a:avLst/>
            <a:gdLst/>
            <a:ahLst/>
            <a:cxnLst/>
            <a:rect l="l" t="t" r="r" b="b"/>
            <a:pathLst>
              <a:path w="469265" h="516889">
                <a:moveTo>
                  <a:pt x="0" y="516844"/>
                </a:moveTo>
                <a:lnTo>
                  <a:pt x="37435" y="475558"/>
                </a:lnTo>
                <a:lnTo>
                  <a:pt x="70606" y="438976"/>
                </a:lnTo>
                <a:lnTo>
                  <a:pt x="103776" y="402394"/>
                </a:lnTo>
                <a:lnTo>
                  <a:pt x="136946" y="365813"/>
                </a:lnTo>
                <a:lnTo>
                  <a:pt x="170116" y="329231"/>
                </a:lnTo>
                <a:lnTo>
                  <a:pt x="203286" y="292650"/>
                </a:lnTo>
                <a:lnTo>
                  <a:pt x="236456" y="256068"/>
                </a:lnTo>
                <a:lnTo>
                  <a:pt x="269626" y="219487"/>
                </a:lnTo>
                <a:lnTo>
                  <a:pt x="302795" y="182906"/>
                </a:lnTo>
                <a:lnTo>
                  <a:pt x="335965" y="146324"/>
                </a:lnTo>
                <a:lnTo>
                  <a:pt x="369135" y="109743"/>
                </a:lnTo>
                <a:lnTo>
                  <a:pt x="402305" y="73162"/>
                </a:lnTo>
                <a:lnTo>
                  <a:pt x="435474" y="36581"/>
                </a:lnTo>
                <a:lnTo>
                  <a:pt x="468644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8915" y="6259220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22961" y="0"/>
                </a:moveTo>
                <a:lnTo>
                  <a:pt x="0" y="82054"/>
                </a:lnTo>
                <a:lnTo>
                  <a:pt x="79413" y="51193"/>
                </a:lnTo>
                <a:lnTo>
                  <a:pt x="2296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70985" y="4442091"/>
            <a:ext cx="635635" cy="524510"/>
          </a:xfrm>
          <a:custGeom>
            <a:avLst/>
            <a:gdLst/>
            <a:ahLst/>
            <a:cxnLst/>
            <a:rect l="l" t="t" r="r" b="b"/>
            <a:pathLst>
              <a:path w="635634" h="524510">
                <a:moveTo>
                  <a:pt x="635345" y="524139"/>
                </a:moveTo>
                <a:lnTo>
                  <a:pt x="591042" y="487590"/>
                </a:lnTo>
                <a:lnTo>
                  <a:pt x="551638" y="455083"/>
                </a:lnTo>
                <a:lnTo>
                  <a:pt x="512234" y="422576"/>
                </a:lnTo>
                <a:lnTo>
                  <a:pt x="472830" y="390069"/>
                </a:lnTo>
                <a:lnTo>
                  <a:pt x="433427" y="357563"/>
                </a:lnTo>
                <a:lnTo>
                  <a:pt x="394024" y="325056"/>
                </a:lnTo>
                <a:lnTo>
                  <a:pt x="354621" y="292550"/>
                </a:lnTo>
                <a:lnTo>
                  <a:pt x="315218" y="260044"/>
                </a:lnTo>
                <a:lnTo>
                  <a:pt x="275815" y="227538"/>
                </a:lnTo>
                <a:lnTo>
                  <a:pt x="236413" y="195033"/>
                </a:lnTo>
                <a:lnTo>
                  <a:pt x="197010" y="162527"/>
                </a:lnTo>
                <a:lnTo>
                  <a:pt x="157608" y="130021"/>
                </a:lnTo>
                <a:lnTo>
                  <a:pt x="118206" y="97516"/>
                </a:lnTo>
                <a:lnTo>
                  <a:pt x="78804" y="65010"/>
                </a:lnTo>
                <a:lnTo>
                  <a:pt x="39402" y="32505"/>
                </a:lnTo>
                <a:lnTo>
                  <a:pt x="0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7181" y="493279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501" y="0"/>
                </a:moveTo>
                <a:lnTo>
                  <a:pt x="0" y="58788"/>
                </a:lnTo>
                <a:lnTo>
                  <a:pt x="83032" y="77889"/>
                </a:lnTo>
                <a:lnTo>
                  <a:pt x="4850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39060" y="5772683"/>
            <a:ext cx="474345" cy="517525"/>
          </a:xfrm>
          <a:custGeom>
            <a:avLst/>
            <a:gdLst/>
            <a:ahLst/>
            <a:cxnLst/>
            <a:rect l="l" t="t" r="r" b="b"/>
            <a:pathLst>
              <a:path w="474345" h="517525">
                <a:moveTo>
                  <a:pt x="473801" y="517089"/>
                </a:moveTo>
                <a:lnTo>
                  <a:pt x="435974" y="475807"/>
                </a:lnTo>
                <a:lnTo>
                  <a:pt x="402437" y="439206"/>
                </a:lnTo>
                <a:lnTo>
                  <a:pt x="368900" y="402605"/>
                </a:lnTo>
                <a:lnTo>
                  <a:pt x="335364" y="366004"/>
                </a:lnTo>
                <a:lnTo>
                  <a:pt x="301827" y="329403"/>
                </a:lnTo>
                <a:lnTo>
                  <a:pt x="268291" y="292803"/>
                </a:lnTo>
                <a:lnTo>
                  <a:pt x="234754" y="256202"/>
                </a:lnTo>
                <a:lnTo>
                  <a:pt x="201218" y="219602"/>
                </a:lnTo>
                <a:lnTo>
                  <a:pt x="167681" y="183001"/>
                </a:lnTo>
                <a:lnTo>
                  <a:pt x="134145" y="146401"/>
                </a:lnTo>
                <a:lnTo>
                  <a:pt x="100609" y="109800"/>
                </a:lnTo>
                <a:lnTo>
                  <a:pt x="67072" y="73200"/>
                </a:lnTo>
                <a:lnTo>
                  <a:pt x="33536" y="36600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80473" y="6259347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56184" y="0"/>
                </a:moveTo>
                <a:lnTo>
                  <a:pt x="0" y="51485"/>
                </a:lnTo>
                <a:lnTo>
                  <a:pt x="79565" y="81927"/>
                </a:lnTo>
                <a:lnTo>
                  <a:pt x="5618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8693" y="4058411"/>
            <a:ext cx="3367735" cy="1453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6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901700"/>
            <a:ext cx="3972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40" dirty="0" smtClean="0">
                <a:latin typeface="Arial"/>
                <a:cs typeface="Arial"/>
              </a:rPr>
              <a:t>State </a:t>
            </a:r>
            <a:r>
              <a:rPr sz="4600" b="1" spc="160" dirty="0" smtClean="0">
                <a:latin typeface="Arial"/>
                <a:cs typeface="Arial"/>
              </a:rPr>
              <a:t>to</a:t>
            </a:r>
            <a:r>
              <a:rPr sz="4600" b="1" spc="40" dirty="0" smtClean="0">
                <a:latin typeface="Arial"/>
                <a:cs typeface="Arial"/>
              </a:rPr>
              <a:t> </a:t>
            </a:r>
            <a:r>
              <a:rPr sz="4600" b="1" spc="-70" dirty="0" smtClean="0">
                <a:latin typeface="Arial"/>
                <a:cs typeface="Arial"/>
              </a:rPr>
              <a:t>React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050" y="3666337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6150" y="3717137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6150" y="3717137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150" y="39497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80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61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61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61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7325" y="6290474"/>
            <a:ext cx="2000453" cy="86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5425" y="6341274"/>
            <a:ext cx="1898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425" y="6341274"/>
            <a:ext cx="1899285" cy="762000"/>
          </a:xfrm>
          <a:custGeom>
            <a:avLst/>
            <a:gdLst/>
            <a:ahLst/>
            <a:cxnLst/>
            <a:rect l="l" t="t" r="r" b="b"/>
            <a:pathLst>
              <a:path w="1899285" h="762000">
                <a:moveTo>
                  <a:pt x="0" y="0"/>
                </a:moveTo>
                <a:lnTo>
                  <a:pt x="1898850" y="0"/>
                </a:lnTo>
                <a:lnTo>
                  <a:pt x="189885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5425" y="6565900"/>
            <a:ext cx="189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9950" y="6290474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8050" y="6341274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050" y="6341274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480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8650" y="4479137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461697"/>
                </a:moveTo>
                <a:lnTo>
                  <a:pt x="0" y="461697"/>
                </a:lnTo>
                <a:lnTo>
                  <a:pt x="0" y="50594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0550" y="49344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329" y="5772683"/>
            <a:ext cx="463550" cy="516890"/>
          </a:xfrm>
          <a:custGeom>
            <a:avLst/>
            <a:gdLst/>
            <a:ahLst/>
            <a:cxnLst/>
            <a:rect l="l" t="t" r="r" b="b"/>
            <a:pathLst>
              <a:path w="463550" h="516889">
                <a:moveTo>
                  <a:pt x="0" y="516597"/>
                </a:moveTo>
                <a:lnTo>
                  <a:pt x="4240" y="511872"/>
                </a:lnTo>
                <a:lnTo>
                  <a:pt x="37044" y="475309"/>
                </a:lnTo>
                <a:lnTo>
                  <a:pt x="69848" y="438746"/>
                </a:lnTo>
                <a:lnTo>
                  <a:pt x="102652" y="402183"/>
                </a:lnTo>
                <a:lnTo>
                  <a:pt x="135456" y="365620"/>
                </a:lnTo>
                <a:lnTo>
                  <a:pt x="168260" y="329058"/>
                </a:lnTo>
                <a:lnTo>
                  <a:pt x="201063" y="292495"/>
                </a:lnTo>
                <a:lnTo>
                  <a:pt x="233867" y="255933"/>
                </a:lnTo>
                <a:lnTo>
                  <a:pt x="266670" y="219371"/>
                </a:lnTo>
                <a:lnTo>
                  <a:pt x="299473" y="182809"/>
                </a:lnTo>
                <a:lnTo>
                  <a:pt x="332277" y="146247"/>
                </a:lnTo>
                <a:lnTo>
                  <a:pt x="365080" y="109685"/>
                </a:lnTo>
                <a:lnTo>
                  <a:pt x="397883" y="73123"/>
                </a:lnTo>
                <a:lnTo>
                  <a:pt x="430686" y="36561"/>
                </a:lnTo>
                <a:lnTo>
                  <a:pt x="463489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6683" y="6259105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529" y="0"/>
                </a:moveTo>
                <a:lnTo>
                  <a:pt x="0" y="82168"/>
                </a:lnTo>
                <a:lnTo>
                  <a:pt x="79248" y="50888"/>
                </a:lnTo>
                <a:lnTo>
                  <a:pt x="22529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392" y="5772683"/>
            <a:ext cx="479425" cy="517525"/>
          </a:xfrm>
          <a:custGeom>
            <a:avLst/>
            <a:gdLst/>
            <a:ahLst/>
            <a:cxnLst/>
            <a:rect l="l" t="t" r="r" b="b"/>
            <a:pathLst>
              <a:path w="479425" h="517525">
                <a:moveTo>
                  <a:pt x="478963" y="517334"/>
                </a:moveTo>
                <a:lnTo>
                  <a:pt x="440745" y="476054"/>
                </a:lnTo>
                <a:lnTo>
                  <a:pt x="406841" y="439434"/>
                </a:lnTo>
                <a:lnTo>
                  <a:pt x="372937" y="402814"/>
                </a:lnTo>
                <a:lnTo>
                  <a:pt x="339034" y="366195"/>
                </a:lnTo>
                <a:lnTo>
                  <a:pt x="305130" y="329575"/>
                </a:lnTo>
                <a:lnTo>
                  <a:pt x="271226" y="292955"/>
                </a:lnTo>
                <a:lnTo>
                  <a:pt x="237323" y="256336"/>
                </a:lnTo>
                <a:lnTo>
                  <a:pt x="203420" y="219716"/>
                </a:lnTo>
                <a:lnTo>
                  <a:pt x="169516" y="183096"/>
                </a:lnTo>
                <a:lnTo>
                  <a:pt x="135613" y="146477"/>
                </a:lnTo>
                <a:lnTo>
                  <a:pt x="101709" y="109857"/>
                </a:lnTo>
                <a:lnTo>
                  <a:pt x="67806" y="73238"/>
                </a:lnTo>
                <a:lnTo>
                  <a:pt x="33903" y="36619"/>
                </a:lnTo>
                <a:lnTo>
                  <a:pt x="0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8076" y="6259474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10" h="81914">
                <a:moveTo>
                  <a:pt x="55918" y="0"/>
                </a:moveTo>
                <a:lnTo>
                  <a:pt x="0" y="51765"/>
                </a:lnTo>
                <a:lnTo>
                  <a:pt x="79730" y="81800"/>
                </a:lnTo>
                <a:lnTo>
                  <a:pt x="55918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6650" y="3680091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474200" y="3911600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93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374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74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39100" y="5232400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31450" y="4959883"/>
            <a:ext cx="2006600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69550" y="5010683"/>
            <a:ext cx="1905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69550" y="5010683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0"/>
                </a:moveTo>
                <a:lnTo>
                  <a:pt x="1905000" y="0"/>
                </a:lnTo>
                <a:lnTo>
                  <a:pt x="190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369550" y="52324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309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309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756650" y="6341274"/>
            <a:ext cx="1905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756650" y="656590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Recipe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28693" y="4047896"/>
            <a:ext cx="6265671" cy="1477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75834" y="5772683"/>
            <a:ext cx="469265" cy="516890"/>
          </a:xfrm>
          <a:custGeom>
            <a:avLst/>
            <a:gdLst/>
            <a:ahLst/>
            <a:cxnLst/>
            <a:rect l="l" t="t" r="r" b="b"/>
            <a:pathLst>
              <a:path w="469265" h="516889">
                <a:moveTo>
                  <a:pt x="0" y="516844"/>
                </a:moveTo>
                <a:lnTo>
                  <a:pt x="37435" y="475558"/>
                </a:lnTo>
                <a:lnTo>
                  <a:pt x="70606" y="438976"/>
                </a:lnTo>
                <a:lnTo>
                  <a:pt x="103776" y="402394"/>
                </a:lnTo>
                <a:lnTo>
                  <a:pt x="136946" y="365813"/>
                </a:lnTo>
                <a:lnTo>
                  <a:pt x="170116" y="329231"/>
                </a:lnTo>
                <a:lnTo>
                  <a:pt x="203286" y="292650"/>
                </a:lnTo>
                <a:lnTo>
                  <a:pt x="236456" y="256068"/>
                </a:lnTo>
                <a:lnTo>
                  <a:pt x="269626" y="219487"/>
                </a:lnTo>
                <a:lnTo>
                  <a:pt x="302795" y="182906"/>
                </a:lnTo>
                <a:lnTo>
                  <a:pt x="335965" y="146324"/>
                </a:lnTo>
                <a:lnTo>
                  <a:pt x="369135" y="109743"/>
                </a:lnTo>
                <a:lnTo>
                  <a:pt x="402305" y="73162"/>
                </a:lnTo>
                <a:lnTo>
                  <a:pt x="435474" y="36581"/>
                </a:lnTo>
                <a:lnTo>
                  <a:pt x="468644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8915" y="6259220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22961" y="0"/>
                </a:moveTo>
                <a:lnTo>
                  <a:pt x="0" y="82054"/>
                </a:lnTo>
                <a:lnTo>
                  <a:pt x="79413" y="51193"/>
                </a:lnTo>
                <a:lnTo>
                  <a:pt x="2296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70985" y="4442091"/>
            <a:ext cx="635635" cy="524510"/>
          </a:xfrm>
          <a:custGeom>
            <a:avLst/>
            <a:gdLst/>
            <a:ahLst/>
            <a:cxnLst/>
            <a:rect l="l" t="t" r="r" b="b"/>
            <a:pathLst>
              <a:path w="635634" h="524510">
                <a:moveTo>
                  <a:pt x="635345" y="524139"/>
                </a:moveTo>
                <a:lnTo>
                  <a:pt x="591042" y="487590"/>
                </a:lnTo>
                <a:lnTo>
                  <a:pt x="551638" y="455083"/>
                </a:lnTo>
                <a:lnTo>
                  <a:pt x="512234" y="422576"/>
                </a:lnTo>
                <a:lnTo>
                  <a:pt x="472830" y="390069"/>
                </a:lnTo>
                <a:lnTo>
                  <a:pt x="433427" y="357563"/>
                </a:lnTo>
                <a:lnTo>
                  <a:pt x="394024" y="325056"/>
                </a:lnTo>
                <a:lnTo>
                  <a:pt x="354621" y="292550"/>
                </a:lnTo>
                <a:lnTo>
                  <a:pt x="315218" y="260044"/>
                </a:lnTo>
                <a:lnTo>
                  <a:pt x="275815" y="227538"/>
                </a:lnTo>
                <a:lnTo>
                  <a:pt x="236413" y="195033"/>
                </a:lnTo>
                <a:lnTo>
                  <a:pt x="197010" y="162527"/>
                </a:lnTo>
                <a:lnTo>
                  <a:pt x="157608" y="130021"/>
                </a:lnTo>
                <a:lnTo>
                  <a:pt x="118206" y="97516"/>
                </a:lnTo>
                <a:lnTo>
                  <a:pt x="78804" y="65010"/>
                </a:lnTo>
                <a:lnTo>
                  <a:pt x="39402" y="32505"/>
                </a:lnTo>
                <a:lnTo>
                  <a:pt x="0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77181" y="493279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501" y="0"/>
                </a:moveTo>
                <a:lnTo>
                  <a:pt x="0" y="58788"/>
                </a:lnTo>
                <a:lnTo>
                  <a:pt x="83032" y="77889"/>
                </a:lnTo>
                <a:lnTo>
                  <a:pt x="4850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39060" y="5772683"/>
            <a:ext cx="474345" cy="517525"/>
          </a:xfrm>
          <a:custGeom>
            <a:avLst/>
            <a:gdLst/>
            <a:ahLst/>
            <a:cxnLst/>
            <a:rect l="l" t="t" r="r" b="b"/>
            <a:pathLst>
              <a:path w="474345" h="517525">
                <a:moveTo>
                  <a:pt x="473801" y="517089"/>
                </a:moveTo>
                <a:lnTo>
                  <a:pt x="435974" y="475807"/>
                </a:lnTo>
                <a:lnTo>
                  <a:pt x="402437" y="439206"/>
                </a:lnTo>
                <a:lnTo>
                  <a:pt x="368900" y="402605"/>
                </a:lnTo>
                <a:lnTo>
                  <a:pt x="335364" y="366004"/>
                </a:lnTo>
                <a:lnTo>
                  <a:pt x="301827" y="329403"/>
                </a:lnTo>
                <a:lnTo>
                  <a:pt x="268291" y="292803"/>
                </a:lnTo>
                <a:lnTo>
                  <a:pt x="234754" y="256202"/>
                </a:lnTo>
                <a:lnTo>
                  <a:pt x="201218" y="219602"/>
                </a:lnTo>
                <a:lnTo>
                  <a:pt x="167681" y="183001"/>
                </a:lnTo>
                <a:lnTo>
                  <a:pt x="134145" y="146401"/>
                </a:lnTo>
                <a:lnTo>
                  <a:pt x="100609" y="109800"/>
                </a:lnTo>
                <a:lnTo>
                  <a:pt x="67072" y="73200"/>
                </a:lnTo>
                <a:lnTo>
                  <a:pt x="33536" y="36600"/>
                </a:lnTo>
                <a:lnTo>
                  <a:pt x="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80473" y="6259347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56184" y="0"/>
                </a:moveTo>
                <a:lnTo>
                  <a:pt x="0" y="51485"/>
                </a:lnTo>
                <a:lnTo>
                  <a:pt x="79565" y="81927"/>
                </a:lnTo>
                <a:lnTo>
                  <a:pt x="5618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381001"/>
            <a:ext cx="8382000" cy="1231106"/>
          </a:xfrm>
        </p:spPr>
        <p:txBody>
          <a:bodyPr/>
          <a:lstStyle/>
          <a:p>
            <a:r>
              <a:rPr lang="en-US" dirty="0" smtClean="0"/>
              <a:t>     Poor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fld id="{5DD87BB6-6B07-437E-A8A4-084A3B61F8FD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446"/>
            <a:ext cx="13004800" cy="68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872693"/>
            <a:ext cx="7848600" cy="1231106"/>
          </a:xfrm>
        </p:spPr>
        <p:txBody>
          <a:bodyPr/>
          <a:lstStyle/>
          <a:p>
            <a:r>
              <a:rPr lang="en-US" dirty="0" smtClean="0"/>
              <a:t>What is Redux?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37" y="2740609"/>
            <a:ext cx="12539725" cy="3323987"/>
          </a:xfrm>
        </p:spPr>
        <p:txBody>
          <a:bodyPr/>
          <a:lstStyle/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tool for managing both data-state and UI-state in JavaScript applications.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Single Page Applications (SPAs) where managing state over time can be complex.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10769600" y="9104699"/>
            <a:ext cx="1895475" cy="366395"/>
          </a:xfrm>
        </p:spPr>
        <p:txBody>
          <a:bodyPr/>
          <a:lstStyle/>
          <a:p>
            <a:pPr marL="12700">
              <a:lnSpc>
                <a:spcPts val="2755"/>
              </a:lnSpc>
            </a:pPr>
            <a:fld id="{5DD87BB6-6B07-437E-A8A4-084A3B61F8FD}" type="datetime1">
              <a:rPr lang="en-US" spc="-5" smtClean="0"/>
              <a:t>12/30/2017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22000" y="9104699"/>
            <a:ext cx="1743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2E05C9DB-E076-4BF5-B89F-A4953747D7A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3" y="0"/>
            <a:ext cx="0" cy="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89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0922000" y="9104699"/>
            <a:ext cx="1743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fld id="{2E05C9DB-E076-4BF5-B89F-A4953747D7A0}" type="datetime1">
              <a:rPr lang="en-US" spc="-5" smtClean="0"/>
              <a:t>12/30/2017</a:t>
            </a:fld>
            <a:endParaRPr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755"/>
              </a:lnSpc>
            </a:pPr>
            <a:r>
              <a:rPr lang="en-US" spc="-5" smtClean="0"/>
              <a:t>React </a:t>
            </a:r>
            <a:r>
              <a:rPr lang="en-US" smtClean="0"/>
              <a:t>+</a:t>
            </a:r>
            <a:r>
              <a:rPr lang="en-US" spc="-70" smtClean="0"/>
              <a:t> </a:t>
            </a:r>
            <a:r>
              <a:rPr lang="en-US" spc="-5" smtClean="0"/>
              <a:t>Redux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3" y="0"/>
            <a:ext cx="0" cy="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07977" cy="91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654</Words>
  <Application>Microsoft Office PowerPoint</Application>
  <PresentationFormat>Custom</PresentationFormat>
  <Paragraphs>207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Helvetica Neue</vt:lpstr>
      <vt:lpstr>Times New Roman</vt:lpstr>
      <vt:lpstr>Office Theme</vt:lpstr>
      <vt:lpstr>PowerPoint Presentation</vt:lpstr>
      <vt:lpstr>PowerPoint Presentation</vt:lpstr>
      <vt:lpstr>State to React</vt:lpstr>
      <vt:lpstr>State to React</vt:lpstr>
      <vt:lpstr>State to React</vt:lpstr>
      <vt:lpstr>     Poor Practice</vt:lpstr>
      <vt:lpstr>What is Redux?</vt:lpstr>
      <vt:lpstr>PowerPoint Presentation</vt:lpstr>
      <vt:lpstr>PowerPoint Presentation</vt:lpstr>
      <vt:lpstr>Conclusion</vt:lpstr>
      <vt:lpstr>PowerPoint Presentation</vt:lpstr>
      <vt:lpstr>Basic Principle</vt:lpstr>
      <vt:lpstr>Redux Flow</vt:lpstr>
      <vt:lpstr>What is Store?</vt:lpstr>
      <vt:lpstr>Store</vt:lpstr>
      <vt:lpstr>What is Action?</vt:lpstr>
      <vt:lpstr>Action</vt:lpstr>
      <vt:lpstr>Action Creator</vt:lpstr>
      <vt:lpstr>What is Reducer?</vt:lpstr>
      <vt:lpstr>Reducer</vt:lpstr>
      <vt:lpstr>   Provider &amp; Connect</vt:lpstr>
      <vt:lpstr>Connect React with Redux</vt:lpstr>
      <vt:lpstr>Connect React +Redux</vt:lpstr>
      <vt:lpstr>Redux Summary</vt:lpstr>
      <vt:lpstr>Is it production ready?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NaveedRajput</dc:creator>
  <cp:lastModifiedBy>NaveedRajput</cp:lastModifiedBy>
  <cp:revision>23</cp:revision>
  <dcterms:created xsi:type="dcterms:W3CDTF">2017-12-23T18:09:45Z</dcterms:created>
  <dcterms:modified xsi:type="dcterms:W3CDTF">2017-12-30T18:23:13Z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2017-12-23T00:00:00Z</vt:filetime>
  </property>
</Properties>
</file>