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4" r:id="rId3"/>
    <p:sldMasterId id="2147483660" r:id="rId4"/>
  </p:sldMasterIdLst>
  <p:sldIdLst>
    <p:sldId id="372" r:id="rId5"/>
    <p:sldId id="436" r:id="rId6"/>
    <p:sldId id="437" r:id="rId7"/>
    <p:sldId id="438" r:id="rId8"/>
    <p:sldId id="262" r:id="rId9"/>
    <p:sldId id="309" r:id="rId10"/>
    <p:sldId id="310" r:id="rId11"/>
    <p:sldId id="296" r:id="rId12"/>
    <p:sldId id="299" r:id="rId13"/>
    <p:sldId id="298" r:id="rId14"/>
    <p:sldId id="407" r:id="rId15"/>
    <p:sldId id="311" r:id="rId16"/>
    <p:sldId id="302" r:id="rId17"/>
    <p:sldId id="312" r:id="rId18"/>
    <p:sldId id="313" r:id="rId19"/>
    <p:sldId id="314" r:id="rId20"/>
    <p:sldId id="315" r:id="rId21"/>
    <p:sldId id="316" r:id="rId22"/>
    <p:sldId id="317" r:id="rId23"/>
    <p:sldId id="318" r:id="rId24"/>
    <p:sldId id="319" r:id="rId25"/>
    <p:sldId id="321" r:id="rId26"/>
    <p:sldId id="320" r:id="rId27"/>
    <p:sldId id="322" r:id="rId28"/>
    <p:sldId id="323" r:id="rId29"/>
    <p:sldId id="324" r:id="rId30"/>
    <p:sldId id="326" r:id="rId31"/>
    <p:sldId id="325" r:id="rId32"/>
    <p:sldId id="335" r:id="rId33"/>
    <p:sldId id="327" r:id="rId34"/>
    <p:sldId id="337" r:id="rId35"/>
    <p:sldId id="328" r:id="rId36"/>
    <p:sldId id="329" r:id="rId37"/>
    <p:sldId id="330" r:id="rId38"/>
    <p:sldId id="331" r:id="rId39"/>
    <p:sldId id="332" r:id="rId40"/>
    <p:sldId id="333" r:id="rId41"/>
    <p:sldId id="334" r:id="rId42"/>
    <p:sldId id="300" r:id="rId43"/>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80" autoAdjust="0"/>
    <p:restoredTop sz="94660"/>
  </p:normalViewPr>
  <p:slideViewPr>
    <p:cSldViewPr>
      <p:cViewPr varScale="1">
        <p:scale>
          <a:sx n="100" d="100"/>
          <a:sy n="100" d="100"/>
        </p:scale>
        <p:origin x="29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Master" Target="slideMasters/slideMaster3.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7" Type="http://schemas.openxmlformats.org/officeDocument/2006/relationships/image" Target="../media/image6.jpeg"/><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showMasterSp="0">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fld>
            <a:endParaRPr lang="en-US">
              <a:solidFill>
                <a:prstClr val="black">
                  <a:tint val="75000"/>
                </a:prstClr>
              </a:solidFill>
            </a:endParaRP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fld>
            <a:endParaRPr>
              <a:solidFill>
                <a:prstClr val="black">
                  <a:tint val="7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showMasterSp="0">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5143499"/>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2" name="Holder 2"/>
          <p:cNvSpPr>
            <a:spLocks noGrp="1"/>
          </p:cNvSpPr>
          <p:nvPr>
            <p:ph type="ctrTitle"/>
          </p:nvPr>
        </p:nvSpPr>
        <p:spPr>
          <a:xfrm>
            <a:off x="1203756" y="1937130"/>
            <a:ext cx="6736486" cy="543560"/>
          </a:xfrm>
          <a:prstGeom prst="rect">
            <a:avLst/>
          </a:prstGeom>
        </p:spPr>
        <p:txBody>
          <a:bodyPr wrap="square" lIns="0" tIns="0" rIns="0" bIns="0">
            <a:spAutoFit/>
          </a:bodyPr>
          <a:lstStyle>
            <a:lvl1pPr>
              <a:defRPr b="0" i="0">
                <a:solidFill>
                  <a:schemeClr val="tx1"/>
                </a:solidFill>
              </a:defRPr>
            </a:lvl1pPr>
          </a:lstStyle>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fld>
            <a:endParaRPr>
              <a:solidFill>
                <a:prstClr val="black">
                  <a:tint val="75000"/>
                </a:prst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0" i="0">
                <a:solidFill>
                  <a:srgbClr val="00AFEF"/>
                </a:solidFill>
                <a:latin typeface="Calibri"/>
                <a:cs typeface="Calibri"/>
              </a:defRPr>
            </a:lvl1pPr>
          </a:lstStyle>
          <a:p/>
        </p:txBody>
      </p:sp>
      <p:sp>
        <p:nvSpPr>
          <p:cNvPr id="3" name="Holder 3"/>
          <p:cNvSpPr>
            <a:spLocks noGrp="1"/>
          </p:cNvSpPr>
          <p:nvPr>
            <p:ph type="body" idx="1"/>
          </p:nvPr>
        </p:nvSpPr>
        <p:spPr/>
        <p:txBody>
          <a:bodyPr lIns="0" tIns="0" rIns="0" bIns="0"/>
          <a:lstStyle>
            <a:lvl1pPr>
              <a:defRPr sz="1800" b="0" i="0">
                <a:solidFill>
                  <a:srgbClr val="00AFEF"/>
                </a:solidFill>
                <a:latin typeface="Calibri"/>
                <a:cs typeface="Calibri"/>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fld>
            <a:endParaRPr>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0" i="0">
                <a:solidFill>
                  <a:srgbClr val="00AFEF"/>
                </a:solidFill>
                <a:latin typeface="Calibri"/>
                <a:cs typeface="Calibri"/>
              </a:defRPr>
            </a:lvl1pPr>
          </a:lstStyle>
          <a:p/>
        </p:txBody>
      </p:sp>
      <p:sp>
        <p:nvSpPr>
          <p:cNvPr id="3" name="Holder 3"/>
          <p:cNvSpPr>
            <a:spLocks noGrp="1"/>
          </p:cNvSpPr>
          <p:nvPr>
            <p:ph sz="half" idx="2"/>
          </p:nvPr>
        </p:nvSpPr>
        <p:spPr>
          <a:xfrm>
            <a:off x="902919" y="1308862"/>
            <a:ext cx="3505200" cy="3016250"/>
          </a:xfrm>
          <a:prstGeom prst="rect">
            <a:avLst/>
          </a:prstGeom>
        </p:spPr>
        <p:txBody>
          <a:bodyPr wrap="square" lIns="0" tIns="0" rIns="0" bIns="0">
            <a:spAutoFit/>
          </a:bodyPr>
          <a:lstStyle>
            <a:lvl1pPr>
              <a:defRPr sz="1800" b="0" i="0">
                <a:solidFill>
                  <a:srgbClr val="00AFEF"/>
                </a:solidFill>
                <a:latin typeface="Calibri"/>
                <a:cs typeface="Calibri"/>
              </a:defRPr>
            </a:lvl1pPr>
          </a:lstStyle>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fld>
            <a:endParaRPr lang="en-US">
              <a:solidFill>
                <a:prstClr val="black">
                  <a:tint val="75000"/>
                </a:prstClr>
              </a:solidFill>
            </a:endParaRP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fld>
            <a:endParaRPr>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0" i="0">
                <a:solidFill>
                  <a:srgbClr val="00AFEF"/>
                </a:solidFill>
                <a:latin typeface="Calibri"/>
                <a:cs typeface="Calibri"/>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fld>
            <a:endParaRPr lang="en-US">
              <a:solidFill>
                <a:prstClr val="black">
                  <a:tint val="75000"/>
                </a:prstClr>
              </a:solidFill>
            </a:endParaRP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fld>
            <a:endParaRPr>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showMasterSp="0">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fld>
            <a:endParaRPr lang="en-US">
              <a:solidFill>
                <a:prstClr val="black">
                  <a:tint val="75000"/>
                </a:prstClr>
              </a:solidFill>
            </a:endParaRP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fld>
            <a:endParaRPr>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00" b="0" i="0">
                <a:solidFill>
                  <a:schemeClr val="bg1"/>
                </a:solidFill>
                <a:latin typeface="Lucida Sans Unicode"/>
                <a:cs typeface="Lucida Sans Unicode"/>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showMasterSp="0">
  <p:cSld name="Two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3999" cy="5143499"/>
          </a:xfrm>
          <a:prstGeom prst="rect">
            <a:avLst/>
          </a:prstGeom>
          <a:blipFill>
            <a:blip r:embed="rId2" cstate="print"/>
            <a:stretch>
              <a:fillRect/>
            </a:stretch>
          </a:blipFill>
        </p:spPr>
        <p:txBody>
          <a:bodyPr wrap="square" lIns="0" tIns="0" rIns="0" bIns="0" rtlCol="0"/>
          <a:lstStyle/>
          <a:p/>
        </p:txBody>
      </p:sp>
      <p:sp>
        <p:nvSpPr>
          <p:cNvPr id="17" name="bk object 17"/>
          <p:cNvSpPr/>
          <p:nvPr/>
        </p:nvSpPr>
        <p:spPr>
          <a:xfrm>
            <a:off x="4784831" y="460131"/>
            <a:ext cx="2236228" cy="4419604"/>
          </a:xfrm>
          <a:prstGeom prst="rect">
            <a:avLst/>
          </a:prstGeom>
          <a:blipFill>
            <a:blip r:embed="rId3" cstate="print"/>
            <a:stretch>
              <a:fillRect/>
            </a:stretch>
          </a:blipFill>
        </p:spPr>
        <p:txBody>
          <a:bodyPr wrap="square" lIns="0" tIns="0" rIns="0" bIns="0" rtlCol="0"/>
          <a:lstStyle/>
          <a:p/>
        </p:txBody>
      </p:sp>
      <p:sp>
        <p:nvSpPr>
          <p:cNvPr id="18" name="bk object 18"/>
          <p:cNvSpPr/>
          <p:nvPr/>
        </p:nvSpPr>
        <p:spPr>
          <a:xfrm>
            <a:off x="3082021" y="1207196"/>
            <a:ext cx="1374752" cy="2789351"/>
          </a:xfrm>
          <a:prstGeom prst="rect">
            <a:avLst/>
          </a:prstGeom>
          <a:blipFill>
            <a:blip r:embed="rId3" cstate="print"/>
            <a:stretch>
              <a:fillRect/>
            </a:stretch>
          </a:blipFill>
        </p:spPr>
        <p:txBody>
          <a:bodyPr wrap="square" lIns="0" tIns="0" rIns="0" bIns="0" rtlCol="0"/>
          <a:lstStyle/>
          <a:p/>
        </p:txBody>
      </p:sp>
      <p:sp>
        <p:nvSpPr>
          <p:cNvPr id="19" name="bk object 19"/>
          <p:cNvSpPr/>
          <p:nvPr/>
        </p:nvSpPr>
        <p:spPr>
          <a:xfrm>
            <a:off x="7286811" y="1421567"/>
            <a:ext cx="1374749" cy="2824812"/>
          </a:xfrm>
          <a:prstGeom prst="rect">
            <a:avLst/>
          </a:prstGeom>
          <a:blipFill>
            <a:blip r:embed="rId4" cstate="print"/>
            <a:stretch>
              <a:fillRect/>
            </a:stretch>
          </a:blipFill>
        </p:spPr>
        <p:txBody>
          <a:bodyPr wrap="square" lIns="0" tIns="0" rIns="0" bIns="0" rtlCol="0"/>
          <a:lstStyle/>
          <a:p/>
        </p:txBody>
      </p:sp>
      <p:sp>
        <p:nvSpPr>
          <p:cNvPr id="20" name="bk object 20"/>
          <p:cNvSpPr/>
          <p:nvPr/>
        </p:nvSpPr>
        <p:spPr>
          <a:xfrm>
            <a:off x="3137275" y="1479115"/>
            <a:ext cx="1255856" cy="2232662"/>
          </a:xfrm>
          <a:prstGeom prst="rect">
            <a:avLst/>
          </a:prstGeom>
          <a:blipFill>
            <a:blip r:embed="rId5" cstate="print"/>
            <a:stretch>
              <a:fillRect/>
            </a:stretch>
          </a:blipFill>
        </p:spPr>
        <p:txBody>
          <a:bodyPr wrap="square" lIns="0" tIns="0" rIns="0" bIns="0" rtlCol="0"/>
          <a:lstStyle/>
          <a:p/>
        </p:txBody>
      </p:sp>
      <p:sp>
        <p:nvSpPr>
          <p:cNvPr id="21" name="bk object 21"/>
          <p:cNvSpPr/>
          <p:nvPr/>
        </p:nvSpPr>
        <p:spPr>
          <a:xfrm>
            <a:off x="4888140" y="856501"/>
            <a:ext cx="2021579" cy="3593947"/>
          </a:xfrm>
          <a:prstGeom prst="rect">
            <a:avLst/>
          </a:prstGeom>
          <a:blipFill>
            <a:blip r:embed="rId6" cstate="print"/>
            <a:stretch>
              <a:fillRect/>
            </a:stretch>
          </a:blipFill>
        </p:spPr>
        <p:txBody>
          <a:bodyPr wrap="square" lIns="0" tIns="0" rIns="0" bIns="0" rtlCol="0"/>
          <a:lstStyle/>
          <a:p/>
        </p:txBody>
      </p:sp>
      <p:sp>
        <p:nvSpPr>
          <p:cNvPr id="22" name="bk object 22"/>
          <p:cNvSpPr/>
          <p:nvPr/>
        </p:nvSpPr>
        <p:spPr>
          <a:xfrm>
            <a:off x="7381509" y="1770024"/>
            <a:ext cx="1189237" cy="2115256"/>
          </a:xfrm>
          <a:prstGeom prst="rect">
            <a:avLst/>
          </a:prstGeom>
          <a:blipFill>
            <a:blip r:embed="rId7" cstate="print"/>
            <a:stretch>
              <a:fillRect/>
            </a:stretch>
          </a:blipFill>
        </p:spPr>
        <p:txBody>
          <a:bodyPr wrap="square" lIns="0" tIns="0" rIns="0" bIns="0" rtlCol="0"/>
          <a:lstStyle/>
          <a:p/>
        </p:txBody>
      </p:sp>
      <p:sp>
        <p:nvSpPr>
          <p:cNvPr id="23" name="bk object 23"/>
          <p:cNvSpPr/>
          <p:nvPr/>
        </p:nvSpPr>
        <p:spPr>
          <a:xfrm>
            <a:off x="3168844" y="1866300"/>
            <a:ext cx="1189355" cy="1648460"/>
          </a:xfrm>
          <a:custGeom>
            <a:avLst/>
            <a:gdLst/>
            <a:ahLst/>
            <a:cxnLst/>
            <a:rect l="l" t="t" r="r" b="b"/>
            <a:pathLst>
              <a:path w="1189354" h="1648460">
                <a:moveTo>
                  <a:pt x="0" y="0"/>
                </a:moveTo>
                <a:lnTo>
                  <a:pt x="1189200" y="0"/>
                </a:lnTo>
                <a:lnTo>
                  <a:pt x="1189200" y="1647899"/>
                </a:lnTo>
                <a:lnTo>
                  <a:pt x="0" y="1647899"/>
                </a:lnTo>
                <a:lnTo>
                  <a:pt x="0" y="0"/>
                </a:lnTo>
                <a:close/>
              </a:path>
            </a:pathLst>
          </a:custGeom>
          <a:solidFill>
            <a:srgbClr val="F3F3F3"/>
          </a:solidFill>
        </p:spPr>
        <p:txBody>
          <a:bodyPr wrap="square" lIns="0" tIns="0" rIns="0" bIns="0" rtlCol="0"/>
          <a:lstStyle/>
          <a:p/>
        </p:txBody>
      </p:sp>
      <p:sp>
        <p:nvSpPr>
          <p:cNvPr id="2" name="Holder 2"/>
          <p:cNvSpPr>
            <a:spLocks noGrp="1"/>
          </p:cNvSpPr>
          <p:nvPr>
            <p:ph type="title"/>
          </p:nvPr>
        </p:nvSpPr>
        <p:spPr/>
        <p:txBody>
          <a:bodyPr lIns="0" tIns="0" rIns="0" bIns="0"/>
          <a:lstStyle>
            <a:lvl1pPr>
              <a:defRPr sz="2700" b="0" i="0">
                <a:solidFill>
                  <a:schemeClr val="bg1"/>
                </a:solidFill>
                <a:latin typeface="Lucida Sans Unicode"/>
                <a:cs typeface="Lucida Sans Unicode"/>
              </a:defRPr>
            </a:lvl1pPr>
          </a:lstStyle>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showMasterSp="0">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5143500"/>
          </a:xfrm>
          <a:custGeom>
            <a:avLst/>
            <a:gdLst/>
            <a:ahLst/>
            <a:cxnLst/>
            <a:rect l="l" t="t" r="r" b="b"/>
            <a:pathLst>
              <a:path w="9144000" h="5143500">
                <a:moveTo>
                  <a:pt x="0" y="0"/>
                </a:moveTo>
                <a:lnTo>
                  <a:pt x="9143999" y="0"/>
                </a:lnTo>
                <a:lnTo>
                  <a:pt x="9143999" y="5143499"/>
                </a:lnTo>
                <a:lnTo>
                  <a:pt x="0" y="5143499"/>
                </a:lnTo>
                <a:lnTo>
                  <a:pt x="0" y="0"/>
                </a:lnTo>
                <a:close/>
              </a:path>
            </a:pathLst>
          </a:custGeom>
          <a:solidFill>
            <a:srgbClr val="37474F"/>
          </a:solidFill>
        </p:spPr>
        <p:txBody>
          <a:bodyPr wrap="square" lIns="0" tIns="0" rIns="0" bIns="0" rtlCol="0"/>
          <a:lstStyle/>
          <a:p/>
        </p:txBody>
      </p:sp>
      <p:sp>
        <p:nvSpPr>
          <p:cNvPr id="2" name="Holder 2"/>
          <p:cNvSpPr>
            <a:spLocks noGrp="1"/>
          </p:cNvSpPr>
          <p:nvPr>
            <p:ph type="title"/>
          </p:nvPr>
        </p:nvSpPr>
        <p:spPr/>
        <p:txBody>
          <a:bodyPr lIns="0" tIns="0" rIns="0" bIns="0"/>
          <a:lstStyle>
            <a:lvl1pPr>
              <a:defRPr sz="2700" b="0" i="0">
                <a:solidFill>
                  <a:schemeClr val="bg1"/>
                </a:solidFill>
                <a:latin typeface="Lucida Sans Unicode"/>
                <a:cs typeface="Lucida Sans Unicode"/>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showMasterSp="0">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5143499"/>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2" name="Holder 2"/>
          <p:cNvSpPr>
            <a:spLocks noGrp="1"/>
          </p:cNvSpPr>
          <p:nvPr>
            <p:ph type="ctrTitle"/>
          </p:nvPr>
        </p:nvSpPr>
        <p:spPr>
          <a:xfrm>
            <a:off x="1203756" y="1937130"/>
            <a:ext cx="6736486" cy="543560"/>
          </a:xfrm>
          <a:prstGeom prst="rect">
            <a:avLst/>
          </a:prstGeom>
        </p:spPr>
        <p:txBody>
          <a:bodyPr wrap="square" lIns="0" tIns="0" rIns="0" bIns="0">
            <a:spAutoFit/>
          </a:bodyPr>
          <a:lstStyle>
            <a:lvl1pPr>
              <a:defRPr b="0" i="0">
                <a:solidFill>
                  <a:schemeClr val="tx1"/>
                </a:solidFill>
              </a:defRPr>
            </a:lvl1pPr>
          </a:lstStyle>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fld>
            <a:endParaRPr>
              <a:solidFill>
                <a:prstClr val="black">
                  <a:tint val="7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0" i="0">
                <a:solidFill>
                  <a:srgbClr val="00AFEF"/>
                </a:solidFill>
                <a:latin typeface="Calibri"/>
                <a:cs typeface="Calibri"/>
              </a:defRPr>
            </a:lvl1pPr>
          </a:lstStyle>
          <a:p/>
        </p:txBody>
      </p:sp>
      <p:sp>
        <p:nvSpPr>
          <p:cNvPr id="3" name="Holder 3"/>
          <p:cNvSpPr>
            <a:spLocks noGrp="1"/>
          </p:cNvSpPr>
          <p:nvPr>
            <p:ph type="body" idx="1"/>
          </p:nvPr>
        </p:nvSpPr>
        <p:spPr/>
        <p:txBody>
          <a:bodyPr lIns="0" tIns="0" rIns="0" bIns="0"/>
          <a:lstStyle>
            <a:lvl1pPr>
              <a:defRPr sz="1800" b="0" i="0">
                <a:solidFill>
                  <a:srgbClr val="00AFEF"/>
                </a:solidFill>
                <a:latin typeface="Calibri"/>
                <a:cs typeface="Calibri"/>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fld>
            <a:endParaRPr>
              <a:solidFill>
                <a:prstClr val="black">
                  <a:tint val="7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0" i="0">
                <a:solidFill>
                  <a:srgbClr val="00AFEF"/>
                </a:solidFill>
                <a:latin typeface="Calibri"/>
                <a:cs typeface="Calibri"/>
              </a:defRPr>
            </a:lvl1pPr>
          </a:lstStyle>
          <a:p/>
        </p:txBody>
      </p:sp>
      <p:sp>
        <p:nvSpPr>
          <p:cNvPr id="3" name="Holder 3"/>
          <p:cNvSpPr>
            <a:spLocks noGrp="1"/>
          </p:cNvSpPr>
          <p:nvPr>
            <p:ph sz="half" idx="2"/>
          </p:nvPr>
        </p:nvSpPr>
        <p:spPr>
          <a:xfrm>
            <a:off x="902919" y="1308862"/>
            <a:ext cx="3505200" cy="3016250"/>
          </a:xfrm>
          <a:prstGeom prst="rect">
            <a:avLst/>
          </a:prstGeom>
        </p:spPr>
        <p:txBody>
          <a:bodyPr wrap="square" lIns="0" tIns="0" rIns="0" bIns="0">
            <a:spAutoFit/>
          </a:bodyPr>
          <a:lstStyle>
            <a:lvl1pPr>
              <a:defRPr sz="1800" b="0" i="0">
                <a:solidFill>
                  <a:srgbClr val="00AFEF"/>
                </a:solidFill>
                <a:latin typeface="Calibri"/>
                <a:cs typeface="Calibri"/>
              </a:defRPr>
            </a:lvl1pPr>
          </a:lstStyle>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fld>
            <a:endParaRPr lang="en-US">
              <a:solidFill>
                <a:prstClr val="black">
                  <a:tint val="75000"/>
                </a:prstClr>
              </a:solidFill>
            </a:endParaRP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fld>
            <a:endParaRPr>
              <a:solidFill>
                <a:prstClr val="black">
                  <a:tint val="75000"/>
                </a:prst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0" i="0">
                <a:solidFill>
                  <a:srgbClr val="00AFEF"/>
                </a:solidFill>
                <a:latin typeface="Calibri"/>
                <a:cs typeface="Calibri"/>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fld>
            <a:endParaRPr lang="en-US">
              <a:solidFill>
                <a:prstClr val="black">
                  <a:tint val="75000"/>
                </a:prstClr>
              </a:solidFill>
            </a:endParaRP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fld>
            <a:endParaRPr>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7" Type="http://schemas.openxmlformats.org/officeDocument/2006/relationships/theme" Target="../theme/theme2.xml"/><Relationship Id="rId6" Type="http://schemas.openxmlformats.org/officeDocument/2006/relationships/image" Target="../media/image8.png"/><Relationship Id="rId5" Type="http://schemas.openxmlformats.org/officeDocument/2006/relationships/slideLayout" Target="../slideLayouts/slideLayout10.xml"/><Relationship Id="rId4" Type="http://schemas.openxmlformats.org/officeDocument/2006/relationships/slideLayout" Target="../slideLayouts/slideLayout9.xml"/><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7" Type="http://schemas.openxmlformats.org/officeDocument/2006/relationships/theme" Target="../theme/theme3.xml"/><Relationship Id="rId6" Type="http://schemas.openxmlformats.org/officeDocument/2006/relationships/image" Target="../media/image8.png"/><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499184" y="2307265"/>
            <a:ext cx="6145630" cy="436880"/>
          </a:xfrm>
          <a:prstGeom prst="rect">
            <a:avLst/>
          </a:prstGeom>
        </p:spPr>
        <p:txBody>
          <a:bodyPr wrap="square" lIns="0" tIns="0" rIns="0" bIns="0">
            <a:spAutoFit/>
          </a:bodyPr>
          <a:lstStyle>
            <a:lvl1pPr>
              <a:defRPr sz="2700" b="0" i="0">
                <a:solidFill>
                  <a:schemeClr val="bg1"/>
                </a:solidFill>
                <a:latin typeface="Lucida Sans Unicode"/>
                <a:cs typeface="Lucida Sans Unicode"/>
              </a:defRPr>
            </a:lvl1pPr>
          </a:lstStyle>
          <a:p/>
        </p:txBody>
      </p:sp>
      <p:sp>
        <p:nvSpPr>
          <p:cNvPr id="3" name="Holder 3"/>
          <p:cNvSpPr>
            <a:spLocks noGrp="1"/>
          </p:cNvSpPr>
          <p:nvPr>
            <p:ph type="body" idx="1"/>
          </p:nvPr>
        </p:nvSpPr>
        <p:spPr>
          <a:xfrm>
            <a:off x="457200" y="1183005"/>
            <a:ext cx="8229600" cy="339471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5143499"/>
          </a:xfrm>
          <a:prstGeom prst="rect">
            <a:avLst/>
          </a:prstGeom>
          <a:blipFill>
            <a:blip r:embed="rId6" cstate="print"/>
            <a:stretch>
              <a:fillRect/>
            </a:stretch>
          </a:blipFill>
        </p:spPr>
        <p:txBody>
          <a:bodyPr wrap="square" lIns="0" tIns="0" rIns="0" bIns="0" rtlCol="0"/>
          <a:lstStyle/>
          <a:p>
            <a:endParaRPr>
              <a:solidFill>
                <a:prstClr val="black"/>
              </a:solidFill>
            </a:endParaRPr>
          </a:p>
        </p:txBody>
      </p:sp>
      <p:sp>
        <p:nvSpPr>
          <p:cNvPr id="2" name="Holder 2"/>
          <p:cNvSpPr>
            <a:spLocks noGrp="1"/>
          </p:cNvSpPr>
          <p:nvPr>
            <p:ph type="title"/>
          </p:nvPr>
        </p:nvSpPr>
        <p:spPr>
          <a:xfrm>
            <a:off x="1074826" y="1713357"/>
            <a:ext cx="6000750" cy="574039"/>
          </a:xfrm>
          <a:prstGeom prst="rect">
            <a:avLst/>
          </a:prstGeom>
        </p:spPr>
        <p:txBody>
          <a:bodyPr wrap="square" lIns="0" tIns="0" rIns="0" bIns="0">
            <a:spAutoFit/>
          </a:bodyPr>
          <a:lstStyle>
            <a:lvl1pPr>
              <a:defRPr sz="1800" b="0" i="0">
                <a:solidFill>
                  <a:srgbClr val="00AFEF"/>
                </a:solidFill>
                <a:latin typeface="Calibri"/>
                <a:cs typeface="Calibri"/>
              </a:defRPr>
            </a:lvl1pPr>
          </a:lstStyle>
          <a:p/>
        </p:txBody>
      </p:sp>
      <p:sp>
        <p:nvSpPr>
          <p:cNvPr id="3" name="Holder 3"/>
          <p:cNvSpPr>
            <a:spLocks noGrp="1"/>
          </p:cNvSpPr>
          <p:nvPr>
            <p:ph type="body" idx="1"/>
          </p:nvPr>
        </p:nvSpPr>
        <p:spPr>
          <a:xfrm>
            <a:off x="1074826" y="2261692"/>
            <a:ext cx="6099175" cy="1123950"/>
          </a:xfrm>
          <a:prstGeom prst="rect">
            <a:avLst/>
          </a:prstGeom>
        </p:spPr>
        <p:txBody>
          <a:bodyPr wrap="square" lIns="0" tIns="0" rIns="0" bIns="0">
            <a:spAutoFit/>
          </a:bodyPr>
          <a:lstStyle>
            <a:lvl1pPr>
              <a:defRPr sz="1800" b="0" i="0">
                <a:solidFill>
                  <a:srgbClr val="00AFEF"/>
                </a:solidFill>
                <a:latin typeface="Calibri"/>
                <a:cs typeface="Calibri"/>
              </a:defRPr>
            </a:lvl1pPr>
          </a:lstStyle>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solidFill>
                  <a:prstClr val="black">
                    <a:tint val="75000"/>
                  </a:prstClr>
                </a:solidFill>
              </a:rPr>
            </a:fld>
            <a:endParaRPr lang="en-US">
              <a:solidFill>
                <a:prstClr val="black">
                  <a:tint val="75000"/>
                </a:prstClr>
              </a:solidFill>
            </a:endParaRPr>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solidFill>
                  <a:prstClr val="black">
                    <a:tint val="75000"/>
                  </a:prstClr>
                </a:solidFill>
              </a:rPr>
            </a:fld>
            <a:endParaRPr>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5143499"/>
          </a:xfrm>
          <a:prstGeom prst="rect">
            <a:avLst/>
          </a:prstGeom>
          <a:blipFill>
            <a:blip r:embed="rId6" cstate="print"/>
            <a:stretch>
              <a:fillRect/>
            </a:stretch>
          </a:blipFill>
        </p:spPr>
        <p:txBody>
          <a:bodyPr wrap="square" lIns="0" tIns="0" rIns="0" bIns="0" rtlCol="0"/>
          <a:lstStyle/>
          <a:p>
            <a:endParaRPr>
              <a:solidFill>
                <a:prstClr val="black"/>
              </a:solidFill>
            </a:endParaRPr>
          </a:p>
        </p:txBody>
      </p:sp>
      <p:sp>
        <p:nvSpPr>
          <p:cNvPr id="2" name="Holder 2"/>
          <p:cNvSpPr>
            <a:spLocks noGrp="1"/>
          </p:cNvSpPr>
          <p:nvPr>
            <p:ph type="title"/>
          </p:nvPr>
        </p:nvSpPr>
        <p:spPr>
          <a:xfrm>
            <a:off x="1074826" y="1713357"/>
            <a:ext cx="6000750" cy="574039"/>
          </a:xfrm>
          <a:prstGeom prst="rect">
            <a:avLst/>
          </a:prstGeom>
        </p:spPr>
        <p:txBody>
          <a:bodyPr wrap="square" lIns="0" tIns="0" rIns="0" bIns="0">
            <a:spAutoFit/>
          </a:bodyPr>
          <a:lstStyle>
            <a:lvl1pPr>
              <a:defRPr sz="1800" b="0" i="0">
                <a:solidFill>
                  <a:srgbClr val="00AFEF"/>
                </a:solidFill>
                <a:latin typeface="Calibri"/>
                <a:cs typeface="Calibri"/>
              </a:defRPr>
            </a:lvl1pPr>
          </a:lstStyle>
          <a:p/>
        </p:txBody>
      </p:sp>
      <p:sp>
        <p:nvSpPr>
          <p:cNvPr id="3" name="Holder 3"/>
          <p:cNvSpPr>
            <a:spLocks noGrp="1"/>
          </p:cNvSpPr>
          <p:nvPr>
            <p:ph type="body" idx="1"/>
          </p:nvPr>
        </p:nvSpPr>
        <p:spPr>
          <a:xfrm>
            <a:off x="1074826" y="2261692"/>
            <a:ext cx="6099175" cy="1123950"/>
          </a:xfrm>
          <a:prstGeom prst="rect">
            <a:avLst/>
          </a:prstGeom>
        </p:spPr>
        <p:txBody>
          <a:bodyPr wrap="square" lIns="0" tIns="0" rIns="0" bIns="0">
            <a:spAutoFit/>
          </a:bodyPr>
          <a:lstStyle>
            <a:lvl1pPr>
              <a:defRPr sz="1800" b="0" i="0">
                <a:solidFill>
                  <a:srgbClr val="00AFEF"/>
                </a:solidFill>
                <a:latin typeface="Calibri"/>
                <a:cs typeface="Calibri"/>
              </a:defRPr>
            </a:lvl1pPr>
          </a:lstStyle>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solidFill>
                  <a:prstClr val="black">
                    <a:tint val="75000"/>
                  </a:prstClr>
                </a:solidFill>
              </a:rPr>
            </a:fld>
            <a:endParaRPr lang="en-US">
              <a:solidFill>
                <a:prstClr val="black">
                  <a:tint val="75000"/>
                </a:prstClr>
              </a:solidFill>
            </a:endParaRPr>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solidFill>
                  <a:prstClr val="black">
                    <a:tint val="75000"/>
                  </a:prstClr>
                </a:solidFill>
              </a:rPr>
            </a:fld>
            <a:endParaRPr>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9.jpeg"/><Relationship Id="rId3" Type="http://schemas.openxmlformats.org/officeDocument/2006/relationships/hyperlink" Target="linkedin.com/in/naveed-trainer&#13;" TargetMode="External"/><Relationship Id="rId2" Type="http://schemas.openxmlformats.org/officeDocument/2006/relationships/hyperlink" Target="codeframe.tech/" TargetMode="External"/><Relationship Id="rId1" Type="http://schemas.openxmlformats.org/officeDocument/2006/relationships/hyperlink" Target="fb.com/naveed.trainer" TargetMode="Externa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jpe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1.png"/><Relationship Id="rId1" Type="http://schemas.openxmlformats.org/officeDocument/2006/relationships/image" Target="../media/image20.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3.jpeg"/><Relationship Id="rId1" Type="http://schemas.openxmlformats.org/officeDocument/2006/relationships/image" Target="../media/image22.jpe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5.jpeg"/><Relationship Id="rId1" Type="http://schemas.openxmlformats.org/officeDocument/2006/relationships/image" Target="../media/image24.jpe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7.png"/><Relationship Id="rId1"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9.png"/><Relationship Id="rId1" Type="http://schemas.openxmlformats.org/officeDocument/2006/relationships/image" Target="../media/image2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0.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hyperlink" Target="fb.com/naveed.trainer" TargetMode="Externa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1.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2.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3.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4.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5.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6.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7.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9.png"/><Relationship Id="rId1" Type="http://schemas.openxmlformats.org/officeDocument/2006/relationships/image" Target="../media/image38.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0.jpe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hyperlink" Target="fb.com/naveed.trainer" TargetMode="Externa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3.png"/><Relationship Id="rId1" Type="http://schemas.openxmlformats.org/officeDocument/2006/relationships/image" Target="../media/image42.jpeg"/></Relationships>
</file>

<file path=ppt/slides/_rels/slide3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45.png"/><Relationship Id="rId3" Type="http://schemas.openxmlformats.org/officeDocument/2006/relationships/image" Target="../media/image44.jpeg"/><Relationship Id="rId2" Type="http://schemas.openxmlformats.org/officeDocument/2006/relationships/hyperlink" Target="https://www.sdxcentral.com/nfv/definitions/whats-network-functions-virtualization-nfv/" TargetMode="External"/><Relationship Id="rId1" Type="http://schemas.openxmlformats.org/officeDocument/2006/relationships/hyperlink" Target="https://www.sdxcentral.com/sdn/definitions/what-the-definition-of-software-defined-networking-sdn/" TargetMode="Externa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7.png"/><Relationship Id="rId1" Type="http://schemas.openxmlformats.org/officeDocument/2006/relationships/image" Target="../media/image46.jpe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8.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9.jpeg"/><Relationship Id="rId1" Type="http://schemas.openxmlformats.org/officeDocument/2006/relationships/hyperlink" Target="https://freetutorials.us/" TargetMode="Externa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0.jpe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2.jpeg"/><Relationship Id="rId1" Type="http://schemas.openxmlformats.org/officeDocument/2006/relationships/image" Target="../media/image51.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3.jpe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4.jpe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55.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hyperlink" Target="fb.com/naveed.trainer" TargetMode="Externa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3.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4.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5.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866775" y="819150"/>
            <a:ext cx="6953250" cy="751205"/>
          </a:xfrm>
          <a:prstGeom prst="rect">
            <a:avLst/>
          </a:prstGeom>
        </p:spPr>
        <p:txBody>
          <a:bodyPr vert="horz" wrap="square" lIns="0" tIns="12700" rIns="0" bIns="0" rtlCol="0">
            <a:spAutoFit/>
          </a:bodyPr>
          <a:lstStyle/>
          <a:p>
            <a:pPr marL="12700" algn="ctr">
              <a:lnSpc>
                <a:spcPct val="100000"/>
              </a:lnSpc>
              <a:spcBef>
                <a:spcPts val="100"/>
              </a:spcBef>
            </a:pPr>
            <a:r>
              <a:rPr lang="en-US" altLang="en-US" sz="2400" b="1" dirty="0">
                <a:solidFill>
                  <a:schemeClr val="bg1"/>
                </a:solidFill>
                <a:sym typeface="+mn-ea"/>
              </a:rPr>
              <a:t>WHO AM I?</a:t>
            </a:r>
            <a:br>
              <a:rPr lang="en-US" altLang="en-US" sz="2400" b="1" dirty="0">
                <a:solidFill>
                  <a:schemeClr val="bg1"/>
                </a:solidFill>
              </a:rPr>
            </a:br>
            <a:endParaRPr lang="en-US" altLang="en-US" sz="2400" b="1" dirty="0">
              <a:solidFill>
                <a:schemeClr val="bg1"/>
              </a:solidFill>
            </a:endParaRPr>
          </a:p>
        </p:txBody>
      </p:sp>
      <p:sp>
        <p:nvSpPr>
          <p:cNvPr id="6" name="object 2"/>
          <p:cNvSpPr txBox="1"/>
          <p:nvPr/>
        </p:nvSpPr>
        <p:spPr>
          <a:xfrm>
            <a:off x="866775" y="1778635"/>
            <a:ext cx="6011774" cy="2331085"/>
          </a:xfrm>
          <a:prstGeom prst="rect">
            <a:avLst/>
          </a:prstGeom>
        </p:spPr>
        <p:txBody>
          <a:bodyPr vert="horz" wrap="square" lIns="0" tIns="12700" rIns="0" bIns="0" rtlCol="0">
            <a:spAutoFit/>
          </a:bodyPr>
          <a:lstStyle/>
          <a:p>
            <a:pPr marL="12700">
              <a:spcBef>
                <a:spcPts val="100"/>
              </a:spcBef>
              <a:tabLst>
                <a:tab pos="301625" algn="l"/>
              </a:tabLst>
            </a:pPr>
            <a:r>
              <a:rPr sz="1600" dirty="0" smtClean="0">
                <a:solidFill>
                  <a:srgbClr val="00AFEF"/>
                </a:solidFill>
                <a:cs typeface="Calibri"/>
                <a:sym typeface="+mn-ea"/>
              </a:rPr>
              <a:t>›</a:t>
            </a:r>
            <a:r>
              <a:rPr lang="en-US" sz="1600" dirty="0" smtClean="0">
                <a:solidFill>
                  <a:srgbClr val="00AFEF"/>
                </a:solidFill>
                <a:cs typeface="Calibri"/>
                <a:sym typeface="+mn-ea"/>
              </a:rPr>
              <a:t> </a:t>
            </a:r>
            <a:r>
              <a:rPr lang="en-US" altLang="en-US" sz="1600" dirty="0" smtClean="0">
                <a:sym typeface="+mn-ea"/>
              </a:rPr>
              <a:t>Full Stack Developer</a:t>
            </a:r>
            <a:r>
              <a:rPr lang="en-US" sz="1600" dirty="0" smtClean="0">
                <a:solidFill>
                  <a:srgbClr val="00AFEF"/>
                </a:solidFill>
                <a:cs typeface="Calibri"/>
                <a:sym typeface="+mn-ea"/>
              </a:rPr>
              <a:t>.</a:t>
            </a:r>
            <a:endParaRPr lang="en-US" sz="1600" dirty="0" smtClean="0">
              <a:solidFill>
                <a:srgbClr val="00AFEF"/>
              </a:solidFill>
              <a:cs typeface="Calibri"/>
            </a:endParaRPr>
          </a:p>
          <a:p>
            <a:pPr marL="12700">
              <a:spcBef>
                <a:spcPts val="100"/>
              </a:spcBef>
              <a:tabLst>
                <a:tab pos="301625" algn="l"/>
              </a:tabLst>
            </a:pPr>
            <a:r>
              <a:rPr lang="en-US" sz="1600" dirty="0">
                <a:solidFill>
                  <a:srgbClr val="00AFEF"/>
                </a:solidFill>
                <a:cs typeface="Calibri"/>
                <a:sym typeface="+mn-ea"/>
              </a:rPr>
              <a:t>› </a:t>
            </a:r>
            <a:r>
              <a:rPr lang="en-US" altLang="en-US" sz="1600" dirty="0" smtClean="0">
                <a:sym typeface="+mn-ea"/>
              </a:rPr>
              <a:t>Freelancer at Upwork &amp; Fiverr</a:t>
            </a:r>
            <a:r>
              <a:rPr lang="en-US" sz="1600" dirty="0" smtClean="0">
                <a:sym typeface="+mn-ea"/>
              </a:rPr>
              <a:t>.</a:t>
            </a:r>
            <a:endParaRPr lang="en-US" sz="1600" dirty="0" smtClean="0"/>
          </a:p>
          <a:p>
            <a:pPr marL="12700">
              <a:spcBef>
                <a:spcPts val="100"/>
              </a:spcBef>
              <a:tabLst>
                <a:tab pos="301625" algn="l"/>
              </a:tabLst>
            </a:pPr>
            <a:r>
              <a:rPr lang="en-US" sz="1600" dirty="0">
                <a:solidFill>
                  <a:srgbClr val="00AFEF"/>
                </a:solidFill>
                <a:cs typeface="Calibri"/>
                <a:sym typeface="+mn-ea"/>
              </a:rPr>
              <a:t>› </a:t>
            </a:r>
            <a:r>
              <a:rPr lang="en-US" altLang="en-US" sz="1600" dirty="0" smtClean="0">
                <a:sym typeface="+mn-ea"/>
              </a:rPr>
              <a:t>Teacher at SMTP</a:t>
            </a:r>
            <a:r>
              <a:rPr lang="en-US" sz="1600" dirty="0" smtClean="0">
                <a:sym typeface="+mn-ea"/>
              </a:rPr>
              <a:t>.</a:t>
            </a:r>
            <a:endParaRPr lang="en-US" sz="1600" dirty="0" smtClean="0"/>
          </a:p>
          <a:p>
            <a:pPr marL="12700">
              <a:spcBef>
                <a:spcPts val="100"/>
              </a:spcBef>
              <a:tabLst>
                <a:tab pos="301625" algn="l"/>
              </a:tabLst>
            </a:pPr>
            <a:r>
              <a:rPr lang="en-US" sz="1600" dirty="0">
                <a:solidFill>
                  <a:srgbClr val="00AFEF"/>
                </a:solidFill>
                <a:cs typeface="Calibri"/>
                <a:sym typeface="+mn-ea"/>
              </a:rPr>
              <a:t>› </a:t>
            </a:r>
            <a:r>
              <a:rPr lang="en-US" altLang="en-US" sz="1600" dirty="0" smtClean="0">
                <a:sym typeface="+mn-ea"/>
              </a:rPr>
              <a:t>StartUp - CodeFrame</a:t>
            </a:r>
            <a:r>
              <a:rPr lang="en-US" sz="1600" dirty="0" smtClean="0">
                <a:sym typeface="+mn-ea"/>
              </a:rPr>
              <a:t>.</a:t>
            </a:r>
            <a:r>
              <a:rPr lang="en-US" altLang="en-US" sz="1600" dirty="0" smtClean="0">
                <a:sym typeface="+mn-ea"/>
              </a:rPr>
              <a:t>tech</a:t>
            </a:r>
            <a:endParaRPr lang="en-US" sz="1600" dirty="0" smtClean="0"/>
          </a:p>
          <a:p>
            <a:pPr marL="12700">
              <a:spcBef>
                <a:spcPts val="100"/>
              </a:spcBef>
              <a:tabLst>
                <a:tab pos="301625" algn="l"/>
              </a:tabLst>
            </a:pPr>
            <a:r>
              <a:rPr lang="en-US" sz="1600" dirty="0">
                <a:solidFill>
                  <a:srgbClr val="00AFEF"/>
                </a:solidFill>
                <a:cs typeface="Calibri"/>
                <a:sym typeface="+mn-ea"/>
              </a:rPr>
              <a:t>› </a:t>
            </a:r>
            <a:r>
              <a:rPr lang="en-US" altLang="en-US" sz="1600" dirty="0" smtClean="0">
                <a:sym typeface="+mn-ea"/>
              </a:rPr>
              <a:t>Social Links</a:t>
            </a:r>
            <a:r>
              <a:rPr lang="en-US" sz="1600" dirty="0" smtClean="0">
                <a:sym typeface="+mn-ea"/>
              </a:rPr>
              <a:t>.</a:t>
            </a:r>
            <a:endParaRPr lang="en-US" sz="1600" dirty="0" smtClean="0"/>
          </a:p>
          <a:p>
            <a:pPr marL="12700">
              <a:spcBef>
                <a:spcPts val="100"/>
              </a:spcBef>
              <a:tabLst>
                <a:tab pos="301625" algn="l"/>
              </a:tabLst>
            </a:pPr>
            <a:r>
              <a:rPr lang="en-US" sz="1600" dirty="0">
                <a:solidFill>
                  <a:srgbClr val="00AFEF"/>
                </a:solidFill>
                <a:cs typeface="Calibri"/>
                <a:sym typeface="+mn-ea"/>
              </a:rPr>
              <a:t>› </a:t>
            </a:r>
            <a:r>
              <a:rPr lang="en-US" altLang="en-US" sz="1600" dirty="0">
                <a:solidFill>
                  <a:srgbClr val="00AFEF"/>
                </a:solidFill>
                <a:cs typeface="Calibri"/>
                <a:sym typeface="+mn-ea"/>
                <a:hlinkClick r:id="rId1" action="ppaction://hlinkfile"/>
              </a:rPr>
              <a:t>fb.com/naveed.trainer</a:t>
            </a:r>
            <a:endParaRPr lang="en-US" altLang="en-US" sz="1600" dirty="0">
              <a:solidFill>
                <a:srgbClr val="00AFEF"/>
              </a:solidFill>
              <a:cs typeface="Calibri"/>
            </a:endParaRPr>
          </a:p>
          <a:p>
            <a:pPr marL="12700">
              <a:spcBef>
                <a:spcPts val="100"/>
              </a:spcBef>
              <a:tabLst>
                <a:tab pos="301625" algn="l"/>
              </a:tabLst>
            </a:pPr>
            <a:r>
              <a:rPr lang="en-US" sz="1600" dirty="0">
                <a:solidFill>
                  <a:srgbClr val="00AFEF"/>
                </a:solidFill>
                <a:cs typeface="Calibri"/>
                <a:sym typeface="+mn-ea"/>
              </a:rPr>
              <a:t>› </a:t>
            </a:r>
            <a:r>
              <a:rPr lang="en-US" sz="1600" dirty="0">
                <a:solidFill>
                  <a:srgbClr val="00AFEF"/>
                </a:solidFill>
                <a:cs typeface="Calibri"/>
                <a:sym typeface="+mn-ea"/>
                <a:hlinkClick r:id="rId2" action="ppaction://hlinkfile"/>
              </a:rPr>
              <a:t>codeframe.tech/</a:t>
            </a:r>
            <a:endParaRPr lang="en-US" sz="1600" dirty="0">
              <a:solidFill>
                <a:srgbClr val="00AFEF"/>
              </a:solidFill>
              <a:cs typeface="Calibri"/>
              <a:sym typeface="+mn-ea"/>
            </a:endParaRPr>
          </a:p>
          <a:p>
            <a:pPr marL="12700">
              <a:spcBef>
                <a:spcPts val="100"/>
              </a:spcBef>
              <a:tabLst>
                <a:tab pos="301625" algn="l"/>
              </a:tabLst>
            </a:pPr>
            <a:r>
              <a:rPr lang="en-US" sz="1600" dirty="0">
                <a:solidFill>
                  <a:srgbClr val="00AFEF"/>
                </a:solidFill>
                <a:cs typeface="Calibri"/>
                <a:sym typeface="+mn-ea"/>
              </a:rPr>
              <a:t>› </a:t>
            </a:r>
            <a:r>
              <a:rPr lang="en-US" altLang="en-US" sz="1600" dirty="0">
                <a:solidFill>
                  <a:srgbClr val="00AFEF"/>
                </a:solidFill>
                <a:cs typeface="Calibri"/>
                <a:sym typeface="+mn-ea"/>
                <a:hlinkClick r:id="rId3" action="ppaction://hlinkfile"/>
              </a:rPr>
              <a:t>l</a:t>
            </a:r>
            <a:r>
              <a:rPr lang="en-US" sz="1600" dirty="0">
                <a:solidFill>
                  <a:srgbClr val="00AFEF"/>
                </a:solidFill>
                <a:cs typeface="Calibri"/>
                <a:sym typeface="+mn-ea"/>
                <a:hlinkClick r:id="rId3" action="ppaction://hlinkfile"/>
              </a:rPr>
              <a:t>inkedin.com/in/naveed-t</a:t>
            </a:r>
            <a:r>
              <a:rPr lang="en-US" altLang="en-US" sz="1600" dirty="0">
                <a:solidFill>
                  <a:srgbClr val="00AFEF"/>
                </a:solidFill>
                <a:cs typeface="Calibri"/>
                <a:sym typeface="+mn-ea"/>
                <a:hlinkClick r:id="rId3" action="ppaction://hlinkfile"/>
              </a:rPr>
              <a:t>ra</a:t>
            </a:r>
            <a:r>
              <a:rPr lang="en-US" sz="1600" dirty="0">
                <a:solidFill>
                  <a:srgbClr val="00AFEF"/>
                </a:solidFill>
                <a:cs typeface="Calibri"/>
                <a:sym typeface="+mn-ea"/>
                <a:hlinkClick r:id="rId3" action="ppaction://hlinkfile"/>
              </a:rPr>
              <a:t>iner</a:t>
            </a:r>
            <a:endParaRPr lang="en-US" sz="1600" dirty="0">
              <a:solidFill>
                <a:srgbClr val="00AFEF"/>
              </a:solidFill>
              <a:cs typeface="Calibri"/>
            </a:endParaRPr>
          </a:p>
          <a:p>
            <a:pPr marL="12700">
              <a:spcBef>
                <a:spcPts val="100"/>
              </a:spcBef>
              <a:tabLst>
                <a:tab pos="301625" algn="l"/>
              </a:tabLst>
            </a:pPr>
            <a:endParaRPr lang="en-US" sz="1600" dirty="0"/>
          </a:p>
        </p:txBody>
      </p:sp>
      <p:sp>
        <p:nvSpPr>
          <p:cNvPr id="2" name="Text Box 1"/>
          <p:cNvSpPr txBox="1"/>
          <p:nvPr/>
        </p:nvSpPr>
        <p:spPr>
          <a:xfrm>
            <a:off x="866775" y="1318260"/>
            <a:ext cx="3725545" cy="460375"/>
          </a:xfrm>
          <a:prstGeom prst="rect">
            <a:avLst/>
          </a:prstGeom>
          <a:noFill/>
        </p:spPr>
        <p:txBody>
          <a:bodyPr wrap="square" rtlCol="0">
            <a:spAutoFit/>
          </a:bodyPr>
          <a:p>
            <a:pPr marL="12700">
              <a:lnSpc>
                <a:spcPct val="100000"/>
              </a:lnSpc>
              <a:spcBef>
                <a:spcPts val="100"/>
              </a:spcBef>
            </a:pPr>
            <a:r>
              <a:rPr lang="en-US" altLang="en-US" sz="2400" b="1" spc="-5" dirty="0" smtClean="0">
                <a:solidFill>
                  <a:schemeClr val="tx2">
                    <a:lumMod val="40000"/>
                    <a:lumOff val="60000"/>
                  </a:schemeClr>
                </a:solidFill>
                <a:latin typeface="Calibri"/>
                <a:cs typeface="Calibri"/>
                <a:sym typeface="+mn-ea"/>
              </a:rPr>
              <a:t>Naveed Sarwar</a:t>
            </a:r>
            <a:endParaRPr lang="en-US" altLang="en-US" sz="2400" b="1" spc="-5" dirty="0" smtClean="0">
              <a:solidFill>
                <a:schemeClr val="tx2">
                  <a:lumMod val="40000"/>
                  <a:lumOff val="60000"/>
                </a:schemeClr>
              </a:solidFill>
              <a:latin typeface="Calibri"/>
              <a:cs typeface="Calibri"/>
              <a:sym typeface="+mn-ea"/>
            </a:endParaRPr>
          </a:p>
        </p:txBody>
      </p:sp>
      <p:pic>
        <p:nvPicPr>
          <p:cNvPr id="3" name="Picture 2" descr="prof"/>
          <p:cNvPicPr>
            <a:picLocks noChangeAspect="1"/>
          </p:cNvPicPr>
          <p:nvPr/>
        </p:nvPicPr>
        <p:blipFill>
          <a:blip r:embed="rId4"/>
          <a:stretch>
            <a:fillRect/>
          </a:stretch>
        </p:blipFill>
        <p:spPr>
          <a:xfrm>
            <a:off x="5690235" y="1318260"/>
            <a:ext cx="2129155" cy="32004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990600" y="819150"/>
            <a:ext cx="4431030" cy="320040"/>
          </a:xfrm>
          <a:prstGeom prst="rect">
            <a:avLst/>
          </a:prstGeom>
        </p:spPr>
        <p:txBody>
          <a:bodyPr vert="horz" wrap="square" lIns="0" tIns="12700" rIns="0" bIns="0" rtlCol="0">
            <a:spAutoFit/>
          </a:bodyPr>
          <a:lstStyle/>
          <a:p>
            <a:pPr marL="12700">
              <a:lnSpc>
                <a:spcPct val="100000"/>
              </a:lnSpc>
              <a:spcBef>
                <a:spcPts val="100"/>
              </a:spcBef>
            </a:pPr>
            <a:r>
              <a:rPr lang="en-US" sz="2000" b="1" spc="-5" dirty="0" smtClean="0">
                <a:solidFill>
                  <a:srgbClr val="FFFFFF"/>
                </a:solidFill>
              </a:rPr>
              <a:t>IT'S TIME TO SKILL UP</a:t>
            </a:r>
            <a:endParaRPr lang="en-US" sz="2000" dirty="0">
              <a:latin typeface="Calibri"/>
              <a:cs typeface="Calibri"/>
            </a:endParaRPr>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85800" y="1352550"/>
            <a:ext cx="7772400" cy="31242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990600" y="819150"/>
            <a:ext cx="4431030" cy="320040"/>
          </a:xfrm>
          <a:prstGeom prst="rect">
            <a:avLst/>
          </a:prstGeom>
        </p:spPr>
        <p:txBody>
          <a:bodyPr vert="horz" wrap="square" lIns="0" tIns="12700" rIns="0" bIns="0" rtlCol="0">
            <a:spAutoFit/>
          </a:bodyPr>
          <a:lstStyle/>
          <a:p>
            <a:pPr marL="12700">
              <a:lnSpc>
                <a:spcPct val="100000"/>
              </a:lnSpc>
              <a:spcBef>
                <a:spcPts val="100"/>
              </a:spcBef>
            </a:pPr>
            <a:r>
              <a:rPr lang="en-US" sz="2000" b="1" spc="-5" dirty="0" smtClean="0">
                <a:solidFill>
                  <a:srgbClr val="FFFFFF"/>
                </a:solidFill>
              </a:rPr>
              <a:t>IT'S TIME TO SKILL UP</a:t>
            </a:r>
            <a:endParaRPr lang="en-US" sz="2000" dirty="0">
              <a:latin typeface="Calibri"/>
              <a:cs typeface="Calibri"/>
            </a:endParaRPr>
          </a:p>
        </p:txBody>
      </p:sp>
      <p:pic>
        <p:nvPicPr>
          <p:cNvPr id="2" name="Picture 1" descr="First+Step+To+Success"/>
          <p:cNvPicPr>
            <a:picLocks noChangeAspect="1"/>
          </p:cNvPicPr>
          <p:nvPr/>
        </p:nvPicPr>
        <p:blipFill>
          <a:blip r:embed="rId1"/>
          <a:stretch>
            <a:fillRect/>
          </a:stretch>
        </p:blipFill>
        <p:spPr>
          <a:xfrm>
            <a:off x="2087880" y="1370330"/>
            <a:ext cx="4511040" cy="300736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866775" y="823595"/>
            <a:ext cx="6247765" cy="381635"/>
          </a:xfrm>
          <a:prstGeom prst="rect">
            <a:avLst/>
          </a:prstGeom>
        </p:spPr>
        <p:txBody>
          <a:bodyPr vert="horz" wrap="square" lIns="0" tIns="12700" rIns="0" bIns="0" rtlCol="0">
            <a:spAutoFit/>
          </a:bodyPr>
          <a:lstStyle/>
          <a:p>
            <a:pPr marL="12700">
              <a:lnSpc>
                <a:spcPct val="100000"/>
              </a:lnSpc>
              <a:spcBef>
                <a:spcPts val="100"/>
              </a:spcBef>
            </a:pPr>
            <a:r>
              <a:rPr lang="en-US" sz="2400" b="1" dirty="0" smtClean="0">
                <a:solidFill>
                  <a:schemeClr val="bg1"/>
                </a:solidFill>
              </a:rPr>
              <a:t>WHAT SHOULD I LEARN?</a:t>
            </a:r>
            <a:endParaRPr lang="en-US" sz="2400" dirty="0">
              <a:solidFill>
                <a:schemeClr val="bg1"/>
              </a:solidFill>
            </a:endParaRPr>
          </a:p>
        </p:txBody>
      </p:sp>
      <p:sp>
        <p:nvSpPr>
          <p:cNvPr id="6" name="object 2"/>
          <p:cNvSpPr txBox="1"/>
          <p:nvPr/>
        </p:nvSpPr>
        <p:spPr>
          <a:xfrm>
            <a:off x="838200" y="1428750"/>
            <a:ext cx="6011774" cy="289823"/>
          </a:xfrm>
          <a:prstGeom prst="rect">
            <a:avLst/>
          </a:prstGeom>
        </p:spPr>
        <p:txBody>
          <a:bodyPr vert="horz" wrap="square" lIns="0" tIns="12700" rIns="0" bIns="0" rtlCol="0">
            <a:spAutoFit/>
          </a:bodyPr>
          <a:lstStyle/>
          <a:p>
            <a:pPr marL="12700">
              <a:spcBef>
                <a:spcPts val="100"/>
              </a:spcBef>
              <a:tabLst>
                <a:tab pos="301625" algn="l"/>
              </a:tabLst>
            </a:pPr>
            <a:r>
              <a:rPr dirty="0" smtClean="0">
                <a:solidFill>
                  <a:srgbClr val="00AFEF"/>
                </a:solidFill>
                <a:cs typeface="Calibri"/>
              </a:rPr>
              <a:t>›</a:t>
            </a:r>
            <a:r>
              <a:rPr lang="en-US" dirty="0" smtClean="0">
                <a:solidFill>
                  <a:srgbClr val="00AFEF"/>
                </a:solidFill>
                <a:cs typeface="Calibri"/>
              </a:rPr>
              <a:t> </a:t>
            </a:r>
            <a:r>
              <a:rPr lang="en-US" sz="1600" dirty="0"/>
              <a:t>There are hundreds of </a:t>
            </a:r>
            <a:r>
              <a:rPr lang="en-US" sz="1600" b="1" dirty="0"/>
              <a:t>programming languages</a:t>
            </a:r>
            <a:r>
              <a:rPr lang="en-US" sz="1600" dirty="0"/>
              <a:t> ​​in use </a:t>
            </a:r>
            <a:r>
              <a:rPr lang="en-US" sz="1600" dirty="0" smtClean="0"/>
              <a:t>today</a:t>
            </a:r>
            <a:r>
              <a:rPr lang="en-US" sz="1600" dirty="0" smtClean="0">
                <a:solidFill>
                  <a:srgbClr val="00AFEF"/>
                </a:solidFill>
                <a:cs typeface="Calibri"/>
              </a:rPr>
              <a:t>.</a:t>
            </a:r>
            <a:endParaRPr lang="en-US" sz="1600" b="1" dirty="0" smtClean="0">
              <a:solidFill>
                <a:srgbClr val="00AFEF"/>
              </a:solidFill>
              <a:cs typeface="Calibri"/>
            </a:endParaRPr>
          </a:p>
        </p:txBody>
      </p:sp>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248400" y="1310272"/>
            <a:ext cx="2232863" cy="3156513"/>
          </a:xfrm>
          <a:prstGeom prst="rect">
            <a:avLst/>
          </a:prstGeom>
        </p:spPr>
      </p:pic>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782407"/>
            <a:ext cx="5368756" cy="2684378"/>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866775" y="819150"/>
            <a:ext cx="3725774" cy="382156"/>
          </a:xfrm>
          <a:prstGeom prst="rect">
            <a:avLst/>
          </a:prstGeom>
        </p:spPr>
        <p:txBody>
          <a:bodyPr vert="horz" wrap="square" lIns="0" tIns="12700" rIns="0" bIns="0" rtlCol="0">
            <a:spAutoFit/>
          </a:bodyPr>
          <a:lstStyle/>
          <a:p>
            <a:pPr marL="12700">
              <a:lnSpc>
                <a:spcPct val="100000"/>
              </a:lnSpc>
              <a:spcBef>
                <a:spcPts val="100"/>
              </a:spcBef>
            </a:pPr>
            <a:r>
              <a:rPr lang="en-US" sz="2400" b="1" dirty="0" smtClean="0">
                <a:solidFill>
                  <a:schemeClr val="bg1"/>
                </a:solidFill>
              </a:rPr>
              <a:t>MAJOR AREAS</a:t>
            </a:r>
            <a:endParaRPr lang="en-US" sz="2400" dirty="0">
              <a:solidFill>
                <a:schemeClr val="bg1"/>
              </a:solidFill>
            </a:endParaRPr>
          </a:p>
        </p:txBody>
      </p:sp>
      <p:sp>
        <p:nvSpPr>
          <p:cNvPr id="6" name="object 2"/>
          <p:cNvSpPr txBox="1"/>
          <p:nvPr/>
        </p:nvSpPr>
        <p:spPr>
          <a:xfrm>
            <a:off x="838200" y="1657350"/>
            <a:ext cx="6011774" cy="1844095"/>
          </a:xfrm>
          <a:prstGeom prst="rect">
            <a:avLst/>
          </a:prstGeom>
        </p:spPr>
        <p:txBody>
          <a:bodyPr vert="horz" wrap="square" lIns="0" tIns="12700" rIns="0" bIns="0" rtlCol="0">
            <a:spAutoFit/>
          </a:bodyPr>
          <a:lstStyle/>
          <a:p>
            <a:pPr marL="12700">
              <a:spcBef>
                <a:spcPts val="100"/>
              </a:spcBef>
              <a:tabLst>
                <a:tab pos="301625" algn="l"/>
              </a:tabLst>
            </a:pPr>
            <a:r>
              <a:rPr dirty="0" smtClean="0">
                <a:solidFill>
                  <a:srgbClr val="00AFEF"/>
                </a:solidFill>
                <a:cs typeface="Calibri"/>
              </a:rPr>
              <a:t>›</a:t>
            </a:r>
            <a:r>
              <a:rPr lang="en-US" dirty="0" smtClean="0">
                <a:solidFill>
                  <a:srgbClr val="00AFEF"/>
                </a:solidFill>
                <a:cs typeface="Calibri"/>
              </a:rPr>
              <a:t> </a:t>
            </a:r>
            <a:r>
              <a:rPr lang="en-US" sz="1600" dirty="0" smtClean="0"/>
              <a:t>Mobile Applications Development</a:t>
            </a:r>
            <a:r>
              <a:rPr lang="en-US" sz="1600" dirty="0" smtClean="0">
                <a:solidFill>
                  <a:srgbClr val="00AFEF"/>
                </a:solidFill>
                <a:cs typeface="Calibri"/>
              </a:rPr>
              <a:t>.</a:t>
            </a:r>
            <a:endParaRPr lang="en-US" sz="1600" dirty="0" smtClean="0">
              <a:solidFill>
                <a:srgbClr val="00AFEF"/>
              </a:solidFill>
              <a:cs typeface="Calibri"/>
            </a:endParaRPr>
          </a:p>
          <a:p>
            <a:pPr marL="12700">
              <a:spcBef>
                <a:spcPts val="100"/>
              </a:spcBef>
              <a:tabLst>
                <a:tab pos="301625" algn="l"/>
              </a:tabLst>
            </a:pPr>
            <a:r>
              <a:rPr lang="en-US" sz="1600" dirty="0">
                <a:solidFill>
                  <a:srgbClr val="00AFEF"/>
                </a:solidFill>
                <a:cs typeface="Calibri"/>
              </a:rPr>
              <a:t>› </a:t>
            </a:r>
            <a:r>
              <a:rPr lang="en-US" sz="1600" dirty="0" smtClean="0"/>
              <a:t>Web Development.</a:t>
            </a:r>
            <a:endParaRPr lang="en-US" sz="1600" dirty="0" smtClean="0"/>
          </a:p>
          <a:p>
            <a:pPr marL="12700">
              <a:spcBef>
                <a:spcPts val="100"/>
              </a:spcBef>
              <a:tabLst>
                <a:tab pos="301625" algn="l"/>
              </a:tabLst>
            </a:pPr>
            <a:r>
              <a:rPr lang="en-US" sz="1600" dirty="0">
                <a:solidFill>
                  <a:srgbClr val="00AFEF"/>
                </a:solidFill>
                <a:cs typeface="Calibri"/>
              </a:rPr>
              <a:t>› </a:t>
            </a:r>
            <a:r>
              <a:rPr lang="en-US" sz="1600" dirty="0" smtClean="0"/>
              <a:t>Desktop Applications.</a:t>
            </a:r>
            <a:endParaRPr lang="en-US" sz="1600" dirty="0" smtClean="0"/>
          </a:p>
          <a:p>
            <a:pPr marL="12700">
              <a:spcBef>
                <a:spcPts val="100"/>
              </a:spcBef>
              <a:tabLst>
                <a:tab pos="301625" algn="l"/>
              </a:tabLst>
            </a:pPr>
            <a:r>
              <a:rPr lang="en-US" sz="1600" dirty="0">
                <a:solidFill>
                  <a:srgbClr val="00AFEF"/>
                </a:solidFill>
                <a:cs typeface="Calibri"/>
              </a:rPr>
              <a:t>› </a:t>
            </a:r>
            <a:r>
              <a:rPr lang="en-US" sz="1600" dirty="0" smtClean="0"/>
              <a:t>Blockchain.</a:t>
            </a:r>
            <a:endParaRPr lang="en-US" sz="1600" dirty="0" smtClean="0"/>
          </a:p>
          <a:p>
            <a:pPr marL="12700">
              <a:spcBef>
                <a:spcPts val="100"/>
              </a:spcBef>
              <a:tabLst>
                <a:tab pos="301625" algn="l"/>
              </a:tabLst>
            </a:pPr>
            <a:r>
              <a:rPr lang="en-US" sz="1600" dirty="0">
                <a:solidFill>
                  <a:srgbClr val="00AFEF"/>
                </a:solidFill>
                <a:cs typeface="Calibri"/>
              </a:rPr>
              <a:t>› </a:t>
            </a:r>
            <a:r>
              <a:rPr lang="en-US" sz="1600" dirty="0" smtClean="0"/>
              <a:t>A.I (Artificial Intelligence).</a:t>
            </a:r>
            <a:endParaRPr lang="en-US" sz="1600" dirty="0" smtClean="0"/>
          </a:p>
          <a:p>
            <a:pPr marL="12700">
              <a:spcBef>
                <a:spcPts val="100"/>
              </a:spcBef>
              <a:tabLst>
                <a:tab pos="301625" algn="l"/>
              </a:tabLst>
            </a:pPr>
            <a:r>
              <a:rPr lang="en-US" sz="1600" dirty="0">
                <a:solidFill>
                  <a:srgbClr val="00AFEF"/>
                </a:solidFill>
                <a:cs typeface="Calibri"/>
              </a:rPr>
              <a:t>› </a:t>
            </a:r>
            <a:r>
              <a:rPr lang="en-US" sz="1600" dirty="0"/>
              <a:t>G</a:t>
            </a:r>
            <a:r>
              <a:rPr lang="en-US" sz="1600" dirty="0" smtClean="0"/>
              <a:t>raphic Designing.</a:t>
            </a:r>
            <a:endParaRPr lang="en-US" sz="1600" dirty="0" smtClean="0"/>
          </a:p>
          <a:p>
            <a:pPr marL="12700">
              <a:spcBef>
                <a:spcPts val="100"/>
              </a:spcBef>
              <a:tabLst>
                <a:tab pos="301625" algn="l"/>
              </a:tabLst>
            </a:pPr>
            <a:r>
              <a:rPr lang="en-US" sz="1600" dirty="0">
                <a:solidFill>
                  <a:srgbClr val="00AFEF"/>
                </a:solidFill>
                <a:cs typeface="Calibri"/>
              </a:rPr>
              <a:t>› </a:t>
            </a:r>
            <a:r>
              <a:rPr lang="en-US" sz="1600" dirty="0" smtClean="0"/>
              <a:t>Networking.</a:t>
            </a:r>
            <a:endParaRPr lang="en-US" sz="16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714375" y="819150"/>
            <a:ext cx="5810250" cy="381635"/>
          </a:xfrm>
          <a:prstGeom prst="rect">
            <a:avLst/>
          </a:prstGeom>
        </p:spPr>
        <p:txBody>
          <a:bodyPr vert="horz" wrap="square" lIns="0" tIns="12700" rIns="0" bIns="0" rtlCol="0">
            <a:spAutoFit/>
          </a:bodyPr>
          <a:lstStyle/>
          <a:p>
            <a:pPr marL="12700">
              <a:lnSpc>
                <a:spcPct val="100000"/>
              </a:lnSpc>
              <a:spcBef>
                <a:spcPts val="100"/>
              </a:spcBef>
            </a:pPr>
            <a:r>
              <a:rPr lang="en-US" sz="2400" b="1" dirty="0" smtClean="0">
                <a:solidFill>
                  <a:schemeClr val="bg1"/>
                </a:solidFill>
              </a:rPr>
              <a:t>MARKET REQUIREMENTS</a:t>
            </a:r>
            <a:endParaRPr lang="en-US" sz="2400" dirty="0">
              <a:solidFill>
                <a:schemeClr val="bg1"/>
              </a:solidFill>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85800" y="1428750"/>
            <a:ext cx="4228088" cy="2895600"/>
          </a:xfrm>
          <a:prstGeom prst="rect">
            <a:avLst/>
          </a:prstGeom>
        </p:spPr>
      </p:pic>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00" y="1321886"/>
            <a:ext cx="3505200" cy="3109328"/>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762000" y="807720"/>
            <a:ext cx="5118100" cy="381635"/>
          </a:xfrm>
          <a:prstGeom prst="rect">
            <a:avLst/>
          </a:prstGeom>
        </p:spPr>
        <p:txBody>
          <a:bodyPr vert="horz" wrap="square" lIns="0" tIns="12700" rIns="0" bIns="0" rtlCol="0">
            <a:spAutoFit/>
          </a:bodyPr>
          <a:lstStyle/>
          <a:p>
            <a:pPr marL="12700">
              <a:lnSpc>
                <a:spcPct val="100000"/>
              </a:lnSpc>
              <a:spcBef>
                <a:spcPts val="100"/>
              </a:spcBef>
            </a:pPr>
            <a:r>
              <a:rPr lang="en-US" sz="2400" b="1" dirty="0" smtClean="0">
                <a:solidFill>
                  <a:schemeClr val="bg1"/>
                </a:solidFill>
              </a:rPr>
              <a:t>MARKET REQUIREMENTS</a:t>
            </a:r>
            <a:endParaRPr lang="en-US" sz="2400" dirty="0">
              <a:solidFill>
                <a:schemeClr val="bg1"/>
              </a:solidFill>
            </a:endParaRPr>
          </a:p>
        </p:txBody>
      </p:sp>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85801" y="1352550"/>
            <a:ext cx="4343400" cy="3152775"/>
          </a:xfrm>
          <a:prstGeom prst="rect">
            <a:avLst/>
          </a:prstGeom>
        </p:spPr>
      </p:pic>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9200" y="1333500"/>
            <a:ext cx="3428999" cy="3171825"/>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074826" y="800016"/>
            <a:ext cx="4944974" cy="382156"/>
          </a:xfrm>
          <a:prstGeom prst="rect">
            <a:avLst/>
          </a:prstGeom>
        </p:spPr>
        <p:txBody>
          <a:bodyPr vert="horz" wrap="square" lIns="0" tIns="12700" rIns="0" bIns="0" rtlCol="0">
            <a:spAutoFit/>
          </a:bodyPr>
          <a:lstStyle/>
          <a:p>
            <a:pPr marL="12700">
              <a:lnSpc>
                <a:spcPct val="100000"/>
              </a:lnSpc>
              <a:spcBef>
                <a:spcPts val="100"/>
              </a:spcBef>
            </a:pPr>
            <a:r>
              <a:rPr lang="en-US" sz="2400" b="1" dirty="0" smtClean="0">
                <a:solidFill>
                  <a:schemeClr val="bg1"/>
                </a:solidFill>
              </a:rPr>
              <a:t>GLOBAL MARKET</a:t>
            </a:r>
            <a:endParaRPr lang="en-US" sz="2400" dirty="0">
              <a:solidFill>
                <a:schemeClr val="bg1"/>
              </a:solidFill>
            </a:endParaRPr>
          </a:p>
        </p:txBody>
      </p:sp>
      <p:sp>
        <p:nvSpPr>
          <p:cNvPr id="5" name="Rectangle 4"/>
          <p:cNvSpPr/>
          <p:nvPr/>
        </p:nvSpPr>
        <p:spPr>
          <a:xfrm>
            <a:off x="1074826" y="1352550"/>
            <a:ext cx="6877588" cy="369332"/>
          </a:xfrm>
          <a:prstGeom prst="rect">
            <a:avLst/>
          </a:prstGeom>
        </p:spPr>
        <p:txBody>
          <a:bodyPr wrap="none">
            <a:spAutoFit/>
          </a:bodyPr>
          <a:lstStyle/>
          <a:p>
            <a:r>
              <a:rPr lang="en-US" dirty="0" err="1"/>
              <a:t>Upwork</a:t>
            </a:r>
            <a:r>
              <a:rPr lang="en-US" dirty="0"/>
              <a:t> releases the 20 fastest-growing skills for freelancers in Q3 2017</a:t>
            </a:r>
            <a:endParaRPr lang="en-US" dirty="0"/>
          </a:p>
        </p:txBody>
      </p:sp>
      <p:pic>
        <p:nvPicPr>
          <p:cNvPr id="8" name="Picture 7"/>
          <p:cNvPicPr>
            <a:picLocks noChangeAspect="1"/>
          </p:cNvPicPr>
          <p:nvPr/>
        </p:nvPicPr>
        <p:blipFill>
          <a:blip r:embed="rId1"/>
          <a:stretch>
            <a:fillRect/>
          </a:stretch>
        </p:blipFill>
        <p:spPr>
          <a:xfrm>
            <a:off x="1522770" y="1693306"/>
            <a:ext cx="3009900" cy="2783443"/>
          </a:xfrm>
          <a:prstGeom prst="rect">
            <a:avLst/>
          </a:prstGeom>
        </p:spPr>
      </p:pic>
      <p:pic>
        <p:nvPicPr>
          <p:cNvPr id="9" name="Picture 8"/>
          <p:cNvPicPr>
            <a:picLocks noChangeAspect="1"/>
          </p:cNvPicPr>
          <p:nvPr/>
        </p:nvPicPr>
        <p:blipFill>
          <a:blip r:embed="rId2"/>
          <a:stretch>
            <a:fillRect/>
          </a:stretch>
        </p:blipFill>
        <p:spPr>
          <a:xfrm>
            <a:off x="4609139" y="1693306"/>
            <a:ext cx="3305175" cy="2783443"/>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074826" y="909066"/>
            <a:ext cx="4944974" cy="382156"/>
          </a:xfrm>
          <a:prstGeom prst="rect">
            <a:avLst/>
          </a:prstGeom>
        </p:spPr>
        <p:txBody>
          <a:bodyPr vert="horz" wrap="square" lIns="0" tIns="12700" rIns="0" bIns="0" rtlCol="0">
            <a:spAutoFit/>
          </a:bodyPr>
          <a:lstStyle/>
          <a:p>
            <a:pPr marL="12700">
              <a:lnSpc>
                <a:spcPct val="100000"/>
              </a:lnSpc>
              <a:spcBef>
                <a:spcPts val="100"/>
              </a:spcBef>
            </a:pPr>
            <a:r>
              <a:rPr lang="en-US" sz="2400" b="1" dirty="0" smtClean="0">
                <a:solidFill>
                  <a:schemeClr val="bg1"/>
                </a:solidFill>
              </a:rPr>
              <a:t>GLOBAL MARKET</a:t>
            </a:r>
            <a:endParaRPr lang="en-US" sz="2400" dirty="0">
              <a:solidFill>
                <a:schemeClr val="bg1"/>
              </a:solidFill>
            </a:endParaRPr>
          </a:p>
        </p:txBody>
      </p:sp>
      <p:sp>
        <p:nvSpPr>
          <p:cNvPr id="5" name="Rectangle 4"/>
          <p:cNvSpPr/>
          <p:nvPr/>
        </p:nvSpPr>
        <p:spPr>
          <a:xfrm>
            <a:off x="2133600" y="1352550"/>
            <a:ext cx="4083169" cy="369332"/>
          </a:xfrm>
          <a:prstGeom prst="rect">
            <a:avLst/>
          </a:prstGeom>
        </p:spPr>
        <p:txBody>
          <a:bodyPr wrap="none">
            <a:spAutoFit/>
          </a:bodyPr>
          <a:lstStyle/>
          <a:p>
            <a:r>
              <a:rPr lang="en-US" dirty="0" err="1">
                <a:solidFill>
                  <a:srgbClr val="494949"/>
                </a:solidFill>
                <a:latin typeface="gotham bold"/>
              </a:rPr>
              <a:t>Upwork</a:t>
            </a:r>
            <a:r>
              <a:rPr lang="en-US" dirty="0">
                <a:solidFill>
                  <a:srgbClr val="494949"/>
                </a:solidFill>
                <a:latin typeface="gotham bold"/>
              </a:rPr>
              <a:t> releases Q1 2018 Skills Index</a:t>
            </a:r>
            <a:endParaRPr lang="en-US" b="0" i="0" dirty="0">
              <a:solidFill>
                <a:srgbClr val="494949"/>
              </a:solidFill>
              <a:effectLst/>
              <a:latin typeface="gotham bold"/>
            </a:endParaRPr>
          </a:p>
        </p:txBody>
      </p:sp>
      <p:pic>
        <p:nvPicPr>
          <p:cNvPr id="6" name="Picture 5"/>
          <p:cNvPicPr>
            <a:picLocks noChangeAspect="1"/>
          </p:cNvPicPr>
          <p:nvPr/>
        </p:nvPicPr>
        <p:blipFill>
          <a:blip r:embed="rId1"/>
          <a:stretch>
            <a:fillRect/>
          </a:stretch>
        </p:blipFill>
        <p:spPr>
          <a:xfrm>
            <a:off x="2143125" y="1721882"/>
            <a:ext cx="2219325" cy="2718911"/>
          </a:xfrm>
          <a:prstGeom prst="rect">
            <a:avLst/>
          </a:prstGeom>
        </p:spPr>
      </p:pic>
      <p:pic>
        <p:nvPicPr>
          <p:cNvPr id="7" name="Picture 6"/>
          <p:cNvPicPr>
            <a:picLocks noChangeAspect="1"/>
          </p:cNvPicPr>
          <p:nvPr/>
        </p:nvPicPr>
        <p:blipFill>
          <a:blip r:embed="rId2"/>
          <a:stretch>
            <a:fillRect/>
          </a:stretch>
        </p:blipFill>
        <p:spPr>
          <a:xfrm>
            <a:off x="4371975" y="1657350"/>
            <a:ext cx="2381250" cy="2783443"/>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0" y="0"/>
                </a:moveTo>
                <a:lnTo>
                  <a:pt x="9143999" y="0"/>
                </a:lnTo>
                <a:lnTo>
                  <a:pt x="9143999" y="5143499"/>
                </a:lnTo>
                <a:lnTo>
                  <a:pt x="0" y="5143499"/>
                </a:lnTo>
                <a:lnTo>
                  <a:pt x="0" y="0"/>
                </a:lnTo>
                <a:close/>
              </a:path>
            </a:pathLst>
          </a:custGeom>
          <a:solidFill>
            <a:srgbClr val="2196F3"/>
          </a:solidFill>
        </p:spPr>
        <p:txBody>
          <a:bodyPr wrap="square" lIns="0" tIns="0" rIns="0" bIns="0" rtlCol="0"/>
          <a:lstStyle/>
          <a:p/>
        </p:txBody>
      </p:sp>
      <p:sp>
        <p:nvSpPr>
          <p:cNvPr id="3" name="object 3"/>
          <p:cNvSpPr txBox="1"/>
          <p:nvPr/>
        </p:nvSpPr>
        <p:spPr>
          <a:xfrm>
            <a:off x="228601" y="1657350"/>
            <a:ext cx="8153400" cy="1397819"/>
          </a:xfrm>
          <a:prstGeom prst="rect">
            <a:avLst/>
          </a:prstGeom>
        </p:spPr>
        <p:txBody>
          <a:bodyPr vert="horz" wrap="square" lIns="0" tIns="12700" rIns="0" bIns="0" rtlCol="0">
            <a:spAutoFit/>
          </a:bodyPr>
          <a:lstStyle/>
          <a:p>
            <a:pPr marL="12700" algn="ctr">
              <a:lnSpc>
                <a:spcPct val="100000"/>
              </a:lnSpc>
              <a:spcBef>
                <a:spcPts val="100"/>
              </a:spcBef>
            </a:pPr>
            <a:r>
              <a:rPr lang="en-US" sz="4500" spc="-245" dirty="0" smtClean="0">
                <a:solidFill>
                  <a:srgbClr val="FFFFFF"/>
                </a:solidFill>
                <a:latin typeface="Lucida Sans"/>
                <a:cs typeface="Lucida Sans"/>
              </a:rPr>
              <a:t>STATE OF THE ART TECHNOLOGIES </a:t>
            </a:r>
            <a:endParaRPr lang="en-US" sz="4500" dirty="0">
              <a:latin typeface="Lucida Sans"/>
              <a:cs typeface="Lucida Sans"/>
            </a:endParaRPr>
          </a:p>
        </p:txBody>
      </p:sp>
      <p:sp>
        <p:nvSpPr>
          <p:cNvPr id="4" name="object 4"/>
          <p:cNvSpPr/>
          <p:nvPr/>
        </p:nvSpPr>
        <p:spPr>
          <a:xfrm>
            <a:off x="3597164" y="484021"/>
            <a:ext cx="1176020" cy="0"/>
          </a:xfrm>
          <a:custGeom>
            <a:avLst/>
            <a:gdLst/>
            <a:ahLst/>
            <a:cxnLst/>
            <a:rect l="l" t="t" r="r" b="b"/>
            <a:pathLst>
              <a:path w="1176020">
                <a:moveTo>
                  <a:pt x="0" y="0"/>
                </a:moveTo>
                <a:lnTo>
                  <a:pt x="1175399" y="0"/>
                </a:lnTo>
              </a:path>
            </a:pathLst>
          </a:custGeom>
          <a:ln w="35399">
            <a:solidFill>
              <a:srgbClr val="C9DAF7"/>
            </a:solidFill>
          </a:ln>
        </p:spPr>
        <p:txBody>
          <a:bodyPr wrap="square" lIns="0" tIns="0" rIns="0" bIns="0" rtlCol="0"/>
          <a:lstStyle/>
          <a:p/>
        </p:txBody>
      </p:sp>
      <p:sp>
        <p:nvSpPr>
          <p:cNvPr id="5" name="object 5"/>
          <p:cNvSpPr/>
          <p:nvPr/>
        </p:nvSpPr>
        <p:spPr>
          <a:xfrm>
            <a:off x="4744296" y="484021"/>
            <a:ext cx="1774825" cy="0"/>
          </a:xfrm>
          <a:custGeom>
            <a:avLst/>
            <a:gdLst/>
            <a:ahLst/>
            <a:cxnLst/>
            <a:rect l="l" t="t" r="r" b="b"/>
            <a:pathLst>
              <a:path w="1774825">
                <a:moveTo>
                  <a:pt x="0" y="0"/>
                </a:moveTo>
                <a:lnTo>
                  <a:pt x="1774199" y="0"/>
                </a:lnTo>
              </a:path>
            </a:pathLst>
          </a:custGeom>
          <a:ln w="35399">
            <a:solidFill>
              <a:srgbClr val="6C9EEB"/>
            </a:solidFill>
          </a:ln>
        </p:spPr>
        <p:txBody>
          <a:bodyPr wrap="square" lIns="0" tIns="0" rIns="0" bIns="0" rtlCol="0"/>
          <a:lstStyle/>
          <a:p/>
        </p:txBody>
      </p:sp>
      <p:sp>
        <p:nvSpPr>
          <p:cNvPr id="6" name="object 6"/>
          <p:cNvSpPr/>
          <p:nvPr/>
        </p:nvSpPr>
        <p:spPr>
          <a:xfrm>
            <a:off x="6518361" y="484021"/>
            <a:ext cx="1235710" cy="0"/>
          </a:xfrm>
          <a:custGeom>
            <a:avLst/>
            <a:gdLst/>
            <a:ahLst/>
            <a:cxnLst/>
            <a:rect l="l" t="t" r="r" b="b"/>
            <a:pathLst>
              <a:path w="1235709">
                <a:moveTo>
                  <a:pt x="0" y="0"/>
                </a:moveTo>
                <a:lnTo>
                  <a:pt x="1235699" y="0"/>
                </a:lnTo>
              </a:path>
            </a:pathLst>
          </a:custGeom>
          <a:ln w="35399">
            <a:solidFill>
              <a:srgbClr val="3C78D8"/>
            </a:solidFill>
          </a:ln>
        </p:spPr>
        <p:txBody>
          <a:bodyPr wrap="square" lIns="0" tIns="0" rIns="0" bIns="0" rtlCol="0"/>
          <a:lstStyle/>
          <a:p/>
        </p:txBody>
      </p:sp>
      <p:sp>
        <p:nvSpPr>
          <p:cNvPr id="7" name="object 7"/>
          <p:cNvSpPr/>
          <p:nvPr/>
        </p:nvSpPr>
        <p:spPr>
          <a:xfrm>
            <a:off x="7684199" y="484021"/>
            <a:ext cx="796925" cy="0"/>
          </a:xfrm>
          <a:custGeom>
            <a:avLst/>
            <a:gdLst/>
            <a:ahLst/>
            <a:cxnLst/>
            <a:rect l="l" t="t" r="r" b="b"/>
            <a:pathLst>
              <a:path w="796925">
                <a:moveTo>
                  <a:pt x="0" y="0"/>
                </a:moveTo>
                <a:lnTo>
                  <a:pt x="796499" y="0"/>
                </a:lnTo>
              </a:path>
            </a:pathLst>
          </a:custGeom>
          <a:ln w="35399">
            <a:solidFill>
              <a:srgbClr val="1B4587"/>
            </a:solidFill>
          </a:ln>
        </p:spPr>
        <p:txBody>
          <a:bodyPr wrap="square" lIns="0" tIns="0" rIns="0" bIns="0" rtlCol="0"/>
          <a:lstStyle/>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838200" y="849059"/>
            <a:ext cx="4944974" cy="382156"/>
          </a:xfrm>
          <a:prstGeom prst="rect">
            <a:avLst/>
          </a:prstGeom>
        </p:spPr>
        <p:txBody>
          <a:bodyPr vert="horz" wrap="square" lIns="0" tIns="12700" rIns="0" bIns="0" rtlCol="0">
            <a:spAutoFit/>
          </a:bodyPr>
          <a:lstStyle/>
          <a:p>
            <a:pPr marL="12700">
              <a:lnSpc>
                <a:spcPct val="100000"/>
              </a:lnSpc>
              <a:spcBef>
                <a:spcPts val="100"/>
              </a:spcBef>
            </a:pPr>
            <a:r>
              <a:rPr lang="en-US" sz="2400" b="1" dirty="0" smtClean="0">
                <a:solidFill>
                  <a:schemeClr val="bg1"/>
                </a:solidFill>
              </a:rPr>
              <a:t>MOBILE APP DEVELOPMENT</a:t>
            </a:r>
            <a:endParaRPr lang="en-US" sz="2400" dirty="0">
              <a:solidFill>
                <a:schemeClr val="bg1"/>
              </a:solidFill>
            </a:endParaRPr>
          </a:p>
        </p:txBody>
      </p:sp>
      <p:sp>
        <p:nvSpPr>
          <p:cNvPr id="8" name="object 2"/>
          <p:cNvSpPr txBox="1"/>
          <p:nvPr/>
        </p:nvSpPr>
        <p:spPr>
          <a:xfrm>
            <a:off x="838200" y="1657350"/>
            <a:ext cx="6011774" cy="807913"/>
          </a:xfrm>
          <a:prstGeom prst="rect">
            <a:avLst/>
          </a:prstGeom>
        </p:spPr>
        <p:txBody>
          <a:bodyPr vert="horz" wrap="square" lIns="0" tIns="12700" rIns="0" bIns="0" rtlCol="0">
            <a:spAutoFit/>
          </a:bodyPr>
          <a:lstStyle/>
          <a:p>
            <a:pPr marL="12700">
              <a:spcBef>
                <a:spcPts val="100"/>
              </a:spcBef>
              <a:tabLst>
                <a:tab pos="301625" algn="l"/>
              </a:tabLst>
            </a:pPr>
            <a:r>
              <a:rPr dirty="0" smtClean="0">
                <a:solidFill>
                  <a:srgbClr val="00AFEF"/>
                </a:solidFill>
                <a:cs typeface="Calibri"/>
              </a:rPr>
              <a:t>›</a:t>
            </a:r>
            <a:r>
              <a:rPr lang="en-US" dirty="0" smtClean="0">
                <a:solidFill>
                  <a:srgbClr val="00AFEF"/>
                </a:solidFill>
                <a:cs typeface="Calibri"/>
              </a:rPr>
              <a:t> </a:t>
            </a:r>
            <a:r>
              <a:rPr lang="en-US" sz="1600" dirty="0" smtClean="0"/>
              <a:t>Native Apps</a:t>
            </a:r>
            <a:r>
              <a:rPr lang="en-US" sz="1600" dirty="0" smtClean="0">
                <a:solidFill>
                  <a:srgbClr val="00AFEF"/>
                </a:solidFill>
                <a:cs typeface="Calibri"/>
              </a:rPr>
              <a:t>.</a:t>
            </a:r>
            <a:endParaRPr lang="en-US" sz="1600" dirty="0" smtClean="0">
              <a:solidFill>
                <a:srgbClr val="00AFEF"/>
              </a:solidFill>
              <a:cs typeface="Calibri"/>
            </a:endParaRPr>
          </a:p>
          <a:p>
            <a:pPr marL="12700">
              <a:spcBef>
                <a:spcPts val="100"/>
              </a:spcBef>
              <a:tabLst>
                <a:tab pos="301625" algn="l"/>
              </a:tabLst>
            </a:pPr>
            <a:r>
              <a:rPr lang="en-US" sz="1600" dirty="0" err="1" smtClean="0">
                <a:solidFill>
                  <a:srgbClr val="00AFEF"/>
                </a:solidFill>
                <a:cs typeface="Calibri"/>
              </a:rPr>
              <a:t>i</a:t>
            </a:r>
            <a:r>
              <a:rPr lang="en-US" sz="1600" dirty="0" smtClean="0">
                <a:solidFill>
                  <a:srgbClr val="00AFEF"/>
                </a:solidFill>
                <a:cs typeface="Calibri"/>
              </a:rPr>
              <a:t>- </a:t>
            </a:r>
            <a:r>
              <a:rPr lang="en-US" sz="1600" dirty="0" smtClean="0">
                <a:cs typeface="Calibri"/>
              </a:rPr>
              <a:t>Android App(using java or </a:t>
            </a:r>
            <a:r>
              <a:rPr lang="en-US" sz="1600" dirty="0" err="1" smtClean="0">
                <a:cs typeface="Calibri"/>
              </a:rPr>
              <a:t>kotlin</a:t>
            </a:r>
            <a:r>
              <a:rPr lang="en-US" sz="1600" dirty="0" smtClean="0">
                <a:cs typeface="Calibri"/>
              </a:rPr>
              <a:t>).</a:t>
            </a:r>
            <a:endParaRPr lang="en-US" sz="1600" dirty="0" smtClean="0">
              <a:cs typeface="Calibri"/>
            </a:endParaRPr>
          </a:p>
          <a:p>
            <a:pPr marL="12700">
              <a:spcBef>
                <a:spcPts val="100"/>
              </a:spcBef>
              <a:tabLst>
                <a:tab pos="301625" algn="l"/>
              </a:tabLst>
            </a:pPr>
            <a:r>
              <a:rPr lang="en-US" sz="1600" dirty="0" smtClean="0">
                <a:solidFill>
                  <a:srgbClr val="00AFEF"/>
                </a:solidFill>
                <a:cs typeface="Calibri"/>
              </a:rPr>
              <a:t>Ii- </a:t>
            </a:r>
            <a:r>
              <a:rPr lang="en-US" sz="1600" dirty="0" err="1" smtClean="0">
                <a:cs typeface="Calibri"/>
              </a:rPr>
              <a:t>Ios</a:t>
            </a:r>
            <a:r>
              <a:rPr lang="en-US" sz="1600" dirty="0">
                <a:cs typeface="Calibri"/>
              </a:rPr>
              <a:t> </a:t>
            </a:r>
            <a:r>
              <a:rPr lang="en-US" sz="1600" dirty="0" smtClean="0">
                <a:cs typeface="Calibri"/>
              </a:rPr>
              <a:t> App(using </a:t>
            </a:r>
            <a:r>
              <a:rPr lang="en-US" sz="1600" dirty="0">
                <a:cs typeface="Calibri"/>
              </a:rPr>
              <a:t>Objective C or Swift).</a:t>
            </a:r>
            <a:endParaRPr lang="en-US" sz="1600" dirty="0" smtClean="0">
              <a:cs typeface="Calibri"/>
            </a:endParaRPr>
          </a:p>
        </p:txBody>
      </p:sp>
      <p:sp>
        <p:nvSpPr>
          <p:cNvPr id="9" name="object 2"/>
          <p:cNvSpPr txBox="1"/>
          <p:nvPr/>
        </p:nvSpPr>
        <p:spPr>
          <a:xfrm>
            <a:off x="876300" y="2647950"/>
            <a:ext cx="4610100" cy="1300356"/>
          </a:xfrm>
          <a:prstGeom prst="rect">
            <a:avLst/>
          </a:prstGeom>
        </p:spPr>
        <p:txBody>
          <a:bodyPr vert="horz" wrap="square" lIns="0" tIns="12700" rIns="0" bIns="0" rtlCol="0">
            <a:spAutoFit/>
          </a:bodyPr>
          <a:lstStyle/>
          <a:p>
            <a:pPr marL="12700">
              <a:spcBef>
                <a:spcPts val="100"/>
              </a:spcBef>
              <a:tabLst>
                <a:tab pos="301625" algn="l"/>
              </a:tabLst>
            </a:pPr>
            <a:r>
              <a:rPr dirty="0" smtClean="0">
                <a:solidFill>
                  <a:srgbClr val="00AFEF"/>
                </a:solidFill>
                <a:cs typeface="Calibri"/>
              </a:rPr>
              <a:t>›</a:t>
            </a:r>
            <a:r>
              <a:rPr lang="en-US" dirty="0" smtClean="0">
                <a:solidFill>
                  <a:srgbClr val="00AFEF"/>
                </a:solidFill>
                <a:cs typeface="Calibri"/>
              </a:rPr>
              <a:t> </a:t>
            </a:r>
            <a:r>
              <a:rPr lang="en-US" sz="1600" dirty="0" smtClean="0"/>
              <a:t>Market little bit change</a:t>
            </a:r>
            <a:r>
              <a:rPr lang="en-US" sz="1600" dirty="0" smtClean="0">
                <a:solidFill>
                  <a:srgbClr val="00AFEF"/>
                </a:solidFill>
                <a:cs typeface="Calibri"/>
              </a:rPr>
              <a:t>.</a:t>
            </a:r>
            <a:endParaRPr lang="en-US" sz="1600" dirty="0" smtClean="0">
              <a:solidFill>
                <a:srgbClr val="00AFEF"/>
              </a:solidFill>
              <a:cs typeface="Calibri"/>
            </a:endParaRPr>
          </a:p>
          <a:p>
            <a:pPr marL="12700">
              <a:spcBef>
                <a:spcPts val="100"/>
              </a:spcBef>
              <a:tabLst>
                <a:tab pos="301625" algn="l"/>
              </a:tabLst>
            </a:pPr>
            <a:r>
              <a:rPr lang="en-US" sz="1600" dirty="0"/>
              <a:t>Hybrid applications are web applications (or web pages) in the native browser, such as </a:t>
            </a:r>
            <a:r>
              <a:rPr lang="en-US" sz="1600" b="1" dirty="0" err="1"/>
              <a:t>UIWebView</a:t>
            </a:r>
            <a:r>
              <a:rPr lang="en-US" sz="1600" dirty="0"/>
              <a:t> in iOS and </a:t>
            </a:r>
            <a:r>
              <a:rPr lang="en-US" sz="1600" b="1" dirty="0" err="1"/>
              <a:t>WebView</a:t>
            </a:r>
            <a:r>
              <a:rPr lang="en-US" sz="1600" dirty="0"/>
              <a:t> in Android (not </a:t>
            </a:r>
            <a:r>
              <a:rPr lang="en-US" sz="1600" b="1" dirty="0"/>
              <a:t>Safari</a:t>
            </a:r>
            <a:r>
              <a:rPr lang="en-US" sz="1600" dirty="0"/>
              <a:t> or </a:t>
            </a:r>
            <a:r>
              <a:rPr lang="en-US" sz="1600" b="1" dirty="0"/>
              <a:t>Chrome</a:t>
            </a:r>
            <a:r>
              <a:rPr lang="en-US" sz="1600" dirty="0" smtClean="0"/>
              <a:t>).</a:t>
            </a:r>
            <a:endParaRPr lang="en-US" sz="1600" dirty="0" smtClean="0"/>
          </a:p>
          <a:p>
            <a:pPr marL="12700">
              <a:spcBef>
                <a:spcPts val="100"/>
              </a:spcBef>
              <a:tabLst>
                <a:tab pos="301625" algn="l"/>
              </a:tabLst>
            </a:pPr>
            <a:endParaRPr lang="en-US" sz="1600" dirty="0" smtClean="0">
              <a:cs typeface="Calibri"/>
            </a:endParaRPr>
          </a:p>
        </p:txBody>
      </p:sp>
      <p:pic>
        <p:nvPicPr>
          <p:cNvPr id="2" name="Picture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486400" y="2812341"/>
            <a:ext cx="2975429" cy="15621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866775" y="819150"/>
            <a:ext cx="6953250" cy="751205"/>
          </a:xfrm>
          <a:prstGeom prst="rect">
            <a:avLst/>
          </a:prstGeom>
        </p:spPr>
        <p:txBody>
          <a:bodyPr vert="horz" wrap="square" lIns="0" tIns="12700" rIns="0" bIns="0" rtlCol="0">
            <a:spAutoFit/>
          </a:bodyPr>
          <a:lstStyle/>
          <a:p>
            <a:pPr marL="12700" algn="ctr">
              <a:lnSpc>
                <a:spcPct val="100000"/>
              </a:lnSpc>
              <a:spcBef>
                <a:spcPts val="100"/>
              </a:spcBef>
            </a:pPr>
            <a:r>
              <a:rPr lang="en-US" altLang="en-US" sz="2400" b="1" dirty="0">
                <a:solidFill>
                  <a:schemeClr val="bg1"/>
                </a:solidFill>
                <a:sym typeface="+mn-ea"/>
              </a:rPr>
              <a:t>WHO AM I?</a:t>
            </a:r>
            <a:br>
              <a:rPr lang="en-US" altLang="en-US" sz="2400" b="1" dirty="0">
                <a:solidFill>
                  <a:schemeClr val="bg1"/>
                </a:solidFill>
              </a:rPr>
            </a:br>
            <a:endParaRPr lang="en-US" altLang="en-US" sz="2400" b="1" dirty="0">
              <a:solidFill>
                <a:schemeClr val="bg1"/>
              </a:solidFill>
            </a:endParaRPr>
          </a:p>
        </p:txBody>
      </p:sp>
      <p:sp>
        <p:nvSpPr>
          <p:cNvPr id="6" name="object 2"/>
          <p:cNvSpPr txBox="1"/>
          <p:nvPr/>
        </p:nvSpPr>
        <p:spPr>
          <a:xfrm>
            <a:off x="1102995" y="3863340"/>
            <a:ext cx="2559050" cy="258445"/>
          </a:xfrm>
          <a:prstGeom prst="rect">
            <a:avLst/>
          </a:prstGeom>
        </p:spPr>
        <p:txBody>
          <a:bodyPr vert="horz" wrap="square" lIns="0" tIns="12700" rIns="0" bIns="0" rtlCol="0">
            <a:spAutoFit/>
          </a:bodyPr>
          <a:lstStyle/>
          <a:p>
            <a:pPr marL="12700">
              <a:spcBef>
                <a:spcPts val="100"/>
              </a:spcBef>
              <a:tabLst>
                <a:tab pos="301625" algn="l"/>
              </a:tabLst>
            </a:pPr>
            <a:r>
              <a:rPr lang="en-US" sz="1600" dirty="0">
                <a:solidFill>
                  <a:srgbClr val="00AFEF"/>
                </a:solidFill>
                <a:cs typeface="Calibri"/>
                <a:sym typeface="+mn-ea"/>
              </a:rPr>
              <a:t> </a:t>
            </a:r>
            <a:r>
              <a:rPr lang="en-US" altLang="en-US" sz="1600" dirty="0">
                <a:solidFill>
                  <a:srgbClr val="00AFEF"/>
                </a:solidFill>
                <a:cs typeface="Calibri"/>
                <a:sym typeface="+mn-ea"/>
                <a:hlinkClick r:id="rId1" action="ppaction://hlinkfile"/>
              </a:rPr>
              <a:t>fb.com/naveed.trainer</a:t>
            </a:r>
            <a:endParaRPr lang="en-US" sz="1600" dirty="0"/>
          </a:p>
        </p:txBody>
      </p:sp>
      <p:pic>
        <p:nvPicPr>
          <p:cNvPr id="5" name="Picture 4" descr="Screenshot from 2019-09-30 15-53-11"/>
          <p:cNvPicPr>
            <a:picLocks noChangeAspect="1"/>
          </p:cNvPicPr>
          <p:nvPr/>
        </p:nvPicPr>
        <p:blipFill>
          <a:blip r:embed="rId2"/>
          <a:stretch>
            <a:fillRect/>
          </a:stretch>
        </p:blipFill>
        <p:spPr>
          <a:xfrm>
            <a:off x="-41910" y="-71120"/>
            <a:ext cx="9197975" cy="5233670"/>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762000" y="894849"/>
            <a:ext cx="4944974" cy="382156"/>
          </a:xfrm>
          <a:prstGeom prst="rect">
            <a:avLst/>
          </a:prstGeom>
        </p:spPr>
        <p:txBody>
          <a:bodyPr vert="horz" wrap="square" lIns="0" tIns="12700" rIns="0" bIns="0" rtlCol="0">
            <a:spAutoFit/>
          </a:bodyPr>
          <a:lstStyle/>
          <a:p>
            <a:pPr marL="12700">
              <a:lnSpc>
                <a:spcPct val="100000"/>
              </a:lnSpc>
              <a:spcBef>
                <a:spcPts val="100"/>
              </a:spcBef>
            </a:pPr>
            <a:r>
              <a:rPr lang="en-US" sz="2400" b="1" dirty="0" smtClean="0">
                <a:solidFill>
                  <a:schemeClr val="bg1"/>
                </a:solidFill>
              </a:rPr>
              <a:t>MOBILE APP DEVELOPMENT</a:t>
            </a:r>
            <a:endParaRPr lang="en-US" sz="2400" dirty="0">
              <a:solidFill>
                <a:schemeClr val="bg1"/>
              </a:solidFill>
            </a:endParaRPr>
          </a:p>
        </p:txBody>
      </p:sp>
      <p:sp>
        <p:nvSpPr>
          <p:cNvPr id="9" name="object 2"/>
          <p:cNvSpPr txBox="1"/>
          <p:nvPr/>
        </p:nvSpPr>
        <p:spPr>
          <a:xfrm>
            <a:off x="762000" y="1420653"/>
            <a:ext cx="3352800" cy="2790508"/>
          </a:xfrm>
          <a:prstGeom prst="rect">
            <a:avLst/>
          </a:prstGeom>
        </p:spPr>
        <p:txBody>
          <a:bodyPr vert="horz" wrap="square" lIns="0" tIns="12700" rIns="0" bIns="0" rtlCol="0">
            <a:spAutoFit/>
          </a:bodyPr>
          <a:lstStyle/>
          <a:p>
            <a:pPr marL="12700">
              <a:spcBef>
                <a:spcPts val="100"/>
              </a:spcBef>
              <a:tabLst>
                <a:tab pos="301625" algn="l"/>
              </a:tabLst>
            </a:pPr>
            <a:r>
              <a:rPr dirty="0" smtClean="0">
                <a:solidFill>
                  <a:srgbClr val="00AFEF"/>
                </a:solidFill>
                <a:cs typeface="Calibri"/>
              </a:rPr>
              <a:t>›</a:t>
            </a:r>
            <a:r>
              <a:rPr lang="en-US" dirty="0" smtClean="0">
                <a:solidFill>
                  <a:srgbClr val="00AFEF"/>
                </a:solidFill>
                <a:cs typeface="Calibri"/>
              </a:rPr>
              <a:t> </a:t>
            </a:r>
            <a:r>
              <a:rPr lang="en-US" sz="1600" dirty="0" smtClean="0"/>
              <a:t>React Native</a:t>
            </a:r>
            <a:r>
              <a:rPr lang="en-US" sz="1600" dirty="0" smtClean="0">
                <a:solidFill>
                  <a:srgbClr val="00AFEF"/>
                </a:solidFill>
                <a:cs typeface="Calibri"/>
              </a:rPr>
              <a:t>.</a:t>
            </a:r>
            <a:endParaRPr lang="en-US" sz="1600" dirty="0" smtClean="0">
              <a:solidFill>
                <a:srgbClr val="00AFEF"/>
              </a:solidFill>
              <a:cs typeface="Calibri"/>
            </a:endParaRPr>
          </a:p>
          <a:p>
            <a:pPr marL="12700">
              <a:spcBef>
                <a:spcPts val="100"/>
              </a:spcBef>
              <a:tabLst>
                <a:tab pos="301625" algn="l"/>
              </a:tabLst>
            </a:pPr>
            <a:r>
              <a:rPr lang="en-US" sz="1600" b="1" dirty="0"/>
              <a:t>React Native</a:t>
            </a:r>
            <a:r>
              <a:rPr lang="en-US" sz="1600" dirty="0"/>
              <a:t> is a JavaScript </a:t>
            </a:r>
            <a:r>
              <a:rPr lang="en-US" sz="1600" dirty="0" smtClean="0"/>
              <a:t>framework maintained by Facebook </a:t>
            </a:r>
            <a:r>
              <a:rPr lang="en-US" sz="1600" dirty="0"/>
              <a:t>for writing real, natively rendering mobile applications for iOS and Android. </a:t>
            </a:r>
            <a:endParaRPr lang="en-US" sz="1600" dirty="0" smtClean="0"/>
          </a:p>
          <a:p>
            <a:pPr marL="12700">
              <a:spcBef>
                <a:spcPts val="100"/>
              </a:spcBef>
              <a:tabLst>
                <a:tab pos="301625" algn="l"/>
              </a:tabLst>
            </a:pPr>
            <a:endParaRPr lang="en-US" sz="1600" b="1" dirty="0"/>
          </a:p>
          <a:p>
            <a:pPr marL="12700">
              <a:spcBef>
                <a:spcPts val="100"/>
              </a:spcBef>
              <a:tabLst>
                <a:tab pos="301625" algn="l"/>
              </a:tabLst>
            </a:pPr>
            <a:r>
              <a:rPr lang="en-US" sz="1600" b="1" dirty="0" smtClean="0"/>
              <a:t>React </a:t>
            </a:r>
            <a:r>
              <a:rPr lang="en-US" sz="1600" b="1" dirty="0"/>
              <a:t>Native</a:t>
            </a:r>
            <a:r>
              <a:rPr lang="en-US" sz="1600" dirty="0"/>
              <a:t> also exposes JavaScript interfaces for platform APIs, so your </a:t>
            </a:r>
            <a:r>
              <a:rPr lang="en-US" sz="1600" b="1" dirty="0"/>
              <a:t>React Native</a:t>
            </a:r>
            <a:r>
              <a:rPr lang="en-US" sz="1600" dirty="0"/>
              <a:t> apps can access platform features like the phone camera, or the user's location.</a:t>
            </a:r>
            <a:endParaRPr lang="en-US" sz="1600" dirty="0" smtClean="0">
              <a:cs typeface="Calibri"/>
            </a:endParaRPr>
          </a:p>
        </p:txBody>
      </p:sp>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114799" y="1707950"/>
            <a:ext cx="4380443" cy="269260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762000" y="895350"/>
            <a:ext cx="4944974" cy="382156"/>
          </a:xfrm>
          <a:prstGeom prst="rect">
            <a:avLst/>
          </a:prstGeom>
        </p:spPr>
        <p:txBody>
          <a:bodyPr vert="horz" wrap="square" lIns="0" tIns="12700" rIns="0" bIns="0" rtlCol="0">
            <a:spAutoFit/>
          </a:bodyPr>
          <a:lstStyle/>
          <a:p>
            <a:pPr marL="12700">
              <a:lnSpc>
                <a:spcPct val="100000"/>
              </a:lnSpc>
              <a:spcBef>
                <a:spcPts val="100"/>
              </a:spcBef>
            </a:pPr>
            <a:r>
              <a:rPr lang="en-US" sz="2400" b="1" dirty="0" smtClean="0">
                <a:solidFill>
                  <a:schemeClr val="bg1"/>
                </a:solidFill>
              </a:rPr>
              <a:t>MOBILE APP DEVELOPMENT</a:t>
            </a:r>
            <a:endParaRPr lang="en-US" sz="2400" dirty="0">
              <a:solidFill>
                <a:schemeClr val="bg1"/>
              </a:solidFill>
            </a:endParaRPr>
          </a:p>
        </p:txBody>
      </p:sp>
      <p:sp>
        <p:nvSpPr>
          <p:cNvPr id="9" name="object 2"/>
          <p:cNvSpPr txBox="1"/>
          <p:nvPr/>
        </p:nvSpPr>
        <p:spPr>
          <a:xfrm>
            <a:off x="762000" y="1420653"/>
            <a:ext cx="3352800" cy="2051844"/>
          </a:xfrm>
          <a:prstGeom prst="rect">
            <a:avLst/>
          </a:prstGeom>
        </p:spPr>
        <p:txBody>
          <a:bodyPr vert="horz" wrap="square" lIns="0" tIns="12700" rIns="0" bIns="0" rtlCol="0">
            <a:spAutoFit/>
          </a:bodyPr>
          <a:lstStyle/>
          <a:p>
            <a:pPr marL="12700">
              <a:spcBef>
                <a:spcPts val="100"/>
              </a:spcBef>
              <a:tabLst>
                <a:tab pos="301625" algn="l"/>
              </a:tabLst>
            </a:pPr>
            <a:r>
              <a:rPr dirty="0" smtClean="0">
                <a:solidFill>
                  <a:srgbClr val="00AFEF"/>
                </a:solidFill>
                <a:cs typeface="Calibri"/>
              </a:rPr>
              <a:t>›</a:t>
            </a:r>
            <a:r>
              <a:rPr lang="en-US" dirty="0" smtClean="0">
                <a:solidFill>
                  <a:srgbClr val="00AFEF"/>
                </a:solidFill>
                <a:cs typeface="Calibri"/>
              </a:rPr>
              <a:t> </a:t>
            </a:r>
            <a:r>
              <a:rPr lang="en-US" sz="1600" dirty="0" smtClean="0"/>
              <a:t>Flutter</a:t>
            </a:r>
            <a:r>
              <a:rPr lang="en-US" sz="1600" dirty="0" smtClean="0">
                <a:solidFill>
                  <a:srgbClr val="00AFEF"/>
                </a:solidFill>
                <a:cs typeface="Calibri"/>
              </a:rPr>
              <a:t>.</a:t>
            </a:r>
            <a:endParaRPr lang="en-US" sz="1600" dirty="0" smtClean="0">
              <a:solidFill>
                <a:srgbClr val="00AFEF"/>
              </a:solidFill>
              <a:cs typeface="Calibri"/>
            </a:endParaRPr>
          </a:p>
          <a:p>
            <a:pPr marL="12700">
              <a:spcBef>
                <a:spcPts val="100"/>
              </a:spcBef>
              <a:tabLst>
                <a:tab pos="301625" algn="l"/>
              </a:tabLst>
            </a:pPr>
            <a:r>
              <a:rPr lang="en-US" sz="1600" b="1" dirty="0"/>
              <a:t>Flutter</a:t>
            </a:r>
            <a:r>
              <a:rPr lang="en-US" sz="1600" dirty="0"/>
              <a:t> is Google's mobile app SDK for crafting high-quality native interfaces on iOS and Android in record time. </a:t>
            </a:r>
            <a:endParaRPr lang="en-US" sz="1600" dirty="0" smtClean="0"/>
          </a:p>
          <a:p>
            <a:pPr marL="12700">
              <a:spcBef>
                <a:spcPts val="100"/>
              </a:spcBef>
              <a:tabLst>
                <a:tab pos="301625" algn="l"/>
              </a:tabLst>
            </a:pPr>
            <a:endParaRPr lang="en-US" sz="1600" dirty="0" smtClean="0"/>
          </a:p>
          <a:p>
            <a:pPr marL="12700">
              <a:spcBef>
                <a:spcPts val="100"/>
              </a:spcBef>
              <a:tabLst>
                <a:tab pos="301625" algn="l"/>
              </a:tabLst>
            </a:pPr>
            <a:r>
              <a:rPr lang="en-US" sz="1600" b="1" dirty="0" smtClean="0"/>
              <a:t>Flutter</a:t>
            </a:r>
            <a:r>
              <a:rPr lang="en-US" sz="1600" dirty="0"/>
              <a:t> works with existing code, is used by developers and organizations around the world, and is free and open source.</a:t>
            </a:r>
            <a:endParaRPr lang="en-US" sz="1600" dirty="0" smtClean="0">
              <a:cs typeface="Calibri"/>
            </a:endParaRPr>
          </a:p>
        </p:txBody>
      </p:sp>
      <p:pic>
        <p:nvPicPr>
          <p:cNvPr id="2" name="Picture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191000" y="1657350"/>
            <a:ext cx="4267200" cy="251460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762000" y="895350"/>
            <a:ext cx="4944974" cy="382156"/>
          </a:xfrm>
          <a:prstGeom prst="rect">
            <a:avLst/>
          </a:prstGeom>
        </p:spPr>
        <p:txBody>
          <a:bodyPr vert="horz" wrap="square" lIns="0" tIns="12700" rIns="0" bIns="0" rtlCol="0">
            <a:spAutoFit/>
          </a:bodyPr>
          <a:lstStyle/>
          <a:p>
            <a:pPr marL="12700">
              <a:lnSpc>
                <a:spcPct val="100000"/>
              </a:lnSpc>
              <a:spcBef>
                <a:spcPts val="100"/>
              </a:spcBef>
            </a:pPr>
            <a:r>
              <a:rPr lang="en-US" sz="2400" b="1" dirty="0" smtClean="0">
                <a:solidFill>
                  <a:schemeClr val="bg1"/>
                </a:solidFill>
              </a:rPr>
              <a:t>DESKTOP APPLICATIONS</a:t>
            </a:r>
            <a:endParaRPr lang="en-US" sz="2400" dirty="0">
              <a:solidFill>
                <a:schemeClr val="bg1"/>
              </a:solidFill>
            </a:endParaRPr>
          </a:p>
        </p:txBody>
      </p:sp>
      <p:sp>
        <p:nvSpPr>
          <p:cNvPr id="9" name="object 2"/>
          <p:cNvSpPr txBox="1"/>
          <p:nvPr/>
        </p:nvSpPr>
        <p:spPr>
          <a:xfrm>
            <a:off x="762000" y="1420653"/>
            <a:ext cx="4572000" cy="2051844"/>
          </a:xfrm>
          <a:prstGeom prst="rect">
            <a:avLst/>
          </a:prstGeom>
        </p:spPr>
        <p:txBody>
          <a:bodyPr vert="horz" wrap="square" lIns="0" tIns="12700" rIns="0" bIns="0" rtlCol="0">
            <a:spAutoFit/>
          </a:bodyPr>
          <a:lstStyle/>
          <a:p>
            <a:pPr marL="12700">
              <a:spcBef>
                <a:spcPts val="100"/>
              </a:spcBef>
              <a:tabLst>
                <a:tab pos="301625" algn="l"/>
              </a:tabLst>
            </a:pPr>
            <a:r>
              <a:rPr dirty="0" smtClean="0">
                <a:solidFill>
                  <a:srgbClr val="00AFEF"/>
                </a:solidFill>
                <a:cs typeface="Calibri"/>
              </a:rPr>
              <a:t>›</a:t>
            </a:r>
            <a:r>
              <a:rPr lang="en-US" dirty="0" smtClean="0">
                <a:solidFill>
                  <a:srgbClr val="00AFEF"/>
                </a:solidFill>
                <a:cs typeface="Calibri"/>
              </a:rPr>
              <a:t> </a:t>
            </a:r>
            <a:r>
              <a:rPr lang="en-US" sz="1600" b="1" dirty="0" smtClean="0"/>
              <a:t>C #</a:t>
            </a:r>
            <a:r>
              <a:rPr lang="en-US" sz="1600" dirty="0" smtClean="0">
                <a:solidFill>
                  <a:srgbClr val="00AFEF"/>
                </a:solidFill>
                <a:cs typeface="Calibri"/>
              </a:rPr>
              <a:t>.</a:t>
            </a:r>
            <a:endParaRPr lang="en-US" sz="1600" dirty="0" smtClean="0">
              <a:solidFill>
                <a:srgbClr val="00AFEF"/>
              </a:solidFill>
              <a:cs typeface="Calibri"/>
            </a:endParaRPr>
          </a:p>
          <a:p>
            <a:pPr marL="12700">
              <a:spcBef>
                <a:spcPts val="100"/>
              </a:spcBef>
              <a:tabLst>
                <a:tab pos="301625" algn="l"/>
              </a:tabLst>
            </a:pPr>
            <a:r>
              <a:rPr lang="en-US" sz="1600" dirty="0"/>
              <a:t>C# is a general-purpose, multi-paradigm programming language encompassing strong typing, imperative, declarative, functional, generic, object-oriented, and component-oriented programming disciplines. </a:t>
            </a:r>
            <a:r>
              <a:rPr lang="en-US" sz="1600" dirty="0" smtClean="0"/>
              <a:t> </a:t>
            </a:r>
            <a:endParaRPr lang="en-US" sz="1600" dirty="0" smtClean="0"/>
          </a:p>
          <a:p>
            <a:pPr marL="12700">
              <a:spcBef>
                <a:spcPts val="100"/>
              </a:spcBef>
              <a:tabLst>
                <a:tab pos="301625" algn="l"/>
              </a:tabLst>
            </a:pPr>
            <a:endParaRPr lang="en-US" sz="1600" dirty="0" smtClean="0"/>
          </a:p>
          <a:p>
            <a:pPr marL="12700">
              <a:spcBef>
                <a:spcPts val="100"/>
              </a:spcBef>
              <a:tabLst>
                <a:tab pos="301625" algn="l"/>
              </a:tabLst>
            </a:pPr>
            <a:r>
              <a:rPr lang="en-US" sz="1600" dirty="0" smtClean="0"/>
              <a:t>C# is very helpful in developing Desktops Applications, because we can easily access the window tools in C#.</a:t>
            </a:r>
            <a:endParaRPr lang="en-US" sz="1600" dirty="0" smtClean="0"/>
          </a:p>
        </p:txBody>
      </p:sp>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181600" y="1439431"/>
            <a:ext cx="2819400" cy="281940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762000" y="895350"/>
            <a:ext cx="4944974" cy="382156"/>
          </a:xfrm>
          <a:prstGeom prst="rect">
            <a:avLst/>
          </a:prstGeom>
        </p:spPr>
        <p:txBody>
          <a:bodyPr vert="horz" wrap="square" lIns="0" tIns="12700" rIns="0" bIns="0" rtlCol="0">
            <a:spAutoFit/>
          </a:bodyPr>
          <a:lstStyle/>
          <a:p>
            <a:pPr marL="12700">
              <a:lnSpc>
                <a:spcPct val="100000"/>
              </a:lnSpc>
              <a:spcBef>
                <a:spcPts val="100"/>
              </a:spcBef>
            </a:pPr>
            <a:r>
              <a:rPr lang="en-US" sz="2400" b="1" dirty="0" smtClean="0">
                <a:solidFill>
                  <a:schemeClr val="bg1"/>
                </a:solidFill>
              </a:rPr>
              <a:t>DESKTOP APPLICATIONS</a:t>
            </a:r>
            <a:endParaRPr lang="en-US" sz="2400" dirty="0">
              <a:solidFill>
                <a:schemeClr val="bg1"/>
              </a:solidFill>
            </a:endParaRPr>
          </a:p>
        </p:txBody>
      </p:sp>
      <p:sp>
        <p:nvSpPr>
          <p:cNvPr id="9" name="object 2"/>
          <p:cNvSpPr txBox="1"/>
          <p:nvPr/>
        </p:nvSpPr>
        <p:spPr>
          <a:xfrm>
            <a:off x="762000" y="1420653"/>
            <a:ext cx="3352800" cy="2544286"/>
          </a:xfrm>
          <a:prstGeom prst="rect">
            <a:avLst/>
          </a:prstGeom>
        </p:spPr>
        <p:txBody>
          <a:bodyPr vert="horz" wrap="square" lIns="0" tIns="12700" rIns="0" bIns="0" rtlCol="0">
            <a:spAutoFit/>
          </a:bodyPr>
          <a:lstStyle/>
          <a:p>
            <a:pPr marL="12700">
              <a:spcBef>
                <a:spcPts val="100"/>
              </a:spcBef>
              <a:tabLst>
                <a:tab pos="301625" algn="l"/>
              </a:tabLst>
            </a:pPr>
            <a:r>
              <a:rPr dirty="0" smtClean="0">
                <a:solidFill>
                  <a:srgbClr val="00AFEF"/>
                </a:solidFill>
                <a:cs typeface="Calibri"/>
              </a:rPr>
              <a:t>›</a:t>
            </a:r>
            <a:r>
              <a:rPr lang="en-US" dirty="0" smtClean="0">
                <a:solidFill>
                  <a:srgbClr val="00AFEF"/>
                </a:solidFill>
                <a:cs typeface="Calibri"/>
              </a:rPr>
              <a:t> </a:t>
            </a:r>
            <a:r>
              <a:rPr lang="en-US" sz="1600" b="1" dirty="0" err="1" smtClean="0"/>
              <a:t>Electronjs</a:t>
            </a:r>
            <a:r>
              <a:rPr lang="en-US" sz="1600" b="1" dirty="0" smtClean="0"/>
              <a:t> Cross Platform</a:t>
            </a:r>
            <a:r>
              <a:rPr lang="en-US" sz="1600" dirty="0" smtClean="0">
                <a:solidFill>
                  <a:srgbClr val="00AFEF"/>
                </a:solidFill>
                <a:cs typeface="Calibri"/>
              </a:rPr>
              <a:t>.</a:t>
            </a:r>
            <a:endParaRPr lang="en-US" sz="1600" dirty="0" smtClean="0">
              <a:solidFill>
                <a:srgbClr val="00AFEF"/>
              </a:solidFill>
              <a:cs typeface="Calibri"/>
            </a:endParaRPr>
          </a:p>
          <a:p>
            <a:pPr marL="12700">
              <a:spcBef>
                <a:spcPts val="100"/>
              </a:spcBef>
              <a:tabLst>
                <a:tab pos="301625" algn="l"/>
              </a:tabLst>
            </a:pPr>
            <a:r>
              <a:rPr lang="en-US" sz="1600" b="1" dirty="0"/>
              <a:t>Electron</a:t>
            </a:r>
            <a:r>
              <a:rPr lang="en-US" sz="1600" dirty="0"/>
              <a:t> is an open-source framework developed and maintained by GitHub. </a:t>
            </a:r>
            <a:endParaRPr lang="en-US" sz="1600" dirty="0" smtClean="0"/>
          </a:p>
          <a:p>
            <a:pPr marL="12700">
              <a:spcBef>
                <a:spcPts val="100"/>
              </a:spcBef>
              <a:tabLst>
                <a:tab pos="301625" algn="l"/>
              </a:tabLst>
            </a:pPr>
            <a:endParaRPr lang="en-US" sz="1600" dirty="0" smtClean="0"/>
          </a:p>
          <a:p>
            <a:pPr marL="12700">
              <a:spcBef>
                <a:spcPts val="100"/>
              </a:spcBef>
              <a:tabLst>
                <a:tab pos="301625" algn="l"/>
              </a:tabLst>
            </a:pPr>
            <a:r>
              <a:rPr lang="en-US" sz="1600" b="1" dirty="0" smtClean="0"/>
              <a:t>Electron</a:t>
            </a:r>
            <a:r>
              <a:rPr lang="en-US" sz="1600" dirty="0" smtClean="0"/>
              <a:t> </a:t>
            </a:r>
            <a:r>
              <a:rPr lang="en-US" sz="1600" dirty="0"/>
              <a:t>allows for the development of desktop GUI applications using front and back end components originally developed for web applications: Node.js runtime for the backend and Chromium for the frontend</a:t>
            </a:r>
            <a:endParaRPr lang="en-US" sz="1600" dirty="0" smtClean="0">
              <a:cs typeface="Calibri"/>
            </a:endParaRPr>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419600" y="1420653"/>
            <a:ext cx="3886200" cy="287655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762000" y="895350"/>
            <a:ext cx="4944974" cy="382156"/>
          </a:xfrm>
          <a:prstGeom prst="rect">
            <a:avLst/>
          </a:prstGeom>
        </p:spPr>
        <p:txBody>
          <a:bodyPr vert="horz" wrap="square" lIns="0" tIns="12700" rIns="0" bIns="0" rtlCol="0">
            <a:spAutoFit/>
          </a:bodyPr>
          <a:lstStyle/>
          <a:p>
            <a:pPr marL="12700">
              <a:lnSpc>
                <a:spcPct val="100000"/>
              </a:lnSpc>
              <a:spcBef>
                <a:spcPts val="100"/>
              </a:spcBef>
            </a:pPr>
            <a:r>
              <a:rPr lang="en-US" sz="2400" b="1" dirty="0" smtClean="0">
                <a:solidFill>
                  <a:schemeClr val="bg1"/>
                </a:solidFill>
              </a:rPr>
              <a:t>WEB APPLICATIONS</a:t>
            </a:r>
            <a:endParaRPr lang="en-US" sz="2400" dirty="0">
              <a:solidFill>
                <a:schemeClr val="bg1"/>
              </a:solidFill>
            </a:endParaRPr>
          </a:p>
        </p:txBody>
      </p:sp>
      <p:sp>
        <p:nvSpPr>
          <p:cNvPr id="9" name="object 2"/>
          <p:cNvSpPr txBox="1"/>
          <p:nvPr/>
        </p:nvSpPr>
        <p:spPr>
          <a:xfrm>
            <a:off x="762000" y="1420653"/>
            <a:ext cx="4572000" cy="2310889"/>
          </a:xfrm>
          <a:prstGeom prst="rect">
            <a:avLst/>
          </a:prstGeom>
        </p:spPr>
        <p:txBody>
          <a:bodyPr vert="horz" wrap="square" lIns="0" tIns="12700" rIns="0" bIns="0" rtlCol="0">
            <a:spAutoFit/>
          </a:bodyPr>
          <a:lstStyle/>
          <a:p>
            <a:pPr marL="12700">
              <a:spcBef>
                <a:spcPts val="100"/>
              </a:spcBef>
              <a:tabLst>
                <a:tab pos="301625" algn="l"/>
              </a:tabLst>
            </a:pPr>
            <a:r>
              <a:rPr dirty="0" smtClean="0">
                <a:solidFill>
                  <a:srgbClr val="00AFEF"/>
                </a:solidFill>
                <a:cs typeface="Calibri"/>
              </a:rPr>
              <a:t>›</a:t>
            </a:r>
            <a:r>
              <a:rPr lang="en-US" dirty="0" smtClean="0">
                <a:solidFill>
                  <a:srgbClr val="00AFEF"/>
                </a:solidFill>
                <a:cs typeface="Calibri"/>
              </a:rPr>
              <a:t> </a:t>
            </a:r>
            <a:r>
              <a:rPr lang="en-US" sz="1600" b="1" dirty="0" smtClean="0"/>
              <a:t>Frontend</a:t>
            </a:r>
            <a:r>
              <a:rPr lang="en-US" sz="1600" dirty="0" smtClean="0">
                <a:solidFill>
                  <a:srgbClr val="00AFEF"/>
                </a:solidFill>
                <a:cs typeface="Calibri"/>
              </a:rPr>
              <a:t>.</a:t>
            </a:r>
            <a:endParaRPr lang="en-US" sz="1600" dirty="0" smtClean="0">
              <a:solidFill>
                <a:srgbClr val="00AFEF"/>
              </a:solidFill>
              <a:cs typeface="Calibri"/>
            </a:endParaRPr>
          </a:p>
          <a:p>
            <a:pPr marL="12700">
              <a:spcBef>
                <a:spcPts val="100"/>
              </a:spcBef>
              <a:tabLst>
                <a:tab pos="301625" algn="l"/>
              </a:tabLst>
            </a:pPr>
            <a:r>
              <a:rPr lang="en-US" sz="1600" dirty="0" smtClean="0"/>
              <a:t>Past &gt; HTML,CSS,BOOTSTRAP,JQUERY</a:t>
            </a:r>
            <a:r>
              <a:rPr lang="en-US" sz="1600" dirty="0"/>
              <a:t> </a:t>
            </a:r>
            <a:r>
              <a:rPr lang="en-US" sz="1600" dirty="0" smtClean="0"/>
              <a:t> </a:t>
            </a:r>
            <a:endParaRPr lang="en-US" sz="1600" dirty="0" smtClean="0"/>
          </a:p>
          <a:p>
            <a:pPr marL="12700">
              <a:spcBef>
                <a:spcPts val="100"/>
              </a:spcBef>
              <a:tabLst>
                <a:tab pos="301625" algn="l"/>
              </a:tabLst>
            </a:pPr>
            <a:r>
              <a:rPr lang="en-US" sz="1600" dirty="0">
                <a:solidFill>
                  <a:srgbClr val="00AFEF"/>
                </a:solidFill>
                <a:cs typeface="Calibri"/>
              </a:rPr>
              <a:t>› </a:t>
            </a:r>
            <a:r>
              <a:rPr lang="en-US" sz="1600" b="1" dirty="0" smtClean="0"/>
              <a:t>Future</a:t>
            </a:r>
            <a:endParaRPr lang="en-US" sz="1600" dirty="0">
              <a:solidFill>
                <a:srgbClr val="00AFEF"/>
              </a:solidFill>
              <a:cs typeface="Calibri"/>
            </a:endParaRPr>
          </a:p>
          <a:p>
            <a:pPr marL="12700">
              <a:spcBef>
                <a:spcPts val="100"/>
              </a:spcBef>
              <a:tabLst>
                <a:tab pos="301625" algn="l"/>
              </a:tabLst>
            </a:pPr>
            <a:r>
              <a:rPr lang="en-US" sz="1600" dirty="0" err="1" smtClean="0">
                <a:solidFill>
                  <a:srgbClr val="00AFEF"/>
                </a:solidFill>
                <a:cs typeface="Calibri"/>
              </a:rPr>
              <a:t>i</a:t>
            </a:r>
            <a:r>
              <a:rPr lang="en-US" sz="1600" dirty="0" smtClean="0">
                <a:solidFill>
                  <a:srgbClr val="00AFEF"/>
                </a:solidFill>
                <a:cs typeface="Calibri"/>
              </a:rPr>
              <a:t>- </a:t>
            </a:r>
            <a:r>
              <a:rPr lang="en-US" sz="1600" b="1" dirty="0" smtClean="0">
                <a:cs typeface="Calibri"/>
              </a:rPr>
              <a:t>React:</a:t>
            </a:r>
            <a:endParaRPr lang="en-US" sz="1600" b="1" dirty="0" smtClean="0">
              <a:cs typeface="Calibri"/>
            </a:endParaRPr>
          </a:p>
          <a:p>
            <a:pPr marL="12700">
              <a:spcBef>
                <a:spcPts val="100"/>
              </a:spcBef>
              <a:tabLst>
                <a:tab pos="301625" algn="l"/>
              </a:tabLst>
            </a:pPr>
            <a:r>
              <a:rPr lang="en-US" sz="1600" dirty="0"/>
              <a:t>React is a JavaScript library for building user interfaces. It is maintained by Facebook and a community of individual developers and companies. React can be used as a base in the development of single-page or mobile applications</a:t>
            </a:r>
            <a:endParaRPr lang="en-US" sz="1600" b="1" dirty="0">
              <a:cs typeface="Calibri"/>
            </a:endParaRPr>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334000" y="1581150"/>
            <a:ext cx="3047999" cy="2600325"/>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762000" y="895350"/>
            <a:ext cx="4944974" cy="382156"/>
          </a:xfrm>
          <a:prstGeom prst="rect">
            <a:avLst/>
          </a:prstGeom>
        </p:spPr>
        <p:txBody>
          <a:bodyPr vert="horz" wrap="square" lIns="0" tIns="12700" rIns="0" bIns="0" rtlCol="0">
            <a:spAutoFit/>
          </a:bodyPr>
          <a:lstStyle/>
          <a:p>
            <a:pPr marL="12700">
              <a:lnSpc>
                <a:spcPct val="100000"/>
              </a:lnSpc>
              <a:spcBef>
                <a:spcPts val="100"/>
              </a:spcBef>
            </a:pPr>
            <a:r>
              <a:rPr lang="en-US" sz="2400" b="1" dirty="0" smtClean="0">
                <a:solidFill>
                  <a:schemeClr val="bg1"/>
                </a:solidFill>
              </a:rPr>
              <a:t>WEB APPLICATIONS</a:t>
            </a:r>
            <a:endParaRPr lang="en-US" sz="2400" dirty="0">
              <a:solidFill>
                <a:schemeClr val="bg1"/>
              </a:solidFill>
            </a:endParaRPr>
          </a:p>
        </p:txBody>
      </p:sp>
      <p:sp>
        <p:nvSpPr>
          <p:cNvPr id="9" name="object 2"/>
          <p:cNvSpPr txBox="1"/>
          <p:nvPr/>
        </p:nvSpPr>
        <p:spPr>
          <a:xfrm>
            <a:off x="762000" y="1420653"/>
            <a:ext cx="3657600" cy="2254463"/>
          </a:xfrm>
          <a:prstGeom prst="rect">
            <a:avLst/>
          </a:prstGeom>
        </p:spPr>
        <p:txBody>
          <a:bodyPr vert="horz" wrap="square" lIns="0" tIns="12700" rIns="0" bIns="0" rtlCol="0">
            <a:spAutoFit/>
          </a:bodyPr>
          <a:lstStyle/>
          <a:p>
            <a:pPr marL="12700">
              <a:spcBef>
                <a:spcPts val="100"/>
              </a:spcBef>
              <a:tabLst>
                <a:tab pos="301625" algn="l"/>
              </a:tabLst>
            </a:pPr>
            <a:r>
              <a:rPr lang="en-US" sz="1600" dirty="0" smtClean="0">
                <a:solidFill>
                  <a:srgbClr val="00AFEF"/>
                </a:solidFill>
                <a:cs typeface="Calibri"/>
              </a:rPr>
              <a:t>ii- </a:t>
            </a:r>
            <a:r>
              <a:rPr lang="en-US" sz="1600" b="1" dirty="0" smtClean="0">
                <a:cs typeface="Calibri"/>
              </a:rPr>
              <a:t> </a:t>
            </a:r>
            <a:r>
              <a:rPr lang="en-US" sz="1600" b="1" dirty="0" err="1" smtClean="0">
                <a:cs typeface="Calibri"/>
              </a:rPr>
              <a:t>Angularjs</a:t>
            </a:r>
            <a:r>
              <a:rPr lang="en-US" sz="1600" b="1" dirty="0" smtClean="0">
                <a:cs typeface="Calibri"/>
              </a:rPr>
              <a:t>:</a:t>
            </a:r>
            <a:endParaRPr lang="en-US" sz="1600" b="1" dirty="0" smtClean="0">
              <a:cs typeface="Calibri"/>
            </a:endParaRPr>
          </a:p>
          <a:p>
            <a:pPr marL="12700">
              <a:spcBef>
                <a:spcPts val="100"/>
              </a:spcBef>
              <a:tabLst>
                <a:tab pos="301625" algn="l"/>
              </a:tabLst>
            </a:pPr>
            <a:endParaRPr lang="en-US" sz="1600" b="1" dirty="0" smtClean="0">
              <a:cs typeface="Calibri"/>
            </a:endParaRPr>
          </a:p>
          <a:p>
            <a:pPr marL="12700">
              <a:spcBef>
                <a:spcPts val="100"/>
              </a:spcBef>
              <a:tabLst>
                <a:tab pos="301625" algn="l"/>
              </a:tabLst>
            </a:pPr>
            <a:r>
              <a:rPr lang="en-US" sz="1600" dirty="0"/>
              <a:t>AngularJS is a JavaScript-based open-source front-end web application framework mainly maintained by Google and by a community of individuals and corporations to address many of the challenges encountered in developing single-page </a:t>
            </a:r>
            <a:r>
              <a:rPr lang="en-US" sz="1600" dirty="0" smtClean="0"/>
              <a:t>applications.</a:t>
            </a:r>
            <a:endParaRPr lang="en-US" sz="1600" b="1" dirty="0">
              <a:cs typeface="Calibri"/>
            </a:endParaRPr>
          </a:p>
        </p:txBody>
      </p:sp>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876800" y="1504950"/>
            <a:ext cx="3429000" cy="2828440"/>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762000" y="895350"/>
            <a:ext cx="4944974" cy="382156"/>
          </a:xfrm>
          <a:prstGeom prst="rect">
            <a:avLst/>
          </a:prstGeom>
        </p:spPr>
        <p:txBody>
          <a:bodyPr vert="horz" wrap="square" lIns="0" tIns="12700" rIns="0" bIns="0" rtlCol="0">
            <a:spAutoFit/>
          </a:bodyPr>
          <a:lstStyle/>
          <a:p>
            <a:pPr marL="12700">
              <a:lnSpc>
                <a:spcPct val="100000"/>
              </a:lnSpc>
              <a:spcBef>
                <a:spcPts val="100"/>
              </a:spcBef>
            </a:pPr>
            <a:r>
              <a:rPr lang="en-US" sz="2400" b="1" dirty="0" smtClean="0">
                <a:solidFill>
                  <a:schemeClr val="bg1"/>
                </a:solidFill>
              </a:rPr>
              <a:t>WEB APPLICATIONS</a:t>
            </a:r>
            <a:endParaRPr lang="en-US" sz="2400" dirty="0">
              <a:solidFill>
                <a:schemeClr val="bg1"/>
              </a:solidFill>
            </a:endParaRPr>
          </a:p>
        </p:txBody>
      </p:sp>
      <p:sp>
        <p:nvSpPr>
          <p:cNvPr id="9" name="object 2"/>
          <p:cNvSpPr txBox="1"/>
          <p:nvPr/>
        </p:nvSpPr>
        <p:spPr>
          <a:xfrm>
            <a:off x="762000" y="1420653"/>
            <a:ext cx="3048000" cy="1805623"/>
          </a:xfrm>
          <a:prstGeom prst="rect">
            <a:avLst/>
          </a:prstGeom>
        </p:spPr>
        <p:txBody>
          <a:bodyPr vert="horz" wrap="square" lIns="0" tIns="12700" rIns="0" bIns="0" rtlCol="0">
            <a:spAutoFit/>
          </a:bodyPr>
          <a:lstStyle/>
          <a:p>
            <a:pPr marL="12700">
              <a:spcBef>
                <a:spcPts val="100"/>
              </a:spcBef>
              <a:tabLst>
                <a:tab pos="301625" algn="l"/>
              </a:tabLst>
            </a:pPr>
            <a:r>
              <a:rPr dirty="0" smtClean="0">
                <a:solidFill>
                  <a:srgbClr val="00AFEF"/>
                </a:solidFill>
                <a:cs typeface="Calibri"/>
              </a:rPr>
              <a:t>›</a:t>
            </a:r>
            <a:r>
              <a:rPr lang="en-US" dirty="0" smtClean="0">
                <a:cs typeface="Calibri"/>
              </a:rPr>
              <a:t>Backend</a:t>
            </a:r>
            <a:r>
              <a:rPr lang="en-US" sz="1600" dirty="0" smtClean="0">
                <a:solidFill>
                  <a:srgbClr val="00AFEF"/>
                </a:solidFill>
                <a:cs typeface="Calibri"/>
              </a:rPr>
              <a:t>.</a:t>
            </a:r>
            <a:endParaRPr lang="en-US" sz="1600" dirty="0" smtClean="0">
              <a:solidFill>
                <a:srgbClr val="00AFEF"/>
              </a:solidFill>
              <a:cs typeface="Calibri"/>
            </a:endParaRPr>
          </a:p>
          <a:p>
            <a:pPr marL="12700">
              <a:spcBef>
                <a:spcPts val="100"/>
              </a:spcBef>
              <a:tabLst>
                <a:tab pos="301625" algn="l"/>
              </a:tabLst>
            </a:pPr>
            <a:endParaRPr lang="en-US" sz="1600" dirty="0" smtClean="0">
              <a:solidFill>
                <a:srgbClr val="00AFEF"/>
              </a:solidFill>
              <a:cs typeface="Calibri"/>
            </a:endParaRPr>
          </a:p>
          <a:p>
            <a:pPr marL="12700">
              <a:spcBef>
                <a:spcPts val="100"/>
              </a:spcBef>
              <a:tabLst>
                <a:tab pos="301625" algn="l"/>
              </a:tabLst>
            </a:pPr>
            <a:r>
              <a:rPr lang="en-US" sz="1600" b="1" dirty="0"/>
              <a:t>Node.js</a:t>
            </a:r>
            <a:r>
              <a:rPr lang="en-US" sz="1600" dirty="0"/>
              <a:t> is an open-source</a:t>
            </a:r>
            <a:r>
              <a:rPr lang="en-US" sz="1600" dirty="0" smtClean="0"/>
              <a:t>,</a:t>
            </a:r>
            <a:endParaRPr lang="en-US" sz="1600" dirty="0" smtClean="0"/>
          </a:p>
          <a:p>
            <a:pPr marL="12700">
              <a:spcBef>
                <a:spcPts val="100"/>
              </a:spcBef>
              <a:tabLst>
                <a:tab pos="301625" algn="l"/>
              </a:tabLst>
            </a:pPr>
            <a:r>
              <a:rPr lang="en-US" sz="1600" dirty="0" smtClean="0"/>
              <a:t>cross-platform </a:t>
            </a:r>
            <a:r>
              <a:rPr lang="en-US" sz="1600" dirty="0"/>
              <a:t>JavaScript run-time environment that executes JavaScript code outside of a </a:t>
            </a:r>
            <a:r>
              <a:rPr lang="en-US" sz="1600" dirty="0" smtClean="0"/>
              <a:t>browser.</a:t>
            </a:r>
            <a:endParaRPr lang="en-US" sz="1600" dirty="0" smtClean="0">
              <a:solidFill>
                <a:srgbClr val="00AFEF"/>
              </a:solidFill>
              <a:cs typeface="Calibri"/>
            </a:endParaRPr>
          </a:p>
        </p:txBody>
      </p:sp>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581400" y="1277506"/>
            <a:ext cx="4716280" cy="3106584"/>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762000" y="895350"/>
            <a:ext cx="4944974" cy="382156"/>
          </a:xfrm>
          <a:prstGeom prst="rect">
            <a:avLst/>
          </a:prstGeom>
        </p:spPr>
        <p:txBody>
          <a:bodyPr vert="horz" wrap="square" lIns="0" tIns="12700" rIns="0" bIns="0" rtlCol="0">
            <a:spAutoFit/>
          </a:bodyPr>
          <a:lstStyle/>
          <a:p>
            <a:pPr marL="12700">
              <a:lnSpc>
                <a:spcPct val="100000"/>
              </a:lnSpc>
              <a:spcBef>
                <a:spcPts val="100"/>
              </a:spcBef>
            </a:pPr>
            <a:r>
              <a:rPr lang="en-US" sz="2400" b="1" dirty="0" smtClean="0">
                <a:solidFill>
                  <a:schemeClr val="bg1"/>
                </a:solidFill>
              </a:rPr>
              <a:t>WEB APPLICATIONS</a:t>
            </a:r>
            <a:endParaRPr lang="en-US" sz="2400" dirty="0">
              <a:solidFill>
                <a:schemeClr val="bg1"/>
              </a:solidFill>
            </a:endParaRPr>
          </a:p>
        </p:txBody>
      </p:sp>
      <p:sp>
        <p:nvSpPr>
          <p:cNvPr id="9" name="object 2"/>
          <p:cNvSpPr txBox="1"/>
          <p:nvPr/>
        </p:nvSpPr>
        <p:spPr>
          <a:xfrm>
            <a:off x="762000" y="1420653"/>
            <a:ext cx="3048000" cy="2698115"/>
          </a:xfrm>
          <a:prstGeom prst="rect">
            <a:avLst/>
          </a:prstGeom>
        </p:spPr>
        <p:txBody>
          <a:bodyPr vert="horz" wrap="square" lIns="0" tIns="12700" rIns="0" bIns="0" rtlCol="0">
            <a:spAutoFit/>
          </a:bodyPr>
          <a:lstStyle/>
          <a:p>
            <a:pPr marL="12700">
              <a:spcBef>
                <a:spcPts val="100"/>
              </a:spcBef>
              <a:tabLst>
                <a:tab pos="301625" algn="l"/>
              </a:tabLst>
            </a:pPr>
            <a:r>
              <a:rPr sz="1600" dirty="0" smtClean="0">
                <a:solidFill>
                  <a:srgbClr val="00AFEF"/>
                </a:solidFill>
                <a:cs typeface="Calibri"/>
              </a:rPr>
              <a:t>›</a:t>
            </a:r>
            <a:r>
              <a:rPr lang="en-US" sz="1600" b="1" dirty="0" smtClean="0">
                <a:cs typeface="Calibri"/>
              </a:rPr>
              <a:t>Python base Backend Server</a:t>
            </a:r>
            <a:r>
              <a:rPr lang="en-US" sz="1400" dirty="0" smtClean="0">
                <a:solidFill>
                  <a:srgbClr val="00AFEF"/>
                </a:solidFill>
                <a:cs typeface="Calibri"/>
              </a:rPr>
              <a:t>.</a:t>
            </a:r>
            <a:endParaRPr lang="en-US" sz="1400" dirty="0" smtClean="0">
              <a:solidFill>
                <a:srgbClr val="00AFEF"/>
              </a:solidFill>
              <a:cs typeface="Calibri"/>
            </a:endParaRPr>
          </a:p>
          <a:p>
            <a:pPr marL="12700">
              <a:spcBef>
                <a:spcPts val="100"/>
              </a:spcBef>
              <a:tabLst>
                <a:tab pos="301625" algn="l"/>
              </a:tabLst>
            </a:pPr>
            <a:r>
              <a:rPr lang="en-US" sz="1400" b="1" dirty="0"/>
              <a:t>Flask</a:t>
            </a:r>
            <a:r>
              <a:rPr lang="en-US" sz="1400" dirty="0"/>
              <a:t> is a micro web framework written in Python. It is classified as a </a:t>
            </a:r>
            <a:r>
              <a:rPr lang="en-US" sz="1400" dirty="0" err="1"/>
              <a:t>microframework</a:t>
            </a:r>
            <a:r>
              <a:rPr lang="en-US" sz="1400" dirty="0"/>
              <a:t> because it does not require particular tools or libraries</a:t>
            </a:r>
            <a:r>
              <a:rPr lang="en-US" sz="1400" dirty="0" smtClean="0"/>
              <a:t>.</a:t>
            </a:r>
            <a:endParaRPr lang="en-US" sz="1400" dirty="0" smtClean="0"/>
          </a:p>
          <a:p>
            <a:pPr marL="12700">
              <a:spcBef>
                <a:spcPts val="100"/>
              </a:spcBef>
              <a:tabLst>
                <a:tab pos="301625" algn="l"/>
              </a:tabLst>
            </a:pPr>
            <a:endParaRPr lang="en-US" sz="1400" dirty="0"/>
          </a:p>
          <a:p>
            <a:pPr marL="12700">
              <a:spcBef>
                <a:spcPts val="100"/>
              </a:spcBef>
              <a:tabLst>
                <a:tab pos="301625" algn="l"/>
              </a:tabLst>
            </a:pPr>
            <a:r>
              <a:rPr lang="en-US" sz="1400" b="1" dirty="0"/>
              <a:t>Django</a:t>
            </a:r>
            <a:r>
              <a:rPr lang="en-US" sz="1400" dirty="0"/>
              <a:t> is a free and open-source web framework, written in Python, which follows the model-view-template architectural pattern. </a:t>
            </a:r>
            <a:r>
              <a:rPr lang="en-US" sz="1400" dirty="0" smtClean="0"/>
              <a:t> </a:t>
            </a:r>
            <a:endParaRPr lang="en-US" sz="1400" dirty="0" smtClean="0">
              <a:solidFill>
                <a:srgbClr val="00AFEF"/>
              </a:solidFill>
              <a:cs typeface="Calibri"/>
            </a:endParaRPr>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419600" y="1334928"/>
            <a:ext cx="2722371" cy="1465422"/>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0600" y="2952750"/>
            <a:ext cx="2486991" cy="1392715"/>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762000" y="895350"/>
            <a:ext cx="4944974" cy="382156"/>
          </a:xfrm>
          <a:prstGeom prst="rect">
            <a:avLst/>
          </a:prstGeom>
        </p:spPr>
        <p:txBody>
          <a:bodyPr vert="horz" wrap="square" lIns="0" tIns="12700" rIns="0" bIns="0" rtlCol="0">
            <a:spAutoFit/>
          </a:bodyPr>
          <a:lstStyle/>
          <a:p>
            <a:pPr marL="12700">
              <a:lnSpc>
                <a:spcPct val="100000"/>
              </a:lnSpc>
              <a:spcBef>
                <a:spcPts val="100"/>
              </a:spcBef>
            </a:pPr>
            <a:r>
              <a:rPr lang="en-US" sz="2400" b="1" dirty="0" smtClean="0">
                <a:solidFill>
                  <a:schemeClr val="bg1"/>
                </a:solidFill>
              </a:rPr>
              <a:t>ARTIFICIAL INTELLIGENCE</a:t>
            </a:r>
            <a:endParaRPr lang="en-US" sz="2400" dirty="0">
              <a:solidFill>
                <a:schemeClr val="bg1"/>
              </a:solidFill>
            </a:endParaRPr>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114800" y="1352550"/>
            <a:ext cx="4343400" cy="3138392"/>
          </a:xfrm>
          <a:prstGeom prst="rect">
            <a:avLst/>
          </a:prstGeom>
        </p:spPr>
      </p:pic>
      <p:sp>
        <p:nvSpPr>
          <p:cNvPr id="6" name="object 2"/>
          <p:cNvSpPr txBox="1"/>
          <p:nvPr/>
        </p:nvSpPr>
        <p:spPr>
          <a:xfrm>
            <a:off x="762000" y="1657350"/>
            <a:ext cx="3048000" cy="2828980"/>
          </a:xfrm>
          <a:prstGeom prst="rect">
            <a:avLst/>
          </a:prstGeom>
        </p:spPr>
        <p:txBody>
          <a:bodyPr vert="horz" wrap="square" lIns="0" tIns="12700" rIns="0" bIns="0" rtlCol="0">
            <a:spAutoFit/>
          </a:bodyPr>
          <a:lstStyle/>
          <a:p>
            <a:pPr marL="12700">
              <a:spcBef>
                <a:spcPts val="100"/>
              </a:spcBef>
              <a:tabLst>
                <a:tab pos="301625" algn="l"/>
              </a:tabLst>
            </a:pPr>
            <a:r>
              <a:rPr dirty="0" smtClean="0">
                <a:solidFill>
                  <a:srgbClr val="00AFEF"/>
                </a:solidFill>
                <a:cs typeface="Calibri"/>
              </a:rPr>
              <a:t>›</a:t>
            </a:r>
            <a:r>
              <a:rPr lang="en-US" b="1" dirty="0" smtClean="0">
                <a:cs typeface="Calibri"/>
              </a:rPr>
              <a:t>Machine Learning.</a:t>
            </a:r>
            <a:endParaRPr lang="en-US" b="1" dirty="0" smtClean="0">
              <a:cs typeface="Calibri"/>
            </a:endParaRPr>
          </a:p>
          <a:p>
            <a:pPr marL="12700">
              <a:spcBef>
                <a:spcPts val="100"/>
              </a:spcBef>
              <a:tabLst>
                <a:tab pos="301625" algn="l"/>
              </a:tabLst>
            </a:pPr>
            <a:r>
              <a:rPr lang="en-US" sz="1600" dirty="0"/>
              <a:t>Machine learning is a field of computer science that uses statistical techniques to give computer systems the ability to "learn" with </a:t>
            </a:r>
            <a:r>
              <a:rPr lang="en-US" sz="1600" dirty="0" smtClean="0"/>
              <a:t>data.</a:t>
            </a:r>
            <a:endParaRPr lang="en-US" sz="1600" dirty="0" smtClean="0">
              <a:solidFill>
                <a:srgbClr val="00AFEF"/>
              </a:solidFill>
              <a:cs typeface="Calibri"/>
            </a:endParaRPr>
          </a:p>
          <a:p>
            <a:pPr marL="12700">
              <a:spcBef>
                <a:spcPts val="100"/>
              </a:spcBef>
              <a:tabLst>
                <a:tab pos="301625" algn="l"/>
              </a:tabLst>
            </a:pPr>
            <a:r>
              <a:rPr lang="en-US" sz="1600" dirty="0" err="1" smtClean="0"/>
              <a:t>Sklearn,openCV</a:t>
            </a:r>
            <a:endParaRPr lang="en-US" sz="1600" dirty="0" smtClean="0"/>
          </a:p>
          <a:p>
            <a:pPr marL="12700">
              <a:spcBef>
                <a:spcPts val="100"/>
              </a:spcBef>
              <a:tabLst>
                <a:tab pos="301625" algn="l"/>
              </a:tabLst>
            </a:pPr>
            <a:r>
              <a:rPr lang="en-US" sz="1600" dirty="0" smtClean="0">
                <a:solidFill>
                  <a:srgbClr val="00AFEF"/>
                </a:solidFill>
                <a:cs typeface="Calibri"/>
              </a:rPr>
              <a:t>›</a:t>
            </a:r>
            <a:r>
              <a:rPr lang="en-US" sz="1600" b="1" dirty="0" smtClean="0">
                <a:cs typeface="Calibri"/>
              </a:rPr>
              <a:t>Deep Learning.</a:t>
            </a:r>
            <a:endParaRPr lang="en-US" sz="1400" dirty="0">
              <a:solidFill>
                <a:srgbClr val="00AFEF"/>
              </a:solidFill>
              <a:cs typeface="Calibri"/>
            </a:endParaRPr>
          </a:p>
          <a:p>
            <a:pPr marL="12700">
              <a:spcBef>
                <a:spcPts val="100"/>
              </a:spcBef>
              <a:tabLst>
                <a:tab pos="301625" algn="l"/>
              </a:tabLst>
            </a:pPr>
            <a:r>
              <a:rPr lang="en-US" sz="1600" dirty="0" err="1" smtClean="0"/>
              <a:t>i</a:t>
            </a:r>
            <a:r>
              <a:rPr lang="en-US" sz="1600" dirty="0" smtClean="0"/>
              <a:t>- </a:t>
            </a:r>
            <a:r>
              <a:rPr lang="en-US" sz="1600" dirty="0" err="1" smtClean="0"/>
              <a:t>Keras</a:t>
            </a:r>
            <a:endParaRPr lang="en-US" sz="1600" dirty="0" smtClean="0"/>
          </a:p>
          <a:p>
            <a:pPr marL="12700">
              <a:spcBef>
                <a:spcPts val="100"/>
              </a:spcBef>
              <a:tabLst>
                <a:tab pos="301625" algn="l"/>
              </a:tabLst>
            </a:pPr>
            <a:r>
              <a:rPr lang="en-US" sz="1600" dirty="0" smtClean="0"/>
              <a:t>Ii- </a:t>
            </a:r>
            <a:r>
              <a:rPr lang="en-US" sz="1600" dirty="0" err="1" smtClean="0"/>
              <a:t>TensorFlow</a:t>
            </a:r>
            <a:r>
              <a:rPr lang="en-US" sz="1600" dirty="0" smtClean="0"/>
              <a:t>.</a:t>
            </a:r>
            <a:r>
              <a:rPr lang="en-US" sz="1600" dirty="0"/>
              <a:t> </a:t>
            </a:r>
            <a:r>
              <a:rPr lang="en-US" sz="1600" dirty="0" smtClean="0"/>
              <a:t> </a:t>
            </a:r>
            <a:endParaRPr lang="en-US" sz="1600" dirty="0" smtClean="0"/>
          </a:p>
          <a:p>
            <a:pPr marL="12700">
              <a:spcBef>
                <a:spcPts val="100"/>
              </a:spcBef>
              <a:tabLst>
                <a:tab pos="301625" algn="l"/>
              </a:tabLst>
            </a:pPr>
            <a:endParaRPr lang="en-US" sz="1600" dirty="0" smtClean="0">
              <a:solidFill>
                <a:srgbClr val="00AFEF"/>
              </a:solidFill>
              <a:cs typeface="Calibri"/>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762000" y="895350"/>
            <a:ext cx="4944974" cy="382156"/>
          </a:xfrm>
          <a:prstGeom prst="rect">
            <a:avLst/>
          </a:prstGeom>
        </p:spPr>
        <p:txBody>
          <a:bodyPr vert="horz" wrap="square" lIns="0" tIns="12700" rIns="0" bIns="0" rtlCol="0">
            <a:spAutoFit/>
          </a:bodyPr>
          <a:lstStyle/>
          <a:p>
            <a:pPr marL="12700">
              <a:lnSpc>
                <a:spcPct val="100000"/>
              </a:lnSpc>
              <a:spcBef>
                <a:spcPts val="100"/>
              </a:spcBef>
            </a:pPr>
            <a:r>
              <a:rPr lang="en-US" sz="2400" b="1" dirty="0" smtClean="0">
                <a:solidFill>
                  <a:schemeClr val="bg1"/>
                </a:solidFill>
              </a:rPr>
              <a:t>Graphic Designing </a:t>
            </a:r>
            <a:endParaRPr lang="en-US" sz="2400" dirty="0">
              <a:solidFill>
                <a:schemeClr val="bg1"/>
              </a:solidFill>
            </a:endParaRPr>
          </a:p>
        </p:txBody>
      </p:sp>
      <p:sp>
        <p:nvSpPr>
          <p:cNvPr id="6" name="object 2"/>
          <p:cNvSpPr txBox="1"/>
          <p:nvPr/>
        </p:nvSpPr>
        <p:spPr>
          <a:xfrm>
            <a:off x="762000" y="1657350"/>
            <a:ext cx="3048000" cy="548868"/>
          </a:xfrm>
          <a:prstGeom prst="rect">
            <a:avLst/>
          </a:prstGeom>
        </p:spPr>
        <p:txBody>
          <a:bodyPr vert="horz" wrap="square" lIns="0" tIns="12700" rIns="0" bIns="0" rtlCol="0">
            <a:spAutoFit/>
          </a:bodyPr>
          <a:lstStyle/>
          <a:p>
            <a:pPr marL="12700">
              <a:spcBef>
                <a:spcPts val="100"/>
              </a:spcBef>
              <a:tabLst>
                <a:tab pos="301625" algn="l"/>
              </a:tabLst>
            </a:pPr>
            <a:r>
              <a:rPr dirty="0" smtClean="0">
                <a:solidFill>
                  <a:srgbClr val="00AFEF"/>
                </a:solidFill>
                <a:cs typeface="Calibri"/>
              </a:rPr>
              <a:t>›</a:t>
            </a:r>
            <a:r>
              <a:rPr lang="en-US" dirty="0" smtClean="0">
                <a:cs typeface="Calibri"/>
              </a:rPr>
              <a:t>Adobe XD.</a:t>
            </a:r>
            <a:endParaRPr lang="en-US" dirty="0" smtClean="0">
              <a:cs typeface="Calibri"/>
            </a:endParaRPr>
          </a:p>
          <a:p>
            <a:pPr marL="12700">
              <a:spcBef>
                <a:spcPts val="100"/>
              </a:spcBef>
              <a:tabLst>
                <a:tab pos="301625" algn="l"/>
              </a:tabLst>
            </a:pPr>
            <a:r>
              <a:rPr lang="en-US" sz="1600" dirty="0" smtClean="0">
                <a:cs typeface="Calibri"/>
              </a:rPr>
              <a:t>Creative </a:t>
            </a:r>
            <a:r>
              <a:rPr lang="en-US" sz="1600" dirty="0">
                <a:cs typeface="Calibri"/>
              </a:rPr>
              <a:t>U</a:t>
            </a:r>
            <a:r>
              <a:rPr lang="en-US" sz="1600" dirty="0" smtClean="0">
                <a:cs typeface="Calibri"/>
              </a:rPr>
              <a:t>ser </a:t>
            </a:r>
            <a:r>
              <a:rPr lang="en-US" sz="1600" dirty="0">
                <a:cs typeface="Calibri"/>
              </a:rPr>
              <a:t>E</a:t>
            </a:r>
            <a:r>
              <a:rPr lang="en-US" sz="1600" dirty="0" smtClean="0">
                <a:cs typeface="Calibri"/>
              </a:rPr>
              <a:t>xperience.</a:t>
            </a:r>
            <a:endParaRPr lang="en-US" sz="1600" dirty="0" smtClean="0">
              <a:cs typeface="Calibri"/>
            </a:endParaRPr>
          </a:p>
        </p:txBody>
      </p:sp>
      <p:pic>
        <p:nvPicPr>
          <p:cNvPr id="2" name="Picture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001874" y="1352550"/>
            <a:ext cx="5410200" cy="3041752"/>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866775" y="819150"/>
            <a:ext cx="6953250" cy="751205"/>
          </a:xfrm>
          <a:prstGeom prst="rect">
            <a:avLst/>
          </a:prstGeom>
        </p:spPr>
        <p:txBody>
          <a:bodyPr vert="horz" wrap="square" lIns="0" tIns="12700" rIns="0" bIns="0" rtlCol="0">
            <a:spAutoFit/>
          </a:bodyPr>
          <a:lstStyle/>
          <a:p>
            <a:pPr marL="12700" algn="ctr">
              <a:lnSpc>
                <a:spcPct val="100000"/>
              </a:lnSpc>
              <a:spcBef>
                <a:spcPts val="100"/>
              </a:spcBef>
            </a:pPr>
            <a:r>
              <a:rPr lang="en-US" altLang="en-US" sz="2400" b="1" dirty="0">
                <a:solidFill>
                  <a:schemeClr val="bg1"/>
                </a:solidFill>
                <a:sym typeface="+mn-ea"/>
              </a:rPr>
              <a:t>WHO AM I?</a:t>
            </a:r>
            <a:br>
              <a:rPr lang="en-US" altLang="en-US" sz="2400" b="1" dirty="0">
                <a:solidFill>
                  <a:schemeClr val="bg1"/>
                </a:solidFill>
              </a:rPr>
            </a:br>
            <a:endParaRPr lang="en-US" altLang="en-US" sz="2400" b="1" dirty="0">
              <a:solidFill>
                <a:schemeClr val="bg1"/>
              </a:solidFill>
            </a:endParaRPr>
          </a:p>
        </p:txBody>
      </p:sp>
      <p:sp>
        <p:nvSpPr>
          <p:cNvPr id="6" name="object 2"/>
          <p:cNvSpPr txBox="1"/>
          <p:nvPr/>
        </p:nvSpPr>
        <p:spPr>
          <a:xfrm>
            <a:off x="1102995" y="3863340"/>
            <a:ext cx="2559050" cy="258445"/>
          </a:xfrm>
          <a:prstGeom prst="rect">
            <a:avLst/>
          </a:prstGeom>
        </p:spPr>
        <p:txBody>
          <a:bodyPr vert="horz" wrap="square" lIns="0" tIns="12700" rIns="0" bIns="0" rtlCol="0">
            <a:spAutoFit/>
          </a:bodyPr>
          <a:lstStyle/>
          <a:p>
            <a:pPr marL="12700">
              <a:spcBef>
                <a:spcPts val="100"/>
              </a:spcBef>
              <a:tabLst>
                <a:tab pos="301625" algn="l"/>
              </a:tabLst>
            </a:pPr>
            <a:r>
              <a:rPr lang="en-US" sz="1600" dirty="0">
                <a:solidFill>
                  <a:srgbClr val="00AFEF"/>
                </a:solidFill>
                <a:cs typeface="Calibri"/>
                <a:sym typeface="+mn-ea"/>
              </a:rPr>
              <a:t> </a:t>
            </a:r>
            <a:r>
              <a:rPr lang="en-US" altLang="en-US" sz="1600" dirty="0">
                <a:solidFill>
                  <a:srgbClr val="00AFEF"/>
                </a:solidFill>
                <a:cs typeface="Calibri"/>
                <a:sym typeface="+mn-ea"/>
                <a:hlinkClick r:id="rId1" action="ppaction://hlinkfile"/>
              </a:rPr>
              <a:t>fb.com/naveed.trainer</a:t>
            </a:r>
            <a:endParaRPr lang="en-US" sz="1600" dirty="0"/>
          </a:p>
        </p:txBody>
      </p:sp>
      <p:pic>
        <p:nvPicPr>
          <p:cNvPr id="2" name="Picture 1" descr="Screenshot from 2019-09-30 15-53-37"/>
          <p:cNvPicPr>
            <a:picLocks noChangeAspect="1"/>
          </p:cNvPicPr>
          <p:nvPr/>
        </p:nvPicPr>
        <p:blipFill>
          <a:blip r:embed="rId2"/>
          <a:stretch>
            <a:fillRect/>
          </a:stretch>
        </p:blipFill>
        <p:spPr>
          <a:xfrm>
            <a:off x="-33020" y="-17145"/>
            <a:ext cx="9210040" cy="5178425"/>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762000" y="895350"/>
            <a:ext cx="4944974" cy="382156"/>
          </a:xfrm>
          <a:prstGeom prst="rect">
            <a:avLst/>
          </a:prstGeom>
        </p:spPr>
        <p:txBody>
          <a:bodyPr vert="horz" wrap="square" lIns="0" tIns="12700" rIns="0" bIns="0" rtlCol="0">
            <a:spAutoFit/>
          </a:bodyPr>
          <a:lstStyle/>
          <a:p>
            <a:pPr marL="12700">
              <a:lnSpc>
                <a:spcPct val="100000"/>
              </a:lnSpc>
              <a:spcBef>
                <a:spcPts val="100"/>
              </a:spcBef>
            </a:pPr>
            <a:r>
              <a:rPr lang="en-US" sz="2400" b="1" dirty="0" smtClean="0">
                <a:solidFill>
                  <a:schemeClr val="bg1"/>
                </a:solidFill>
              </a:rPr>
              <a:t>BLOCKCHAIN</a:t>
            </a:r>
            <a:endParaRPr lang="en-US" sz="2400" dirty="0">
              <a:solidFill>
                <a:schemeClr val="bg1"/>
              </a:solidFill>
            </a:endParaRPr>
          </a:p>
        </p:txBody>
      </p:sp>
      <p:sp>
        <p:nvSpPr>
          <p:cNvPr id="6" name="object 2"/>
          <p:cNvSpPr txBox="1"/>
          <p:nvPr/>
        </p:nvSpPr>
        <p:spPr>
          <a:xfrm>
            <a:off x="762000" y="1352550"/>
            <a:ext cx="3048000" cy="2439035"/>
          </a:xfrm>
          <a:prstGeom prst="rect">
            <a:avLst/>
          </a:prstGeom>
        </p:spPr>
        <p:txBody>
          <a:bodyPr vert="horz" wrap="square" lIns="0" tIns="12700" rIns="0" bIns="0" rtlCol="0">
            <a:spAutoFit/>
          </a:bodyPr>
          <a:lstStyle/>
          <a:p>
            <a:pPr marL="12700">
              <a:spcBef>
                <a:spcPts val="100"/>
              </a:spcBef>
              <a:tabLst>
                <a:tab pos="301625" algn="l"/>
              </a:tabLst>
            </a:pPr>
            <a:r>
              <a:rPr sz="1600" dirty="0" smtClean="0">
                <a:solidFill>
                  <a:srgbClr val="00AFEF"/>
                </a:solidFill>
                <a:cs typeface="Calibri"/>
              </a:rPr>
              <a:t>›</a:t>
            </a:r>
            <a:r>
              <a:rPr lang="en-US" sz="1400" dirty="0"/>
              <a:t>A </a:t>
            </a:r>
            <a:r>
              <a:rPr lang="en-US" sz="1400" b="1" dirty="0"/>
              <a:t>B</a:t>
            </a:r>
            <a:r>
              <a:rPr lang="en-US" sz="1400" b="1" dirty="0" smtClean="0"/>
              <a:t>lockchain</a:t>
            </a:r>
            <a:r>
              <a:rPr lang="en-US" sz="1400" dirty="0"/>
              <a:t>, originally block chain, is a growing list of records, called blocks, which are linked using cryptography. Each block contains a cryptographic hash of the previous block, a timestamp, and transaction data. </a:t>
            </a:r>
            <a:endParaRPr lang="en-US" sz="1400" dirty="0" smtClean="0"/>
          </a:p>
          <a:p>
            <a:pPr marL="12700">
              <a:spcBef>
                <a:spcPts val="100"/>
              </a:spcBef>
              <a:tabLst>
                <a:tab pos="301625" algn="l"/>
              </a:tabLst>
            </a:pPr>
            <a:r>
              <a:rPr lang="en-US" sz="1400" dirty="0" smtClean="0">
                <a:solidFill>
                  <a:srgbClr val="00AFEF"/>
                </a:solidFill>
                <a:cs typeface="Calibri"/>
              </a:rPr>
              <a:t>Language:</a:t>
            </a:r>
            <a:endParaRPr lang="en-US" sz="1400" dirty="0" smtClean="0">
              <a:solidFill>
                <a:srgbClr val="00AFEF"/>
              </a:solidFill>
              <a:cs typeface="Calibri"/>
            </a:endParaRPr>
          </a:p>
          <a:p>
            <a:pPr marL="12700">
              <a:spcBef>
                <a:spcPts val="100"/>
              </a:spcBef>
              <a:tabLst>
                <a:tab pos="301625" algn="l"/>
              </a:tabLst>
            </a:pPr>
            <a:r>
              <a:rPr lang="en-US" sz="1400" b="1" dirty="0" smtClean="0"/>
              <a:t>Solidity </a:t>
            </a:r>
            <a:r>
              <a:rPr lang="en-US" sz="1400" dirty="0"/>
              <a:t>is a contract-oriented programming language for writing smart contracts.</a:t>
            </a:r>
            <a:endParaRPr lang="en-US" sz="1400" b="1" dirty="0" smtClean="0">
              <a:solidFill>
                <a:srgbClr val="00AFEF"/>
              </a:solidFill>
              <a:cs typeface="Calibri"/>
            </a:endParaRPr>
          </a:p>
        </p:txBody>
      </p:sp>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343400" y="1352550"/>
            <a:ext cx="3962400" cy="1876425"/>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3400" y="3304019"/>
            <a:ext cx="3429000" cy="1174433"/>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762000" y="895350"/>
            <a:ext cx="4944974" cy="382156"/>
          </a:xfrm>
          <a:prstGeom prst="rect">
            <a:avLst/>
          </a:prstGeom>
        </p:spPr>
        <p:txBody>
          <a:bodyPr vert="horz" wrap="square" lIns="0" tIns="12700" rIns="0" bIns="0" rtlCol="0">
            <a:spAutoFit/>
          </a:bodyPr>
          <a:lstStyle/>
          <a:p>
            <a:pPr marL="12700">
              <a:lnSpc>
                <a:spcPct val="100000"/>
              </a:lnSpc>
              <a:spcBef>
                <a:spcPts val="100"/>
              </a:spcBef>
            </a:pPr>
            <a:r>
              <a:rPr lang="en-US" sz="2400" b="1" dirty="0" smtClean="0">
                <a:solidFill>
                  <a:schemeClr val="bg1"/>
                </a:solidFill>
              </a:rPr>
              <a:t>NETWORKING + IOT</a:t>
            </a:r>
            <a:endParaRPr lang="en-US" sz="2400" dirty="0">
              <a:solidFill>
                <a:schemeClr val="bg1"/>
              </a:solidFill>
            </a:endParaRPr>
          </a:p>
        </p:txBody>
      </p:sp>
      <p:sp>
        <p:nvSpPr>
          <p:cNvPr id="6" name="object 2"/>
          <p:cNvSpPr txBox="1"/>
          <p:nvPr/>
        </p:nvSpPr>
        <p:spPr>
          <a:xfrm>
            <a:off x="762000" y="1352550"/>
            <a:ext cx="3352800" cy="2869565"/>
          </a:xfrm>
          <a:prstGeom prst="rect">
            <a:avLst/>
          </a:prstGeom>
        </p:spPr>
        <p:txBody>
          <a:bodyPr vert="horz" wrap="square" lIns="0" tIns="12700" rIns="0" bIns="0" rtlCol="0">
            <a:spAutoFit/>
          </a:bodyPr>
          <a:lstStyle/>
          <a:p>
            <a:pPr marL="12700">
              <a:spcBef>
                <a:spcPts val="100"/>
              </a:spcBef>
              <a:tabLst>
                <a:tab pos="301625" algn="l"/>
              </a:tabLst>
            </a:pPr>
            <a:r>
              <a:rPr sz="1600" dirty="0" smtClean="0">
                <a:solidFill>
                  <a:srgbClr val="00AFEF"/>
                </a:solidFill>
                <a:cs typeface="Calibri"/>
              </a:rPr>
              <a:t>›</a:t>
            </a:r>
            <a:r>
              <a:rPr lang="en-US" sz="1400" b="1" dirty="0" smtClean="0"/>
              <a:t>Next Generations Networks 5G </a:t>
            </a:r>
            <a:r>
              <a:rPr lang="en-US" sz="1400" dirty="0">
                <a:hlinkClick r:id="rId1" tooltip="SDN NFV software-defined networking"/>
              </a:rPr>
              <a:t>Software-defined networking (SDN)</a:t>
            </a:r>
            <a:r>
              <a:rPr lang="en-US" sz="1400" dirty="0"/>
              <a:t> and </a:t>
            </a:r>
            <a:r>
              <a:rPr lang="en-US" sz="1400" dirty="0">
                <a:hlinkClick r:id="rId2" tooltip="SDN NFV network functions virtualization"/>
              </a:rPr>
              <a:t>network function virtualization (NFV)</a:t>
            </a:r>
            <a:r>
              <a:rPr lang="en-US" sz="1400" dirty="0"/>
              <a:t> (SDN and NFV) are hot </a:t>
            </a:r>
            <a:r>
              <a:rPr lang="en-US" sz="1400" dirty="0" smtClean="0"/>
              <a:t>topics In networking now a days.</a:t>
            </a:r>
            <a:endParaRPr lang="en-US" sz="1400" dirty="0" smtClean="0"/>
          </a:p>
          <a:p>
            <a:pPr marL="12700">
              <a:spcBef>
                <a:spcPts val="100"/>
              </a:spcBef>
              <a:tabLst>
                <a:tab pos="301625" algn="l"/>
              </a:tabLst>
            </a:pPr>
            <a:endParaRPr lang="en-US" sz="1400" dirty="0" smtClean="0"/>
          </a:p>
          <a:p>
            <a:pPr marL="12700">
              <a:spcBef>
                <a:spcPts val="100"/>
              </a:spcBef>
              <a:tabLst>
                <a:tab pos="301625" algn="l"/>
              </a:tabLst>
            </a:pPr>
            <a:r>
              <a:rPr lang="en-US" sz="1400" b="1" dirty="0"/>
              <a:t>Security</a:t>
            </a:r>
            <a:r>
              <a:rPr lang="en-US" sz="1400" dirty="0"/>
              <a:t> is also another benefit that enterprises notice with an SDN. This means you can extend your defense capabilities from simply blocking specific attacks to making proactive changes to adjust to new threats.</a:t>
            </a:r>
            <a:endParaRPr lang="en-US" sz="1400" dirty="0" smtClean="0">
              <a:solidFill>
                <a:srgbClr val="00AFEF"/>
              </a:solidFill>
              <a:cs typeface="Calibri"/>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1529" y="3237344"/>
            <a:ext cx="1511471" cy="1239406"/>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98156" y="1352550"/>
            <a:ext cx="3252788" cy="1828800"/>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762000" y="895350"/>
            <a:ext cx="4944974" cy="382156"/>
          </a:xfrm>
          <a:prstGeom prst="rect">
            <a:avLst/>
          </a:prstGeom>
        </p:spPr>
        <p:txBody>
          <a:bodyPr vert="horz" wrap="square" lIns="0" tIns="12700" rIns="0" bIns="0" rtlCol="0">
            <a:spAutoFit/>
          </a:bodyPr>
          <a:lstStyle/>
          <a:p>
            <a:pPr marL="12700">
              <a:lnSpc>
                <a:spcPct val="100000"/>
              </a:lnSpc>
              <a:spcBef>
                <a:spcPts val="100"/>
              </a:spcBef>
            </a:pPr>
            <a:r>
              <a:rPr lang="en-US" sz="2400" b="1" dirty="0" smtClean="0">
                <a:solidFill>
                  <a:schemeClr val="bg1"/>
                </a:solidFill>
              </a:rPr>
              <a:t>COMMON SKILS</a:t>
            </a:r>
            <a:endParaRPr lang="en-US" sz="2400" dirty="0">
              <a:solidFill>
                <a:schemeClr val="bg1"/>
              </a:solidFill>
            </a:endParaRPr>
          </a:p>
        </p:txBody>
      </p:sp>
      <p:sp>
        <p:nvSpPr>
          <p:cNvPr id="7" name="object 2"/>
          <p:cNvSpPr/>
          <p:nvPr/>
        </p:nvSpPr>
        <p:spPr>
          <a:xfrm>
            <a:off x="685801" y="1352550"/>
            <a:ext cx="7839074" cy="3181349"/>
          </a:xfrm>
          <a:prstGeom prst="rect">
            <a:avLst/>
          </a:prstGeom>
          <a:blipFill>
            <a:blip r:embed="rId1" cstate="print"/>
            <a:stretch>
              <a:fillRect/>
            </a:stretch>
          </a:blipFill>
        </p:spPr>
        <p:txBody>
          <a:bodyPr wrap="square" lIns="0" tIns="0" rIns="0" bIns="0" rtlCol="0"/>
          <a:lstStyle/>
          <a:p/>
        </p:txBody>
      </p:sp>
      <p:sp>
        <p:nvSpPr>
          <p:cNvPr id="8" name="object 3"/>
          <p:cNvSpPr/>
          <p:nvPr/>
        </p:nvSpPr>
        <p:spPr>
          <a:xfrm>
            <a:off x="2819400" y="1086428"/>
            <a:ext cx="3086851" cy="1352599"/>
          </a:xfrm>
          <a:prstGeom prst="rect">
            <a:avLst/>
          </a:prstGeom>
          <a:blipFill>
            <a:blip r:embed="rId2" cstate="print"/>
            <a:stretch>
              <a:fillRect/>
            </a:stretch>
          </a:blipFill>
        </p:spPr>
        <p:txBody>
          <a:bodyPr wrap="square" lIns="0" tIns="0" rIns="0" bIns="0" rtlCol="0"/>
          <a:lstStyle/>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762000" y="895350"/>
            <a:ext cx="4944974" cy="382156"/>
          </a:xfrm>
          <a:prstGeom prst="rect">
            <a:avLst/>
          </a:prstGeom>
        </p:spPr>
        <p:txBody>
          <a:bodyPr vert="horz" wrap="square" lIns="0" tIns="12700" rIns="0" bIns="0" rtlCol="0">
            <a:spAutoFit/>
          </a:bodyPr>
          <a:lstStyle/>
          <a:p>
            <a:pPr marL="12700">
              <a:lnSpc>
                <a:spcPct val="100000"/>
              </a:lnSpc>
              <a:spcBef>
                <a:spcPts val="100"/>
              </a:spcBef>
            </a:pPr>
            <a:r>
              <a:rPr lang="en-US" sz="2400" b="1" dirty="0" smtClean="0">
                <a:solidFill>
                  <a:schemeClr val="bg1"/>
                </a:solidFill>
              </a:rPr>
              <a:t>COMMON SKILS</a:t>
            </a:r>
            <a:endParaRPr lang="en-US" sz="2400" dirty="0">
              <a:solidFill>
                <a:schemeClr val="bg1"/>
              </a:solidFill>
            </a:endParaRPr>
          </a:p>
        </p:txBody>
      </p:sp>
      <p:sp>
        <p:nvSpPr>
          <p:cNvPr id="2" name="Rectangle 1"/>
          <p:cNvSpPr/>
          <p:nvPr/>
        </p:nvSpPr>
        <p:spPr>
          <a:xfrm>
            <a:off x="685800" y="1352550"/>
            <a:ext cx="3429000" cy="2092881"/>
          </a:xfrm>
          <a:prstGeom prst="rect">
            <a:avLst/>
          </a:prstGeom>
        </p:spPr>
        <p:txBody>
          <a:bodyPr wrap="square">
            <a:spAutoFit/>
          </a:bodyPr>
          <a:lstStyle/>
          <a:p>
            <a:r>
              <a:rPr lang="en-US" b="1" dirty="0" err="1">
                <a:solidFill>
                  <a:srgbClr val="222222"/>
                </a:solidFill>
                <a:latin typeface="Arial" panose="02080604020202020204" pitchFamily="34" charset="0"/>
              </a:rPr>
              <a:t>Git</a:t>
            </a:r>
            <a:r>
              <a:rPr lang="en-US" dirty="0">
                <a:solidFill>
                  <a:srgbClr val="222222"/>
                </a:solidFill>
                <a:latin typeface="Arial" panose="02080604020202020204" pitchFamily="34" charset="0"/>
              </a:rPr>
              <a:t> </a:t>
            </a:r>
            <a:r>
              <a:rPr lang="en-US" sz="1400" dirty="0">
                <a:solidFill>
                  <a:srgbClr val="222222"/>
                </a:solidFill>
                <a:latin typeface="Arial" panose="02080604020202020204" pitchFamily="34" charset="0"/>
              </a:rPr>
              <a:t>is a version-control system for tracking changes in computer files and coordinating work on those files among multiple people</a:t>
            </a:r>
            <a:r>
              <a:rPr lang="en-US" sz="1400" dirty="0" smtClean="0">
                <a:solidFill>
                  <a:srgbClr val="222222"/>
                </a:solidFill>
                <a:latin typeface="Arial" panose="02080604020202020204" pitchFamily="34" charset="0"/>
              </a:rPr>
              <a:t>.</a:t>
            </a:r>
            <a:endParaRPr lang="en-US" sz="1400" dirty="0" smtClean="0">
              <a:solidFill>
                <a:srgbClr val="222222"/>
              </a:solidFill>
              <a:latin typeface="Arial" panose="02080604020202020204" pitchFamily="34" charset="0"/>
            </a:endParaRPr>
          </a:p>
          <a:p>
            <a:endParaRPr lang="en-US" sz="1400" dirty="0" smtClean="0">
              <a:solidFill>
                <a:srgbClr val="222222"/>
              </a:solidFill>
              <a:latin typeface="Arial" panose="02080604020202020204" pitchFamily="34" charset="0"/>
            </a:endParaRPr>
          </a:p>
          <a:p>
            <a:r>
              <a:rPr lang="en-US" sz="1400" dirty="0" smtClean="0">
                <a:solidFill>
                  <a:srgbClr val="222222"/>
                </a:solidFill>
                <a:latin typeface="Arial" panose="02080604020202020204" pitchFamily="34" charset="0"/>
              </a:rPr>
              <a:t>It </a:t>
            </a:r>
            <a:r>
              <a:rPr lang="en-US" sz="1400" dirty="0">
                <a:solidFill>
                  <a:srgbClr val="222222"/>
                </a:solidFill>
                <a:latin typeface="Arial" panose="02080604020202020204" pitchFamily="34" charset="0"/>
              </a:rPr>
              <a:t>is primarily used for source-code management in software development, but it can be used to keep track of changes in any set of files.</a:t>
            </a:r>
            <a:endParaRPr lang="en-US" sz="1400" dirty="0"/>
          </a:p>
        </p:txBody>
      </p:sp>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095750" y="1692831"/>
            <a:ext cx="4049352" cy="1752600"/>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762000" y="895350"/>
            <a:ext cx="4944974" cy="382156"/>
          </a:xfrm>
          <a:prstGeom prst="rect">
            <a:avLst/>
          </a:prstGeom>
        </p:spPr>
        <p:txBody>
          <a:bodyPr vert="horz" wrap="square" lIns="0" tIns="12700" rIns="0" bIns="0" rtlCol="0">
            <a:spAutoFit/>
          </a:bodyPr>
          <a:lstStyle/>
          <a:p>
            <a:pPr marL="12700">
              <a:lnSpc>
                <a:spcPct val="100000"/>
              </a:lnSpc>
              <a:spcBef>
                <a:spcPts val="100"/>
              </a:spcBef>
            </a:pPr>
            <a:r>
              <a:rPr lang="en-US" sz="2400" b="1" dirty="0" smtClean="0">
                <a:solidFill>
                  <a:schemeClr val="bg1"/>
                </a:solidFill>
              </a:rPr>
              <a:t>HOW TO LEARN IT?</a:t>
            </a:r>
            <a:endParaRPr lang="en-US" sz="2400" dirty="0">
              <a:solidFill>
                <a:schemeClr val="bg1"/>
              </a:solidFill>
            </a:endParaRPr>
          </a:p>
        </p:txBody>
      </p:sp>
      <p:sp>
        <p:nvSpPr>
          <p:cNvPr id="7" name="object 4"/>
          <p:cNvSpPr txBox="1"/>
          <p:nvPr/>
        </p:nvSpPr>
        <p:spPr>
          <a:xfrm>
            <a:off x="762000" y="1504950"/>
            <a:ext cx="3251835" cy="2644442"/>
          </a:xfrm>
          <a:prstGeom prst="rect">
            <a:avLst/>
          </a:prstGeom>
        </p:spPr>
        <p:txBody>
          <a:bodyPr vert="horz" wrap="square" lIns="0" tIns="10795" rIns="0" bIns="0" rtlCol="0">
            <a:spAutoFit/>
          </a:bodyPr>
          <a:lstStyle/>
          <a:p>
            <a:pPr marL="12700" marR="144780">
              <a:lnSpc>
                <a:spcPct val="101000"/>
              </a:lnSpc>
              <a:spcBef>
                <a:spcPts val="85"/>
              </a:spcBef>
            </a:pPr>
            <a:endParaRPr lang="en-US" spc="-5" dirty="0" smtClean="0">
              <a:latin typeface="Arial"/>
              <a:cs typeface="Arial"/>
            </a:endParaRPr>
          </a:p>
          <a:p>
            <a:pPr marL="12700" marR="144780">
              <a:lnSpc>
                <a:spcPct val="101000"/>
              </a:lnSpc>
              <a:spcBef>
                <a:spcPts val="85"/>
              </a:spcBef>
            </a:pPr>
            <a:r>
              <a:rPr lang="en-US" spc="-5" dirty="0" smtClean="0">
                <a:latin typeface="Arial"/>
                <a:cs typeface="Arial"/>
              </a:rPr>
              <a:t>Documentations.</a:t>
            </a:r>
            <a:endParaRPr lang="en-US" spc="-5" dirty="0" smtClean="0">
              <a:latin typeface="Arial"/>
              <a:cs typeface="Arial"/>
            </a:endParaRPr>
          </a:p>
          <a:p>
            <a:pPr marL="12700" marR="144780">
              <a:lnSpc>
                <a:spcPct val="101000"/>
              </a:lnSpc>
              <a:spcBef>
                <a:spcPts val="85"/>
              </a:spcBef>
            </a:pPr>
            <a:r>
              <a:rPr lang="en-US" sz="1850" spc="-5" dirty="0" smtClean="0">
                <a:latin typeface="Arial"/>
                <a:cs typeface="Arial"/>
              </a:rPr>
              <a:t>Read Articles.</a:t>
            </a:r>
            <a:endParaRPr lang="en-US" sz="1850" spc="-5" dirty="0" smtClean="0">
              <a:latin typeface="Arial"/>
              <a:cs typeface="Arial"/>
            </a:endParaRPr>
          </a:p>
          <a:p>
            <a:pPr marL="12700" marR="144780">
              <a:lnSpc>
                <a:spcPct val="101000"/>
              </a:lnSpc>
              <a:spcBef>
                <a:spcPts val="85"/>
              </a:spcBef>
            </a:pPr>
            <a:endParaRPr lang="en-US" sz="1850" spc="-5" dirty="0" smtClean="0">
              <a:latin typeface="Arial"/>
              <a:cs typeface="Arial"/>
            </a:endParaRPr>
          </a:p>
          <a:p>
            <a:pPr marL="12700" marR="144780">
              <a:lnSpc>
                <a:spcPct val="101000"/>
              </a:lnSpc>
              <a:spcBef>
                <a:spcPts val="85"/>
              </a:spcBef>
            </a:pPr>
            <a:r>
              <a:rPr lang="en-US" sz="1850" spc="-5" dirty="0" smtClean="0">
                <a:latin typeface="Arial"/>
                <a:cs typeface="Arial"/>
              </a:rPr>
              <a:t>Online Tutorials</a:t>
            </a:r>
            <a:endParaRPr lang="en-US" sz="1850" spc="-5" dirty="0" smtClean="0">
              <a:latin typeface="Arial"/>
              <a:cs typeface="Arial"/>
            </a:endParaRPr>
          </a:p>
          <a:p>
            <a:pPr marL="12700" marR="144780">
              <a:lnSpc>
                <a:spcPct val="101000"/>
              </a:lnSpc>
              <a:spcBef>
                <a:spcPts val="85"/>
              </a:spcBef>
            </a:pPr>
            <a:r>
              <a:rPr lang="en-US" sz="1850" dirty="0" smtClean="0">
                <a:latin typeface="Times New Roman"/>
                <a:cs typeface="Times New Roman"/>
                <a:hlinkClick r:id="rId1"/>
              </a:rPr>
              <a:t>https://freetutorials.us</a:t>
            </a:r>
            <a:endParaRPr lang="en-US" sz="1850" dirty="0" smtClean="0">
              <a:latin typeface="Times New Roman"/>
              <a:cs typeface="Times New Roman"/>
            </a:endParaRPr>
          </a:p>
          <a:p>
            <a:pPr marL="12700" marR="144780">
              <a:lnSpc>
                <a:spcPct val="101000"/>
              </a:lnSpc>
              <a:spcBef>
                <a:spcPts val="85"/>
              </a:spcBef>
            </a:pPr>
            <a:endParaRPr sz="1850" dirty="0">
              <a:latin typeface="Times New Roman"/>
              <a:cs typeface="Times New Roman"/>
            </a:endParaRPr>
          </a:p>
          <a:p>
            <a:pPr marL="12700" marR="5080">
              <a:lnSpc>
                <a:spcPct val="101000"/>
              </a:lnSpc>
            </a:pPr>
            <a:r>
              <a:rPr lang="en-US" spc="-5" dirty="0" smtClean="0">
                <a:latin typeface="Arial"/>
                <a:cs typeface="Arial"/>
              </a:rPr>
              <a:t>Join Forums,</a:t>
            </a:r>
            <a:endParaRPr lang="en-US" spc="-5" dirty="0" smtClean="0">
              <a:latin typeface="Arial"/>
              <a:cs typeface="Arial"/>
            </a:endParaRPr>
          </a:p>
          <a:p>
            <a:pPr marL="12700" marR="5080">
              <a:lnSpc>
                <a:spcPct val="101000"/>
              </a:lnSpc>
            </a:pPr>
            <a:r>
              <a:rPr lang="en-US" spc="-5" dirty="0" smtClean="0">
                <a:latin typeface="Arial"/>
                <a:cs typeface="Arial"/>
              </a:rPr>
              <a:t>Community</a:t>
            </a:r>
            <a:endParaRPr lang="en-US" spc="-5" dirty="0" smtClean="0">
              <a:latin typeface="Arial"/>
              <a:cs typeface="Arial"/>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1657350"/>
            <a:ext cx="3998405" cy="1745920"/>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762000" y="895350"/>
            <a:ext cx="4944974" cy="382156"/>
          </a:xfrm>
          <a:prstGeom prst="rect">
            <a:avLst/>
          </a:prstGeom>
        </p:spPr>
        <p:txBody>
          <a:bodyPr vert="horz" wrap="square" lIns="0" tIns="12700" rIns="0" bIns="0" rtlCol="0">
            <a:spAutoFit/>
          </a:bodyPr>
          <a:lstStyle/>
          <a:p>
            <a:pPr marL="12700">
              <a:lnSpc>
                <a:spcPct val="100000"/>
              </a:lnSpc>
              <a:spcBef>
                <a:spcPts val="100"/>
              </a:spcBef>
            </a:pPr>
            <a:r>
              <a:rPr lang="en-US" sz="2400" b="1" dirty="0" smtClean="0">
                <a:solidFill>
                  <a:schemeClr val="bg1"/>
                </a:solidFill>
              </a:rPr>
              <a:t>CAN I DO?</a:t>
            </a:r>
            <a:endParaRPr lang="en-US" sz="2400" dirty="0">
              <a:solidFill>
                <a:schemeClr val="bg1"/>
              </a:solidFill>
            </a:endParaRPr>
          </a:p>
        </p:txBody>
      </p:sp>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85800" y="1352551"/>
            <a:ext cx="7772400" cy="3124200"/>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762000" y="895350"/>
            <a:ext cx="4944974" cy="382156"/>
          </a:xfrm>
          <a:prstGeom prst="rect">
            <a:avLst/>
          </a:prstGeom>
        </p:spPr>
        <p:txBody>
          <a:bodyPr vert="horz" wrap="square" lIns="0" tIns="12700" rIns="0" bIns="0" rtlCol="0">
            <a:spAutoFit/>
          </a:bodyPr>
          <a:lstStyle/>
          <a:p>
            <a:pPr marL="12700">
              <a:lnSpc>
                <a:spcPct val="100000"/>
              </a:lnSpc>
              <a:spcBef>
                <a:spcPts val="100"/>
              </a:spcBef>
            </a:pPr>
            <a:r>
              <a:rPr lang="en-US" sz="2400" b="1" dirty="0" smtClean="0">
                <a:solidFill>
                  <a:schemeClr val="bg1"/>
                </a:solidFill>
              </a:rPr>
              <a:t>ONE  MORE THING</a:t>
            </a:r>
            <a:endParaRPr lang="en-US" sz="2400" dirty="0">
              <a:solidFill>
                <a:schemeClr val="bg1"/>
              </a:solidFill>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85800" y="1352549"/>
            <a:ext cx="2743200" cy="3124201"/>
          </a:xfrm>
          <a:prstGeom prst="rect">
            <a:avLst/>
          </a:prstGeom>
        </p:spPr>
      </p:pic>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1352549"/>
            <a:ext cx="5029200" cy="3124201"/>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762000" y="895350"/>
            <a:ext cx="4944974" cy="382156"/>
          </a:xfrm>
          <a:prstGeom prst="rect">
            <a:avLst/>
          </a:prstGeom>
        </p:spPr>
        <p:txBody>
          <a:bodyPr vert="horz" wrap="square" lIns="0" tIns="12700" rIns="0" bIns="0" rtlCol="0">
            <a:spAutoFit/>
          </a:bodyPr>
          <a:lstStyle/>
          <a:p>
            <a:pPr marL="12700">
              <a:lnSpc>
                <a:spcPct val="100000"/>
              </a:lnSpc>
              <a:spcBef>
                <a:spcPts val="100"/>
              </a:spcBef>
            </a:pPr>
            <a:r>
              <a:rPr lang="en-US" sz="2400" b="1" dirty="0" smtClean="0">
                <a:solidFill>
                  <a:schemeClr val="bg1"/>
                </a:solidFill>
              </a:rPr>
              <a:t>ONE  MORE THING</a:t>
            </a:r>
            <a:endParaRPr lang="en-US" sz="2400" dirty="0">
              <a:solidFill>
                <a:schemeClr val="bg1"/>
              </a:solidFill>
            </a:endParaRPr>
          </a:p>
        </p:txBody>
      </p:sp>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762000" y="895350"/>
            <a:ext cx="4944974" cy="382156"/>
          </a:xfrm>
          <a:prstGeom prst="rect">
            <a:avLst/>
          </a:prstGeom>
        </p:spPr>
        <p:txBody>
          <a:bodyPr vert="horz" wrap="square" lIns="0" tIns="12700" rIns="0" bIns="0" rtlCol="0">
            <a:spAutoFit/>
          </a:bodyPr>
          <a:lstStyle/>
          <a:p>
            <a:pPr marL="12700">
              <a:lnSpc>
                <a:spcPct val="100000"/>
              </a:lnSpc>
              <a:spcBef>
                <a:spcPts val="100"/>
              </a:spcBef>
            </a:pPr>
            <a:r>
              <a:rPr lang="en-US" sz="2400" b="1" dirty="0" smtClean="0">
                <a:solidFill>
                  <a:schemeClr val="bg1"/>
                </a:solidFill>
              </a:rPr>
              <a:t>ONE  MORE THING</a:t>
            </a:r>
            <a:endParaRPr lang="en-US" sz="2400" dirty="0">
              <a:solidFill>
                <a:schemeClr val="bg1"/>
              </a:solidFill>
            </a:endParaRPr>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95400" y="1504950"/>
            <a:ext cx="5791200" cy="2952750"/>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743200" y="1809750"/>
            <a:ext cx="3810000" cy="241935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866775" y="819150"/>
            <a:ext cx="6953250" cy="751205"/>
          </a:xfrm>
          <a:prstGeom prst="rect">
            <a:avLst/>
          </a:prstGeom>
        </p:spPr>
        <p:txBody>
          <a:bodyPr vert="horz" wrap="square" lIns="0" tIns="12700" rIns="0" bIns="0" rtlCol="0">
            <a:spAutoFit/>
          </a:bodyPr>
          <a:lstStyle/>
          <a:p>
            <a:pPr marL="12700" algn="ctr">
              <a:lnSpc>
                <a:spcPct val="100000"/>
              </a:lnSpc>
              <a:spcBef>
                <a:spcPts val="100"/>
              </a:spcBef>
            </a:pPr>
            <a:r>
              <a:rPr lang="en-US" altLang="en-US" sz="2400" b="1" dirty="0">
                <a:solidFill>
                  <a:schemeClr val="bg1"/>
                </a:solidFill>
                <a:sym typeface="+mn-ea"/>
              </a:rPr>
              <a:t>WHO AM I?</a:t>
            </a:r>
            <a:br>
              <a:rPr lang="en-US" altLang="en-US" sz="2400" b="1" dirty="0">
                <a:solidFill>
                  <a:schemeClr val="bg1"/>
                </a:solidFill>
              </a:rPr>
            </a:br>
            <a:endParaRPr lang="en-US" altLang="en-US" sz="2400" b="1" dirty="0">
              <a:solidFill>
                <a:schemeClr val="bg1"/>
              </a:solidFill>
            </a:endParaRPr>
          </a:p>
        </p:txBody>
      </p:sp>
      <p:sp>
        <p:nvSpPr>
          <p:cNvPr id="6" name="object 2"/>
          <p:cNvSpPr txBox="1"/>
          <p:nvPr/>
        </p:nvSpPr>
        <p:spPr>
          <a:xfrm>
            <a:off x="1102995" y="3863340"/>
            <a:ext cx="2559050" cy="258445"/>
          </a:xfrm>
          <a:prstGeom prst="rect">
            <a:avLst/>
          </a:prstGeom>
        </p:spPr>
        <p:txBody>
          <a:bodyPr vert="horz" wrap="square" lIns="0" tIns="12700" rIns="0" bIns="0" rtlCol="0">
            <a:spAutoFit/>
          </a:bodyPr>
          <a:lstStyle/>
          <a:p>
            <a:pPr marL="12700">
              <a:spcBef>
                <a:spcPts val="100"/>
              </a:spcBef>
              <a:tabLst>
                <a:tab pos="301625" algn="l"/>
              </a:tabLst>
            </a:pPr>
            <a:r>
              <a:rPr lang="en-US" sz="1600" dirty="0">
                <a:solidFill>
                  <a:srgbClr val="00AFEF"/>
                </a:solidFill>
                <a:cs typeface="Calibri"/>
                <a:sym typeface="+mn-ea"/>
              </a:rPr>
              <a:t> </a:t>
            </a:r>
            <a:r>
              <a:rPr lang="en-US" altLang="en-US" sz="1600" dirty="0">
                <a:solidFill>
                  <a:srgbClr val="00AFEF"/>
                </a:solidFill>
                <a:cs typeface="Calibri"/>
                <a:sym typeface="+mn-ea"/>
                <a:hlinkClick r:id="rId1" action="ppaction://hlinkfile"/>
              </a:rPr>
              <a:t>fb.com/naveed.trainer</a:t>
            </a:r>
            <a:endParaRPr lang="en-US" sz="1600" dirty="0"/>
          </a:p>
        </p:txBody>
      </p:sp>
      <p:pic>
        <p:nvPicPr>
          <p:cNvPr id="2" name="Picture 1" descr="Screenshot from 2019-09-30 15-53-44"/>
          <p:cNvPicPr>
            <a:picLocks noChangeAspect="1"/>
          </p:cNvPicPr>
          <p:nvPr/>
        </p:nvPicPr>
        <p:blipFill>
          <a:blip r:embed="rId2"/>
          <a:stretch>
            <a:fillRect/>
          </a:stretch>
        </p:blipFill>
        <p:spPr>
          <a:xfrm>
            <a:off x="-28575" y="-43180"/>
            <a:ext cx="9218295" cy="518287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9525"/>
            <a:ext cx="9144000" cy="5143500"/>
          </a:xfrm>
          <a:prstGeom prst="rect">
            <a:avLst/>
          </a:prstGeom>
          <a:blipFill>
            <a:blip r:embed="rId1" cstate="print"/>
            <a:stretch>
              <a:fillRect/>
            </a:stretch>
          </a:blipFill>
        </p:spPr>
        <p:txBody>
          <a:bodyPr wrap="square" lIns="0" tIns="0" rIns="0" bIns="0" rtlCol="0"/>
          <a:lstStyle/>
          <a:p/>
        </p:txBody>
      </p:sp>
      <p:sp>
        <p:nvSpPr>
          <p:cNvPr id="4" name="object 4"/>
          <p:cNvSpPr txBox="1">
            <a:spLocks noGrp="1"/>
          </p:cNvSpPr>
          <p:nvPr>
            <p:ph type="title"/>
          </p:nvPr>
        </p:nvSpPr>
        <p:spPr>
          <a:xfrm>
            <a:off x="979118" y="828547"/>
            <a:ext cx="2602281" cy="320601"/>
          </a:xfrm>
          <a:prstGeom prst="rect">
            <a:avLst/>
          </a:prstGeom>
        </p:spPr>
        <p:txBody>
          <a:bodyPr vert="horz" wrap="square" lIns="0" tIns="12700" rIns="0" bIns="0" rtlCol="0">
            <a:spAutoFit/>
          </a:bodyPr>
          <a:lstStyle/>
          <a:p>
            <a:pPr marL="12700">
              <a:lnSpc>
                <a:spcPct val="100000"/>
              </a:lnSpc>
              <a:spcBef>
                <a:spcPts val="100"/>
              </a:spcBef>
            </a:pPr>
            <a:r>
              <a:rPr lang="en-US" sz="2000" b="1" spc="-5" dirty="0" smtClean="0">
                <a:solidFill>
                  <a:schemeClr val="tx2">
                    <a:lumMod val="40000"/>
                    <a:lumOff val="60000"/>
                  </a:schemeClr>
                </a:solidFill>
                <a:latin typeface="Calibri"/>
                <a:cs typeface="Calibri"/>
              </a:rPr>
              <a:t>OPTIONS</a:t>
            </a:r>
            <a:r>
              <a:rPr sz="2000" b="1" spc="-5" dirty="0" smtClean="0">
                <a:solidFill>
                  <a:schemeClr val="tx2">
                    <a:lumMod val="40000"/>
                    <a:lumOff val="60000"/>
                  </a:schemeClr>
                </a:solidFill>
                <a:latin typeface="Calibri"/>
                <a:cs typeface="Calibri"/>
              </a:rPr>
              <a:t>?</a:t>
            </a:r>
            <a:endParaRPr sz="2000" dirty="0">
              <a:solidFill>
                <a:schemeClr val="tx2">
                  <a:lumMod val="40000"/>
                  <a:lumOff val="60000"/>
                </a:schemeClr>
              </a:solidFill>
              <a:latin typeface="Calibri"/>
              <a:cs typeface="Calibri"/>
            </a:endParaRPr>
          </a:p>
        </p:txBody>
      </p:sp>
      <p:sp>
        <p:nvSpPr>
          <p:cNvPr id="5" name="object 5"/>
          <p:cNvSpPr txBox="1"/>
          <p:nvPr/>
        </p:nvSpPr>
        <p:spPr>
          <a:xfrm>
            <a:off x="1055319" y="1973326"/>
            <a:ext cx="6924675" cy="869469"/>
          </a:xfrm>
          <a:prstGeom prst="rect">
            <a:avLst/>
          </a:prstGeom>
        </p:spPr>
        <p:txBody>
          <a:bodyPr vert="horz" wrap="square" lIns="0" tIns="12700" rIns="0" bIns="0" rtlCol="0">
            <a:spAutoFit/>
          </a:bodyPr>
          <a:lstStyle/>
          <a:p>
            <a:pPr marL="12700" marR="104775">
              <a:lnSpc>
                <a:spcPct val="100000"/>
              </a:lnSpc>
              <a:spcBef>
                <a:spcPts val="100"/>
              </a:spcBef>
            </a:pPr>
            <a:r>
              <a:rPr lang="en-US" spc="-5" dirty="0" smtClean="0">
                <a:solidFill>
                  <a:schemeClr val="bg1"/>
                </a:solidFill>
                <a:latin typeface="Calibri"/>
                <a:cs typeface="Calibri"/>
              </a:rPr>
              <a:t>1-</a:t>
            </a:r>
            <a:r>
              <a:rPr lang="en-US" spc="-5" dirty="0" smtClean="0">
                <a:latin typeface="Calibri"/>
                <a:cs typeface="Calibri"/>
              </a:rPr>
              <a:t> Job</a:t>
            </a:r>
            <a:endParaRPr lang="en-US" spc="-5" dirty="0" smtClean="0">
              <a:latin typeface="Calibri"/>
              <a:cs typeface="Calibri"/>
            </a:endParaRPr>
          </a:p>
          <a:p>
            <a:pPr marL="12700" marR="104775">
              <a:lnSpc>
                <a:spcPct val="100000"/>
              </a:lnSpc>
              <a:spcBef>
                <a:spcPts val="100"/>
              </a:spcBef>
            </a:pPr>
            <a:r>
              <a:rPr lang="en-US" spc="-5" dirty="0">
                <a:solidFill>
                  <a:schemeClr val="bg1"/>
                </a:solidFill>
                <a:cs typeface="Calibri"/>
              </a:rPr>
              <a:t>2-</a:t>
            </a:r>
            <a:r>
              <a:rPr lang="en-US" spc="-5" dirty="0">
                <a:cs typeface="Calibri"/>
              </a:rPr>
              <a:t> </a:t>
            </a:r>
            <a:r>
              <a:rPr lang="en-US" spc="-5" dirty="0" smtClean="0">
                <a:cs typeface="Calibri"/>
              </a:rPr>
              <a:t>Freelancing / Own Startup</a:t>
            </a:r>
            <a:endParaRPr lang="en-US" spc="-5" dirty="0" smtClean="0">
              <a:cs typeface="Calibri"/>
            </a:endParaRPr>
          </a:p>
          <a:p>
            <a:pPr marL="12700" marR="104775">
              <a:lnSpc>
                <a:spcPct val="100000"/>
              </a:lnSpc>
              <a:spcBef>
                <a:spcPts val="100"/>
              </a:spcBef>
            </a:pPr>
            <a:r>
              <a:rPr lang="en-US" spc="-5" dirty="0">
                <a:solidFill>
                  <a:schemeClr val="bg1"/>
                </a:solidFill>
                <a:cs typeface="Calibri"/>
              </a:rPr>
              <a:t>3- </a:t>
            </a:r>
            <a:r>
              <a:rPr lang="en-US" spc="-5" dirty="0" smtClean="0">
                <a:cs typeface="Calibri"/>
              </a:rPr>
              <a:t>Family Business</a:t>
            </a:r>
            <a:endParaRPr sz="1800" dirty="0">
              <a:latin typeface="Calibri"/>
              <a:cs typeface="Calibri"/>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074826" y="742950"/>
            <a:ext cx="4259174" cy="382156"/>
          </a:xfrm>
          <a:prstGeom prst="rect">
            <a:avLst/>
          </a:prstGeom>
        </p:spPr>
        <p:txBody>
          <a:bodyPr vert="horz" wrap="square" lIns="0" tIns="12700" rIns="0" bIns="0" rtlCol="0">
            <a:spAutoFit/>
          </a:bodyPr>
          <a:lstStyle/>
          <a:p>
            <a:pPr marL="12700">
              <a:lnSpc>
                <a:spcPct val="100000"/>
              </a:lnSpc>
              <a:spcBef>
                <a:spcPts val="100"/>
              </a:spcBef>
            </a:pPr>
            <a:r>
              <a:rPr lang="en-US" sz="2400" b="1" dirty="0" smtClean="0">
                <a:solidFill>
                  <a:srgbClr val="FFFFFF"/>
                </a:solidFill>
              </a:rPr>
              <a:t>REQUIREMENT?</a:t>
            </a:r>
            <a:endParaRPr sz="2400" dirty="0"/>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85800" y="1352550"/>
            <a:ext cx="7772400" cy="312420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4925</Words>
  <Application>WPS Presentation</Application>
  <PresentationFormat>On-screen Show (16:9)</PresentationFormat>
  <Paragraphs>186</Paragraphs>
  <Slides>39</Slides>
  <Notes>0</Notes>
  <HiddenSlides>0</HiddenSlides>
  <MMClips>0</MMClips>
  <ScaleCrop>false</ScaleCrop>
  <HeadingPairs>
    <vt:vector size="6" baseType="variant">
      <vt:variant>
        <vt:lpstr>已用的字体</vt:lpstr>
      </vt:variant>
      <vt:variant>
        <vt:i4>16</vt:i4>
      </vt:variant>
      <vt:variant>
        <vt:lpstr>主题</vt:lpstr>
      </vt:variant>
      <vt:variant>
        <vt:i4>3</vt:i4>
      </vt:variant>
      <vt:variant>
        <vt:lpstr>幻灯片标题</vt:lpstr>
      </vt:variant>
      <vt:variant>
        <vt:i4>39</vt:i4>
      </vt:variant>
    </vt:vector>
  </HeadingPairs>
  <TitlesOfParts>
    <vt:vector size="58" baseType="lpstr">
      <vt:lpstr>Arial</vt:lpstr>
      <vt:lpstr>SimSun</vt:lpstr>
      <vt:lpstr>Wingdings</vt:lpstr>
      <vt:lpstr>Lucida Sans Unicode</vt:lpstr>
      <vt:lpstr>Calibri</vt:lpstr>
      <vt:lpstr>gotham bold</vt:lpstr>
      <vt:lpstr>Lucida Sans</vt:lpstr>
      <vt:lpstr>Arial</vt:lpstr>
      <vt:lpstr>Times New Roman</vt:lpstr>
      <vt:lpstr>DejaVu Sans</vt:lpstr>
      <vt:lpstr>微软雅黑</vt:lpstr>
      <vt:lpstr>Droid Sans Fallback</vt:lpstr>
      <vt:lpstr>Arial Unicode MS</vt:lpstr>
      <vt:lpstr>Calibri</vt:lpstr>
      <vt:lpstr>Gubbi</vt:lpstr>
      <vt:lpstr>OpenSymbol</vt:lpstr>
      <vt:lpstr>Office Theme</vt:lpstr>
      <vt:lpstr>1_Office Theme</vt:lpstr>
      <vt:lpstr>2_Office Theme</vt:lpstr>
      <vt:lpstr>WHO AM I? </vt:lpstr>
      <vt:lpstr>WHO AM I? </vt:lpstr>
      <vt:lpstr>WHO AM I? </vt:lpstr>
      <vt:lpstr>WHO AM I? </vt:lpstr>
      <vt:lpstr>PowerPoint 演示文稿</vt:lpstr>
      <vt:lpstr>PowerPoint 演示文稿</vt:lpstr>
      <vt:lpstr>PowerPoint 演示文稿</vt:lpstr>
      <vt:lpstr>OPTIONS?</vt:lpstr>
      <vt:lpstr>REQUIREMENT?</vt:lpstr>
      <vt:lpstr>IT'S TIME TO SKILL UP</vt:lpstr>
      <vt:lpstr>IT'S TIME TO SKILL UP</vt:lpstr>
      <vt:lpstr>WHAT SHOULD I LEARN?</vt:lpstr>
      <vt:lpstr>MAJOR AREAS</vt:lpstr>
      <vt:lpstr>MARKET REQUIREMENTS</vt:lpstr>
      <vt:lpstr>MARKET REQUIREMENTS</vt:lpstr>
      <vt:lpstr>GLOBAL MARKET</vt:lpstr>
      <vt:lpstr>GLOBAL MARKET</vt:lpstr>
      <vt:lpstr>PowerPoint 演示文稿</vt:lpstr>
      <vt:lpstr>MOBILE APP DEVELOPMENT</vt:lpstr>
      <vt:lpstr>MOBILE APP DEVELOPMENT</vt:lpstr>
      <vt:lpstr>MOBILE APP DEVELOPMENT</vt:lpstr>
      <vt:lpstr>DESKTOP APPLICATIONS</vt:lpstr>
      <vt:lpstr>DESKTOP APPLICATIONS</vt:lpstr>
      <vt:lpstr>WEB APPLICATIONS</vt:lpstr>
      <vt:lpstr>WEB APPLICATIONS</vt:lpstr>
      <vt:lpstr>WEB APPLICATIONS</vt:lpstr>
      <vt:lpstr>WEB APPLICATIONS</vt:lpstr>
      <vt:lpstr>ARTIFICIAL INTELLIGENCE</vt:lpstr>
      <vt:lpstr>Graphic Designing </vt:lpstr>
      <vt:lpstr>BLOCKCHAIN</vt:lpstr>
      <vt:lpstr>NETWORKING + IOT</vt:lpstr>
      <vt:lpstr>COMMON SKILS</vt:lpstr>
      <vt:lpstr>COMMON SKILS</vt:lpstr>
      <vt:lpstr>HOW TO LEARN IT?</vt:lpstr>
      <vt:lpstr>CAN I DO?</vt:lpstr>
      <vt:lpstr>ONE  MORE THING</vt:lpstr>
      <vt:lpstr>ONE  MORE THING</vt:lpstr>
      <vt:lpstr>ONE  MORE THING</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naveed-rana</cp:lastModifiedBy>
  <cp:revision>77</cp:revision>
  <dcterms:created xsi:type="dcterms:W3CDTF">2019-09-30T11:19:29Z</dcterms:created>
  <dcterms:modified xsi:type="dcterms:W3CDTF">2019-09-30T11:19:29Z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KSOProductBuildVer">
    <vt:lpwstr>1033-10.1.0.6757</vt:lpwstr>
  </property>
</Properties>
</file>