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</p:sldMasterIdLst>
  <p:notesMasterIdLst>
    <p:notesMasterId r:id="rId15"/>
  </p:notesMasterIdLst>
  <p:sldIdLst>
    <p:sldId id="392" r:id="rId5"/>
    <p:sldId id="296" r:id="rId6"/>
    <p:sldId id="391" r:id="rId7"/>
    <p:sldId id="394" r:id="rId8"/>
    <p:sldId id="299" r:id="rId9"/>
    <p:sldId id="302" r:id="rId10"/>
    <p:sldId id="393" r:id="rId11"/>
    <p:sldId id="395" r:id="rId12"/>
    <p:sldId id="316" r:id="rId13"/>
    <p:sldId id="396" r:id="rId14"/>
    <p:sldId id="398" r:id="rId16"/>
    <p:sldId id="334" r:id="rId17"/>
    <p:sldId id="300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0" autoAdjust="0"/>
    <p:restoredTop sz="94660"/>
  </p:normalViewPr>
  <p:slideViewPr>
    <p:cSldViewPr>
      <p:cViewPr varScale="1">
        <p:scale>
          <a:sx n="100" d="100"/>
          <a:sy n="100" d="100"/>
        </p:scale>
        <p:origin x="294" y="72"/>
      </p:cViewPr>
      <p:guideLst>
        <p:guide orient="horz" pos="2913"/>
        <p:guide pos="2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84831" y="460131"/>
            <a:ext cx="2236228" cy="4419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82021" y="1207196"/>
            <a:ext cx="1374752" cy="278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286811" y="1421567"/>
            <a:ext cx="1374749" cy="282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137275" y="1479115"/>
            <a:ext cx="1255856" cy="2232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888140" y="856501"/>
            <a:ext cx="2021579" cy="35939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381509" y="1770024"/>
            <a:ext cx="1189237" cy="211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168844" y="1866300"/>
            <a:ext cx="1189355" cy="1648460"/>
          </a:xfrm>
          <a:custGeom>
            <a:avLst/>
            <a:gdLst/>
            <a:ahLst/>
            <a:cxnLst/>
            <a:rect l="l" t="t" r="r" b="b"/>
            <a:pathLst>
              <a:path w="1189354" h="1648460">
                <a:moveTo>
                  <a:pt x="0" y="0"/>
                </a:moveTo>
                <a:lnTo>
                  <a:pt x="1189200" y="0"/>
                </a:lnTo>
                <a:lnTo>
                  <a:pt x="1189200" y="1647899"/>
                </a:lnTo>
                <a:lnTo>
                  <a:pt x="0" y="16478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184" y="2307265"/>
            <a:ext cx="614563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reel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123950"/>
            <a:ext cx="7191375" cy="252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055" y="742950"/>
            <a:ext cx="59016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2400" b="1" dirty="0" smtClean="0">
                <a:solidFill>
                  <a:srgbClr val="FFFFFF"/>
                </a:solidFill>
              </a:rPr>
              <a:t>Upwork.com</a:t>
            </a:r>
            <a:endParaRPr sz="2400" dirty="0"/>
          </a:p>
        </p:txBody>
      </p:sp>
      <p:sp>
        <p:nvSpPr>
          <p:cNvPr id="6" name="Text Box 5"/>
          <p:cNvSpPr txBox="1"/>
          <p:nvPr/>
        </p:nvSpPr>
        <p:spPr>
          <a:xfrm>
            <a:off x="723265" y="1292860"/>
            <a:ext cx="46951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b="1">
                <a:cs typeface="+mn-lt"/>
              </a:rPr>
              <a:t>How to make a successful Upwork profile with 100% completeness level.</a:t>
            </a:r>
            <a:endParaRPr lang="en-US" sz="1600">
              <a:cs typeface="+mn-lt"/>
            </a:endParaRPr>
          </a:p>
          <a:p>
            <a:pPr algn="l"/>
            <a:endParaRPr lang="en-US" sz="1600">
              <a:cs typeface="+mn-lt"/>
            </a:endParaRPr>
          </a:p>
          <a:p>
            <a:pPr algn="l"/>
            <a:endParaRPr lang="en-US" sz="16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600">
                <a:cs typeface="+mn-lt"/>
              </a:rPr>
              <a:t>Be specific, and focus on specific skills that you’re mastering them good enough.</a:t>
            </a:r>
            <a:endParaRPr lang="en-US" sz="16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600">
                <a:cs typeface="+mn-lt"/>
              </a:rPr>
              <a:t>Choosing your profile picture (it’s important).</a:t>
            </a:r>
            <a:endParaRPr lang="en-US" sz="16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600">
                <a:cs typeface="+mn-lt"/>
              </a:rPr>
              <a:t>Choosing a professional job title. </a:t>
            </a:r>
            <a:endParaRPr lang="en-US" sz="16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600">
                <a:cs typeface="+mn-lt"/>
              </a:rPr>
              <a:t>Choose relevant skills.</a:t>
            </a:r>
            <a:endParaRPr lang="en-US" sz="16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600">
                <a:cs typeface="+mn-lt"/>
              </a:rPr>
              <a:t>Write a good overview statement.</a:t>
            </a:r>
            <a:endParaRPr lang="en-US" sz="1600">
              <a:cs typeface="+mn-lt"/>
            </a:endParaRPr>
          </a:p>
        </p:txBody>
      </p:sp>
      <p:pic>
        <p:nvPicPr>
          <p:cNvPr id="5" name="Picture 4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895" y="1517650"/>
            <a:ext cx="2688590" cy="268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055" y="742950"/>
            <a:ext cx="59016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2400" b="1" dirty="0" smtClean="0">
                <a:solidFill>
                  <a:srgbClr val="FFFFFF"/>
                </a:solidFill>
              </a:rPr>
              <a:t>Upwork.com</a:t>
            </a:r>
            <a:endParaRPr sz="2400" dirty="0"/>
          </a:p>
        </p:txBody>
      </p:sp>
      <p:sp>
        <p:nvSpPr>
          <p:cNvPr id="6" name="Text Box 5"/>
          <p:cNvSpPr txBox="1"/>
          <p:nvPr/>
        </p:nvSpPr>
        <p:spPr>
          <a:xfrm>
            <a:off x="723265" y="1292860"/>
            <a:ext cx="46951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Add an introduction video (Big plus).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Set your rate.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Set your availability.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Set your Experience level, and choose the related categories for your skills. 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Set your English language level. 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Add you education, your employment history and your work portfolio.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" altLang="en-US" sz="1400">
                <a:cs typeface="+mn-lt"/>
              </a:rPr>
              <a:t>Y</a:t>
            </a:r>
            <a:r>
              <a:rPr lang="en-US" sz="1400">
                <a:cs typeface="+mn-lt"/>
              </a:rPr>
              <a:t>our response time (it’s very important). 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English level verification. 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Mobile Number verification. </a:t>
            </a:r>
            <a:endParaRPr lang="en-US" sz="1400">
              <a:cs typeface="+mn-lt"/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sz="1400">
                <a:cs typeface="+mn-lt"/>
              </a:rPr>
              <a:t>Link your social media accounts. </a:t>
            </a:r>
            <a:endParaRPr lang="en-US" sz="1400">
              <a:cs typeface="+mn-lt"/>
            </a:endParaRPr>
          </a:p>
          <a:p>
            <a:pPr algn="l"/>
            <a:endParaRPr lang="en-US" sz="1400">
              <a:cs typeface="+mn-lt"/>
            </a:endParaRPr>
          </a:p>
        </p:txBody>
      </p:sp>
      <p:pic>
        <p:nvPicPr>
          <p:cNvPr id="5" name="Picture 4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895" y="1517650"/>
            <a:ext cx="2688590" cy="268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494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chemeClr val="bg1"/>
                </a:solidFill>
              </a:rPr>
              <a:t>ONE  MORE THING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04950"/>
            <a:ext cx="57912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09750"/>
            <a:ext cx="38100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70" y="828675"/>
            <a:ext cx="51060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What do we mean by ‘freelancing’?</a:t>
            </a:r>
            <a:r>
              <a:rPr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?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9" y="1837436"/>
            <a:ext cx="692467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Freelancer, or freelance worker refers to a person who is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self- employed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and is not necessarily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committed 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to a particular employer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long-term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spc="-5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endParaRPr lang="en-US" spc="-5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" alt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bility 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to inﬂuence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when you work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where you work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how you work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5" dirty="0" smtClean="0">
                <a:solidFill>
                  <a:schemeClr val="bg1"/>
                </a:solidFill>
                <a:latin typeface="Calibri"/>
                <a:cs typeface="Calibri"/>
              </a:rPr>
              <a:t>what	 you work</a:t>
            </a: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endParaRPr lang="en-US" spc="-5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70" y="828675"/>
            <a:ext cx="51060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Why freelance??</a:t>
            </a:r>
            <a:r>
              <a:rPr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?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319" y="1973326"/>
            <a:ext cx="6924675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1-</a:t>
            </a:r>
            <a:r>
              <a:rPr lang="en-US" spc="-5" dirty="0" smtClean="0">
                <a:latin typeface="Calibri"/>
                <a:cs typeface="Calibri"/>
              </a:rPr>
              <a:t> Self-employed </a:t>
            </a:r>
            <a:endParaRPr lang="en-US" spc="-5" dirty="0" smtClean="0">
              <a:latin typeface="Calibri"/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  <a:cs typeface="Calibri"/>
              </a:rPr>
              <a:t>2-</a:t>
            </a:r>
            <a:r>
              <a:rPr lang="en-US" spc="-5" dirty="0">
                <a:cs typeface="Calibri"/>
              </a:rPr>
              <a:t> Flexibility in Schedule</a:t>
            </a:r>
            <a:r>
              <a:rPr lang="en-US" spc="-5" dirty="0" smtClean="0">
                <a:cs typeface="Calibri"/>
              </a:rPr>
              <a:t>	</a:t>
            </a:r>
            <a:endParaRPr lang="en-US" spc="-5" dirty="0" smtClean="0"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  <a:cs typeface="Calibri"/>
              </a:rPr>
              <a:t>3- </a:t>
            </a:r>
            <a:r>
              <a:rPr lang="en-US" b="1" spc="-5" dirty="0">
                <a:solidFill>
                  <a:schemeClr val="bg1"/>
                </a:solidFill>
                <a:cs typeface="Calibri"/>
              </a:rPr>
              <a:t>Be Your Own Boss</a:t>
            </a:r>
            <a:endParaRPr lang="en-US" b="1" spc="-5" dirty="0">
              <a:solidFill>
                <a:schemeClr val="bg1"/>
              </a:solidFill>
              <a:cs typeface="Calibri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" altLang="en-US" spc="-5" dirty="0">
                <a:solidFill>
                  <a:schemeClr val="bg1"/>
                </a:solidFill>
                <a:cs typeface="Calibri"/>
                <a:sym typeface="+mn-ea"/>
              </a:rPr>
              <a:t>4</a:t>
            </a:r>
            <a:r>
              <a:rPr lang="en-US" spc="-5" dirty="0">
                <a:solidFill>
                  <a:schemeClr val="bg1"/>
                </a:solidFill>
                <a:cs typeface="Calibri"/>
                <a:sym typeface="+mn-ea"/>
              </a:rPr>
              <a:t>-</a:t>
            </a:r>
            <a:r>
              <a:rPr lang="en-US" spc="-5" dirty="0">
                <a:cs typeface="Calibri"/>
                <a:sym typeface="+mn-ea"/>
              </a:rPr>
              <a:t> Passion</a:t>
            </a:r>
            <a:endParaRPr lang="en-US" spc="-5" dirty="0">
              <a:cs typeface="Calibri"/>
              <a:sym typeface="+mn-ea"/>
            </a:endParaRP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" altLang="en-US" spc="-5" dirty="0">
                <a:solidFill>
                  <a:schemeClr val="bg1"/>
                </a:solidFill>
                <a:cs typeface="Calibri"/>
                <a:sym typeface="+mn-ea"/>
              </a:rPr>
              <a:t>5</a:t>
            </a:r>
            <a:r>
              <a:rPr lang="en-US" spc="-5" dirty="0">
                <a:solidFill>
                  <a:schemeClr val="bg1"/>
                </a:solidFill>
                <a:cs typeface="Calibri"/>
                <a:sym typeface="+mn-ea"/>
              </a:rPr>
              <a:t>-</a:t>
            </a:r>
            <a:r>
              <a:rPr lang="en-US" spc="-5" dirty="0">
                <a:cs typeface="Calibri"/>
                <a:sym typeface="+mn-ea"/>
              </a:rPr>
              <a:t> Work	 remotely</a:t>
            </a:r>
            <a:endParaRPr lang="en-US" spc="-5" dirty="0">
              <a:cs typeface="Calibri"/>
              <a:sym typeface="+mn-ea"/>
            </a:endParaRPr>
          </a:p>
        </p:txBody>
      </p:sp>
      <p:pic>
        <p:nvPicPr>
          <p:cNvPr id="3" name="Picture 2" descr="exercitiu-problema-log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828675"/>
            <a:ext cx="2159635" cy="364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70" y="828675"/>
            <a:ext cx="51060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Why freelance??</a:t>
            </a:r>
            <a:r>
              <a:rPr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?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 descr="main-qimg-adb4d4ef108b8083994634184a2e0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643890"/>
            <a:ext cx="7868920" cy="385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055" y="742950"/>
            <a:ext cx="59016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What should you freelance in???</a:t>
            </a:r>
            <a:endParaRPr sz="2400" dirty="0"/>
          </a:p>
        </p:txBody>
      </p:sp>
      <p:pic>
        <p:nvPicPr>
          <p:cNvPr id="2" name="Picture 1" descr="be-your-own-boss-an-introduction-to-freelancing-18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3525" y="1410335"/>
            <a:ext cx="4159885" cy="2928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9940" y="1740535"/>
            <a:ext cx="32194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cs typeface="+mn-lt"/>
              </a:rPr>
              <a:t>Art What excites you </a:t>
            </a:r>
            <a:r>
              <a:rPr lang="en-US" b="1">
                <a:cs typeface="+mn-lt"/>
              </a:rPr>
              <a:t>Skills </a:t>
            </a:r>
            <a:r>
              <a:rPr lang="en-US">
                <a:cs typeface="+mn-lt"/>
              </a:rPr>
              <a:t>What you’re goo</a:t>
            </a:r>
            <a:r>
              <a:rPr lang="" altLang="en-US">
                <a:cs typeface="+mn-lt"/>
              </a:rPr>
              <a:t>d </a:t>
            </a:r>
            <a:r>
              <a:rPr lang="en-US">
                <a:cs typeface="+mn-lt"/>
              </a:rPr>
              <a:t>at  Your bes</a:t>
            </a:r>
            <a:r>
              <a:rPr lang="" altLang="en-US">
                <a:cs typeface="+mn-lt"/>
              </a:rPr>
              <a:t>t</a:t>
            </a:r>
            <a:r>
              <a:rPr lang="en-US">
                <a:cs typeface="+mn-lt"/>
              </a:rPr>
              <a:t> and </a:t>
            </a:r>
            <a:r>
              <a:rPr lang="" altLang="en-US" b="1">
                <a:cs typeface="+mn-lt"/>
              </a:rPr>
              <a:t>smart </a:t>
            </a:r>
            <a:r>
              <a:rPr lang="en-US">
                <a:cs typeface="+mn-lt"/>
              </a:rPr>
              <a:t>work Demand What the </a:t>
            </a:r>
            <a:r>
              <a:rPr lang="en-US" b="1">
                <a:cs typeface="+mn-lt"/>
              </a:rPr>
              <a:t>market </a:t>
            </a:r>
            <a:r>
              <a:rPr lang="en-US" b="1">
                <a:cs typeface="+mn-lt"/>
              </a:rPr>
              <a:t>wants</a:t>
            </a:r>
            <a:r>
              <a:rPr lang="" altLang="en-US">
                <a:cs typeface="+mn-lt"/>
              </a:rPr>
              <a:t>.</a:t>
            </a:r>
            <a:endParaRPr lang="" altLang="en-US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6775" y="819150"/>
            <a:ext cx="703453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chemeClr val="bg1"/>
                </a:solidFill>
              </a:rPr>
              <a:t>Some of most common frelancing </a:t>
            </a:r>
            <a:r>
              <a:rPr lang="" altLang="en-US" sz="2000" b="1" dirty="0" smtClean="0">
                <a:solidFill>
                  <a:schemeClr val="bg1"/>
                </a:solidFill>
              </a:rPr>
              <a:t>sites?</a:t>
            </a:r>
            <a:endParaRPr lang="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38200" y="1657350"/>
            <a:ext cx="7673975" cy="257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upwork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.com (Formerly: oDesk and Elance - Top famous freelancing site)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freelancer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.com (One of the most famous sites)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toptal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.com (exclusive network of the top expert freelancers)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guru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.com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peopleperhour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.com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fiverr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.com (For small services)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rentacoder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.com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www.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vworker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.com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6775" y="819150"/>
            <a:ext cx="703453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2000" b="1" dirty="0" smtClean="0">
                <a:solidFill>
                  <a:schemeClr val="bg1"/>
                </a:solidFill>
              </a:rPr>
              <a:t>Any Difference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?</a:t>
            </a:r>
            <a:endParaRPr lang="en-US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66775" y="2189480"/>
            <a:ext cx="7673975" cy="155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</a:t>
            </a:r>
            <a:r>
              <a:rPr lang="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F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reelancer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offers services closely related to one set of skills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   </a:t>
            </a:r>
            <a:r>
              <a:rPr lang="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e.g Upwork, Freelancer.com</a:t>
            </a:r>
            <a:endParaRPr lang="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• </a:t>
            </a:r>
            <a:r>
              <a:rPr lang="en-US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F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reelancer </a:t>
            </a:r>
            <a:r>
              <a:rPr lang="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ffer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gigs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that can cover a wide range of services.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  <a:sym typeface="+mn-ea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   </a:t>
            </a:r>
            <a:r>
              <a:rPr lang="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e.g Fiverr.com, Guro.com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6775" y="1409700"/>
            <a:ext cx="2546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There are two types: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6775" y="819150"/>
            <a:ext cx="703453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2000" b="1" dirty="0" smtClean="0">
                <a:solidFill>
                  <a:schemeClr val="bg1"/>
                </a:solidFill>
              </a:rPr>
              <a:t>How they work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?</a:t>
            </a:r>
            <a:endParaRPr lang="en-US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866775" y="2189480"/>
            <a:ext cx="7673975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• </a:t>
            </a:r>
            <a:r>
              <a:rPr lang="en-US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F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reelancer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</a:rPr>
              <a:t> bids on jobs by sending their application and cover letter as a response to the client’s job posting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• </a:t>
            </a:r>
            <a:r>
              <a:rPr lang="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C</a:t>
            </a:r>
            <a:r>
              <a:rPr lang="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l</a:t>
            </a:r>
            <a:r>
              <a:rPr lang="en-US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ients </a:t>
            </a:r>
            <a:r>
              <a:rPr lang="en-US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Calibri"/>
                <a:sym typeface="+mn-ea"/>
              </a:rPr>
              <a:t>buy gigs already pre-defined by freelancers.</a:t>
            </a:r>
            <a:endParaRPr lang="en-US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uFillTx/>
              <a:cs typeface="Calibri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6775" y="1409700"/>
            <a:ext cx="2546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There are two types: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5301" y="2258060"/>
            <a:ext cx="815340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" altLang="en-US" sz="4000" b="1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How To Start ??</a:t>
            </a:r>
            <a:endParaRPr lang="" altLang="en-US" sz="4000" b="1" spc="-245" dirty="0" smtClean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164" y="484021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399" y="0"/>
                </a:lnTo>
              </a:path>
            </a:pathLst>
          </a:custGeom>
          <a:ln w="35399">
            <a:solidFill>
              <a:srgbClr val="C9D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4296" y="484021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199" y="0"/>
                </a:lnTo>
              </a:path>
            </a:pathLst>
          </a:custGeom>
          <a:ln w="35399">
            <a:solidFill>
              <a:srgbClr val="6C9E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18361" y="484021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699" y="0"/>
                </a:lnTo>
              </a:path>
            </a:pathLst>
          </a:custGeom>
          <a:ln w="35399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84199" y="484021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99" y="0"/>
                </a:lnTo>
              </a:path>
            </a:pathLst>
          </a:custGeom>
          <a:ln w="35399">
            <a:solidFill>
              <a:srgbClr val="1B45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WPS Presentation</Application>
  <PresentationFormat>On-screen Show (16:9)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SimSun</vt:lpstr>
      <vt:lpstr>Wingdings</vt:lpstr>
      <vt:lpstr>Lucida Sans Unicode</vt:lpstr>
      <vt:lpstr>Calibri</vt:lpstr>
      <vt:lpstr>Lucida Sans</vt:lpstr>
      <vt:lpstr>Gubbi</vt:lpstr>
      <vt:lpstr>DejaVu Sans</vt:lpstr>
      <vt:lpstr>微软雅黑</vt:lpstr>
      <vt:lpstr>Droid Sans Fallback</vt:lpstr>
      <vt:lpstr>Arial Unicode MS</vt:lpstr>
      <vt:lpstr>Calibri</vt:lpstr>
      <vt:lpstr>Abyssinica SIL</vt:lpstr>
      <vt:lpstr>OpenSymbol</vt:lpstr>
      <vt:lpstr>Century Schoolbook L</vt:lpstr>
      <vt:lpstr>AnjaliOldLipi</vt:lpstr>
      <vt:lpstr>DejaVu Math TeX Gyre</vt:lpstr>
      <vt:lpstr>Courier 10 Pitch</vt:lpstr>
      <vt:lpstr>Dingbats</vt:lpstr>
      <vt:lpstr>Dyuthi</vt:lpstr>
      <vt:lpstr>FreeMono</vt:lpstr>
      <vt:lpstr>FreeSans</vt:lpstr>
      <vt:lpstr>Jamrul</vt:lpstr>
      <vt:lpstr>KacstDecorative</vt:lpstr>
      <vt:lpstr>Chilanka</vt:lpstr>
      <vt:lpstr>Office Theme</vt:lpstr>
      <vt:lpstr>1_Office Theme</vt:lpstr>
      <vt:lpstr>2_Office Theme</vt:lpstr>
      <vt:lpstr>PowerPoint 演示文稿</vt:lpstr>
      <vt:lpstr>OPTIONS?</vt:lpstr>
      <vt:lpstr>What do we mean by ‘freelancing’??</vt:lpstr>
      <vt:lpstr>Why freelance???</vt:lpstr>
      <vt:lpstr>REQUIREMENT?</vt:lpstr>
      <vt:lpstr>MAJOR AREAS</vt:lpstr>
      <vt:lpstr>Some of most common frelancing sites?</vt:lpstr>
      <vt:lpstr>Any Difference?</vt:lpstr>
      <vt:lpstr>PowerPoint 演示文稿</vt:lpstr>
      <vt:lpstr>What should you freelance in???</vt:lpstr>
      <vt:lpstr>Upwork.com</vt:lpstr>
      <vt:lpstr>ONE  MORE THING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naveed-rana</cp:lastModifiedBy>
  <cp:revision>75</cp:revision>
  <dcterms:created xsi:type="dcterms:W3CDTF">2019-09-29T20:20:01Z</dcterms:created>
  <dcterms:modified xsi:type="dcterms:W3CDTF">2019-09-29T20:20:01Z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1033-10.1.0.6757</vt:lpwstr>
  </property>
</Properties>
</file>