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6" r:id="rId2"/>
    <p:sldId id="256" r:id="rId3"/>
    <p:sldId id="262" r:id="rId4"/>
    <p:sldId id="257" r:id="rId5"/>
    <p:sldId id="258" r:id="rId6"/>
    <p:sldId id="259" r:id="rId7"/>
    <p:sldId id="261" r:id="rId8"/>
    <p:sldId id="295" r:id="rId9"/>
    <p:sldId id="292" r:id="rId10"/>
    <p:sldId id="293" r:id="rId11"/>
    <p:sldId id="294" r:id="rId12"/>
    <p:sldId id="260" r:id="rId13"/>
    <p:sldId id="263" r:id="rId14"/>
    <p:sldId id="297" r:id="rId15"/>
    <p:sldId id="264" r:id="rId16"/>
    <p:sldId id="266" r:id="rId17"/>
    <p:sldId id="265" r:id="rId18"/>
    <p:sldId id="267" r:id="rId19"/>
    <p:sldId id="268" r:id="rId20"/>
    <p:sldId id="269" r:id="rId21"/>
    <p:sldId id="271" r:id="rId22"/>
    <p:sldId id="270" r:id="rId23"/>
    <p:sldId id="273" r:id="rId24"/>
    <p:sldId id="274" r:id="rId25"/>
    <p:sldId id="275" r:id="rId26"/>
    <p:sldId id="276" r:id="rId27"/>
    <p:sldId id="277" r:id="rId28"/>
    <p:sldId id="278" r:id="rId29"/>
    <p:sldId id="279" r:id="rId30"/>
    <p:sldId id="288" r:id="rId31"/>
    <p:sldId id="289" r:id="rId32"/>
    <p:sldId id="287" r:id="rId33"/>
    <p:sldId id="286" r:id="rId34"/>
    <p:sldId id="285" r:id="rId35"/>
    <p:sldId id="284"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76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7E310-F5FB-40CF-9239-63CCB35A4DAF}" type="datetimeFigureOut">
              <a:rPr lang="en-US" smtClean="0"/>
              <a:pPr/>
              <a:t>9/20/2017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AC85A5-C204-41D2-865D-2B9B3FDD2F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01E2E-EBD4-4506-A508-A869203981C4}"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1E2E-EBD4-4506-A508-A869203981C4}"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1E2E-EBD4-4506-A508-A869203981C4}"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1E2E-EBD4-4506-A508-A869203981C4}"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01E2E-EBD4-4506-A508-A869203981C4}"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01E2E-EBD4-4506-A508-A869203981C4}"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01E2E-EBD4-4506-A508-A869203981C4}" type="datetimeFigureOut">
              <a:rPr lang="en-US" smtClean="0"/>
              <a:pPr/>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01E2E-EBD4-4506-A508-A869203981C4}" type="datetimeFigureOut">
              <a:rPr lang="en-US" smtClean="0"/>
              <a:pPr/>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01E2E-EBD4-4506-A508-A869203981C4}" type="datetimeFigureOut">
              <a:rPr lang="en-US" smtClean="0"/>
              <a:pPr/>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1E2E-EBD4-4506-A508-A869203981C4}"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1E2E-EBD4-4506-A508-A869203981C4}"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55F6F-C1D8-43E5-9018-43C7BB5E9B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1E2E-EBD4-4506-A508-A869203981C4}" type="datetimeFigureOut">
              <a:rPr lang="en-US" smtClean="0"/>
              <a:pPr/>
              <a:t>9/20/2017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55F6F-C1D8-43E5-9018-43C7BB5E9B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d-You-Know-The-Benefits-Of-Using-Payroll-Manag.jpg"/>
          <p:cNvPicPr>
            <a:picLocks noGrp="1" noChangeAspect="1"/>
          </p:cNvPicPr>
          <p:nvPr>
            <p:ph idx="1"/>
          </p:nvPr>
        </p:nvPicPr>
        <p:blipFill>
          <a:blip r:embed="rId2"/>
          <a:stretch>
            <a:fillRect/>
          </a:stretch>
        </p:blipFill>
        <p:spPr>
          <a:xfrm>
            <a:off x="0" y="-57150"/>
            <a:ext cx="9220200" cy="691515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Autofit/>
          </a:bodyPr>
          <a:lstStyle/>
          <a:p>
            <a:pPr lvl="0" algn="l"/>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1600" dirty="0" smtClean="0">
                <a:latin typeface="+mn-lt"/>
              </a:rPr>
              <a:t>9. How </a:t>
            </a:r>
            <a:r>
              <a:rPr lang="en-US" sz="1600" dirty="0">
                <a:latin typeface="+mn-lt"/>
              </a:rPr>
              <a:t>many employees have same job position?</a:t>
            </a:r>
            <a:br>
              <a:rPr lang="en-US" sz="1600" dirty="0">
                <a:latin typeface="+mn-lt"/>
              </a:rPr>
            </a:br>
            <a:r>
              <a:rPr lang="en-US" sz="1600" dirty="0">
                <a:solidFill>
                  <a:srgbClr val="92D050"/>
                </a:solidFill>
                <a:latin typeface="+mn-lt"/>
              </a:rPr>
              <a:t>The same job position depends on the number of departments.</a:t>
            </a:r>
            <a:br>
              <a:rPr lang="en-US" sz="1600" dirty="0">
                <a:solidFill>
                  <a:srgbClr val="92D050"/>
                </a:solidFill>
                <a:latin typeface="+mn-lt"/>
              </a:rPr>
            </a:br>
            <a:r>
              <a:rPr lang="en-US" sz="1600" dirty="0">
                <a:solidFill>
                  <a:srgbClr val="92D050"/>
                </a:solidFill>
                <a:latin typeface="+mn-lt"/>
              </a:rPr>
              <a:t> </a:t>
            </a:r>
            <a:r>
              <a:rPr lang="en-US" sz="1600" dirty="0">
                <a:latin typeface="+mn-lt"/>
              </a:rPr>
              <a:t/>
            </a:r>
            <a:br>
              <a:rPr lang="en-US" sz="1600" dirty="0">
                <a:latin typeface="+mn-lt"/>
              </a:rPr>
            </a:br>
            <a:r>
              <a:rPr lang="en-US" sz="1600" dirty="0" smtClean="0">
                <a:latin typeface="+mn-lt"/>
              </a:rPr>
              <a:t>10. How </a:t>
            </a:r>
            <a:r>
              <a:rPr lang="en-US" sz="1600" dirty="0">
                <a:latin typeface="+mn-lt"/>
              </a:rPr>
              <a:t>many  employees have salary below 40000?</a:t>
            </a:r>
            <a:br>
              <a:rPr lang="en-US" sz="1600" dirty="0">
                <a:latin typeface="+mn-lt"/>
              </a:rPr>
            </a:br>
            <a:r>
              <a:rPr lang="en-US" sz="1600" dirty="0">
                <a:solidFill>
                  <a:srgbClr val="92D050"/>
                </a:solidFill>
                <a:latin typeface="+mn-lt"/>
              </a:rPr>
              <a:t>The salary of employees will depend on each job position.</a:t>
            </a:r>
            <a:r>
              <a:rPr lang="en-US" sz="1600" dirty="0">
                <a:latin typeface="+mn-lt"/>
              </a:rPr>
              <a:t/>
            </a:r>
            <a:br>
              <a:rPr lang="en-US" sz="1600" dirty="0">
                <a:latin typeface="+mn-lt"/>
              </a:rPr>
            </a:br>
            <a:r>
              <a:rPr lang="en-US" sz="1600" dirty="0">
                <a:latin typeface="+mn-lt"/>
              </a:rPr>
              <a:t> </a:t>
            </a:r>
            <a:br>
              <a:rPr lang="en-US" sz="1600" dirty="0">
                <a:latin typeface="+mn-lt"/>
              </a:rPr>
            </a:br>
            <a:r>
              <a:rPr lang="en-US" sz="1600" dirty="0" smtClean="0">
                <a:latin typeface="+mn-lt"/>
              </a:rPr>
              <a:t>11. Number </a:t>
            </a:r>
            <a:r>
              <a:rPr lang="en-US" sz="1600" dirty="0">
                <a:latin typeface="+mn-lt"/>
              </a:rPr>
              <a:t>of employees that were inducted in the month of January write details?</a:t>
            </a:r>
            <a:br>
              <a:rPr lang="en-US" sz="1600" dirty="0">
                <a:latin typeface="+mn-lt"/>
              </a:rPr>
            </a:br>
            <a:r>
              <a:rPr lang="en-US" sz="1600" dirty="0">
                <a:solidFill>
                  <a:srgbClr val="92D050"/>
                </a:solidFill>
                <a:latin typeface="+mn-lt"/>
              </a:rPr>
              <a:t>Around 50% of employees.</a:t>
            </a:r>
            <a:r>
              <a:rPr lang="en-US" sz="1600" dirty="0">
                <a:latin typeface="+mn-lt"/>
              </a:rPr>
              <a:t/>
            </a:r>
            <a:br>
              <a:rPr lang="en-US" sz="1600" dirty="0">
                <a:latin typeface="+mn-lt"/>
              </a:rPr>
            </a:br>
            <a:r>
              <a:rPr lang="en-US" sz="1600" dirty="0">
                <a:latin typeface="+mn-lt"/>
              </a:rPr>
              <a:t> </a:t>
            </a:r>
            <a:br>
              <a:rPr lang="en-US" sz="1600" dirty="0">
                <a:latin typeface="+mn-lt"/>
              </a:rPr>
            </a:br>
            <a:r>
              <a:rPr lang="en-US" sz="1600" dirty="0" smtClean="0">
                <a:latin typeface="+mn-lt"/>
              </a:rPr>
              <a:t>12. Find </a:t>
            </a:r>
            <a:r>
              <a:rPr lang="en-US" sz="1600" dirty="0">
                <a:latin typeface="+mn-lt"/>
              </a:rPr>
              <a:t>maximum, minimum and average salary of all employees?</a:t>
            </a:r>
            <a:br>
              <a:rPr lang="en-US" sz="1600" dirty="0">
                <a:latin typeface="+mn-lt"/>
              </a:rPr>
            </a:br>
            <a:r>
              <a:rPr lang="en-US" sz="1600" dirty="0">
                <a:solidFill>
                  <a:srgbClr val="92D050"/>
                </a:solidFill>
                <a:latin typeface="+mn-lt"/>
              </a:rPr>
              <a:t>Max= 50000,      MIN=25000,         AVG=35000-40000</a:t>
            </a:r>
            <a:r>
              <a:rPr lang="en-US" sz="1600" dirty="0">
                <a:latin typeface="+mn-lt"/>
              </a:rPr>
              <a:t/>
            </a:r>
            <a:br>
              <a:rPr lang="en-US" sz="1600" dirty="0">
                <a:latin typeface="+mn-lt"/>
              </a:rPr>
            </a:br>
            <a:r>
              <a:rPr lang="en-US" sz="1600" dirty="0">
                <a:latin typeface="+mn-lt"/>
              </a:rPr>
              <a:t> </a:t>
            </a:r>
            <a:br>
              <a:rPr lang="en-US" sz="1600" dirty="0">
                <a:latin typeface="+mn-lt"/>
              </a:rPr>
            </a:br>
            <a:r>
              <a:rPr lang="en-US" sz="1600" dirty="0" smtClean="0">
                <a:latin typeface="+mn-lt"/>
              </a:rPr>
              <a:t>13. How </a:t>
            </a:r>
            <a:r>
              <a:rPr lang="en-US" sz="1600" dirty="0">
                <a:latin typeface="+mn-lt"/>
              </a:rPr>
              <a:t>many were employees inducted on the first day of the year?</a:t>
            </a:r>
            <a:br>
              <a:rPr lang="en-US" sz="1600" dirty="0">
                <a:latin typeface="+mn-lt"/>
              </a:rPr>
            </a:br>
            <a:r>
              <a:rPr lang="en-US" sz="1600" dirty="0">
                <a:solidFill>
                  <a:srgbClr val="92D050"/>
                </a:solidFill>
                <a:latin typeface="+mn-lt"/>
              </a:rPr>
              <a:t>15-20%.</a:t>
            </a:r>
            <a:r>
              <a:rPr lang="en-US" sz="1600" dirty="0">
                <a:latin typeface="+mn-lt"/>
              </a:rPr>
              <a:t/>
            </a:r>
            <a:br>
              <a:rPr lang="en-US" sz="1600" dirty="0">
                <a:latin typeface="+mn-lt"/>
              </a:rPr>
            </a:br>
            <a:r>
              <a:rPr lang="en-US" sz="1600" dirty="0">
                <a:latin typeface="+mn-lt"/>
              </a:rPr>
              <a:t> </a:t>
            </a:r>
            <a:br>
              <a:rPr lang="en-US" sz="1600" dirty="0">
                <a:latin typeface="+mn-lt"/>
              </a:rPr>
            </a:br>
            <a:r>
              <a:rPr lang="en-US" sz="1600" dirty="0" smtClean="0">
                <a:latin typeface="+mn-lt"/>
              </a:rPr>
              <a:t>14. How </a:t>
            </a:r>
            <a:r>
              <a:rPr lang="en-US" sz="1600" dirty="0">
                <a:latin typeface="+mn-lt"/>
              </a:rPr>
              <a:t>many employees have the highest salary?</a:t>
            </a:r>
            <a:br>
              <a:rPr lang="en-US" sz="1600" dirty="0">
                <a:latin typeface="+mn-lt"/>
              </a:rPr>
            </a:br>
            <a:r>
              <a:rPr lang="en-US" sz="1600" dirty="0">
                <a:solidFill>
                  <a:srgbClr val="92D050"/>
                </a:solidFill>
                <a:latin typeface="+mn-lt"/>
              </a:rPr>
              <a:t>The highest salary depends on employees job positions.</a:t>
            </a:r>
            <a:br>
              <a:rPr lang="en-US" sz="1600" dirty="0">
                <a:solidFill>
                  <a:srgbClr val="92D050"/>
                </a:solidFill>
                <a:latin typeface="+mn-lt"/>
              </a:rPr>
            </a:br>
            <a:r>
              <a:rPr lang="en-US" sz="1600" dirty="0">
                <a:solidFill>
                  <a:srgbClr val="92D050"/>
                </a:solidFill>
                <a:latin typeface="+mn-lt"/>
              </a:rPr>
              <a:t> </a:t>
            </a:r>
            <a:r>
              <a:rPr lang="en-US" sz="1600" dirty="0">
                <a:latin typeface="+mn-lt"/>
              </a:rPr>
              <a:t/>
            </a:r>
            <a:br>
              <a:rPr lang="en-US" sz="1600" dirty="0">
                <a:latin typeface="+mn-lt"/>
              </a:rPr>
            </a:br>
            <a:r>
              <a:rPr lang="en-US" sz="1600" dirty="0" smtClean="0">
                <a:latin typeface="+mn-lt"/>
              </a:rPr>
              <a:t>15. How </a:t>
            </a:r>
            <a:r>
              <a:rPr lang="en-US" sz="1600" dirty="0">
                <a:latin typeface="+mn-lt"/>
              </a:rPr>
              <a:t>can we get payment details of a particular employee?</a:t>
            </a:r>
            <a:br>
              <a:rPr lang="en-US" sz="1600" dirty="0">
                <a:latin typeface="+mn-lt"/>
              </a:rPr>
            </a:br>
            <a:r>
              <a:rPr lang="en-US" sz="1600" dirty="0">
                <a:solidFill>
                  <a:srgbClr val="92D050"/>
                </a:solidFill>
                <a:latin typeface="+mn-lt"/>
              </a:rPr>
              <a:t>Each employee will have its own payment details which can be attained by their unique id.</a:t>
            </a:r>
            <a:br>
              <a:rPr lang="en-US" sz="1600" dirty="0">
                <a:solidFill>
                  <a:srgbClr val="92D050"/>
                </a:solidFill>
                <a:latin typeface="+mn-lt"/>
              </a:rPr>
            </a:br>
            <a:r>
              <a:rPr lang="en-US" sz="1600" dirty="0">
                <a:solidFill>
                  <a:srgbClr val="92D050"/>
                </a:solidFill>
                <a:latin typeface="+mn-lt"/>
              </a:rPr>
              <a:t> </a:t>
            </a:r>
            <a:r>
              <a:rPr lang="en-US" sz="1600" dirty="0">
                <a:latin typeface="+mn-lt"/>
              </a:rPr>
              <a:t/>
            </a:r>
            <a:br>
              <a:rPr lang="en-US" sz="1600" dirty="0">
                <a:latin typeface="+mn-lt"/>
              </a:rPr>
            </a:br>
            <a:r>
              <a:rPr lang="en-US" sz="1600" dirty="0" smtClean="0">
                <a:latin typeface="+mn-lt"/>
              </a:rPr>
              <a:t>16. How </a:t>
            </a:r>
            <a:r>
              <a:rPr lang="en-US" sz="1600" dirty="0">
                <a:latin typeface="+mn-lt"/>
              </a:rPr>
              <a:t>many employees are getting bonus?</a:t>
            </a:r>
            <a:br>
              <a:rPr lang="en-US" sz="1600" dirty="0">
                <a:latin typeface="+mn-lt"/>
              </a:rPr>
            </a:br>
            <a:r>
              <a:rPr lang="en-US" sz="1600" dirty="0">
                <a:solidFill>
                  <a:srgbClr val="92D050"/>
                </a:solidFill>
                <a:latin typeface="+mn-lt"/>
              </a:rPr>
              <a:t>It will depend on employee performance.</a:t>
            </a:r>
            <a:r>
              <a:rPr lang="en-US" sz="1600" dirty="0">
                <a:latin typeface="+mn-lt"/>
              </a:rPr>
              <a:t/>
            </a:r>
            <a:br>
              <a:rPr lang="en-US" sz="1600" dirty="0">
                <a:latin typeface="+mn-lt"/>
              </a:rPr>
            </a:br>
            <a:r>
              <a:rPr lang="en-US" sz="1600" dirty="0">
                <a:latin typeface="+mn-lt"/>
              </a:rPr>
              <a:t> </a:t>
            </a:r>
            <a:br>
              <a:rPr lang="en-US" sz="1600" dirty="0">
                <a:latin typeface="+mn-lt"/>
              </a:rPr>
            </a:br>
            <a:r>
              <a:rPr lang="en-US" sz="1600" dirty="0" smtClean="0">
                <a:latin typeface="+mn-lt"/>
              </a:rPr>
              <a:t>17. How </a:t>
            </a:r>
            <a:r>
              <a:rPr lang="en-US" sz="1600" dirty="0">
                <a:latin typeface="+mn-lt"/>
              </a:rPr>
              <a:t>is the total payment calculated in your company?</a:t>
            </a:r>
            <a:br>
              <a:rPr lang="en-US" sz="1600" dirty="0">
                <a:latin typeface="+mn-lt"/>
              </a:rPr>
            </a:br>
            <a:r>
              <a:rPr lang="en-US" sz="1600" dirty="0" err="1">
                <a:solidFill>
                  <a:srgbClr val="92D050"/>
                </a:solidFill>
                <a:latin typeface="+mn-lt"/>
              </a:rPr>
              <a:t>Total_salary</a:t>
            </a:r>
            <a:r>
              <a:rPr lang="en-US" sz="1600" dirty="0">
                <a:solidFill>
                  <a:srgbClr val="92D050"/>
                </a:solidFill>
                <a:latin typeface="+mn-lt"/>
              </a:rPr>
              <a:t> = salary + bonus + allowances – tax – loan – leave.</a:t>
            </a:r>
            <a:r>
              <a:rPr lang="en-US" sz="1600" dirty="0">
                <a:latin typeface="+mn-lt"/>
              </a:rPr>
              <a:t/>
            </a:r>
            <a:br>
              <a:rPr lang="en-US" sz="1600" dirty="0">
                <a:latin typeface="+mn-lt"/>
              </a:rPr>
            </a:br>
            <a:endParaRPr lang="en-US" sz="16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Autofit/>
          </a:bodyPr>
          <a:lstStyle/>
          <a:p>
            <a:pPr lvl="0" algn="l"/>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smtClean="0"/>
              <a:t>18. How </a:t>
            </a:r>
            <a:r>
              <a:rPr lang="en-US" sz="1600" dirty="0"/>
              <a:t>can we calculate the duration of work of a particular employee?</a:t>
            </a:r>
            <a:br>
              <a:rPr lang="en-US" sz="1600" dirty="0"/>
            </a:br>
            <a:r>
              <a:rPr lang="en-US" sz="1600" dirty="0">
                <a:solidFill>
                  <a:srgbClr val="92D050"/>
                </a:solidFill>
              </a:rPr>
              <a:t>By subtracting </a:t>
            </a:r>
            <a:r>
              <a:rPr lang="en-US" sz="1600" dirty="0" err="1">
                <a:solidFill>
                  <a:srgbClr val="92D050"/>
                </a:solidFill>
              </a:rPr>
              <a:t>end_date</a:t>
            </a:r>
            <a:r>
              <a:rPr lang="en-US" sz="1600" dirty="0">
                <a:solidFill>
                  <a:srgbClr val="92D050"/>
                </a:solidFill>
              </a:rPr>
              <a:t> and </a:t>
            </a:r>
            <a:r>
              <a:rPr lang="en-US" sz="1600" dirty="0" err="1">
                <a:solidFill>
                  <a:srgbClr val="92D050"/>
                </a:solidFill>
              </a:rPr>
              <a:t>start_date</a:t>
            </a:r>
            <a:r>
              <a:rPr lang="en-US" sz="1600" dirty="0"/>
              <a:t>.</a:t>
            </a:r>
            <a:br>
              <a:rPr lang="en-US" sz="1600" dirty="0"/>
            </a:br>
            <a:r>
              <a:rPr lang="en-US" sz="1600" dirty="0"/>
              <a:t> </a:t>
            </a:r>
            <a:br>
              <a:rPr lang="en-US" sz="1600" dirty="0"/>
            </a:br>
            <a:r>
              <a:rPr lang="en-US" sz="1600" dirty="0" smtClean="0"/>
              <a:t>19. How </a:t>
            </a:r>
            <a:r>
              <a:rPr lang="en-US" sz="1600" dirty="0"/>
              <a:t>many employees have name starting with ‘A’ ?</a:t>
            </a:r>
            <a:br>
              <a:rPr lang="en-US" sz="1600" dirty="0"/>
            </a:br>
            <a:r>
              <a:rPr lang="en-US" sz="1600" dirty="0">
                <a:solidFill>
                  <a:srgbClr val="92D050"/>
                </a:solidFill>
              </a:rPr>
              <a:t>5 employees.</a:t>
            </a:r>
            <a:r>
              <a:rPr lang="en-US" sz="1600" dirty="0"/>
              <a:t/>
            </a:r>
            <a:br>
              <a:rPr lang="en-US" sz="1600" dirty="0"/>
            </a:br>
            <a:r>
              <a:rPr lang="en-US" sz="1600" dirty="0"/>
              <a:t> </a:t>
            </a:r>
            <a:br>
              <a:rPr lang="en-US" sz="1600" dirty="0"/>
            </a:br>
            <a:r>
              <a:rPr lang="en-US" sz="1600" dirty="0" smtClean="0"/>
              <a:t>20. How </a:t>
            </a:r>
            <a:r>
              <a:rPr lang="en-US" sz="1600" dirty="0"/>
              <a:t>many employees are getting bonus?</a:t>
            </a:r>
            <a:br>
              <a:rPr lang="en-US" sz="1600" dirty="0"/>
            </a:br>
            <a:r>
              <a:rPr lang="en-US" sz="1600" dirty="0">
                <a:solidFill>
                  <a:srgbClr val="92D050"/>
                </a:solidFill>
              </a:rPr>
              <a:t>It will depend on employee performance.</a:t>
            </a:r>
            <a:br>
              <a:rPr lang="en-US" sz="1600" dirty="0">
                <a:solidFill>
                  <a:srgbClr val="92D050"/>
                </a:solidFill>
              </a:rPr>
            </a:br>
            <a:r>
              <a:rPr lang="en-US" sz="1600" dirty="0">
                <a:solidFill>
                  <a:srgbClr val="92D050"/>
                </a:solidFill>
              </a:rPr>
              <a:t> </a:t>
            </a:r>
            <a:r>
              <a:rPr lang="en-US" sz="1600" dirty="0"/>
              <a:t/>
            </a:r>
            <a:br>
              <a:rPr lang="en-US" sz="1600" dirty="0"/>
            </a:br>
            <a:r>
              <a:rPr lang="en-US" sz="1600" dirty="0" smtClean="0"/>
              <a:t>21. What </a:t>
            </a:r>
            <a:r>
              <a:rPr lang="en-US" sz="1600" dirty="0"/>
              <a:t>was the last date of induction?</a:t>
            </a:r>
            <a:br>
              <a:rPr lang="en-US" sz="1600" dirty="0"/>
            </a:br>
            <a:r>
              <a:rPr lang="en-US" sz="1600" dirty="0">
                <a:solidFill>
                  <a:srgbClr val="92D050"/>
                </a:solidFill>
              </a:rPr>
              <a:t>It will be the day when the company stop inducting more employees </a:t>
            </a:r>
            <a:r>
              <a:rPr lang="en-US" sz="1600" dirty="0" err="1">
                <a:solidFill>
                  <a:srgbClr val="92D050"/>
                </a:solidFill>
              </a:rPr>
              <a:t>i.e</a:t>
            </a:r>
            <a:r>
              <a:rPr lang="en-US" sz="1600" dirty="0">
                <a:solidFill>
                  <a:srgbClr val="92D050"/>
                </a:solidFill>
              </a:rPr>
              <a:t> end of third month.</a:t>
            </a:r>
            <a:br>
              <a:rPr lang="en-US" sz="1600" dirty="0">
                <a:solidFill>
                  <a:srgbClr val="92D050"/>
                </a:solidFill>
              </a:rPr>
            </a:br>
            <a:r>
              <a:rPr lang="en-US" sz="1600" dirty="0">
                <a:solidFill>
                  <a:srgbClr val="92D050"/>
                </a:solidFill>
              </a:rPr>
              <a:t> </a:t>
            </a:r>
            <a:r>
              <a:rPr lang="en-US" sz="1600" dirty="0"/>
              <a:t/>
            </a:r>
            <a:br>
              <a:rPr lang="en-US" sz="1600" dirty="0"/>
            </a:br>
            <a:r>
              <a:rPr lang="en-US" sz="1600" dirty="0" smtClean="0"/>
              <a:t>22. How </a:t>
            </a:r>
            <a:r>
              <a:rPr lang="en-US" sz="1600" dirty="0"/>
              <a:t>many employees have taken loan?</a:t>
            </a:r>
            <a:br>
              <a:rPr lang="en-US" sz="1600" dirty="0"/>
            </a:br>
            <a:r>
              <a:rPr lang="en-US" sz="1600" dirty="0">
                <a:solidFill>
                  <a:srgbClr val="92D050"/>
                </a:solidFill>
              </a:rPr>
              <a:t>Depends on employees, anyone can take loan.</a:t>
            </a:r>
            <a:br>
              <a:rPr lang="en-US" sz="1600" dirty="0">
                <a:solidFill>
                  <a:srgbClr val="92D050"/>
                </a:solidFill>
              </a:rPr>
            </a:br>
            <a:r>
              <a:rPr lang="en-US" sz="1600" dirty="0">
                <a:solidFill>
                  <a:srgbClr val="92D050"/>
                </a:solidFill>
              </a:rPr>
              <a:t> </a:t>
            </a:r>
            <a:r>
              <a:rPr lang="en-US" sz="1600" dirty="0"/>
              <a:t/>
            </a:r>
            <a:br>
              <a:rPr lang="en-US" sz="1600" dirty="0"/>
            </a:br>
            <a:r>
              <a:rPr lang="en-US" sz="1600" dirty="0" smtClean="0"/>
              <a:t>23. What </a:t>
            </a:r>
            <a:r>
              <a:rPr lang="en-US" sz="1600" dirty="0"/>
              <a:t>is the maximum tax rate among the employees?</a:t>
            </a:r>
            <a:br>
              <a:rPr lang="en-US" sz="1600" dirty="0"/>
            </a:br>
            <a:r>
              <a:rPr lang="en-US" sz="1600" dirty="0">
                <a:solidFill>
                  <a:srgbClr val="92D050"/>
                </a:solidFill>
              </a:rPr>
              <a:t>Depends on employee salary.</a:t>
            </a:r>
            <a:br>
              <a:rPr lang="en-US" sz="1600" dirty="0">
                <a:solidFill>
                  <a:srgbClr val="92D050"/>
                </a:solidFill>
              </a:rPr>
            </a:br>
            <a:r>
              <a:rPr lang="en-US" sz="1600" dirty="0">
                <a:solidFill>
                  <a:srgbClr val="92D050"/>
                </a:solidFill>
              </a:rPr>
              <a:t> </a:t>
            </a:r>
            <a:r>
              <a:rPr lang="en-US" sz="1600" dirty="0"/>
              <a:t/>
            </a:r>
            <a:br>
              <a:rPr lang="en-US" sz="1600" dirty="0"/>
            </a:br>
            <a:r>
              <a:rPr lang="en-US" sz="1600" dirty="0" smtClean="0"/>
              <a:t>24. How </a:t>
            </a:r>
            <a:r>
              <a:rPr lang="en-US" sz="1600" dirty="0"/>
              <a:t>many employees had deduction in salary due to leave?</a:t>
            </a:r>
            <a:br>
              <a:rPr lang="en-US" sz="1600" dirty="0"/>
            </a:br>
            <a:r>
              <a:rPr lang="en-US" sz="1600" dirty="0">
                <a:solidFill>
                  <a:srgbClr val="92D050"/>
                </a:solidFill>
              </a:rPr>
              <a:t>It will depend on employees extra leaves besides normal allotted leaves </a:t>
            </a:r>
            <a:r>
              <a:rPr lang="en-US" sz="1600" dirty="0" err="1">
                <a:solidFill>
                  <a:srgbClr val="92D050"/>
                </a:solidFill>
              </a:rPr>
              <a:t>i.e</a:t>
            </a:r>
            <a:r>
              <a:rPr lang="en-US" sz="1600" dirty="0">
                <a:solidFill>
                  <a:srgbClr val="92D050"/>
                </a:solidFill>
              </a:rPr>
              <a:t> 2 leaves / month.</a:t>
            </a:r>
            <a:br>
              <a:rPr lang="en-US" sz="1600" dirty="0">
                <a:solidFill>
                  <a:srgbClr val="92D050"/>
                </a:solidFill>
              </a:rPr>
            </a:br>
            <a:r>
              <a:rPr lang="en-US" sz="1600" dirty="0">
                <a:solidFill>
                  <a:srgbClr val="92D050"/>
                </a:solidFill>
              </a:rPr>
              <a:t> </a:t>
            </a:r>
            <a:r>
              <a:rPr lang="en-US" sz="1600" dirty="0"/>
              <a:t/>
            </a:r>
            <a:br>
              <a:rPr lang="en-US" sz="1600" dirty="0"/>
            </a:br>
            <a:r>
              <a:rPr lang="en-US" sz="1600" dirty="0" smtClean="0"/>
              <a:t>25. How </a:t>
            </a:r>
            <a:r>
              <a:rPr lang="en-US" sz="1600" dirty="0"/>
              <a:t>can we calculate yearly salary of a particular employee?</a:t>
            </a:r>
            <a:br>
              <a:rPr lang="en-US" sz="1600" dirty="0"/>
            </a:br>
            <a:r>
              <a:rPr lang="en-US" sz="1600" dirty="0">
                <a:solidFill>
                  <a:srgbClr val="92D050"/>
                </a:solidFill>
              </a:rPr>
              <a:t>By multiplying the monthly salary with 12.</a:t>
            </a:r>
            <a:br>
              <a:rPr lang="en-US" sz="1600" dirty="0">
                <a:solidFill>
                  <a:srgbClr val="92D050"/>
                </a:solidFill>
              </a:rPr>
            </a:br>
            <a:r>
              <a:rPr lang="en-US" sz="1600" b="1" dirty="0">
                <a:solidFill>
                  <a:srgbClr val="92D050"/>
                </a:solidFill>
              </a:rPr>
              <a:t> </a:t>
            </a:r>
            <a:r>
              <a:rPr lang="en-US" sz="1600" dirty="0"/>
              <a:t/>
            </a:r>
            <a:br>
              <a:rPr lang="en-US" sz="1600" dirty="0"/>
            </a:br>
            <a:r>
              <a:rPr lang="en-US" sz="1600" b="1" dirty="0"/>
              <a:t> </a:t>
            </a:r>
            <a:r>
              <a:rPr lang="en-US" sz="1600" dirty="0"/>
              <a:t/>
            </a:r>
            <a:br>
              <a:rPr lang="en-US" sz="1600" dirty="0"/>
            </a:br>
            <a:r>
              <a:rPr lang="en-US" sz="1600" b="1" dirty="0"/>
              <a:t> </a:t>
            </a:r>
            <a:r>
              <a:rPr lang="en-US" sz="1600" dirty="0"/>
              <a:t/>
            </a:r>
            <a:br>
              <a:rPr lang="en-US" sz="1600" dirty="0"/>
            </a:br>
            <a:r>
              <a:rPr lang="en-US" sz="1600" b="1" dirty="0"/>
              <a:t> </a:t>
            </a:r>
            <a:r>
              <a:rPr lang="en-US" sz="1600" dirty="0"/>
              <a:t/>
            </a:r>
            <a:br>
              <a:rPr lang="en-US" sz="1600" dirty="0"/>
            </a:b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r>
              <a:rPr lang="en-US" dirty="0" smtClean="0"/>
              <a:t>Un-Normalized ERD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28600" y="152400"/>
            <a:ext cx="86868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5763" y="914400"/>
            <a:ext cx="8372475"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Normalized ERD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Physical ERD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lstStyle/>
          <a:p>
            <a:endParaRPr lang="en-US" dirty="0"/>
          </a:p>
        </p:txBody>
      </p:sp>
      <p:pic>
        <p:nvPicPr>
          <p:cNvPr id="3074" name="Picture 2" descr="C:\Users\dell pc\Desktop\DBMS PROJECT\screenshots\Physical ERD.PNG"/>
          <p:cNvPicPr>
            <a:picLocks noChangeAspect="1" noChangeArrowheads="1"/>
          </p:cNvPicPr>
          <p:nvPr/>
        </p:nvPicPr>
        <p:blipFill>
          <a:blip r:embed="rId2"/>
          <a:srcRect/>
          <a:stretch>
            <a:fillRect/>
          </a:stretch>
        </p:blipFill>
        <p:spPr bwMode="auto">
          <a:xfrm>
            <a:off x="304800" y="0"/>
            <a:ext cx="8839200" cy="6553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Normalized Table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447800"/>
            <a:ext cx="8153400" cy="4876800"/>
          </a:xfrm>
        </p:spPr>
        <p:txBody>
          <a:bodyPr>
            <a:normAutofit/>
          </a:bodyPr>
          <a:lstStyle/>
          <a:p>
            <a:pPr algn="l"/>
            <a:r>
              <a:rPr lang="en-US" sz="4000" dirty="0" smtClean="0">
                <a:solidFill>
                  <a:schemeClr val="tx1"/>
                </a:solidFill>
                <a:latin typeface="Baskerville Old Face" pitchFamily="18" charset="0"/>
              </a:rPr>
              <a:t>Group Members:</a:t>
            </a:r>
          </a:p>
          <a:p>
            <a:pPr algn="l"/>
            <a:endParaRPr lang="en-US" sz="4000" dirty="0" smtClean="0">
              <a:solidFill>
                <a:schemeClr val="tx1"/>
              </a:solidFill>
              <a:latin typeface="Baskerville Old Face" pitchFamily="18" charset="0"/>
            </a:endParaRPr>
          </a:p>
          <a:p>
            <a:pPr algn="l">
              <a:buFont typeface="Wingdings" pitchFamily="2" charset="2"/>
              <a:buChar char="Ø"/>
            </a:pPr>
            <a:r>
              <a:rPr lang="en-US" sz="4000" dirty="0" smtClean="0">
                <a:solidFill>
                  <a:schemeClr val="tx1"/>
                </a:solidFill>
                <a:latin typeface="Baskerville Old Face" pitchFamily="18" charset="0"/>
              </a:rPr>
              <a:t> Naveed Raza                 CT-026</a:t>
            </a:r>
          </a:p>
          <a:p>
            <a:pPr algn="l">
              <a:buFont typeface="Wingdings" pitchFamily="2" charset="2"/>
              <a:buChar char="Ø"/>
            </a:pPr>
            <a:r>
              <a:rPr lang="en-US" sz="4000" dirty="0" smtClean="0">
                <a:solidFill>
                  <a:schemeClr val="tx1"/>
                </a:solidFill>
                <a:latin typeface="Baskerville Old Face" pitchFamily="18" charset="0"/>
              </a:rPr>
              <a:t> Amna Habibi                CT-033</a:t>
            </a:r>
          </a:p>
          <a:p>
            <a:pPr algn="l">
              <a:buFont typeface="Wingdings" pitchFamily="2" charset="2"/>
              <a:buChar char="Ø"/>
            </a:pPr>
            <a:r>
              <a:rPr lang="en-US" sz="4000" dirty="0" smtClean="0">
                <a:solidFill>
                  <a:schemeClr val="tx1"/>
                </a:solidFill>
                <a:latin typeface="Baskerville Old Face" pitchFamily="18" charset="0"/>
              </a:rPr>
              <a:t> Surman Ahuja               CT-035</a:t>
            </a:r>
            <a:endParaRPr lang="en-US" sz="4000" dirty="0">
              <a:solidFill>
                <a:schemeClr val="tx1"/>
              </a:solidFill>
              <a:latin typeface="Baskerville Old Face"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lstStyle/>
          <a:p>
            <a:r>
              <a:rPr lang="en-US" dirty="0" smtClean="0"/>
              <a:t> </a:t>
            </a:r>
            <a:endParaRPr lang="en-US" dirty="0"/>
          </a:p>
        </p:txBody>
      </p:sp>
      <p:pic>
        <p:nvPicPr>
          <p:cNvPr id="3" name="Picture 2" descr="1.PNG"/>
          <p:cNvPicPr>
            <a:picLocks noChangeAspect="1"/>
          </p:cNvPicPr>
          <p:nvPr/>
        </p:nvPicPr>
        <p:blipFill>
          <a:blip r:embed="rId2"/>
          <a:stretch>
            <a:fillRect/>
          </a:stretch>
        </p:blipFill>
        <p:spPr>
          <a:xfrm>
            <a:off x="1066800" y="762000"/>
            <a:ext cx="1105054" cy="1324160"/>
          </a:xfrm>
          <a:prstGeom prst="rect">
            <a:avLst/>
          </a:prstGeom>
        </p:spPr>
      </p:pic>
      <p:pic>
        <p:nvPicPr>
          <p:cNvPr id="4" name="Picture 3" descr="4.PNG"/>
          <p:cNvPicPr>
            <a:picLocks noChangeAspect="1"/>
          </p:cNvPicPr>
          <p:nvPr/>
        </p:nvPicPr>
        <p:blipFill>
          <a:blip r:embed="rId3"/>
          <a:stretch>
            <a:fillRect/>
          </a:stretch>
        </p:blipFill>
        <p:spPr>
          <a:xfrm>
            <a:off x="3581400" y="762000"/>
            <a:ext cx="1247949" cy="1314634"/>
          </a:xfrm>
          <a:prstGeom prst="rect">
            <a:avLst/>
          </a:prstGeom>
        </p:spPr>
      </p:pic>
      <p:pic>
        <p:nvPicPr>
          <p:cNvPr id="5" name="Picture 4" descr="5.PNG"/>
          <p:cNvPicPr>
            <a:picLocks noChangeAspect="1"/>
          </p:cNvPicPr>
          <p:nvPr/>
        </p:nvPicPr>
        <p:blipFill>
          <a:blip r:embed="rId4"/>
          <a:stretch>
            <a:fillRect/>
          </a:stretch>
        </p:blipFill>
        <p:spPr>
          <a:xfrm>
            <a:off x="6324600" y="762000"/>
            <a:ext cx="1247949" cy="1333686"/>
          </a:xfrm>
          <a:prstGeom prst="rect">
            <a:avLst/>
          </a:prstGeom>
        </p:spPr>
      </p:pic>
      <p:pic>
        <p:nvPicPr>
          <p:cNvPr id="6" name="Picture 5" descr="2.PNG"/>
          <p:cNvPicPr>
            <a:picLocks noChangeAspect="1"/>
          </p:cNvPicPr>
          <p:nvPr/>
        </p:nvPicPr>
        <p:blipFill>
          <a:blip r:embed="rId5"/>
          <a:stretch>
            <a:fillRect/>
          </a:stretch>
        </p:blipFill>
        <p:spPr>
          <a:xfrm>
            <a:off x="1066800" y="2895600"/>
            <a:ext cx="1133633" cy="2343477"/>
          </a:xfrm>
          <a:prstGeom prst="rect">
            <a:avLst/>
          </a:prstGeom>
        </p:spPr>
      </p:pic>
      <p:pic>
        <p:nvPicPr>
          <p:cNvPr id="7" name="Picture 6" descr="3.PNG"/>
          <p:cNvPicPr>
            <a:picLocks noChangeAspect="1"/>
          </p:cNvPicPr>
          <p:nvPr/>
        </p:nvPicPr>
        <p:blipFill>
          <a:blip r:embed="rId6"/>
          <a:stretch>
            <a:fillRect/>
          </a:stretch>
        </p:blipFill>
        <p:spPr>
          <a:xfrm>
            <a:off x="3657600" y="2895600"/>
            <a:ext cx="1095528" cy="3238952"/>
          </a:xfrm>
          <a:prstGeom prst="rect">
            <a:avLst/>
          </a:prstGeom>
        </p:spPr>
      </p:pic>
      <p:pic>
        <p:nvPicPr>
          <p:cNvPr id="8" name="Picture 7" descr="6.PNG"/>
          <p:cNvPicPr>
            <a:picLocks noChangeAspect="1"/>
          </p:cNvPicPr>
          <p:nvPr/>
        </p:nvPicPr>
        <p:blipFill>
          <a:blip r:embed="rId7"/>
          <a:stretch>
            <a:fillRect/>
          </a:stretch>
        </p:blipFill>
        <p:spPr>
          <a:xfrm>
            <a:off x="6400800" y="2819400"/>
            <a:ext cx="1228897" cy="162900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73162"/>
          </a:xfrm>
        </p:spPr>
        <p:txBody>
          <a:bodyPr/>
          <a:lstStyle/>
          <a:p>
            <a:r>
              <a:rPr lang="en-US" dirty="0" smtClean="0"/>
              <a:t>Entities And Attributes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Tables And Data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lgn="l"/>
            <a:r>
              <a:rPr lang="en-US" dirty="0"/>
              <a:t> </a:t>
            </a:r>
            <a:r>
              <a:rPr lang="en-US" dirty="0" smtClean="0"/>
              <a:t>Employees:</a:t>
            </a:r>
            <a:endParaRPr lang="en-US" dirty="0"/>
          </a:p>
        </p:txBody>
      </p:sp>
      <p:pic>
        <p:nvPicPr>
          <p:cNvPr id="3" name="Picture 2" descr="EMPLOYEE.PNG"/>
          <p:cNvPicPr/>
          <p:nvPr/>
        </p:nvPicPr>
        <p:blipFill>
          <a:blip r:embed="rId2"/>
          <a:stretch>
            <a:fillRect/>
          </a:stretch>
        </p:blipFill>
        <p:spPr>
          <a:xfrm>
            <a:off x="1295400" y="1280409"/>
            <a:ext cx="6781800" cy="466319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6562"/>
          </a:xfrm>
        </p:spPr>
        <p:txBody>
          <a:bodyPr/>
          <a:lstStyle/>
          <a:p>
            <a:pPr algn="l"/>
            <a:r>
              <a:rPr lang="en-US" dirty="0" smtClean="0"/>
              <a:t/>
            </a:r>
            <a:br>
              <a:rPr lang="en-US" dirty="0" smtClean="0"/>
            </a:br>
            <a:endParaRPr lang="en-US" dirty="0"/>
          </a:p>
        </p:txBody>
      </p:sp>
      <p:pic>
        <p:nvPicPr>
          <p:cNvPr id="3" name="Picture 2" descr="DEPARTMENT.PNG"/>
          <p:cNvPicPr/>
          <p:nvPr/>
        </p:nvPicPr>
        <p:blipFill>
          <a:blip r:embed="rId2"/>
          <a:stretch>
            <a:fillRect/>
          </a:stretch>
        </p:blipFill>
        <p:spPr>
          <a:xfrm>
            <a:off x="1752600" y="1143000"/>
            <a:ext cx="4953000" cy="1828800"/>
          </a:xfrm>
          <a:prstGeom prst="rect">
            <a:avLst/>
          </a:prstGeom>
        </p:spPr>
      </p:pic>
      <p:pic>
        <p:nvPicPr>
          <p:cNvPr id="4" name="Picture 3" descr="JOBS.PNG"/>
          <p:cNvPicPr/>
          <p:nvPr/>
        </p:nvPicPr>
        <p:blipFill>
          <a:blip r:embed="rId3"/>
          <a:stretch>
            <a:fillRect/>
          </a:stretch>
        </p:blipFill>
        <p:spPr>
          <a:xfrm>
            <a:off x="1752600" y="4114800"/>
            <a:ext cx="4818348" cy="1943100"/>
          </a:xfrm>
          <a:prstGeom prst="rect">
            <a:avLst/>
          </a:prstGeom>
        </p:spPr>
      </p:pic>
      <p:sp>
        <p:nvSpPr>
          <p:cNvPr id="5" name="TextBox 4"/>
          <p:cNvSpPr txBox="1"/>
          <p:nvPr/>
        </p:nvSpPr>
        <p:spPr>
          <a:xfrm>
            <a:off x="457200" y="381000"/>
            <a:ext cx="2590800" cy="584775"/>
          </a:xfrm>
          <a:prstGeom prst="rect">
            <a:avLst/>
          </a:prstGeom>
          <a:noFill/>
        </p:spPr>
        <p:txBody>
          <a:bodyPr wrap="square" rtlCol="0">
            <a:spAutoFit/>
          </a:bodyPr>
          <a:lstStyle/>
          <a:p>
            <a:r>
              <a:rPr lang="en-US" sz="3200" dirty="0" smtClean="0">
                <a:latin typeface="+mj-lt"/>
              </a:rPr>
              <a:t>Departments:</a:t>
            </a:r>
            <a:endParaRPr lang="en-US" sz="3200" dirty="0">
              <a:latin typeface="+mj-lt"/>
            </a:endParaRPr>
          </a:p>
        </p:txBody>
      </p:sp>
      <p:sp>
        <p:nvSpPr>
          <p:cNvPr id="6" name="TextBox 5"/>
          <p:cNvSpPr txBox="1"/>
          <p:nvPr/>
        </p:nvSpPr>
        <p:spPr>
          <a:xfrm>
            <a:off x="457200" y="3352800"/>
            <a:ext cx="2971800" cy="707886"/>
          </a:xfrm>
          <a:prstGeom prst="rect">
            <a:avLst/>
          </a:prstGeom>
          <a:noFill/>
        </p:spPr>
        <p:txBody>
          <a:bodyPr wrap="square" rtlCol="0">
            <a:spAutoFit/>
          </a:bodyPr>
          <a:lstStyle/>
          <a:p>
            <a:r>
              <a:rPr lang="en-US" sz="4000" dirty="0" smtClean="0">
                <a:latin typeface="+mj-lt"/>
              </a:rPr>
              <a:t>Jobs:</a:t>
            </a:r>
            <a:endParaRPr lang="en-US" sz="4000" dirty="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Payments:</a:t>
            </a:r>
            <a:endParaRPr lang="en-US" dirty="0"/>
          </a:p>
        </p:txBody>
      </p:sp>
      <p:pic>
        <p:nvPicPr>
          <p:cNvPr id="3" name="Picture 2" descr="PAYMENT.PNG"/>
          <p:cNvPicPr/>
          <p:nvPr/>
        </p:nvPicPr>
        <p:blipFill>
          <a:blip r:embed="rId2"/>
          <a:stretch>
            <a:fillRect/>
          </a:stretch>
        </p:blipFill>
        <p:spPr>
          <a:xfrm>
            <a:off x="1600200" y="914400"/>
            <a:ext cx="5715000" cy="4952999"/>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Bonuses:</a:t>
            </a:r>
            <a:endParaRPr lang="en-US" dirty="0"/>
          </a:p>
        </p:txBody>
      </p:sp>
      <p:pic>
        <p:nvPicPr>
          <p:cNvPr id="3" name="Picture 2" descr="BONUS.PNG"/>
          <p:cNvPicPr/>
          <p:nvPr/>
        </p:nvPicPr>
        <p:blipFill>
          <a:blip r:embed="rId2"/>
          <a:stretch>
            <a:fillRect/>
          </a:stretch>
        </p:blipFill>
        <p:spPr>
          <a:xfrm>
            <a:off x="1600200" y="990600"/>
            <a:ext cx="5791200" cy="464819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pPr algn="l"/>
            <a:r>
              <a:rPr lang="en-US" dirty="0" smtClean="0"/>
              <a:t>Job_Details:</a:t>
            </a:r>
            <a:endParaRPr lang="en-US" dirty="0"/>
          </a:p>
        </p:txBody>
      </p:sp>
      <p:pic>
        <p:nvPicPr>
          <p:cNvPr id="3" name="Picture 2" descr="DETAILS.PNG"/>
          <p:cNvPicPr/>
          <p:nvPr/>
        </p:nvPicPr>
        <p:blipFill>
          <a:blip r:embed="rId2"/>
          <a:stretch>
            <a:fillRect/>
          </a:stretch>
        </p:blipFill>
        <p:spPr>
          <a:xfrm>
            <a:off x="1600200" y="762000"/>
            <a:ext cx="5791200" cy="52578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dirty="0" smtClean="0"/>
              <a:t>Fact Finding Questions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fontScale="90000"/>
          </a:bodyPr>
          <a:lstStyle/>
          <a:p>
            <a:pPr lvl="0" algn="l"/>
            <a:r>
              <a:rPr lang="en-US" sz="1800" dirty="0" smtClean="0">
                <a:latin typeface="+mn-lt"/>
              </a:rPr>
              <a:t>        </a:t>
            </a:r>
            <a:br>
              <a:rPr lang="en-US" sz="1800" dirty="0" smtClean="0">
                <a:latin typeface="+mn-lt"/>
              </a:rPr>
            </a:br>
            <a:r>
              <a:rPr lang="en-US" sz="1800" dirty="0">
                <a:latin typeface="+mn-lt"/>
              </a:rPr>
              <a:t/>
            </a:r>
            <a:br>
              <a:rPr lang="en-US" sz="1800" dirty="0">
                <a:latin typeface="+mn-lt"/>
              </a:rPr>
            </a:br>
            <a:r>
              <a:rPr lang="en-US" sz="1800" dirty="0" smtClean="0">
                <a:latin typeface="+mn-lt"/>
              </a:rPr>
              <a:t/>
            </a:r>
            <a:br>
              <a:rPr lang="en-US" sz="1800" dirty="0" smtClean="0">
                <a:latin typeface="+mn-lt"/>
              </a:rPr>
            </a:br>
            <a:r>
              <a:rPr lang="en-US" sz="1800" dirty="0" smtClean="0">
                <a:latin typeface="+mn-lt"/>
              </a:rPr>
              <a:t>1. How </a:t>
            </a:r>
            <a:r>
              <a:rPr lang="en-US" sz="1800" dirty="0">
                <a:latin typeface="+mn-lt"/>
              </a:rPr>
              <a:t>many departments are there in your company?</a:t>
            </a:r>
            <a:br>
              <a:rPr lang="en-US" sz="1800" dirty="0">
                <a:latin typeface="+mn-lt"/>
              </a:rPr>
            </a:br>
            <a:r>
              <a:rPr lang="en-US" sz="1800" dirty="0">
                <a:solidFill>
                  <a:srgbClr val="92D050"/>
                </a:solidFill>
                <a:latin typeface="+mn-lt"/>
              </a:rPr>
              <a:t>select 'There are ' || count(*) || ' departments' as "Total departments"</a:t>
            </a:r>
            <a:br>
              <a:rPr lang="en-US" sz="1800" dirty="0">
                <a:solidFill>
                  <a:srgbClr val="92D050"/>
                </a:solidFill>
                <a:latin typeface="+mn-lt"/>
              </a:rPr>
            </a:br>
            <a:r>
              <a:rPr lang="en-US" sz="1800" dirty="0">
                <a:solidFill>
                  <a:srgbClr val="92D050"/>
                </a:solidFill>
                <a:latin typeface="+mn-lt"/>
              </a:rPr>
              <a:t> from departments;</a:t>
            </a:r>
            <a:r>
              <a:rPr lang="en-US" sz="1800" dirty="0">
                <a:latin typeface="+mn-lt"/>
              </a:rPr>
              <a:t/>
            </a:r>
            <a:br>
              <a:rPr lang="en-US" sz="1800" dirty="0">
                <a:latin typeface="+mn-lt"/>
              </a:rPr>
            </a:br>
            <a:r>
              <a:rPr lang="en-US" sz="1800" dirty="0">
                <a:latin typeface="+mn-lt"/>
              </a:rPr>
              <a:t> </a:t>
            </a:r>
            <a:br>
              <a:rPr lang="en-US" sz="1800" dirty="0">
                <a:latin typeface="+mn-lt"/>
              </a:rPr>
            </a:br>
            <a:r>
              <a:rPr lang="en-US" sz="1800" dirty="0" smtClean="0">
                <a:latin typeface="+mn-lt"/>
              </a:rPr>
              <a:t>2.  How </a:t>
            </a:r>
            <a:r>
              <a:rPr lang="en-US" sz="1800" dirty="0">
                <a:latin typeface="+mn-lt"/>
              </a:rPr>
              <a:t>many numbers of employees are there in each department?</a:t>
            </a:r>
            <a:br>
              <a:rPr lang="en-US" sz="1800" dirty="0">
                <a:latin typeface="+mn-lt"/>
              </a:rPr>
            </a:br>
            <a:r>
              <a:rPr lang="en-US" sz="1800" dirty="0">
                <a:solidFill>
                  <a:srgbClr val="92D050"/>
                </a:solidFill>
                <a:latin typeface="+mn-lt"/>
              </a:rPr>
              <a:t>select 'There are ' || count(*) || ' employees in this department.' as "Total employees"</a:t>
            </a:r>
            <a:br>
              <a:rPr lang="en-US" sz="1800" dirty="0">
                <a:solidFill>
                  <a:srgbClr val="92D050"/>
                </a:solidFill>
                <a:latin typeface="+mn-lt"/>
              </a:rPr>
            </a:br>
            <a:r>
              <a:rPr lang="en-US" sz="1800" dirty="0">
                <a:solidFill>
                  <a:srgbClr val="92D050"/>
                </a:solidFill>
                <a:latin typeface="+mn-lt"/>
              </a:rPr>
              <a:t> from employees where </a:t>
            </a:r>
            <a:r>
              <a:rPr lang="en-US" sz="1800" dirty="0" err="1">
                <a:solidFill>
                  <a:srgbClr val="92D050"/>
                </a:solidFill>
                <a:latin typeface="+mn-lt"/>
              </a:rPr>
              <a:t>d_id</a:t>
            </a:r>
            <a:r>
              <a:rPr lang="en-US" sz="1800" dirty="0">
                <a:solidFill>
                  <a:srgbClr val="92D050"/>
                </a:solidFill>
                <a:latin typeface="+mn-lt"/>
              </a:rPr>
              <a:t>=</a:t>
            </a:r>
            <a:r>
              <a:rPr lang="en-US" sz="1800" b="1" u="sng" dirty="0">
                <a:solidFill>
                  <a:srgbClr val="92D050"/>
                </a:solidFill>
                <a:latin typeface="+mn-lt"/>
              </a:rPr>
              <a:t>'AF_001'</a:t>
            </a:r>
            <a:r>
              <a:rPr lang="en-US" sz="1800" dirty="0">
                <a:solidFill>
                  <a:srgbClr val="92D050"/>
                </a:solidFill>
                <a:latin typeface="+mn-lt"/>
              </a:rPr>
              <a:t>;</a:t>
            </a:r>
            <a:r>
              <a:rPr lang="en-US" sz="1800" dirty="0">
                <a:latin typeface="+mn-lt"/>
              </a:rPr>
              <a:t/>
            </a:r>
            <a:br>
              <a:rPr lang="en-US" sz="1800" dirty="0">
                <a:latin typeface="+mn-lt"/>
              </a:rPr>
            </a:br>
            <a:r>
              <a:rPr lang="en-US" sz="1800" dirty="0">
                <a:latin typeface="+mn-lt"/>
              </a:rPr>
              <a:t> </a:t>
            </a:r>
            <a:br>
              <a:rPr lang="en-US" sz="1800" dirty="0">
                <a:latin typeface="+mn-lt"/>
              </a:rPr>
            </a:br>
            <a:r>
              <a:rPr lang="en-US" sz="1800" dirty="0" smtClean="0">
                <a:latin typeface="+mn-lt"/>
              </a:rPr>
              <a:t>3. How </a:t>
            </a:r>
            <a:r>
              <a:rPr lang="en-US" sz="1800" dirty="0">
                <a:latin typeface="+mn-lt"/>
              </a:rPr>
              <a:t>can we get information of employees in a particular department? </a:t>
            </a:r>
            <a:br>
              <a:rPr lang="en-US" sz="1800" dirty="0">
                <a:latin typeface="+mn-lt"/>
              </a:rPr>
            </a:br>
            <a:r>
              <a:rPr lang="en-US" sz="1800" dirty="0">
                <a:solidFill>
                  <a:srgbClr val="92D050"/>
                </a:solidFill>
                <a:latin typeface="+mn-lt"/>
              </a:rPr>
              <a:t>select </a:t>
            </a:r>
            <a:r>
              <a:rPr lang="en-US" sz="1800" dirty="0" err="1">
                <a:solidFill>
                  <a:srgbClr val="92D050"/>
                </a:solidFill>
                <a:latin typeface="+mn-lt"/>
              </a:rPr>
              <a:t>e_id</a:t>
            </a:r>
            <a:r>
              <a:rPr lang="en-US" sz="1800" dirty="0">
                <a:solidFill>
                  <a:srgbClr val="92D050"/>
                </a:solidFill>
                <a:latin typeface="+mn-lt"/>
              </a:rPr>
              <a:t>, </a:t>
            </a:r>
            <a:r>
              <a:rPr lang="en-US" sz="1800" dirty="0" err="1">
                <a:solidFill>
                  <a:srgbClr val="92D050"/>
                </a:solidFill>
                <a:latin typeface="+mn-lt"/>
              </a:rPr>
              <a:t>e_name</a:t>
            </a:r>
            <a:r>
              <a:rPr lang="en-US" sz="1800" dirty="0">
                <a:solidFill>
                  <a:srgbClr val="92D050"/>
                </a:solidFill>
                <a:latin typeface="+mn-lt"/>
              </a:rPr>
              <a:t>, </a:t>
            </a:r>
            <a:r>
              <a:rPr lang="en-US" sz="1800" dirty="0" err="1">
                <a:solidFill>
                  <a:srgbClr val="92D050"/>
                </a:solidFill>
                <a:latin typeface="+mn-lt"/>
              </a:rPr>
              <a:t>e_phone</a:t>
            </a:r>
            <a:r>
              <a:rPr lang="en-US" sz="1800" dirty="0">
                <a:solidFill>
                  <a:srgbClr val="92D050"/>
                </a:solidFill>
                <a:latin typeface="+mn-lt"/>
              </a:rPr>
              <a:t>, </a:t>
            </a:r>
            <a:r>
              <a:rPr lang="en-US" sz="1800" dirty="0" err="1">
                <a:solidFill>
                  <a:srgbClr val="92D050"/>
                </a:solidFill>
                <a:latin typeface="+mn-lt"/>
              </a:rPr>
              <a:t>e_email</a:t>
            </a:r>
            <a:r>
              <a:rPr lang="en-US" sz="1800" dirty="0">
                <a:solidFill>
                  <a:srgbClr val="92D050"/>
                </a:solidFill>
                <a:latin typeface="+mn-lt"/>
              </a:rPr>
              <a:t>, </a:t>
            </a:r>
            <a:r>
              <a:rPr lang="en-US" sz="1800" dirty="0" err="1">
                <a:solidFill>
                  <a:srgbClr val="92D050"/>
                </a:solidFill>
                <a:latin typeface="+mn-lt"/>
              </a:rPr>
              <a:t>e_address</a:t>
            </a:r>
            <a:r>
              <a:rPr lang="en-US" sz="1800" dirty="0">
                <a:solidFill>
                  <a:srgbClr val="92D050"/>
                </a:solidFill>
                <a:latin typeface="+mn-lt"/>
              </a:rPr>
              <a:t>, </a:t>
            </a:r>
            <a:r>
              <a:rPr lang="en-US" sz="1800" dirty="0" err="1">
                <a:solidFill>
                  <a:srgbClr val="92D050"/>
                </a:solidFill>
                <a:latin typeface="+mn-lt"/>
              </a:rPr>
              <a:t>e_gender</a:t>
            </a:r>
            <a:r>
              <a:rPr lang="en-US" sz="1800" dirty="0">
                <a:solidFill>
                  <a:srgbClr val="92D050"/>
                </a:solidFill>
                <a:latin typeface="+mn-lt"/>
              </a:rPr>
              <a:t>, </a:t>
            </a:r>
            <a:r>
              <a:rPr lang="en-US" sz="1800" dirty="0" err="1">
                <a:solidFill>
                  <a:srgbClr val="92D050"/>
                </a:solidFill>
                <a:latin typeface="+mn-lt"/>
              </a:rPr>
              <a:t>pay_id</a:t>
            </a:r>
            <a:r>
              <a:rPr lang="en-US" sz="1800" dirty="0">
                <a:solidFill>
                  <a:srgbClr val="92D050"/>
                </a:solidFill>
                <a:latin typeface="+mn-lt"/>
              </a:rPr>
              <a:t>, </a:t>
            </a:r>
            <a:r>
              <a:rPr lang="en-US" sz="1800" dirty="0" err="1">
                <a:solidFill>
                  <a:srgbClr val="92D050"/>
                </a:solidFill>
                <a:latin typeface="+mn-lt"/>
              </a:rPr>
              <a:t>job_id</a:t>
            </a:r>
            <a:r>
              <a:rPr lang="en-US" sz="1800" dirty="0">
                <a:solidFill>
                  <a:srgbClr val="92D050"/>
                </a:solidFill>
                <a:latin typeface="+mn-lt"/>
              </a:rPr>
              <a:t> from employees where </a:t>
            </a:r>
            <a:r>
              <a:rPr lang="en-US" sz="1800" dirty="0" err="1">
                <a:solidFill>
                  <a:srgbClr val="92D050"/>
                </a:solidFill>
                <a:latin typeface="+mn-lt"/>
              </a:rPr>
              <a:t>d_id</a:t>
            </a:r>
            <a:r>
              <a:rPr lang="en-US" sz="1800" dirty="0">
                <a:solidFill>
                  <a:srgbClr val="92D050"/>
                </a:solidFill>
                <a:latin typeface="+mn-lt"/>
              </a:rPr>
              <a:t> = </a:t>
            </a:r>
            <a:r>
              <a:rPr lang="en-US" sz="1800" b="1" u="sng" dirty="0">
                <a:solidFill>
                  <a:srgbClr val="92D050"/>
                </a:solidFill>
                <a:latin typeface="+mn-lt"/>
              </a:rPr>
              <a:t>'AF_001'</a:t>
            </a:r>
            <a:r>
              <a:rPr lang="en-US" sz="1800" dirty="0">
                <a:solidFill>
                  <a:srgbClr val="92D050"/>
                </a:solidFill>
                <a:latin typeface="+mn-lt"/>
              </a:rPr>
              <a:t>;</a:t>
            </a:r>
            <a:br>
              <a:rPr lang="en-US" sz="1800" dirty="0">
                <a:solidFill>
                  <a:srgbClr val="92D050"/>
                </a:solidFill>
                <a:latin typeface="+mn-lt"/>
              </a:rPr>
            </a:br>
            <a:r>
              <a:rPr lang="en-US" sz="1800" dirty="0">
                <a:solidFill>
                  <a:srgbClr val="92D050"/>
                </a:solidFill>
                <a:latin typeface="+mn-lt"/>
              </a:rPr>
              <a:t> </a:t>
            </a:r>
            <a:r>
              <a:rPr lang="en-US" sz="1800" dirty="0">
                <a:latin typeface="+mn-lt"/>
              </a:rPr>
              <a:t/>
            </a:r>
            <a:br>
              <a:rPr lang="en-US" sz="1800" dirty="0">
                <a:latin typeface="+mn-lt"/>
              </a:rPr>
            </a:br>
            <a:r>
              <a:rPr lang="en-US" sz="1800" dirty="0">
                <a:latin typeface="+mn-lt"/>
              </a:rPr>
              <a:t> </a:t>
            </a:r>
            <a:br>
              <a:rPr lang="en-US" sz="1800" dirty="0">
                <a:latin typeface="+mn-lt"/>
              </a:rPr>
            </a:br>
            <a:r>
              <a:rPr lang="en-US" sz="1800" dirty="0" smtClean="0">
                <a:latin typeface="+mn-lt"/>
              </a:rPr>
              <a:t>4. How </a:t>
            </a:r>
            <a:r>
              <a:rPr lang="en-US" sz="1800" dirty="0">
                <a:latin typeface="+mn-lt"/>
              </a:rPr>
              <a:t>many employees are there total in the company?</a:t>
            </a:r>
            <a:br>
              <a:rPr lang="en-US" sz="1800" dirty="0">
                <a:latin typeface="+mn-lt"/>
              </a:rPr>
            </a:br>
            <a:r>
              <a:rPr lang="en-US" sz="1800" dirty="0">
                <a:solidFill>
                  <a:srgbClr val="92D050"/>
                </a:solidFill>
                <a:latin typeface="+mn-lt"/>
              </a:rPr>
              <a:t>select 'There are total ' || count(*) || ' employees in our company.' as "Total Employees"  from employees</a:t>
            </a:r>
            <a:r>
              <a:rPr lang="en-US" sz="1800" dirty="0" smtClean="0">
                <a:solidFill>
                  <a:srgbClr val="92D050"/>
                </a:solidFill>
                <a:latin typeface="+mn-lt"/>
              </a:rPr>
              <a:t>;</a:t>
            </a:r>
            <a:br>
              <a:rPr lang="en-US" sz="1800" dirty="0" smtClean="0">
                <a:solidFill>
                  <a:srgbClr val="92D050"/>
                </a:solidFill>
                <a:latin typeface="+mn-lt"/>
              </a:rPr>
            </a:br>
            <a:r>
              <a:rPr lang="en-US" sz="1800" dirty="0" smtClean="0">
                <a:solidFill>
                  <a:srgbClr val="92D050"/>
                </a:solidFill>
                <a:latin typeface="+mn-lt"/>
              </a:rPr>
              <a:t/>
            </a:r>
            <a:br>
              <a:rPr lang="en-US" sz="1800" dirty="0" smtClean="0">
                <a:solidFill>
                  <a:srgbClr val="92D050"/>
                </a:solidFill>
                <a:latin typeface="+mn-lt"/>
              </a:rPr>
            </a:br>
            <a:r>
              <a:rPr lang="en-US" sz="1800" dirty="0" smtClean="0">
                <a:latin typeface="+mn-lt"/>
              </a:rPr>
              <a:t>5.</a:t>
            </a:r>
            <a:r>
              <a:rPr lang="en-US" sz="1800" dirty="0" smtClean="0"/>
              <a:t> </a:t>
            </a:r>
            <a:r>
              <a:rPr lang="en-US" sz="1800" dirty="0"/>
              <a:t>How many employees are male in the company?</a:t>
            </a:r>
            <a:br>
              <a:rPr lang="en-US" sz="1800" dirty="0"/>
            </a:br>
            <a:r>
              <a:rPr lang="en-US" sz="1800" dirty="0">
                <a:solidFill>
                  <a:srgbClr val="92D050"/>
                </a:solidFill>
              </a:rPr>
              <a:t>select * from employees where </a:t>
            </a:r>
            <a:r>
              <a:rPr lang="en-US" sz="1800" dirty="0" err="1">
                <a:solidFill>
                  <a:srgbClr val="92D050"/>
                </a:solidFill>
              </a:rPr>
              <a:t>e_gender</a:t>
            </a:r>
            <a:r>
              <a:rPr lang="en-US" sz="1800" dirty="0">
                <a:solidFill>
                  <a:srgbClr val="92D050"/>
                </a:solidFill>
              </a:rPr>
              <a:t>='M';</a:t>
            </a:r>
            <a:r>
              <a:rPr lang="en-US" sz="1800" dirty="0"/>
              <a:t/>
            </a:r>
            <a:br>
              <a:rPr lang="en-US" sz="1800" dirty="0"/>
            </a:br>
            <a:r>
              <a:rPr lang="en-US" sz="1800" dirty="0"/>
              <a:t> </a:t>
            </a:r>
            <a:br>
              <a:rPr lang="en-US" sz="1800" dirty="0"/>
            </a:br>
            <a:r>
              <a:rPr lang="en-US" sz="1800" dirty="0" smtClean="0"/>
              <a:t>6. How </a:t>
            </a:r>
            <a:r>
              <a:rPr lang="en-US" sz="1800" dirty="0"/>
              <a:t>can we get all the job details of a particular employee?</a:t>
            </a:r>
            <a:br>
              <a:rPr lang="en-US" sz="1800" dirty="0"/>
            </a:br>
            <a:r>
              <a:rPr lang="en-US" sz="1800" dirty="0">
                <a:solidFill>
                  <a:srgbClr val="92D050"/>
                </a:solidFill>
              </a:rPr>
              <a:t>select </a:t>
            </a:r>
            <a:r>
              <a:rPr lang="en-US" sz="1800" dirty="0" err="1">
                <a:solidFill>
                  <a:srgbClr val="92D050"/>
                </a:solidFill>
              </a:rPr>
              <a:t>e_name</a:t>
            </a:r>
            <a:r>
              <a:rPr lang="en-US" sz="1800" dirty="0">
                <a:solidFill>
                  <a:srgbClr val="92D050"/>
                </a:solidFill>
              </a:rPr>
              <a:t>, </a:t>
            </a:r>
            <a:r>
              <a:rPr lang="en-US" sz="1800" dirty="0" err="1">
                <a:solidFill>
                  <a:srgbClr val="92D050"/>
                </a:solidFill>
              </a:rPr>
              <a:t>d_id</a:t>
            </a:r>
            <a:r>
              <a:rPr lang="en-US" sz="1800" dirty="0">
                <a:solidFill>
                  <a:srgbClr val="92D050"/>
                </a:solidFill>
              </a:rPr>
              <a:t>, </a:t>
            </a:r>
            <a:r>
              <a:rPr lang="en-US" sz="1800" dirty="0" err="1">
                <a:solidFill>
                  <a:srgbClr val="92D050"/>
                </a:solidFill>
              </a:rPr>
              <a:t>job_title</a:t>
            </a:r>
            <a:r>
              <a:rPr lang="en-US" sz="1800" dirty="0">
                <a:solidFill>
                  <a:srgbClr val="92D050"/>
                </a:solidFill>
              </a:rPr>
              <a:t>, </a:t>
            </a:r>
            <a:r>
              <a:rPr lang="en-US" sz="1800" dirty="0" err="1">
                <a:solidFill>
                  <a:srgbClr val="92D050"/>
                </a:solidFill>
              </a:rPr>
              <a:t>start_date</a:t>
            </a:r>
            <a:r>
              <a:rPr lang="en-US" sz="1800" dirty="0">
                <a:solidFill>
                  <a:srgbClr val="92D050"/>
                </a:solidFill>
              </a:rPr>
              <a:t>, </a:t>
            </a:r>
            <a:r>
              <a:rPr lang="en-US" sz="1800" dirty="0" err="1">
                <a:solidFill>
                  <a:srgbClr val="92D050"/>
                </a:solidFill>
              </a:rPr>
              <a:t>end_date</a:t>
            </a:r>
            <a:r>
              <a:rPr lang="en-US" sz="1800" dirty="0">
                <a:solidFill>
                  <a:srgbClr val="92D050"/>
                </a:solidFill>
              </a:rPr>
              <a:t/>
            </a:r>
            <a:br>
              <a:rPr lang="en-US" sz="1800" dirty="0">
                <a:solidFill>
                  <a:srgbClr val="92D050"/>
                </a:solidFill>
              </a:rPr>
            </a:br>
            <a:r>
              <a:rPr lang="en-US" sz="1800" dirty="0">
                <a:solidFill>
                  <a:srgbClr val="92D050"/>
                </a:solidFill>
              </a:rPr>
              <a:t> from employees, jobs, </a:t>
            </a:r>
            <a:r>
              <a:rPr lang="en-US" sz="1800" dirty="0" err="1">
                <a:solidFill>
                  <a:srgbClr val="92D050"/>
                </a:solidFill>
              </a:rPr>
              <a:t>job_details</a:t>
            </a:r>
            <a:r>
              <a:rPr lang="en-US" sz="1800" dirty="0">
                <a:solidFill>
                  <a:srgbClr val="92D050"/>
                </a:solidFill>
              </a:rPr>
              <a:t> </a:t>
            </a:r>
            <a:br>
              <a:rPr lang="en-US" sz="1800" dirty="0">
                <a:solidFill>
                  <a:srgbClr val="92D050"/>
                </a:solidFill>
              </a:rPr>
            </a:br>
            <a:r>
              <a:rPr lang="en-US" sz="1800" dirty="0">
                <a:solidFill>
                  <a:srgbClr val="92D050"/>
                </a:solidFill>
              </a:rPr>
              <a:t>where </a:t>
            </a:r>
            <a:r>
              <a:rPr lang="en-US" sz="1800" dirty="0" err="1">
                <a:solidFill>
                  <a:srgbClr val="92D050"/>
                </a:solidFill>
              </a:rPr>
              <a:t>employees.e_id</a:t>
            </a:r>
            <a:r>
              <a:rPr lang="en-US" sz="1800" dirty="0">
                <a:solidFill>
                  <a:srgbClr val="92D050"/>
                </a:solidFill>
              </a:rPr>
              <a:t> = 101 and </a:t>
            </a:r>
            <a:r>
              <a:rPr lang="en-US" sz="1800" dirty="0" err="1">
                <a:solidFill>
                  <a:srgbClr val="92D050"/>
                </a:solidFill>
              </a:rPr>
              <a:t>job_details.e_id</a:t>
            </a:r>
            <a:r>
              <a:rPr lang="en-US" sz="1800" dirty="0">
                <a:solidFill>
                  <a:srgbClr val="92D050"/>
                </a:solidFill>
              </a:rPr>
              <a:t> = 101 and </a:t>
            </a:r>
            <a:r>
              <a:rPr lang="en-US" sz="1800" dirty="0" err="1">
                <a:solidFill>
                  <a:srgbClr val="92D050"/>
                </a:solidFill>
              </a:rPr>
              <a:t>employees.job_id</a:t>
            </a:r>
            <a:r>
              <a:rPr lang="en-US" sz="1800" dirty="0">
                <a:solidFill>
                  <a:srgbClr val="92D050"/>
                </a:solidFill>
              </a:rPr>
              <a:t> = </a:t>
            </a:r>
            <a:r>
              <a:rPr lang="en-US" sz="1800" dirty="0" err="1">
                <a:solidFill>
                  <a:srgbClr val="92D050"/>
                </a:solidFill>
              </a:rPr>
              <a:t>jobs.job_id</a:t>
            </a:r>
            <a:r>
              <a:rPr lang="en-US" sz="1800" dirty="0">
                <a:solidFill>
                  <a:srgbClr val="92D050"/>
                </a:solidFill>
              </a:rPr>
              <a:t>;</a:t>
            </a:r>
            <a:r>
              <a:rPr lang="en-US" sz="2000" dirty="0">
                <a:solidFill>
                  <a:srgbClr val="92D050"/>
                </a:solidFill>
              </a:rPr>
              <a:t/>
            </a:r>
            <a:br>
              <a:rPr lang="en-US" sz="2000" dirty="0">
                <a:solidFill>
                  <a:srgbClr val="92D050"/>
                </a:solidFill>
              </a:rPr>
            </a:br>
            <a:r>
              <a:rPr lang="en-US" sz="2000" dirty="0">
                <a:solidFill>
                  <a:srgbClr val="92D050"/>
                </a:solidFill>
                <a:latin typeface="+mn-lt"/>
              </a:rPr>
              <a:t/>
            </a:r>
            <a:br>
              <a:rPr lang="en-US" sz="2000" dirty="0">
                <a:solidFill>
                  <a:srgbClr val="92D050"/>
                </a:solidFill>
                <a:latin typeface="+mn-lt"/>
              </a:rPr>
            </a:br>
            <a:r>
              <a:rPr lang="en-US" sz="2000" dirty="0">
                <a:solidFill>
                  <a:srgbClr val="92D050"/>
                </a:solidFill>
                <a:latin typeface="+mn-lt"/>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1470025"/>
          </a:xfrm>
        </p:spPr>
        <p:txBody>
          <a:bodyPr/>
          <a:lstStyle/>
          <a:p>
            <a:r>
              <a:rPr lang="en-US" dirty="0" smtClean="0">
                <a:latin typeface="Baskerville Old Face" pitchFamily="18" charset="0"/>
              </a:rPr>
              <a:t>Organizational Details.</a:t>
            </a:r>
            <a:endParaRPr lang="en-US" dirty="0">
              <a:latin typeface="Baskerville Old Face"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Autofit/>
          </a:bodyPr>
          <a:lstStyle/>
          <a:p>
            <a:pPr lvl="0" algn="l"/>
            <a:r>
              <a:rPr lang="en-US" sz="1400" dirty="0" smtClean="0"/>
              <a:t>7. How </a:t>
            </a:r>
            <a:r>
              <a:rPr lang="en-US" sz="1400" dirty="0"/>
              <a:t>many job positions are there in your company? </a:t>
            </a:r>
            <a:br>
              <a:rPr lang="en-US" sz="1400" dirty="0"/>
            </a:br>
            <a:r>
              <a:rPr lang="en-US" sz="1400" dirty="0">
                <a:solidFill>
                  <a:srgbClr val="92D050"/>
                </a:solidFill>
              </a:rPr>
              <a:t>select 'There are ' || count(*) || ' job positions' as "Jobs"</a:t>
            </a:r>
            <a:br>
              <a:rPr lang="en-US" sz="1400" dirty="0">
                <a:solidFill>
                  <a:srgbClr val="92D050"/>
                </a:solidFill>
              </a:rPr>
            </a:br>
            <a:r>
              <a:rPr lang="en-US" sz="1400" dirty="0">
                <a:solidFill>
                  <a:srgbClr val="92D050"/>
                </a:solidFill>
              </a:rPr>
              <a:t> from jobs;</a:t>
            </a:r>
            <a:r>
              <a:rPr lang="en-US" sz="1400" dirty="0"/>
              <a:t/>
            </a:r>
            <a:br>
              <a:rPr lang="en-US" sz="1400" dirty="0"/>
            </a:br>
            <a:r>
              <a:rPr lang="en-US" sz="1400" dirty="0"/>
              <a:t> </a:t>
            </a:r>
            <a:br>
              <a:rPr lang="en-US" sz="1400" dirty="0"/>
            </a:br>
            <a:r>
              <a:rPr lang="en-US" sz="1400" dirty="0" smtClean="0"/>
              <a:t>8. What </a:t>
            </a:r>
            <a:r>
              <a:rPr lang="en-US" sz="1400" dirty="0"/>
              <a:t>is the maximum and minimum salary for each job.</a:t>
            </a:r>
            <a:br>
              <a:rPr lang="en-US" sz="1400" dirty="0"/>
            </a:br>
            <a:r>
              <a:rPr lang="en-US" sz="1400" dirty="0">
                <a:solidFill>
                  <a:srgbClr val="92D050"/>
                </a:solidFill>
              </a:rPr>
              <a:t>select </a:t>
            </a:r>
            <a:r>
              <a:rPr lang="en-US" sz="1400" dirty="0" err="1">
                <a:solidFill>
                  <a:srgbClr val="92D050"/>
                </a:solidFill>
              </a:rPr>
              <a:t>job_title,min_salary</a:t>
            </a:r>
            <a:r>
              <a:rPr lang="en-US" sz="1400" dirty="0">
                <a:solidFill>
                  <a:srgbClr val="92D050"/>
                </a:solidFill>
              </a:rPr>
              <a:t>, </a:t>
            </a:r>
            <a:r>
              <a:rPr lang="en-US" sz="1400" dirty="0" err="1">
                <a:solidFill>
                  <a:srgbClr val="92D050"/>
                </a:solidFill>
              </a:rPr>
              <a:t>max_salary</a:t>
            </a:r>
            <a:r>
              <a:rPr lang="en-US" sz="1400" dirty="0">
                <a:solidFill>
                  <a:srgbClr val="92D050"/>
                </a:solidFill>
              </a:rPr>
              <a:t/>
            </a:r>
            <a:br>
              <a:rPr lang="en-US" sz="1400" dirty="0">
                <a:solidFill>
                  <a:srgbClr val="92D050"/>
                </a:solidFill>
              </a:rPr>
            </a:br>
            <a:r>
              <a:rPr lang="en-US" sz="1400" dirty="0">
                <a:solidFill>
                  <a:srgbClr val="92D050"/>
                </a:solidFill>
              </a:rPr>
              <a:t>from jobs</a:t>
            </a:r>
            <a:r>
              <a:rPr lang="en-US" sz="1400" dirty="0" smtClean="0">
                <a:solidFill>
                  <a:srgbClr val="92D050"/>
                </a:solidFill>
              </a:rPr>
              <a:t>;</a:t>
            </a:r>
            <a:r>
              <a:rPr lang="en-US" sz="1400" dirty="0" smtClean="0"/>
              <a:t/>
            </a:r>
            <a:br>
              <a:rPr lang="en-US" sz="1400" dirty="0" smtClean="0"/>
            </a:br>
            <a:r>
              <a:rPr lang="en-US" sz="1400" dirty="0"/>
              <a:t/>
            </a:r>
            <a:br>
              <a:rPr lang="en-US" sz="1400" dirty="0"/>
            </a:br>
            <a:r>
              <a:rPr lang="en-US" sz="1400" dirty="0" smtClean="0"/>
              <a:t>9. How </a:t>
            </a:r>
            <a:r>
              <a:rPr lang="en-US" sz="1400" dirty="0"/>
              <a:t>many employees have same job position?</a:t>
            </a:r>
            <a:br>
              <a:rPr lang="en-US" sz="1400" dirty="0"/>
            </a:br>
            <a:r>
              <a:rPr lang="en-US" sz="1400" dirty="0">
                <a:solidFill>
                  <a:srgbClr val="92D050"/>
                </a:solidFill>
              </a:rPr>
              <a:t>     select  </a:t>
            </a:r>
            <a:r>
              <a:rPr lang="en-US" sz="1400" dirty="0" err="1">
                <a:solidFill>
                  <a:srgbClr val="92D050"/>
                </a:solidFill>
              </a:rPr>
              <a:t>e.e_id</a:t>
            </a:r>
            <a:r>
              <a:rPr lang="en-US" sz="1400" dirty="0">
                <a:solidFill>
                  <a:srgbClr val="92D050"/>
                </a:solidFill>
              </a:rPr>
              <a:t>, </a:t>
            </a:r>
            <a:r>
              <a:rPr lang="en-US" sz="1400" dirty="0" err="1">
                <a:solidFill>
                  <a:srgbClr val="92D050"/>
                </a:solidFill>
              </a:rPr>
              <a:t>e.e_name</a:t>
            </a:r>
            <a:r>
              <a:rPr lang="en-US" sz="1400" dirty="0">
                <a:solidFill>
                  <a:srgbClr val="92D050"/>
                </a:solidFill>
              </a:rPr>
              <a:t>, </a:t>
            </a:r>
            <a:r>
              <a:rPr lang="en-US" sz="1400" dirty="0" err="1">
                <a:solidFill>
                  <a:srgbClr val="92D050"/>
                </a:solidFill>
              </a:rPr>
              <a:t>j.job_title</a:t>
            </a:r>
            <a:r>
              <a:rPr lang="en-US" sz="1400" dirty="0">
                <a:solidFill>
                  <a:srgbClr val="92D050"/>
                </a:solidFill>
              </a:rPr>
              <a:t>, </a:t>
            </a:r>
            <a:r>
              <a:rPr lang="en-US" sz="1400" dirty="0" err="1">
                <a:solidFill>
                  <a:srgbClr val="92D050"/>
                </a:solidFill>
              </a:rPr>
              <a:t>d.d_name</a:t>
            </a:r>
            <a:r>
              <a:rPr lang="en-US" sz="1400" dirty="0">
                <a:solidFill>
                  <a:srgbClr val="92D050"/>
                </a:solidFill>
              </a:rPr>
              <a:t/>
            </a:r>
            <a:br>
              <a:rPr lang="en-US" sz="1400" dirty="0">
                <a:solidFill>
                  <a:srgbClr val="92D050"/>
                </a:solidFill>
              </a:rPr>
            </a:br>
            <a:r>
              <a:rPr lang="en-US" sz="1400" dirty="0">
                <a:solidFill>
                  <a:srgbClr val="92D050"/>
                </a:solidFill>
              </a:rPr>
              <a:t>from employees e, jobs j, departments d</a:t>
            </a:r>
            <a:br>
              <a:rPr lang="en-US" sz="1400" dirty="0">
                <a:solidFill>
                  <a:srgbClr val="92D050"/>
                </a:solidFill>
              </a:rPr>
            </a:br>
            <a:r>
              <a:rPr lang="en-US" sz="1400" dirty="0">
                <a:solidFill>
                  <a:srgbClr val="92D050"/>
                </a:solidFill>
              </a:rPr>
              <a:t>where </a:t>
            </a:r>
            <a:r>
              <a:rPr lang="en-US" sz="1400" dirty="0" err="1">
                <a:solidFill>
                  <a:srgbClr val="92D050"/>
                </a:solidFill>
              </a:rPr>
              <a:t>e.job_id</a:t>
            </a:r>
            <a:r>
              <a:rPr lang="en-US" sz="1400" dirty="0">
                <a:solidFill>
                  <a:srgbClr val="92D050"/>
                </a:solidFill>
              </a:rPr>
              <a:t> = 'AMB' and </a:t>
            </a:r>
            <a:r>
              <a:rPr lang="en-US" sz="1400" dirty="0" err="1">
                <a:solidFill>
                  <a:srgbClr val="92D050"/>
                </a:solidFill>
              </a:rPr>
              <a:t>e.job_id</a:t>
            </a:r>
            <a:r>
              <a:rPr lang="en-US" sz="1400" dirty="0">
                <a:solidFill>
                  <a:srgbClr val="92D050"/>
                </a:solidFill>
              </a:rPr>
              <a:t> = </a:t>
            </a:r>
            <a:r>
              <a:rPr lang="en-US" sz="1400" dirty="0" err="1">
                <a:solidFill>
                  <a:srgbClr val="92D050"/>
                </a:solidFill>
              </a:rPr>
              <a:t>j.job_id</a:t>
            </a:r>
            <a:r>
              <a:rPr lang="en-US" sz="1400" dirty="0">
                <a:solidFill>
                  <a:srgbClr val="92D050"/>
                </a:solidFill>
              </a:rPr>
              <a:t> and </a:t>
            </a:r>
            <a:r>
              <a:rPr lang="en-US" sz="1400" dirty="0" err="1">
                <a:solidFill>
                  <a:srgbClr val="92D050"/>
                </a:solidFill>
              </a:rPr>
              <a:t>e.d_id</a:t>
            </a:r>
            <a:r>
              <a:rPr lang="en-US" sz="1400" dirty="0">
                <a:solidFill>
                  <a:srgbClr val="92D050"/>
                </a:solidFill>
              </a:rPr>
              <a:t> = </a:t>
            </a:r>
            <a:r>
              <a:rPr lang="en-US" sz="1400" dirty="0" err="1">
                <a:solidFill>
                  <a:srgbClr val="92D050"/>
                </a:solidFill>
              </a:rPr>
              <a:t>d.d_id</a:t>
            </a:r>
            <a:r>
              <a:rPr lang="en-US" sz="1400" dirty="0">
                <a:solidFill>
                  <a:srgbClr val="92D050"/>
                </a:solidFill>
              </a:rPr>
              <a:t>;</a:t>
            </a:r>
            <a:r>
              <a:rPr lang="en-US" sz="1400" dirty="0"/>
              <a:t/>
            </a:r>
            <a:br>
              <a:rPr lang="en-US" sz="1400" dirty="0"/>
            </a:br>
            <a:r>
              <a:rPr lang="en-US" sz="1400" dirty="0" smtClean="0"/>
              <a:t/>
            </a:r>
            <a:br>
              <a:rPr lang="en-US" sz="1400" dirty="0" smtClean="0"/>
            </a:br>
            <a:r>
              <a:rPr lang="en-US" sz="1400" dirty="0" smtClean="0"/>
              <a:t>10.How </a:t>
            </a:r>
            <a:r>
              <a:rPr lang="en-US" sz="1400" dirty="0"/>
              <a:t>many  employees have salary below 40000?</a:t>
            </a:r>
            <a:br>
              <a:rPr lang="en-US" sz="1400" dirty="0"/>
            </a:br>
            <a:r>
              <a:rPr lang="en-US" sz="1400" dirty="0">
                <a:solidFill>
                  <a:srgbClr val="92D050"/>
                </a:solidFill>
              </a:rPr>
              <a:t>select 'There are ' || count(*) || ' employees having salary below 40k' as "Employees"  </a:t>
            </a:r>
            <a:br>
              <a:rPr lang="en-US" sz="1400" dirty="0">
                <a:solidFill>
                  <a:srgbClr val="92D050"/>
                </a:solidFill>
              </a:rPr>
            </a:br>
            <a:r>
              <a:rPr lang="en-US" sz="1400" dirty="0">
                <a:solidFill>
                  <a:srgbClr val="92D050"/>
                </a:solidFill>
              </a:rPr>
              <a:t>from payments</a:t>
            </a:r>
            <a:br>
              <a:rPr lang="en-US" sz="1400" dirty="0">
                <a:solidFill>
                  <a:srgbClr val="92D050"/>
                </a:solidFill>
              </a:rPr>
            </a:br>
            <a:r>
              <a:rPr lang="en-US" sz="1400" dirty="0">
                <a:solidFill>
                  <a:srgbClr val="92D050"/>
                </a:solidFill>
              </a:rPr>
              <a:t>where salary &lt; 40000; </a:t>
            </a:r>
            <a:r>
              <a:rPr lang="en-US" sz="1400" dirty="0"/>
              <a:t/>
            </a:r>
            <a:br>
              <a:rPr lang="en-US" sz="1400" dirty="0"/>
            </a:br>
            <a:r>
              <a:rPr lang="en-US" sz="1400" dirty="0"/>
              <a:t> </a:t>
            </a:r>
            <a:br>
              <a:rPr lang="en-US" sz="1400" dirty="0"/>
            </a:br>
            <a:r>
              <a:rPr lang="en-US" sz="1400" dirty="0" smtClean="0"/>
              <a:t>11.Number </a:t>
            </a:r>
            <a:r>
              <a:rPr lang="en-US" sz="1400" dirty="0"/>
              <a:t>of employees that were inducted in the month of January write details?</a:t>
            </a:r>
            <a:br>
              <a:rPr lang="en-US" sz="1400" dirty="0"/>
            </a:br>
            <a:r>
              <a:rPr lang="en-US" sz="1400" dirty="0">
                <a:solidFill>
                  <a:srgbClr val="92D050"/>
                </a:solidFill>
              </a:rPr>
              <a:t>select </a:t>
            </a:r>
            <a:r>
              <a:rPr lang="en-US" sz="1400" dirty="0" err="1">
                <a:solidFill>
                  <a:srgbClr val="92D050"/>
                </a:solidFill>
              </a:rPr>
              <a:t>e.e_id</a:t>
            </a:r>
            <a:r>
              <a:rPr lang="en-US" sz="1400" dirty="0">
                <a:solidFill>
                  <a:srgbClr val="92D050"/>
                </a:solidFill>
              </a:rPr>
              <a:t>, </a:t>
            </a:r>
            <a:r>
              <a:rPr lang="en-US" sz="1400" dirty="0" err="1">
                <a:solidFill>
                  <a:srgbClr val="92D050"/>
                </a:solidFill>
              </a:rPr>
              <a:t>e.e_name</a:t>
            </a:r>
            <a:r>
              <a:rPr lang="en-US" sz="1400" dirty="0">
                <a:solidFill>
                  <a:srgbClr val="92D050"/>
                </a:solidFill>
              </a:rPr>
              <a:t>, </a:t>
            </a:r>
            <a:r>
              <a:rPr lang="en-US" sz="1400" dirty="0" err="1">
                <a:solidFill>
                  <a:srgbClr val="92D050"/>
                </a:solidFill>
              </a:rPr>
              <a:t>e.e_phone</a:t>
            </a:r>
            <a:r>
              <a:rPr lang="en-US" sz="1400" dirty="0">
                <a:solidFill>
                  <a:srgbClr val="92D050"/>
                </a:solidFill>
              </a:rPr>
              <a:t>, </a:t>
            </a:r>
            <a:r>
              <a:rPr lang="en-US" sz="1400" dirty="0" err="1">
                <a:solidFill>
                  <a:srgbClr val="92D050"/>
                </a:solidFill>
              </a:rPr>
              <a:t>e.e_email</a:t>
            </a:r>
            <a:r>
              <a:rPr lang="en-US" sz="1400" dirty="0">
                <a:solidFill>
                  <a:srgbClr val="92D050"/>
                </a:solidFill>
              </a:rPr>
              <a:t>, </a:t>
            </a:r>
            <a:r>
              <a:rPr lang="en-US" sz="1400" dirty="0" err="1">
                <a:solidFill>
                  <a:srgbClr val="92D050"/>
                </a:solidFill>
              </a:rPr>
              <a:t>e.e_address</a:t>
            </a:r>
            <a:r>
              <a:rPr lang="en-US" sz="1400" dirty="0">
                <a:solidFill>
                  <a:srgbClr val="92D050"/>
                </a:solidFill>
              </a:rPr>
              <a:t>, </a:t>
            </a:r>
            <a:r>
              <a:rPr lang="en-US" sz="1400" dirty="0" err="1">
                <a:solidFill>
                  <a:srgbClr val="92D050"/>
                </a:solidFill>
              </a:rPr>
              <a:t>e.e_gender</a:t>
            </a:r>
            <a:r>
              <a:rPr lang="en-US" sz="1400" dirty="0">
                <a:solidFill>
                  <a:srgbClr val="92D050"/>
                </a:solidFill>
              </a:rPr>
              <a:t>, </a:t>
            </a:r>
            <a:r>
              <a:rPr lang="en-US" sz="1400" dirty="0" err="1">
                <a:solidFill>
                  <a:srgbClr val="92D050"/>
                </a:solidFill>
              </a:rPr>
              <a:t>e.pay_id</a:t>
            </a:r>
            <a:r>
              <a:rPr lang="en-US" sz="1400" dirty="0">
                <a:solidFill>
                  <a:srgbClr val="92D050"/>
                </a:solidFill>
              </a:rPr>
              <a:t>, </a:t>
            </a:r>
            <a:r>
              <a:rPr lang="en-US" sz="1400" dirty="0" err="1">
                <a:solidFill>
                  <a:srgbClr val="92D050"/>
                </a:solidFill>
              </a:rPr>
              <a:t>e.job_id</a:t>
            </a:r>
            <a:r>
              <a:rPr lang="en-US" sz="1400" dirty="0">
                <a:solidFill>
                  <a:srgbClr val="92D050"/>
                </a:solidFill>
              </a:rPr>
              <a:t>, </a:t>
            </a:r>
            <a:r>
              <a:rPr lang="en-US" sz="1400" dirty="0" err="1">
                <a:solidFill>
                  <a:srgbClr val="92D050"/>
                </a:solidFill>
              </a:rPr>
              <a:t>e.d_id</a:t>
            </a:r>
            <a:r>
              <a:rPr lang="en-US" sz="1400" dirty="0">
                <a:solidFill>
                  <a:srgbClr val="92D050"/>
                </a:solidFill>
              </a:rPr>
              <a:t/>
            </a:r>
            <a:br>
              <a:rPr lang="en-US" sz="1400" dirty="0">
                <a:solidFill>
                  <a:srgbClr val="92D050"/>
                </a:solidFill>
              </a:rPr>
            </a:br>
            <a:r>
              <a:rPr lang="en-US" sz="1400" dirty="0">
                <a:solidFill>
                  <a:srgbClr val="92D050"/>
                </a:solidFill>
              </a:rPr>
              <a:t>from employees e, </a:t>
            </a:r>
            <a:r>
              <a:rPr lang="en-US" sz="1400" dirty="0" err="1">
                <a:solidFill>
                  <a:srgbClr val="92D050"/>
                </a:solidFill>
              </a:rPr>
              <a:t>job_details</a:t>
            </a:r>
            <a:r>
              <a:rPr lang="en-US" sz="1400" dirty="0">
                <a:solidFill>
                  <a:srgbClr val="92D050"/>
                </a:solidFill>
              </a:rPr>
              <a:t> j</a:t>
            </a:r>
            <a:br>
              <a:rPr lang="en-US" sz="1400" dirty="0">
                <a:solidFill>
                  <a:srgbClr val="92D050"/>
                </a:solidFill>
              </a:rPr>
            </a:br>
            <a:r>
              <a:rPr lang="en-US" sz="1400" dirty="0">
                <a:solidFill>
                  <a:srgbClr val="92D050"/>
                </a:solidFill>
              </a:rPr>
              <a:t>where </a:t>
            </a:r>
            <a:r>
              <a:rPr lang="en-US" sz="1400" dirty="0" err="1">
                <a:solidFill>
                  <a:srgbClr val="92D050"/>
                </a:solidFill>
              </a:rPr>
              <a:t>e.e_id</a:t>
            </a:r>
            <a:r>
              <a:rPr lang="en-US" sz="1400" dirty="0">
                <a:solidFill>
                  <a:srgbClr val="92D050"/>
                </a:solidFill>
              </a:rPr>
              <a:t> = </a:t>
            </a:r>
            <a:r>
              <a:rPr lang="en-US" sz="1400" dirty="0" err="1">
                <a:solidFill>
                  <a:srgbClr val="92D050"/>
                </a:solidFill>
              </a:rPr>
              <a:t>j.e_id</a:t>
            </a:r>
            <a:r>
              <a:rPr lang="en-US" sz="1400" dirty="0">
                <a:solidFill>
                  <a:srgbClr val="92D050"/>
                </a:solidFill>
              </a:rPr>
              <a:t> and </a:t>
            </a:r>
            <a:r>
              <a:rPr lang="en-US" sz="1400" dirty="0" err="1">
                <a:solidFill>
                  <a:srgbClr val="92D050"/>
                </a:solidFill>
              </a:rPr>
              <a:t>j.start_date</a:t>
            </a:r>
            <a:r>
              <a:rPr lang="en-US" sz="1400" dirty="0">
                <a:solidFill>
                  <a:srgbClr val="92D050"/>
                </a:solidFill>
              </a:rPr>
              <a:t> &lt; '30-JAN-17';</a:t>
            </a:r>
            <a:br>
              <a:rPr lang="en-US" sz="1400" dirty="0">
                <a:solidFill>
                  <a:srgbClr val="92D050"/>
                </a:solidFill>
              </a:rPr>
            </a:br>
            <a:r>
              <a:rPr lang="en-US" sz="1400" dirty="0">
                <a:solidFill>
                  <a:srgbClr val="92D050"/>
                </a:solidFill>
              </a:rPr>
              <a:t> </a:t>
            </a:r>
            <a:r>
              <a:rPr lang="en-US" sz="1400" dirty="0"/>
              <a:t/>
            </a:r>
            <a:br>
              <a:rPr lang="en-US" sz="1400" dirty="0"/>
            </a:br>
            <a:r>
              <a:rPr lang="en-US" sz="1400" dirty="0" smtClean="0"/>
              <a:t>12. Find </a:t>
            </a:r>
            <a:r>
              <a:rPr lang="en-US" sz="1400" dirty="0"/>
              <a:t>maximum, minimum and average salary of all employees?</a:t>
            </a:r>
            <a:br>
              <a:rPr lang="en-US" sz="1400" dirty="0"/>
            </a:br>
            <a:r>
              <a:rPr lang="en-US" sz="1400" dirty="0">
                <a:solidFill>
                  <a:srgbClr val="92D050"/>
                </a:solidFill>
              </a:rPr>
              <a:t>select MAX(salary) as "MAX", MIN(salary) as "MIN", ROUND(AVG(salary),2) as </a:t>
            </a:r>
            <a:br>
              <a:rPr lang="en-US" sz="1400" dirty="0">
                <a:solidFill>
                  <a:srgbClr val="92D050"/>
                </a:solidFill>
              </a:rPr>
            </a:br>
            <a:r>
              <a:rPr lang="en-US" sz="1400" dirty="0">
                <a:solidFill>
                  <a:srgbClr val="92D050"/>
                </a:solidFill>
              </a:rPr>
              <a:t>"AVG"</a:t>
            </a:r>
            <a:br>
              <a:rPr lang="en-US" sz="1400" dirty="0">
                <a:solidFill>
                  <a:srgbClr val="92D050"/>
                </a:solidFill>
              </a:rPr>
            </a:br>
            <a:r>
              <a:rPr lang="en-US" sz="1400" dirty="0">
                <a:solidFill>
                  <a:srgbClr val="92D050"/>
                </a:solidFill>
              </a:rPr>
              <a:t>from payments;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Autofit/>
          </a:bodyPr>
          <a:lstStyle/>
          <a:p>
            <a:pPr lvl="0" algn="l"/>
            <a:r>
              <a:rPr lang="en-US" sz="1400" dirty="0" smtClean="0"/>
              <a:t/>
            </a:r>
            <a:br>
              <a:rPr lang="en-US" sz="1400" dirty="0" smtClean="0"/>
            </a:br>
            <a:r>
              <a:rPr lang="en-US" sz="1400" dirty="0"/>
              <a:t/>
            </a:r>
            <a:br>
              <a:rPr lang="en-US" sz="1400" dirty="0"/>
            </a:br>
            <a:r>
              <a:rPr lang="en-US" sz="1400" dirty="0" smtClean="0"/>
              <a:t>13. How </a:t>
            </a:r>
            <a:r>
              <a:rPr lang="en-US" sz="1400" dirty="0"/>
              <a:t>many were employees inducted on the first day of the year?</a:t>
            </a:r>
            <a:br>
              <a:rPr lang="en-US" sz="1400" dirty="0"/>
            </a:br>
            <a:r>
              <a:rPr lang="en-US" sz="1400" dirty="0">
                <a:solidFill>
                  <a:srgbClr val="92D050"/>
                </a:solidFill>
              </a:rPr>
              <a:t>select </a:t>
            </a:r>
            <a:r>
              <a:rPr lang="en-US" sz="1400" dirty="0" err="1">
                <a:solidFill>
                  <a:srgbClr val="92D050"/>
                </a:solidFill>
              </a:rPr>
              <a:t>e.e_id</a:t>
            </a:r>
            <a:r>
              <a:rPr lang="en-US" sz="1400" dirty="0">
                <a:solidFill>
                  <a:srgbClr val="92D050"/>
                </a:solidFill>
              </a:rPr>
              <a:t>, </a:t>
            </a:r>
            <a:r>
              <a:rPr lang="en-US" sz="1400" dirty="0" err="1">
                <a:solidFill>
                  <a:srgbClr val="92D050"/>
                </a:solidFill>
              </a:rPr>
              <a:t>e.e_name</a:t>
            </a:r>
            <a:r>
              <a:rPr lang="en-US" sz="1400" dirty="0">
                <a:solidFill>
                  <a:srgbClr val="92D050"/>
                </a:solidFill>
              </a:rPr>
              <a:t>, </a:t>
            </a:r>
            <a:r>
              <a:rPr lang="en-US" sz="1400" dirty="0" err="1">
                <a:solidFill>
                  <a:srgbClr val="92D050"/>
                </a:solidFill>
              </a:rPr>
              <a:t>e.e_phone</a:t>
            </a:r>
            <a:r>
              <a:rPr lang="en-US" sz="1400" dirty="0">
                <a:solidFill>
                  <a:srgbClr val="92D050"/>
                </a:solidFill>
              </a:rPr>
              <a:t>, </a:t>
            </a:r>
            <a:r>
              <a:rPr lang="en-US" sz="1400" dirty="0" err="1">
                <a:solidFill>
                  <a:srgbClr val="92D050"/>
                </a:solidFill>
              </a:rPr>
              <a:t>e.e_email</a:t>
            </a:r>
            <a:r>
              <a:rPr lang="en-US" sz="1400" dirty="0">
                <a:solidFill>
                  <a:srgbClr val="92D050"/>
                </a:solidFill>
              </a:rPr>
              <a:t>, </a:t>
            </a:r>
            <a:r>
              <a:rPr lang="en-US" sz="1400" dirty="0" err="1">
                <a:solidFill>
                  <a:srgbClr val="92D050"/>
                </a:solidFill>
              </a:rPr>
              <a:t>e.e_address</a:t>
            </a:r>
            <a:r>
              <a:rPr lang="en-US" sz="1400" dirty="0">
                <a:solidFill>
                  <a:srgbClr val="92D050"/>
                </a:solidFill>
              </a:rPr>
              <a:t>, </a:t>
            </a:r>
            <a:r>
              <a:rPr lang="en-US" sz="1400" dirty="0" err="1">
                <a:solidFill>
                  <a:srgbClr val="92D050"/>
                </a:solidFill>
              </a:rPr>
              <a:t>e.e_gender</a:t>
            </a:r>
            <a:r>
              <a:rPr lang="en-US" sz="1400" dirty="0">
                <a:solidFill>
                  <a:srgbClr val="92D050"/>
                </a:solidFill>
              </a:rPr>
              <a:t>, </a:t>
            </a:r>
            <a:r>
              <a:rPr lang="en-US" sz="1400" dirty="0" err="1">
                <a:solidFill>
                  <a:srgbClr val="92D050"/>
                </a:solidFill>
              </a:rPr>
              <a:t>e.pay_id</a:t>
            </a:r>
            <a:r>
              <a:rPr lang="en-US" sz="1400" dirty="0">
                <a:solidFill>
                  <a:srgbClr val="92D050"/>
                </a:solidFill>
              </a:rPr>
              <a:t>, </a:t>
            </a:r>
            <a:r>
              <a:rPr lang="en-US" sz="1400" dirty="0" err="1">
                <a:solidFill>
                  <a:srgbClr val="92D050"/>
                </a:solidFill>
              </a:rPr>
              <a:t>e.job_id</a:t>
            </a:r>
            <a:r>
              <a:rPr lang="en-US" sz="1400" dirty="0">
                <a:solidFill>
                  <a:srgbClr val="92D050"/>
                </a:solidFill>
              </a:rPr>
              <a:t>, </a:t>
            </a:r>
            <a:r>
              <a:rPr lang="en-US" sz="1400" dirty="0" err="1">
                <a:solidFill>
                  <a:srgbClr val="92D050"/>
                </a:solidFill>
              </a:rPr>
              <a:t>e.d_id</a:t>
            </a:r>
            <a:r>
              <a:rPr lang="en-US" sz="1400" dirty="0">
                <a:solidFill>
                  <a:srgbClr val="92D050"/>
                </a:solidFill>
              </a:rPr>
              <a:t/>
            </a:r>
            <a:br>
              <a:rPr lang="en-US" sz="1400" dirty="0">
                <a:solidFill>
                  <a:srgbClr val="92D050"/>
                </a:solidFill>
              </a:rPr>
            </a:br>
            <a:r>
              <a:rPr lang="en-US" sz="1400" dirty="0">
                <a:solidFill>
                  <a:srgbClr val="92D050"/>
                </a:solidFill>
              </a:rPr>
              <a:t>from employees e, </a:t>
            </a:r>
            <a:r>
              <a:rPr lang="en-US" sz="1400" dirty="0" err="1">
                <a:solidFill>
                  <a:srgbClr val="92D050"/>
                </a:solidFill>
              </a:rPr>
              <a:t>job_details</a:t>
            </a:r>
            <a:r>
              <a:rPr lang="en-US" sz="1400" dirty="0">
                <a:solidFill>
                  <a:srgbClr val="92D050"/>
                </a:solidFill>
              </a:rPr>
              <a:t> j</a:t>
            </a:r>
            <a:br>
              <a:rPr lang="en-US" sz="1400" dirty="0">
                <a:solidFill>
                  <a:srgbClr val="92D050"/>
                </a:solidFill>
              </a:rPr>
            </a:br>
            <a:r>
              <a:rPr lang="en-US" sz="1400" dirty="0">
                <a:solidFill>
                  <a:srgbClr val="92D050"/>
                </a:solidFill>
              </a:rPr>
              <a:t>where </a:t>
            </a:r>
            <a:r>
              <a:rPr lang="en-US" sz="1400" dirty="0" err="1">
                <a:solidFill>
                  <a:srgbClr val="92D050"/>
                </a:solidFill>
              </a:rPr>
              <a:t>e.e_id</a:t>
            </a:r>
            <a:r>
              <a:rPr lang="en-US" sz="1400" dirty="0">
                <a:solidFill>
                  <a:srgbClr val="92D050"/>
                </a:solidFill>
              </a:rPr>
              <a:t> = </a:t>
            </a:r>
            <a:r>
              <a:rPr lang="en-US" sz="1400" dirty="0" err="1">
                <a:solidFill>
                  <a:srgbClr val="92D050"/>
                </a:solidFill>
              </a:rPr>
              <a:t>j.e_id</a:t>
            </a:r>
            <a:r>
              <a:rPr lang="en-US" sz="1400" dirty="0">
                <a:solidFill>
                  <a:srgbClr val="92D050"/>
                </a:solidFill>
              </a:rPr>
              <a:t> and </a:t>
            </a:r>
            <a:r>
              <a:rPr lang="en-US" sz="1400" dirty="0" err="1">
                <a:solidFill>
                  <a:srgbClr val="92D050"/>
                </a:solidFill>
              </a:rPr>
              <a:t>j.start_date</a:t>
            </a:r>
            <a:r>
              <a:rPr lang="en-US" sz="1400" dirty="0">
                <a:solidFill>
                  <a:srgbClr val="92D050"/>
                </a:solidFill>
              </a:rPr>
              <a:t> = '01-JAN-17</a:t>
            </a:r>
            <a:r>
              <a:rPr lang="en-US" sz="1400" dirty="0" smtClean="0">
                <a:solidFill>
                  <a:srgbClr val="92D050"/>
                </a:solidFill>
              </a:rPr>
              <a:t>';</a:t>
            </a:r>
            <a:br>
              <a:rPr lang="en-US" sz="1400" dirty="0" smtClean="0">
                <a:solidFill>
                  <a:srgbClr val="92D050"/>
                </a:solidFill>
              </a:rPr>
            </a:br>
            <a:r>
              <a:rPr lang="en-US" sz="1400" dirty="0"/>
              <a:t/>
            </a:r>
            <a:br>
              <a:rPr lang="en-US" sz="1400" dirty="0"/>
            </a:br>
            <a:r>
              <a:rPr lang="en-US" sz="1400" dirty="0" smtClean="0"/>
              <a:t>14. How </a:t>
            </a:r>
            <a:r>
              <a:rPr lang="en-US" sz="1400" dirty="0"/>
              <a:t>many employees have the highest salary?</a:t>
            </a:r>
            <a:br>
              <a:rPr lang="en-US" sz="1400" dirty="0"/>
            </a:br>
            <a:r>
              <a:rPr lang="en-US" sz="1400" dirty="0">
                <a:solidFill>
                  <a:srgbClr val="92D050"/>
                </a:solidFill>
              </a:rPr>
              <a:t>select </a:t>
            </a:r>
            <a:r>
              <a:rPr lang="en-US" sz="1400" dirty="0" err="1">
                <a:solidFill>
                  <a:srgbClr val="92D050"/>
                </a:solidFill>
              </a:rPr>
              <a:t>e.e_id</a:t>
            </a:r>
            <a:r>
              <a:rPr lang="en-US" sz="1400" dirty="0">
                <a:solidFill>
                  <a:srgbClr val="92D050"/>
                </a:solidFill>
              </a:rPr>
              <a:t>, </a:t>
            </a:r>
            <a:r>
              <a:rPr lang="en-US" sz="1400" dirty="0" err="1">
                <a:solidFill>
                  <a:srgbClr val="92D050"/>
                </a:solidFill>
              </a:rPr>
              <a:t>e.e_name</a:t>
            </a:r>
            <a:r>
              <a:rPr lang="en-US" sz="1400" dirty="0">
                <a:solidFill>
                  <a:srgbClr val="92D050"/>
                </a:solidFill>
              </a:rPr>
              <a:t>, </a:t>
            </a:r>
            <a:r>
              <a:rPr lang="en-US" sz="1400" dirty="0" err="1">
                <a:solidFill>
                  <a:srgbClr val="92D050"/>
                </a:solidFill>
              </a:rPr>
              <a:t>p.salary</a:t>
            </a:r>
            <a:r>
              <a:rPr lang="en-US" sz="1400" dirty="0">
                <a:solidFill>
                  <a:srgbClr val="92D050"/>
                </a:solidFill>
              </a:rPr>
              <a:t/>
            </a:r>
            <a:br>
              <a:rPr lang="en-US" sz="1400" dirty="0">
                <a:solidFill>
                  <a:srgbClr val="92D050"/>
                </a:solidFill>
              </a:rPr>
            </a:br>
            <a:r>
              <a:rPr lang="en-US" sz="1400" dirty="0">
                <a:solidFill>
                  <a:srgbClr val="92D050"/>
                </a:solidFill>
              </a:rPr>
              <a:t>from employees e, payments p</a:t>
            </a:r>
            <a:br>
              <a:rPr lang="en-US" sz="1400" dirty="0">
                <a:solidFill>
                  <a:srgbClr val="92D050"/>
                </a:solidFill>
              </a:rPr>
            </a:br>
            <a:r>
              <a:rPr lang="en-US" sz="1400" dirty="0">
                <a:solidFill>
                  <a:srgbClr val="92D050"/>
                </a:solidFill>
              </a:rPr>
              <a:t>where </a:t>
            </a:r>
            <a:r>
              <a:rPr lang="en-US" sz="1400" dirty="0" err="1">
                <a:solidFill>
                  <a:srgbClr val="92D050"/>
                </a:solidFill>
              </a:rPr>
              <a:t>e.pay_id</a:t>
            </a:r>
            <a:r>
              <a:rPr lang="en-US" sz="1400" dirty="0">
                <a:solidFill>
                  <a:srgbClr val="92D050"/>
                </a:solidFill>
              </a:rPr>
              <a:t> = </a:t>
            </a:r>
            <a:r>
              <a:rPr lang="en-US" sz="1400" dirty="0" err="1">
                <a:solidFill>
                  <a:srgbClr val="92D050"/>
                </a:solidFill>
              </a:rPr>
              <a:t>p.pay_id</a:t>
            </a:r>
            <a:r>
              <a:rPr lang="en-US" sz="1400" dirty="0">
                <a:solidFill>
                  <a:srgbClr val="92D050"/>
                </a:solidFill>
              </a:rPr>
              <a:t> and </a:t>
            </a:r>
            <a:r>
              <a:rPr lang="en-US" sz="1400" dirty="0" err="1">
                <a:solidFill>
                  <a:srgbClr val="92D050"/>
                </a:solidFill>
              </a:rPr>
              <a:t>p.salary</a:t>
            </a:r>
            <a:r>
              <a:rPr lang="en-US" sz="1400" dirty="0">
                <a:solidFill>
                  <a:srgbClr val="92D050"/>
                </a:solidFill>
              </a:rPr>
              <a:t> = 50000;</a:t>
            </a:r>
            <a:r>
              <a:rPr lang="en-US" sz="1400" dirty="0"/>
              <a:t/>
            </a:r>
            <a:br>
              <a:rPr lang="en-US" sz="1400" dirty="0"/>
            </a:br>
            <a:r>
              <a:rPr lang="en-US" sz="1400" dirty="0"/>
              <a:t> </a:t>
            </a:r>
            <a:br>
              <a:rPr lang="en-US" sz="1400" dirty="0"/>
            </a:br>
            <a:r>
              <a:rPr lang="en-US" sz="1400" dirty="0" smtClean="0"/>
              <a:t>15. How </a:t>
            </a:r>
            <a:r>
              <a:rPr lang="en-US" sz="1400" dirty="0"/>
              <a:t>can we get payment details of a particular employee?</a:t>
            </a:r>
            <a:br>
              <a:rPr lang="en-US" sz="1400" dirty="0"/>
            </a:br>
            <a:r>
              <a:rPr lang="en-US" sz="1400" dirty="0">
                <a:solidFill>
                  <a:srgbClr val="92D050"/>
                </a:solidFill>
              </a:rPr>
              <a:t>select </a:t>
            </a:r>
            <a:r>
              <a:rPr lang="en-US" sz="1400" dirty="0" err="1">
                <a:solidFill>
                  <a:srgbClr val="92D050"/>
                </a:solidFill>
              </a:rPr>
              <a:t>e.e_name</a:t>
            </a:r>
            <a:r>
              <a:rPr lang="en-US" sz="1400" dirty="0">
                <a:solidFill>
                  <a:srgbClr val="92D050"/>
                </a:solidFill>
              </a:rPr>
              <a:t>, </a:t>
            </a:r>
            <a:r>
              <a:rPr lang="en-US" sz="1400" dirty="0" err="1">
                <a:solidFill>
                  <a:srgbClr val="92D050"/>
                </a:solidFill>
              </a:rPr>
              <a:t>e.pay_id</a:t>
            </a:r>
            <a:r>
              <a:rPr lang="en-US" sz="1400" dirty="0">
                <a:solidFill>
                  <a:srgbClr val="92D050"/>
                </a:solidFill>
              </a:rPr>
              <a:t>, </a:t>
            </a:r>
            <a:r>
              <a:rPr lang="en-US" sz="1400" dirty="0" err="1">
                <a:solidFill>
                  <a:srgbClr val="92D050"/>
                </a:solidFill>
              </a:rPr>
              <a:t>p.salary</a:t>
            </a:r>
            <a:r>
              <a:rPr lang="en-US" sz="1400" dirty="0">
                <a:solidFill>
                  <a:srgbClr val="92D050"/>
                </a:solidFill>
              </a:rPr>
              <a:t>, </a:t>
            </a:r>
            <a:r>
              <a:rPr lang="en-US" sz="1400" dirty="0" err="1">
                <a:solidFill>
                  <a:srgbClr val="92D050"/>
                </a:solidFill>
              </a:rPr>
              <a:t>p.leave</a:t>
            </a:r>
            <a:r>
              <a:rPr lang="en-US" sz="1400" dirty="0">
                <a:solidFill>
                  <a:srgbClr val="92D050"/>
                </a:solidFill>
              </a:rPr>
              <a:t>, </a:t>
            </a:r>
            <a:r>
              <a:rPr lang="en-US" sz="1400" dirty="0" err="1">
                <a:solidFill>
                  <a:srgbClr val="92D050"/>
                </a:solidFill>
              </a:rPr>
              <a:t>p.tax</a:t>
            </a:r>
            <a:r>
              <a:rPr lang="en-US" sz="1400" dirty="0">
                <a:solidFill>
                  <a:srgbClr val="92D050"/>
                </a:solidFill>
              </a:rPr>
              <a:t>, </a:t>
            </a:r>
            <a:r>
              <a:rPr lang="en-US" sz="1400" dirty="0" err="1">
                <a:solidFill>
                  <a:srgbClr val="92D050"/>
                </a:solidFill>
              </a:rPr>
              <a:t>p.loan</a:t>
            </a:r>
            <a:r>
              <a:rPr lang="en-US" sz="1400" dirty="0">
                <a:solidFill>
                  <a:srgbClr val="92D050"/>
                </a:solidFill>
              </a:rPr>
              <a:t>, </a:t>
            </a:r>
            <a:r>
              <a:rPr lang="en-US" sz="1400" dirty="0" err="1">
                <a:solidFill>
                  <a:srgbClr val="92D050"/>
                </a:solidFill>
              </a:rPr>
              <a:t>b.bonus</a:t>
            </a:r>
            <a:r>
              <a:rPr lang="en-US" sz="1400" dirty="0">
                <a:solidFill>
                  <a:srgbClr val="92D050"/>
                </a:solidFill>
              </a:rPr>
              <a:t>, </a:t>
            </a:r>
            <a:r>
              <a:rPr lang="en-US" sz="1400" dirty="0" err="1">
                <a:solidFill>
                  <a:srgbClr val="92D050"/>
                </a:solidFill>
              </a:rPr>
              <a:t>b.allowances</a:t>
            </a:r>
            <a:r>
              <a:rPr lang="en-US" sz="1400" dirty="0">
                <a:solidFill>
                  <a:srgbClr val="92D050"/>
                </a:solidFill>
              </a:rPr>
              <a:t>, (</a:t>
            </a:r>
            <a:r>
              <a:rPr lang="en-US" sz="1400" dirty="0" err="1">
                <a:solidFill>
                  <a:srgbClr val="92D050"/>
                </a:solidFill>
              </a:rPr>
              <a:t>p.salary</a:t>
            </a:r>
            <a:r>
              <a:rPr lang="en-US" sz="1400" dirty="0">
                <a:solidFill>
                  <a:srgbClr val="92D050"/>
                </a:solidFill>
              </a:rPr>
              <a:t> + </a:t>
            </a:r>
            <a:r>
              <a:rPr lang="en-US" sz="1400" dirty="0" err="1">
                <a:solidFill>
                  <a:srgbClr val="92D050"/>
                </a:solidFill>
              </a:rPr>
              <a:t>b.bonus</a:t>
            </a:r>
            <a:r>
              <a:rPr lang="en-US" sz="1400" dirty="0">
                <a:solidFill>
                  <a:srgbClr val="92D050"/>
                </a:solidFill>
              </a:rPr>
              <a:t> + </a:t>
            </a:r>
            <a:r>
              <a:rPr lang="en-US" sz="1400" dirty="0" err="1">
                <a:solidFill>
                  <a:srgbClr val="92D050"/>
                </a:solidFill>
              </a:rPr>
              <a:t>b.allowances</a:t>
            </a:r>
            <a:r>
              <a:rPr lang="en-US" sz="1400" dirty="0">
                <a:solidFill>
                  <a:srgbClr val="92D050"/>
                </a:solidFill>
              </a:rPr>
              <a:t> - </a:t>
            </a:r>
            <a:r>
              <a:rPr lang="en-US" sz="1400" dirty="0" err="1">
                <a:solidFill>
                  <a:srgbClr val="92D050"/>
                </a:solidFill>
              </a:rPr>
              <a:t>p.loan</a:t>
            </a:r>
            <a:r>
              <a:rPr lang="en-US" sz="1400" dirty="0">
                <a:solidFill>
                  <a:srgbClr val="92D050"/>
                </a:solidFill>
              </a:rPr>
              <a:t> -</a:t>
            </a:r>
            <a:r>
              <a:rPr lang="en-US" sz="1400" dirty="0" err="1">
                <a:solidFill>
                  <a:srgbClr val="92D050"/>
                </a:solidFill>
              </a:rPr>
              <a:t>p.leave</a:t>
            </a:r>
            <a:r>
              <a:rPr lang="en-US" sz="1400" dirty="0">
                <a:solidFill>
                  <a:srgbClr val="92D050"/>
                </a:solidFill>
              </a:rPr>
              <a:t> - (</a:t>
            </a:r>
            <a:r>
              <a:rPr lang="en-US" sz="1400" dirty="0" err="1">
                <a:solidFill>
                  <a:srgbClr val="92D050"/>
                </a:solidFill>
              </a:rPr>
              <a:t>p.tax</a:t>
            </a:r>
            <a:r>
              <a:rPr lang="en-US" sz="1400" dirty="0">
                <a:solidFill>
                  <a:srgbClr val="92D050"/>
                </a:solidFill>
              </a:rPr>
              <a:t> * </a:t>
            </a:r>
            <a:r>
              <a:rPr lang="en-US" sz="1400" dirty="0" err="1">
                <a:solidFill>
                  <a:srgbClr val="92D050"/>
                </a:solidFill>
              </a:rPr>
              <a:t>p.salary</a:t>
            </a:r>
            <a:r>
              <a:rPr lang="en-US" sz="1400" dirty="0">
                <a:solidFill>
                  <a:srgbClr val="92D050"/>
                </a:solidFill>
              </a:rPr>
              <a:t> / 100)) </a:t>
            </a:r>
            <a:r>
              <a:rPr lang="en-US" sz="1400" dirty="0" err="1">
                <a:solidFill>
                  <a:srgbClr val="92D050"/>
                </a:solidFill>
              </a:rPr>
              <a:t>totalsalary</a:t>
            </a:r>
            <a:r>
              <a:rPr lang="en-US" sz="1400" dirty="0">
                <a:solidFill>
                  <a:srgbClr val="92D050"/>
                </a:solidFill>
              </a:rPr>
              <a:t/>
            </a:r>
            <a:br>
              <a:rPr lang="en-US" sz="1400" dirty="0">
                <a:solidFill>
                  <a:srgbClr val="92D050"/>
                </a:solidFill>
              </a:rPr>
            </a:br>
            <a:r>
              <a:rPr lang="en-US" sz="1400" dirty="0">
                <a:solidFill>
                  <a:srgbClr val="92D050"/>
                </a:solidFill>
              </a:rPr>
              <a:t>from employees e, payments p, bonuses b</a:t>
            </a:r>
            <a:br>
              <a:rPr lang="en-US" sz="1400" dirty="0">
                <a:solidFill>
                  <a:srgbClr val="92D050"/>
                </a:solidFill>
              </a:rPr>
            </a:br>
            <a:r>
              <a:rPr lang="en-US" sz="1400" dirty="0">
                <a:solidFill>
                  <a:srgbClr val="92D050"/>
                </a:solidFill>
              </a:rPr>
              <a:t>where </a:t>
            </a:r>
            <a:r>
              <a:rPr lang="en-US" sz="1400" dirty="0" err="1">
                <a:solidFill>
                  <a:srgbClr val="92D050"/>
                </a:solidFill>
              </a:rPr>
              <a:t>e.e_id</a:t>
            </a:r>
            <a:r>
              <a:rPr lang="en-US" sz="1400" dirty="0">
                <a:solidFill>
                  <a:srgbClr val="92D050"/>
                </a:solidFill>
              </a:rPr>
              <a:t> = 100 and </a:t>
            </a:r>
            <a:r>
              <a:rPr lang="en-US" sz="1400" dirty="0" err="1">
                <a:solidFill>
                  <a:srgbClr val="92D050"/>
                </a:solidFill>
              </a:rPr>
              <a:t>e.pay_id</a:t>
            </a:r>
            <a:r>
              <a:rPr lang="en-US" sz="1400" dirty="0">
                <a:solidFill>
                  <a:srgbClr val="92D050"/>
                </a:solidFill>
              </a:rPr>
              <a:t> = </a:t>
            </a:r>
            <a:r>
              <a:rPr lang="en-US" sz="1400" dirty="0" err="1">
                <a:solidFill>
                  <a:srgbClr val="92D050"/>
                </a:solidFill>
              </a:rPr>
              <a:t>p.pay_id</a:t>
            </a:r>
            <a:r>
              <a:rPr lang="en-US" sz="1400" dirty="0">
                <a:solidFill>
                  <a:srgbClr val="92D050"/>
                </a:solidFill>
              </a:rPr>
              <a:t> and </a:t>
            </a:r>
            <a:r>
              <a:rPr lang="en-US" sz="1400" dirty="0" err="1">
                <a:solidFill>
                  <a:srgbClr val="92D050"/>
                </a:solidFill>
              </a:rPr>
              <a:t>b.bonus_id</a:t>
            </a:r>
            <a:r>
              <a:rPr lang="en-US" sz="1400" dirty="0">
                <a:solidFill>
                  <a:srgbClr val="92D050"/>
                </a:solidFill>
              </a:rPr>
              <a:t> = </a:t>
            </a:r>
            <a:r>
              <a:rPr lang="en-US" sz="1400" dirty="0" err="1">
                <a:solidFill>
                  <a:srgbClr val="92D050"/>
                </a:solidFill>
              </a:rPr>
              <a:t>p.bonus_id</a:t>
            </a:r>
            <a:r>
              <a:rPr lang="en-US" sz="1400" dirty="0">
                <a:solidFill>
                  <a:srgbClr val="92D050"/>
                </a:solidFill>
              </a:rPr>
              <a:t>;</a:t>
            </a:r>
            <a:r>
              <a:rPr lang="en-US" sz="1400" dirty="0"/>
              <a:t/>
            </a:r>
            <a:br>
              <a:rPr lang="en-US" sz="1400" dirty="0"/>
            </a:br>
            <a:r>
              <a:rPr lang="en-US" sz="1400" dirty="0"/>
              <a:t> </a:t>
            </a:r>
            <a:br>
              <a:rPr lang="en-US" sz="1400" dirty="0"/>
            </a:br>
            <a:r>
              <a:rPr lang="en-US" sz="1400" dirty="0" smtClean="0"/>
              <a:t>16. How </a:t>
            </a:r>
            <a:r>
              <a:rPr lang="en-US" sz="1400" dirty="0"/>
              <a:t>many  employees are getting bonus?</a:t>
            </a:r>
            <a:br>
              <a:rPr lang="en-US" sz="1400" dirty="0"/>
            </a:br>
            <a:r>
              <a:rPr lang="en-US" sz="1400" dirty="0">
                <a:solidFill>
                  <a:srgbClr val="92D050"/>
                </a:solidFill>
              </a:rPr>
              <a:t>select </a:t>
            </a:r>
            <a:r>
              <a:rPr lang="en-US" sz="1400" dirty="0" err="1">
                <a:solidFill>
                  <a:srgbClr val="92D050"/>
                </a:solidFill>
              </a:rPr>
              <a:t>e.e_id</a:t>
            </a:r>
            <a:r>
              <a:rPr lang="en-US" sz="1400" dirty="0">
                <a:solidFill>
                  <a:srgbClr val="92D050"/>
                </a:solidFill>
              </a:rPr>
              <a:t>, </a:t>
            </a:r>
            <a:r>
              <a:rPr lang="en-US" sz="1400" dirty="0" err="1">
                <a:solidFill>
                  <a:srgbClr val="92D050"/>
                </a:solidFill>
              </a:rPr>
              <a:t>e.e_name</a:t>
            </a:r>
            <a:r>
              <a:rPr lang="en-US" sz="1400" dirty="0">
                <a:solidFill>
                  <a:srgbClr val="92D050"/>
                </a:solidFill>
              </a:rPr>
              <a:t>, </a:t>
            </a:r>
            <a:r>
              <a:rPr lang="en-US" sz="1400" dirty="0" err="1">
                <a:solidFill>
                  <a:srgbClr val="92D050"/>
                </a:solidFill>
              </a:rPr>
              <a:t>p.pay_id</a:t>
            </a:r>
            <a:r>
              <a:rPr lang="en-US" sz="1400" dirty="0">
                <a:solidFill>
                  <a:srgbClr val="92D050"/>
                </a:solidFill>
              </a:rPr>
              <a:t>, </a:t>
            </a:r>
            <a:r>
              <a:rPr lang="en-US" sz="1400" dirty="0" err="1">
                <a:solidFill>
                  <a:srgbClr val="92D050"/>
                </a:solidFill>
              </a:rPr>
              <a:t>b.bonus_id</a:t>
            </a:r>
            <a:r>
              <a:rPr lang="en-US" sz="1400" dirty="0">
                <a:solidFill>
                  <a:srgbClr val="92D050"/>
                </a:solidFill>
              </a:rPr>
              <a:t>, </a:t>
            </a:r>
            <a:r>
              <a:rPr lang="en-US" sz="1400" dirty="0" err="1">
                <a:solidFill>
                  <a:srgbClr val="92D050"/>
                </a:solidFill>
              </a:rPr>
              <a:t>b.bonus</a:t>
            </a:r>
            <a:r>
              <a:rPr lang="en-US" sz="1400" dirty="0">
                <a:solidFill>
                  <a:srgbClr val="92D050"/>
                </a:solidFill>
              </a:rPr>
              <a:t>, </a:t>
            </a:r>
            <a:r>
              <a:rPr lang="en-US" sz="1400" dirty="0" err="1">
                <a:solidFill>
                  <a:srgbClr val="92D050"/>
                </a:solidFill>
              </a:rPr>
              <a:t>b.allowances</a:t>
            </a:r>
            <a:r>
              <a:rPr lang="en-US" sz="1400" dirty="0">
                <a:solidFill>
                  <a:srgbClr val="92D050"/>
                </a:solidFill>
              </a:rPr>
              <a:t/>
            </a:r>
            <a:br>
              <a:rPr lang="en-US" sz="1400" dirty="0">
                <a:solidFill>
                  <a:srgbClr val="92D050"/>
                </a:solidFill>
              </a:rPr>
            </a:br>
            <a:r>
              <a:rPr lang="en-US" sz="1400" dirty="0">
                <a:solidFill>
                  <a:srgbClr val="92D050"/>
                </a:solidFill>
              </a:rPr>
              <a:t>from  bonuses b, employees e, payments p</a:t>
            </a:r>
            <a:br>
              <a:rPr lang="en-US" sz="1400" dirty="0">
                <a:solidFill>
                  <a:srgbClr val="92D050"/>
                </a:solidFill>
              </a:rPr>
            </a:br>
            <a:r>
              <a:rPr lang="en-US" sz="1400" dirty="0">
                <a:solidFill>
                  <a:srgbClr val="92D050"/>
                </a:solidFill>
              </a:rPr>
              <a:t>where </a:t>
            </a:r>
            <a:r>
              <a:rPr lang="en-US" sz="1400" dirty="0" err="1">
                <a:solidFill>
                  <a:srgbClr val="92D050"/>
                </a:solidFill>
              </a:rPr>
              <a:t>b.bonus</a:t>
            </a:r>
            <a:r>
              <a:rPr lang="en-US" sz="1400" dirty="0">
                <a:solidFill>
                  <a:srgbClr val="92D050"/>
                </a:solidFill>
              </a:rPr>
              <a:t> &gt; 0 and </a:t>
            </a:r>
            <a:r>
              <a:rPr lang="en-US" sz="1400" dirty="0" err="1">
                <a:solidFill>
                  <a:srgbClr val="92D050"/>
                </a:solidFill>
              </a:rPr>
              <a:t>b.bonus_id</a:t>
            </a:r>
            <a:r>
              <a:rPr lang="en-US" sz="1400" dirty="0">
                <a:solidFill>
                  <a:srgbClr val="92D050"/>
                </a:solidFill>
              </a:rPr>
              <a:t> = </a:t>
            </a:r>
            <a:r>
              <a:rPr lang="en-US" sz="1400" dirty="0" err="1">
                <a:solidFill>
                  <a:srgbClr val="92D050"/>
                </a:solidFill>
              </a:rPr>
              <a:t>p.bonus_id</a:t>
            </a:r>
            <a:r>
              <a:rPr lang="en-US" sz="1400" dirty="0">
                <a:solidFill>
                  <a:srgbClr val="92D050"/>
                </a:solidFill>
              </a:rPr>
              <a:t> and </a:t>
            </a:r>
            <a:r>
              <a:rPr lang="en-US" sz="1400" dirty="0" err="1">
                <a:solidFill>
                  <a:srgbClr val="92D050"/>
                </a:solidFill>
              </a:rPr>
              <a:t>p.pay_id</a:t>
            </a:r>
            <a:r>
              <a:rPr lang="en-US" sz="1400" dirty="0">
                <a:solidFill>
                  <a:srgbClr val="92D050"/>
                </a:solidFill>
              </a:rPr>
              <a:t> = </a:t>
            </a:r>
            <a:r>
              <a:rPr lang="en-US" sz="1400" dirty="0" err="1">
                <a:solidFill>
                  <a:srgbClr val="92D050"/>
                </a:solidFill>
              </a:rPr>
              <a:t>e.pay_id</a:t>
            </a:r>
            <a:r>
              <a:rPr lang="en-US" sz="1400" dirty="0">
                <a:solidFill>
                  <a:srgbClr val="92D050"/>
                </a:solidFill>
              </a:rPr>
              <a:t> ;</a:t>
            </a:r>
            <a:r>
              <a:rPr lang="en-US" sz="1400" dirty="0"/>
              <a:t/>
            </a:r>
            <a:br>
              <a:rPr lang="en-US" sz="1400" dirty="0"/>
            </a:br>
            <a:r>
              <a:rPr lang="en-US" sz="1400" dirty="0" smtClean="0"/>
              <a:t/>
            </a:r>
            <a:br>
              <a:rPr lang="en-US" sz="1400" dirty="0" smtClean="0"/>
            </a:br>
            <a:r>
              <a:rPr lang="en-US" sz="1400" dirty="0" smtClean="0"/>
              <a:t>17. How </a:t>
            </a:r>
            <a:r>
              <a:rPr lang="en-US" sz="1400" dirty="0"/>
              <a:t>is the total payment calculated in your company?</a:t>
            </a:r>
            <a:br>
              <a:rPr lang="en-US" sz="1400" dirty="0"/>
            </a:br>
            <a:r>
              <a:rPr lang="en-US" sz="1400" dirty="0">
                <a:solidFill>
                  <a:srgbClr val="92D050"/>
                </a:solidFill>
              </a:rPr>
              <a:t>select </a:t>
            </a:r>
            <a:r>
              <a:rPr lang="en-US" sz="1400" dirty="0" err="1">
                <a:solidFill>
                  <a:srgbClr val="92D050"/>
                </a:solidFill>
              </a:rPr>
              <a:t>e.e_name</a:t>
            </a:r>
            <a:r>
              <a:rPr lang="en-US" sz="1400" dirty="0">
                <a:solidFill>
                  <a:srgbClr val="92D050"/>
                </a:solidFill>
              </a:rPr>
              <a:t>, (</a:t>
            </a:r>
            <a:r>
              <a:rPr lang="en-US" sz="1400" dirty="0" err="1">
                <a:solidFill>
                  <a:srgbClr val="92D050"/>
                </a:solidFill>
              </a:rPr>
              <a:t>p.salary</a:t>
            </a:r>
            <a:r>
              <a:rPr lang="en-US" sz="1400" dirty="0">
                <a:solidFill>
                  <a:srgbClr val="92D050"/>
                </a:solidFill>
              </a:rPr>
              <a:t> + </a:t>
            </a:r>
            <a:r>
              <a:rPr lang="en-US" sz="1400" dirty="0" err="1">
                <a:solidFill>
                  <a:srgbClr val="92D050"/>
                </a:solidFill>
              </a:rPr>
              <a:t>b.bonus</a:t>
            </a:r>
            <a:r>
              <a:rPr lang="en-US" sz="1400" dirty="0">
                <a:solidFill>
                  <a:srgbClr val="92D050"/>
                </a:solidFill>
              </a:rPr>
              <a:t> + </a:t>
            </a:r>
            <a:r>
              <a:rPr lang="en-US" sz="1400" dirty="0" err="1">
                <a:solidFill>
                  <a:srgbClr val="92D050"/>
                </a:solidFill>
              </a:rPr>
              <a:t>b.allowances</a:t>
            </a:r>
            <a:r>
              <a:rPr lang="en-US" sz="1400" dirty="0">
                <a:solidFill>
                  <a:srgbClr val="92D050"/>
                </a:solidFill>
              </a:rPr>
              <a:t> - </a:t>
            </a:r>
            <a:r>
              <a:rPr lang="en-US" sz="1400" dirty="0" err="1">
                <a:solidFill>
                  <a:srgbClr val="92D050"/>
                </a:solidFill>
              </a:rPr>
              <a:t>p.loan</a:t>
            </a:r>
            <a:r>
              <a:rPr lang="en-US" sz="1400" dirty="0">
                <a:solidFill>
                  <a:srgbClr val="92D050"/>
                </a:solidFill>
              </a:rPr>
              <a:t> -</a:t>
            </a:r>
            <a:r>
              <a:rPr lang="en-US" sz="1400" dirty="0" err="1">
                <a:solidFill>
                  <a:srgbClr val="92D050"/>
                </a:solidFill>
              </a:rPr>
              <a:t>p.leave</a:t>
            </a:r>
            <a:r>
              <a:rPr lang="en-US" sz="1400" dirty="0">
                <a:solidFill>
                  <a:srgbClr val="92D050"/>
                </a:solidFill>
              </a:rPr>
              <a:t> - (</a:t>
            </a:r>
            <a:r>
              <a:rPr lang="en-US" sz="1400" dirty="0" err="1">
                <a:solidFill>
                  <a:srgbClr val="92D050"/>
                </a:solidFill>
              </a:rPr>
              <a:t>p.tax</a:t>
            </a:r>
            <a:r>
              <a:rPr lang="en-US" sz="1400" dirty="0">
                <a:solidFill>
                  <a:srgbClr val="92D050"/>
                </a:solidFill>
              </a:rPr>
              <a:t> * </a:t>
            </a:r>
            <a:r>
              <a:rPr lang="en-US" sz="1400" dirty="0" err="1">
                <a:solidFill>
                  <a:srgbClr val="92D050"/>
                </a:solidFill>
              </a:rPr>
              <a:t>p.salary</a:t>
            </a:r>
            <a:r>
              <a:rPr lang="en-US" sz="1400" dirty="0">
                <a:solidFill>
                  <a:srgbClr val="92D050"/>
                </a:solidFill>
              </a:rPr>
              <a:t> / 100)) </a:t>
            </a:r>
            <a:r>
              <a:rPr lang="en-US" sz="1400" dirty="0" err="1">
                <a:solidFill>
                  <a:srgbClr val="92D050"/>
                </a:solidFill>
              </a:rPr>
              <a:t>totalsalary</a:t>
            </a:r>
            <a:r>
              <a:rPr lang="en-US" sz="1400" dirty="0">
                <a:solidFill>
                  <a:srgbClr val="92D050"/>
                </a:solidFill>
              </a:rPr>
              <a:t/>
            </a:r>
            <a:br>
              <a:rPr lang="en-US" sz="1400" dirty="0">
                <a:solidFill>
                  <a:srgbClr val="92D050"/>
                </a:solidFill>
              </a:rPr>
            </a:br>
            <a:r>
              <a:rPr lang="en-US" sz="1400" dirty="0">
                <a:solidFill>
                  <a:srgbClr val="92D050"/>
                </a:solidFill>
              </a:rPr>
              <a:t>from employees e, payments p, bonuses b</a:t>
            </a:r>
            <a:br>
              <a:rPr lang="en-US" sz="1400" dirty="0">
                <a:solidFill>
                  <a:srgbClr val="92D050"/>
                </a:solidFill>
              </a:rPr>
            </a:br>
            <a:r>
              <a:rPr lang="en-US" sz="1400" dirty="0">
                <a:solidFill>
                  <a:srgbClr val="92D050"/>
                </a:solidFill>
              </a:rPr>
              <a:t>where </a:t>
            </a:r>
            <a:r>
              <a:rPr lang="en-US" sz="1400" dirty="0" err="1">
                <a:solidFill>
                  <a:srgbClr val="92D050"/>
                </a:solidFill>
              </a:rPr>
              <a:t>e.e_id</a:t>
            </a:r>
            <a:r>
              <a:rPr lang="en-US" sz="1400" dirty="0">
                <a:solidFill>
                  <a:srgbClr val="92D050"/>
                </a:solidFill>
              </a:rPr>
              <a:t> = 100 and </a:t>
            </a:r>
            <a:r>
              <a:rPr lang="en-US" sz="1400" dirty="0" err="1">
                <a:solidFill>
                  <a:srgbClr val="92D050"/>
                </a:solidFill>
              </a:rPr>
              <a:t>e.pay_id</a:t>
            </a:r>
            <a:r>
              <a:rPr lang="en-US" sz="1400" dirty="0">
                <a:solidFill>
                  <a:srgbClr val="92D050"/>
                </a:solidFill>
              </a:rPr>
              <a:t> = </a:t>
            </a:r>
            <a:r>
              <a:rPr lang="en-US" sz="1400" dirty="0" err="1">
                <a:solidFill>
                  <a:srgbClr val="92D050"/>
                </a:solidFill>
              </a:rPr>
              <a:t>p.pay_id</a:t>
            </a:r>
            <a:r>
              <a:rPr lang="en-US" sz="1400" dirty="0">
                <a:solidFill>
                  <a:srgbClr val="92D050"/>
                </a:solidFill>
              </a:rPr>
              <a:t> and </a:t>
            </a:r>
            <a:r>
              <a:rPr lang="en-US" sz="1400" dirty="0" err="1">
                <a:solidFill>
                  <a:srgbClr val="92D050"/>
                </a:solidFill>
              </a:rPr>
              <a:t>b.bonus_id</a:t>
            </a:r>
            <a:r>
              <a:rPr lang="en-US" sz="1400" dirty="0">
                <a:solidFill>
                  <a:srgbClr val="92D050"/>
                </a:solidFill>
              </a:rPr>
              <a:t> = </a:t>
            </a:r>
            <a:r>
              <a:rPr lang="en-US" sz="1400" dirty="0" err="1">
                <a:solidFill>
                  <a:srgbClr val="92D050"/>
                </a:solidFill>
              </a:rPr>
              <a:t>p.bonus_id</a:t>
            </a:r>
            <a:r>
              <a:rPr lang="en-US" sz="1400" dirty="0">
                <a:solidFill>
                  <a:srgbClr val="92D050"/>
                </a:solidFill>
              </a:rPr>
              <a:t>;</a:t>
            </a:r>
            <a:r>
              <a:rPr lang="en-US" sz="1400" dirty="0"/>
              <a:t/>
            </a:r>
            <a:br>
              <a:rPr lang="en-US" sz="1400" dirty="0"/>
            </a:br>
            <a:r>
              <a:rPr lang="en-US" sz="1400" dirty="0" smtClean="0"/>
              <a:t/>
            </a:r>
            <a:br>
              <a:rPr lang="en-US" sz="1400" dirty="0" smtClean="0"/>
            </a:br>
            <a:r>
              <a:rPr lang="en-US" sz="1400" dirty="0" smtClean="0"/>
              <a:t>18. How </a:t>
            </a:r>
            <a:r>
              <a:rPr lang="en-US" sz="1400" dirty="0"/>
              <a:t>can we calculate the duration of work of a particular employee?</a:t>
            </a:r>
            <a:br>
              <a:rPr lang="en-US" sz="1400" dirty="0"/>
            </a:br>
            <a:r>
              <a:rPr lang="en-US" sz="1400" dirty="0">
                <a:solidFill>
                  <a:srgbClr val="92D050"/>
                </a:solidFill>
              </a:rPr>
              <a:t>select </a:t>
            </a:r>
            <a:r>
              <a:rPr lang="en-US" sz="1400" dirty="0" err="1">
                <a:solidFill>
                  <a:srgbClr val="92D050"/>
                </a:solidFill>
              </a:rPr>
              <a:t>e.e_id</a:t>
            </a:r>
            <a:r>
              <a:rPr lang="en-US" sz="1400" dirty="0">
                <a:solidFill>
                  <a:srgbClr val="92D050"/>
                </a:solidFill>
              </a:rPr>
              <a:t>, </a:t>
            </a:r>
            <a:r>
              <a:rPr lang="en-US" sz="1400" dirty="0" err="1">
                <a:solidFill>
                  <a:srgbClr val="92D050"/>
                </a:solidFill>
              </a:rPr>
              <a:t>e.e_name</a:t>
            </a:r>
            <a:r>
              <a:rPr lang="en-US" sz="1400" dirty="0">
                <a:solidFill>
                  <a:srgbClr val="92D050"/>
                </a:solidFill>
              </a:rPr>
              <a:t> , (</a:t>
            </a:r>
            <a:r>
              <a:rPr lang="en-US" sz="1400" dirty="0" err="1">
                <a:solidFill>
                  <a:srgbClr val="92D050"/>
                </a:solidFill>
              </a:rPr>
              <a:t>j.end_date</a:t>
            </a:r>
            <a:r>
              <a:rPr lang="en-US" sz="1400" dirty="0">
                <a:solidFill>
                  <a:srgbClr val="92D050"/>
                </a:solidFill>
              </a:rPr>
              <a:t> - </a:t>
            </a:r>
            <a:r>
              <a:rPr lang="en-US" sz="1400" dirty="0" err="1">
                <a:solidFill>
                  <a:srgbClr val="92D050"/>
                </a:solidFill>
              </a:rPr>
              <a:t>j.start_date</a:t>
            </a:r>
            <a:r>
              <a:rPr lang="en-US" sz="1400" dirty="0">
                <a:solidFill>
                  <a:srgbClr val="92D050"/>
                </a:solidFill>
              </a:rPr>
              <a:t>) as "Duration Of work"</a:t>
            </a:r>
            <a:br>
              <a:rPr lang="en-US" sz="1400" dirty="0">
                <a:solidFill>
                  <a:srgbClr val="92D050"/>
                </a:solidFill>
              </a:rPr>
            </a:br>
            <a:r>
              <a:rPr lang="en-US" sz="1400" dirty="0">
                <a:solidFill>
                  <a:srgbClr val="92D050"/>
                </a:solidFill>
              </a:rPr>
              <a:t>from employees e, </a:t>
            </a:r>
            <a:r>
              <a:rPr lang="en-US" sz="1400" dirty="0" err="1">
                <a:solidFill>
                  <a:srgbClr val="92D050"/>
                </a:solidFill>
              </a:rPr>
              <a:t>job_details</a:t>
            </a:r>
            <a:r>
              <a:rPr lang="en-US" sz="1400" dirty="0">
                <a:solidFill>
                  <a:srgbClr val="92D050"/>
                </a:solidFill>
              </a:rPr>
              <a:t> j</a:t>
            </a:r>
            <a:br>
              <a:rPr lang="en-US" sz="1400" dirty="0">
                <a:solidFill>
                  <a:srgbClr val="92D050"/>
                </a:solidFill>
              </a:rPr>
            </a:br>
            <a:r>
              <a:rPr lang="en-US" sz="1400" dirty="0">
                <a:solidFill>
                  <a:srgbClr val="92D050"/>
                </a:solidFill>
              </a:rPr>
              <a:t>where </a:t>
            </a:r>
            <a:r>
              <a:rPr lang="en-US" sz="1400" dirty="0" err="1">
                <a:solidFill>
                  <a:srgbClr val="92D050"/>
                </a:solidFill>
              </a:rPr>
              <a:t>e.e_id</a:t>
            </a:r>
            <a:r>
              <a:rPr lang="en-US" sz="1400" dirty="0">
                <a:solidFill>
                  <a:srgbClr val="92D050"/>
                </a:solidFill>
              </a:rPr>
              <a:t> = </a:t>
            </a:r>
            <a:r>
              <a:rPr lang="en-US" sz="1400" dirty="0" err="1">
                <a:solidFill>
                  <a:srgbClr val="92D050"/>
                </a:solidFill>
              </a:rPr>
              <a:t>j.e_id</a:t>
            </a:r>
            <a:r>
              <a:rPr lang="en-US" sz="1400" dirty="0">
                <a:solidFill>
                  <a:srgbClr val="92D050"/>
                </a:solidFill>
              </a:rPr>
              <a:t>;</a:t>
            </a:r>
            <a:r>
              <a:rPr lang="en-US" sz="1400" dirty="0"/>
              <a:t/>
            </a:r>
            <a:br>
              <a:rPr lang="en-US" sz="1400" dirty="0"/>
            </a:br>
            <a:r>
              <a:rPr lang="en-US" sz="1400" dirty="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3362"/>
          </a:xfrm>
        </p:spPr>
        <p:txBody>
          <a:bodyPr>
            <a:normAutofit fontScale="90000"/>
          </a:bodyPr>
          <a:lstStyle/>
          <a:p>
            <a:pPr lvl="0" algn="l"/>
            <a:r>
              <a:rPr lang="en-US" sz="1400" dirty="0" smtClean="0"/>
              <a:t>19. How </a:t>
            </a:r>
            <a:r>
              <a:rPr lang="en-US" sz="1400" dirty="0"/>
              <a:t>many employees have name starting with ‘A’ ?</a:t>
            </a:r>
            <a:br>
              <a:rPr lang="en-US" sz="1400" dirty="0"/>
            </a:br>
            <a:r>
              <a:rPr lang="en-US" sz="1400" dirty="0">
                <a:solidFill>
                  <a:srgbClr val="92D050"/>
                </a:solidFill>
              </a:rPr>
              <a:t>select </a:t>
            </a:r>
            <a:r>
              <a:rPr lang="en-US" sz="1400" dirty="0" err="1">
                <a:solidFill>
                  <a:srgbClr val="92D050"/>
                </a:solidFill>
              </a:rPr>
              <a:t>e.e_id</a:t>
            </a:r>
            <a:r>
              <a:rPr lang="en-US" sz="1400" dirty="0">
                <a:solidFill>
                  <a:srgbClr val="92D050"/>
                </a:solidFill>
              </a:rPr>
              <a:t>, </a:t>
            </a:r>
            <a:r>
              <a:rPr lang="en-US" sz="1400" dirty="0" err="1">
                <a:solidFill>
                  <a:srgbClr val="92D050"/>
                </a:solidFill>
              </a:rPr>
              <a:t>e.e_name</a:t>
            </a:r>
            <a:r>
              <a:rPr lang="en-US" sz="1400" dirty="0">
                <a:solidFill>
                  <a:srgbClr val="92D050"/>
                </a:solidFill>
              </a:rPr>
              <a:t> , </a:t>
            </a:r>
            <a:r>
              <a:rPr lang="en-US" sz="1400" dirty="0" err="1">
                <a:solidFill>
                  <a:srgbClr val="92D050"/>
                </a:solidFill>
              </a:rPr>
              <a:t>e_phone</a:t>
            </a:r>
            <a:r>
              <a:rPr lang="en-US" sz="1400" dirty="0">
                <a:solidFill>
                  <a:srgbClr val="92D050"/>
                </a:solidFill>
              </a:rPr>
              <a:t>, </a:t>
            </a:r>
            <a:r>
              <a:rPr lang="en-US" sz="1400" dirty="0" err="1">
                <a:solidFill>
                  <a:srgbClr val="92D050"/>
                </a:solidFill>
              </a:rPr>
              <a:t>e_email</a:t>
            </a:r>
            <a:r>
              <a:rPr lang="en-US" sz="1400" dirty="0">
                <a:solidFill>
                  <a:srgbClr val="92D050"/>
                </a:solidFill>
              </a:rPr>
              <a:t/>
            </a:r>
            <a:br>
              <a:rPr lang="en-US" sz="1400" dirty="0">
                <a:solidFill>
                  <a:srgbClr val="92D050"/>
                </a:solidFill>
              </a:rPr>
            </a:br>
            <a:r>
              <a:rPr lang="en-US" sz="1400" dirty="0">
                <a:solidFill>
                  <a:srgbClr val="92D050"/>
                </a:solidFill>
              </a:rPr>
              <a:t>from employees e</a:t>
            </a:r>
            <a:br>
              <a:rPr lang="en-US" sz="1400" dirty="0">
                <a:solidFill>
                  <a:srgbClr val="92D050"/>
                </a:solidFill>
              </a:rPr>
            </a:br>
            <a:r>
              <a:rPr lang="en-US" sz="1400" dirty="0">
                <a:solidFill>
                  <a:srgbClr val="92D050"/>
                </a:solidFill>
              </a:rPr>
              <a:t>where </a:t>
            </a:r>
            <a:r>
              <a:rPr lang="en-US" sz="1400" dirty="0" err="1">
                <a:solidFill>
                  <a:srgbClr val="92D050"/>
                </a:solidFill>
              </a:rPr>
              <a:t>e.e_name</a:t>
            </a:r>
            <a:r>
              <a:rPr lang="en-US" sz="1400" dirty="0">
                <a:solidFill>
                  <a:srgbClr val="92D050"/>
                </a:solidFill>
              </a:rPr>
              <a:t> LIKE 'A%';</a:t>
            </a:r>
            <a:br>
              <a:rPr lang="en-US" sz="1400" dirty="0">
                <a:solidFill>
                  <a:srgbClr val="92D050"/>
                </a:solidFill>
              </a:rPr>
            </a:br>
            <a:r>
              <a:rPr lang="en-US" sz="1400" dirty="0">
                <a:solidFill>
                  <a:srgbClr val="92D050"/>
                </a:solidFill>
              </a:rPr>
              <a:t> </a:t>
            </a:r>
            <a:r>
              <a:rPr lang="en-US" sz="1400" dirty="0"/>
              <a:t/>
            </a:r>
            <a:br>
              <a:rPr lang="en-US" sz="1400" dirty="0"/>
            </a:br>
            <a:r>
              <a:rPr lang="en-US" sz="1400" dirty="0" smtClean="0"/>
              <a:t>20. How </a:t>
            </a:r>
            <a:r>
              <a:rPr lang="en-US" sz="1400" dirty="0"/>
              <a:t>many employees are getting bonus?</a:t>
            </a:r>
            <a:br>
              <a:rPr lang="en-US" sz="1400" dirty="0"/>
            </a:br>
            <a:r>
              <a:rPr lang="en-US" sz="1400" dirty="0">
                <a:solidFill>
                  <a:srgbClr val="92D050"/>
                </a:solidFill>
              </a:rPr>
              <a:t>select 'There are ' || count(*) || ' employees getting bonuses.' as "Employees getting bonuses"</a:t>
            </a:r>
            <a:br>
              <a:rPr lang="en-US" sz="1400" dirty="0">
                <a:solidFill>
                  <a:srgbClr val="92D050"/>
                </a:solidFill>
              </a:rPr>
            </a:br>
            <a:r>
              <a:rPr lang="en-US" sz="1400" dirty="0">
                <a:solidFill>
                  <a:srgbClr val="92D050"/>
                </a:solidFill>
              </a:rPr>
              <a:t> from bonuses</a:t>
            </a:r>
            <a:br>
              <a:rPr lang="en-US" sz="1400" dirty="0">
                <a:solidFill>
                  <a:srgbClr val="92D050"/>
                </a:solidFill>
              </a:rPr>
            </a:br>
            <a:r>
              <a:rPr lang="en-US" sz="1400" dirty="0">
                <a:solidFill>
                  <a:srgbClr val="92D050"/>
                </a:solidFill>
              </a:rPr>
              <a:t> where bonus &gt; 0;</a:t>
            </a:r>
            <a:r>
              <a:rPr lang="en-US" sz="1400" dirty="0"/>
              <a:t/>
            </a:r>
            <a:br>
              <a:rPr lang="en-US" sz="1400" dirty="0"/>
            </a:br>
            <a:r>
              <a:rPr lang="en-US" sz="1400" dirty="0"/>
              <a:t> </a:t>
            </a:r>
            <a:br>
              <a:rPr lang="en-US" sz="1400" dirty="0"/>
            </a:br>
            <a:r>
              <a:rPr lang="en-US" sz="1400" dirty="0" smtClean="0"/>
              <a:t>21.What </a:t>
            </a:r>
            <a:r>
              <a:rPr lang="en-US" sz="1400" dirty="0"/>
              <a:t>was the last date of induction ?</a:t>
            </a:r>
            <a:br>
              <a:rPr lang="en-US" sz="1400" dirty="0"/>
            </a:br>
            <a:r>
              <a:rPr lang="en-US" sz="1400" dirty="0">
                <a:solidFill>
                  <a:srgbClr val="92D050"/>
                </a:solidFill>
              </a:rPr>
              <a:t>select ' The last date of induction of an employee was ' || MAX(</a:t>
            </a:r>
            <a:r>
              <a:rPr lang="en-US" sz="1400" dirty="0" err="1">
                <a:solidFill>
                  <a:srgbClr val="92D050"/>
                </a:solidFill>
              </a:rPr>
              <a:t>start_date</a:t>
            </a:r>
            <a:r>
              <a:rPr lang="en-US" sz="1400" dirty="0">
                <a:solidFill>
                  <a:srgbClr val="92D050"/>
                </a:solidFill>
              </a:rPr>
              <a:t>)</a:t>
            </a:r>
            <a:br>
              <a:rPr lang="en-US" sz="1400" dirty="0">
                <a:solidFill>
                  <a:srgbClr val="92D050"/>
                </a:solidFill>
              </a:rPr>
            </a:br>
            <a:r>
              <a:rPr lang="en-US" sz="1400" dirty="0">
                <a:solidFill>
                  <a:srgbClr val="92D050"/>
                </a:solidFill>
              </a:rPr>
              <a:t>   from </a:t>
            </a:r>
            <a:r>
              <a:rPr lang="en-US" sz="1400" dirty="0" err="1">
                <a:solidFill>
                  <a:srgbClr val="92D050"/>
                </a:solidFill>
              </a:rPr>
              <a:t>job_details</a:t>
            </a:r>
            <a:r>
              <a:rPr lang="en-US" sz="1400" dirty="0">
                <a:solidFill>
                  <a:srgbClr val="92D050"/>
                </a:solidFill>
              </a:rPr>
              <a:t>;</a:t>
            </a:r>
            <a:br>
              <a:rPr lang="en-US" sz="1400" dirty="0">
                <a:solidFill>
                  <a:srgbClr val="92D050"/>
                </a:solidFill>
              </a:rPr>
            </a:br>
            <a:r>
              <a:rPr lang="en-US" sz="1400" dirty="0">
                <a:solidFill>
                  <a:srgbClr val="92D050"/>
                </a:solidFill>
              </a:rPr>
              <a:t> </a:t>
            </a:r>
            <a:r>
              <a:rPr lang="en-US" sz="1400" dirty="0"/>
              <a:t/>
            </a:r>
            <a:br>
              <a:rPr lang="en-US" sz="1400" dirty="0"/>
            </a:br>
            <a:r>
              <a:rPr lang="en-US" sz="1400" dirty="0" smtClean="0"/>
              <a:t>22.How </a:t>
            </a:r>
            <a:r>
              <a:rPr lang="en-US" sz="1400" dirty="0"/>
              <a:t>many employees have taken loan?</a:t>
            </a:r>
            <a:br>
              <a:rPr lang="en-US" sz="1400" dirty="0"/>
            </a:br>
            <a:r>
              <a:rPr lang="en-US" sz="1400" dirty="0">
                <a:solidFill>
                  <a:srgbClr val="92D050"/>
                </a:solidFill>
              </a:rPr>
              <a:t>select count(*) </a:t>
            </a:r>
            <a:br>
              <a:rPr lang="en-US" sz="1400" dirty="0">
                <a:solidFill>
                  <a:srgbClr val="92D050"/>
                </a:solidFill>
              </a:rPr>
            </a:br>
            <a:r>
              <a:rPr lang="en-US" sz="1400" dirty="0">
                <a:solidFill>
                  <a:srgbClr val="92D050"/>
                </a:solidFill>
              </a:rPr>
              <a:t>from payments</a:t>
            </a:r>
            <a:br>
              <a:rPr lang="en-US" sz="1400" dirty="0">
                <a:solidFill>
                  <a:srgbClr val="92D050"/>
                </a:solidFill>
              </a:rPr>
            </a:br>
            <a:r>
              <a:rPr lang="en-US" sz="1400" dirty="0">
                <a:solidFill>
                  <a:srgbClr val="92D050"/>
                </a:solidFill>
              </a:rPr>
              <a:t>where loan &gt;0;</a:t>
            </a:r>
            <a:r>
              <a:rPr lang="en-US" sz="1400" dirty="0"/>
              <a:t/>
            </a:r>
            <a:br>
              <a:rPr lang="en-US" sz="1400" dirty="0"/>
            </a:br>
            <a:r>
              <a:rPr lang="en-US" sz="1400" dirty="0"/>
              <a:t> </a:t>
            </a:r>
            <a:br>
              <a:rPr lang="en-US" sz="1400" dirty="0"/>
            </a:br>
            <a:r>
              <a:rPr lang="en-US" sz="1400" dirty="0" smtClean="0"/>
              <a:t>23. What </a:t>
            </a:r>
            <a:r>
              <a:rPr lang="en-US" sz="1400" dirty="0"/>
              <a:t>is the maximum tax rate among the employees?</a:t>
            </a:r>
            <a:br>
              <a:rPr lang="en-US" sz="1400" dirty="0"/>
            </a:br>
            <a:r>
              <a:rPr lang="en-US" sz="1400" dirty="0">
                <a:solidFill>
                  <a:srgbClr val="92D050"/>
                </a:solidFill>
              </a:rPr>
              <a:t>select 'The maximum tax rate is ' || MAX(tax) </a:t>
            </a:r>
            <a:br>
              <a:rPr lang="en-US" sz="1400" dirty="0">
                <a:solidFill>
                  <a:srgbClr val="92D050"/>
                </a:solidFill>
              </a:rPr>
            </a:br>
            <a:r>
              <a:rPr lang="en-US" sz="1400" dirty="0">
                <a:solidFill>
                  <a:srgbClr val="92D050"/>
                </a:solidFill>
              </a:rPr>
              <a:t>from payments;</a:t>
            </a:r>
            <a:br>
              <a:rPr lang="en-US" sz="1400" dirty="0">
                <a:solidFill>
                  <a:srgbClr val="92D050"/>
                </a:solidFill>
              </a:rPr>
            </a:br>
            <a:r>
              <a:rPr lang="en-US" sz="1400" dirty="0">
                <a:solidFill>
                  <a:srgbClr val="92D050"/>
                </a:solidFill>
              </a:rPr>
              <a:t> </a:t>
            </a:r>
            <a:r>
              <a:rPr lang="en-US" sz="1400" dirty="0"/>
              <a:t/>
            </a:r>
            <a:br>
              <a:rPr lang="en-US" sz="1400" dirty="0"/>
            </a:br>
            <a:r>
              <a:rPr lang="en-US" sz="1400" dirty="0" smtClean="0"/>
              <a:t>24. How </a:t>
            </a:r>
            <a:r>
              <a:rPr lang="en-US" sz="1400" dirty="0"/>
              <a:t>many employees had deduction in salary due to leave?</a:t>
            </a:r>
            <a:br>
              <a:rPr lang="en-US" sz="1400" dirty="0"/>
            </a:br>
            <a:r>
              <a:rPr lang="en-US" sz="1400" dirty="0">
                <a:solidFill>
                  <a:srgbClr val="92D050"/>
                </a:solidFill>
              </a:rPr>
              <a:t>select count(*) </a:t>
            </a:r>
            <a:br>
              <a:rPr lang="en-US" sz="1400" dirty="0">
                <a:solidFill>
                  <a:srgbClr val="92D050"/>
                </a:solidFill>
              </a:rPr>
            </a:br>
            <a:r>
              <a:rPr lang="en-US" sz="1400" dirty="0">
                <a:solidFill>
                  <a:srgbClr val="92D050"/>
                </a:solidFill>
              </a:rPr>
              <a:t>from payments</a:t>
            </a:r>
            <a:br>
              <a:rPr lang="en-US" sz="1400" dirty="0">
                <a:solidFill>
                  <a:srgbClr val="92D050"/>
                </a:solidFill>
              </a:rPr>
            </a:br>
            <a:r>
              <a:rPr lang="en-US" sz="1400" dirty="0">
                <a:solidFill>
                  <a:srgbClr val="92D050"/>
                </a:solidFill>
              </a:rPr>
              <a:t>where leave &gt;0;</a:t>
            </a:r>
            <a:r>
              <a:rPr lang="en-US" sz="1400" dirty="0"/>
              <a:t/>
            </a:r>
            <a:br>
              <a:rPr lang="en-US" sz="1400" dirty="0"/>
            </a:br>
            <a:r>
              <a:rPr lang="en-US" sz="1400" dirty="0"/>
              <a:t> </a:t>
            </a:r>
            <a:br>
              <a:rPr lang="en-US" sz="1400" dirty="0"/>
            </a:br>
            <a:r>
              <a:rPr lang="en-US" sz="1400" dirty="0" smtClean="0"/>
              <a:t>25. How </a:t>
            </a:r>
            <a:r>
              <a:rPr lang="en-US" sz="1400" dirty="0"/>
              <a:t>can we calculate yearly salary of a particular employee?</a:t>
            </a:r>
            <a:br>
              <a:rPr lang="en-US" sz="1400" dirty="0"/>
            </a:br>
            <a:r>
              <a:rPr lang="en-US" sz="1400" dirty="0">
                <a:solidFill>
                  <a:srgbClr val="92D050"/>
                </a:solidFill>
              </a:rPr>
              <a:t>select </a:t>
            </a:r>
            <a:r>
              <a:rPr lang="en-US" sz="1400" dirty="0" err="1">
                <a:solidFill>
                  <a:srgbClr val="92D050"/>
                </a:solidFill>
              </a:rPr>
              <a:t>e.e_name</a:t>
            </a:r>
            <a:r>
              <a:rPr lang="en-US" sz="1400" dirty="0">
                <a:solidFill>
                  <a:srgbClr val="92D050"/>
                </a:solidFill>
              </a:rPr>
              <a:t>, ((</a:t>
            </a:r>
            <a:r>
              <a:rPr lang="en-US" sz="1400" dirty="0" err="1">
                <a:solidFill>
                  <a:srgbClr val="92D050"/>
                </a:solidFill>
              </a:rPr>
              <a:t>p.salary</a:t>
            </a:r>
            <a:r>
              <a:rPr lang="en-US" sz="1400" dirty="0">
                <a:solidFill>
                  <a:srgbClr val="92D050"/>
                </a:solidFill>
              </a:rPr>
              <a:t> + </a:t>
            </a:r>
            <a:r>
              <a:rPr lang="en-US" sz="1400" dirty="0" err="1">
                <a:solidFill>
                  <a:srgbClr val="92D050"/>
                </a:solidFill>
              </a:rPr>
              <a:t>b.bonus</a:t>
            </a:r>
            <a:r>
              <a:rPr lang="en-US" sz="1400" dirty="0">
                <a:solidFill>
                  <a:srgbClr val="92D050"/>
                </a:solidFill>
              </a:rPr>
              <a:t> + </a:t>
            </a:r>
            <a:r>
              <a:rPr lang="en-US" sz="1400" dirty="0" err="1">
                <a:solidFill>
                  <a:srgbClr val="92D050"/>
                </a:solidFill>
              </a:rPr>
              <a:t>b.allowances</a:t>
            </a:r>
            <a:r>
              <a:rPr lang="en-US" sz="1400" dirty="0">
                <a:solidFill>
                  <a:srgbClr val="92D050"/>
                </a:solidFill>
              </a:rPr>
              <a:t> - </a:t>
            </a:r>
            <a:r>
              <a:rPr lang="en-US" sz="1400" dirty="0" err="1">
                <a:solidFill>
                  <a:srgbClr val="92D050"/>
                </a:solidFill>
              </a:rPr>
              <a:t>p.loan</a:t>
            </a:r>
            <a:r>
              <a:rPr lang="en-US" sz="1400" dirty="0">
                <a:solidFill>
                  <a:srgbClr val="92D050"/>
                </a:solidFill>
              </a:rPr>
              <a:t> -</a:t>
            </a:r>
            <a:r>
              <a:rPr lang="en-US" sz="1400" dirty="0" err="1">
                <a:solidFill>
                  <a:srgbClr val="92D050"/>
                </a:solidFill>
              </a:rPr>
              <a:t>p.leave</a:t>
            </a:r>
            <a:r>
              <a:rPr lang="en-US" sz="1400" dirty="0">
                <a:solidFill>
                  <a:srgbClr val="92D050"/>
                </a:solidFill>
              </a:rPr>
              <a:t> - (</a:t>
            </a:r>
            <a:r>
              <a:rPr lang="en-US" sz="1400" dirty="0" err="1">
                <a:solidFill>
                  <a:srgbClr val="92D050"/>
                </a:solidFill>
              </a:rPr>
              <a:t>p.tax</a:t>
            </a:r>
            <a:r>
              <a:rPr lang="en-US" sz="1400" dirty="0">
                <a:solidFill>
                  <a:srgbClr val="92D050"/>
                </a:solidFill>
              </a:rPr>
              <a:t> * </a:t>
            </a:r>
            <a:r>
              <a:rPr lang="en-US" sz="1400" dirty="0" err="1">
                <a:solidFill>
                  <a:srgbClr val="92D050"/>
                </a:solidFill>
              </a:rPr>
              <a:t>p.salary</a:t>
            </a:r>
            <a:r>
              <a:rPr lang="en-US" sz="1400" dirty="0">
                <a:solidFill>
                  <a:srgbClr val="92D050"/>
                </a:solidFill>
              </a:rPr>
              <a:t> / 100)) * 12 ) as "</a:t>
            </a:r>
            <a:r>
              <a:rPr lang="en-US" sz="1400" dirty="0" err="1">
                <a:solidFill>
                  <a:srgbClr val="92D050"/>
                </a:solidFill>
              </a:rPr>
              <a:t>YearlySalary</a:t>
            </a:r>
            <a:r>
              <a:rPr lang="en-US" sz="1400" dirty="0">
                <a:solidFill>
                  <a:srgbClr val="92D050"/>
                </a:solidFill>
              </a:rPr>
              <a:t>"</a:t>
            </a:r>
            <a:br>
              <a:rPr lang="en-US" sz="1400" dirty="0">
                <a:solidFill>
                  <a:srgbClr val="92D050"/>
                </a:solidFill>
              </a:rPr>
            </a:br>
            <a:r>
              <a:rPr lang="en-US" sz="1400" dirty="0">
                <a:solidFill>
                  <a:srgbClr val="92D050"/>
                </a:solidFill>
              </a:rPr>
              <a:t>from employees e, payments p, bonuses b</a:t>
            </a:r>
            <a:br>
              <a:rPr lang="en-US" sz="1400" dirty="0">
                <a:solidFill>
                  <a:srgbClr val="92D050"/>
                </a:solidFill>
              </a:rPr>
            </a:br>
            <a:r>
              <a:rPr lang="en-US" sz="1400" dirty="0">
                <a:solidFill>
                  <a:srgbClr val="92D050"/>
                </a:solidFill>
              </a:rPr>
              <a:t>where </a:t>
            </a:r>
            <a:r>
              <a:rPr lang="en-US" sz="1400" dirty="0" err="1">
                <a:solidFill>
                  <a:srgbClr val="92D050"/>
                </a:solidFill>
              </a:rPr>
              <a:t>e.e_id</a:t>
            </a:r>
            <a:r>
              <a:rPr lang="en-US" sz="1400" dirty="0">
                <a:solidFill>
                  <a:srgbClr val="92D050"/>
                </a:solidFill>
              </a:rPr>
              <a:t> = 100 and </a:t>
            </a:r>
            <a:r>
              <a:rPr lang="en-US" sz="1400" dirty="0" err="1">
                <a:solidFill>
                  <a:srgbClr val="92D050"/>
                </a:solidFill>
              </a:rPr>
              <a:t>e.pay_id</a:t>
            </a:r>
            <a:r>
              <a:rPr lang="en-US" sz="1400" dirty="0">
                <a:solidFill>
                  <a:srgbClr val="92D050"/>
                </a:solidFill>
              </a:rPr>
              <a:t> = </a:t>
            </a:r>
            <a:r>
              <a:rPr lang="en-US" sz="1400" dirty="0" err="1">
                <a:solidFill>
                  <a:srgbClr val="92D050"/>
                </a:solidFill>
              </a:rPr>
              <a:t>p.pay_id</a:t>
            </a:r>
            <a:r>
              <a:rPr lang="en-US" sz="1400" dirty="0">
                <a:solidFill>
                  <a:srgbClr val="92D050"/>
                </a:solidFill>
              </a:rPr>
              <a:t> and </a:t>
            </a:r>
            <a:r>
              <a:rPr lang="en-US" sz="1400" dirty="0" err="1">
                <a:solidFill>
                  <a:srgbClr val="92D050"/>
                </a:solidFill>
              </a:rPr>
              <a:t>b.bonus_id</a:t>
            </a:r>
            <a:r>
              <a:rPr lang="en-US" sz="1400" dirty="0">
                <a:solidFill>
                  <a:srgbClr val="92D050"/>
                </a:solidFill>
              </a:rPr>
              <a:t> = </a:t>
            </a:r>
            <a:r>
              <a:rPr lang="en-US" sz="1400" dirty="0" err="1">
                <a:solidFill>
                  <a:srgbClr val="92D050"/>
                </a:solidFill>
              </a:rPr>
              <a:t>p.bonus_id</a:t>
            </a:r>
            <a:r>
              <a:rPr lang="en-US" sz="1400" dirty="0">
                <a:solidFill>
                  <a:srgbClr val="92D050"/>
                </a:solidFill>
              </a:rPr>
              <a:t>;</a:t>
            </a:r>
            <a:r>
              <a:rPr lang="en-US" sz="1200" dirty="0">
                <a:solidFill>
                  <a:srgbClr val="92D050"/>
                </a:solidFill>
              </a:rPr>
              <a:t/>
            </a:r>
            <a:br>
              <a:rPr lang="en-US" sz="1200" dirty="0">
                <a:solidFill>
                  <a:srgbClr val="92D050"/>
                </a:solidFill>
              </a:rPr>
            </a:br>
            <a:endParaRPr lang="en-US" sz="1200" dirty="0">
              <a:solidFill>
                <a:srgbClr val="92D05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Views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fontScale="90000"/>
          </a:bodyPr>
          <a:lstStyle/>
          <a:p>
            <a:pPr lvl="0" algn="l"/>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2000" dirty="0">
                <a:latin typeface="+mn-lt"/>
              </a:rPr>
              <a:t/>
            </a:r>
            <a:br>
              <a:rPr lang="en-US" sz="2000" dirty="0">
                <a:latin typeface="+mn-lt"/>
              </a:rPr>
            </a:br>
            <a:r>
              <a:rPr lang="en-US" sz="2000" dirty="0" smtClean="0">
                <a:latin typeface="+mn-lt"/>
              </a:rPr>
              <a:t>1.Department </a:t>
            </a:r>
            <a:r>
              <a:rPr lang="en-US" sz="2000" dirty="0">
                <a:latin typeface="+mn-lt"/>
              </a:rPr>
              <a:t>view to see the employees working in it.</a:t>
            </a:r>
            <a:br>
              <a:rPr lang="en-US" sz="2000" dirty="0">
                <a:latin typeface="+mn-lt"/>
              </a:rPr>
            </a:br>
            <a:r>
              <a:rPr lang="en-US" sz="2000" dirty="0">
                <a:solidFill>
                  <a:srgbClr val="92D050"/>
                </a:solidFill>
                <a:latin typeface="+mn-lt"/>
              </a:rPr>
              <a:t>create view DEPT_AF AS</a:t>
            </a:r>
            <a:br>
              <a:rPr lang="en-US" sz="2000" dirty="0">
                <a:solidFill>
                  <a:srgbClr val="92D050"/>
                </a:solidFill>
                <a:latin typeface="+mn-lt"/>
              </a:rPr>
            </a:br>
            <a:r>
              <a:rPr lang="en-US" sz="2000" dirty="0">
                <a:solidFill>
                  <a:srgbClr val="92D050"/>
                </a:solidFill>
                <a:latin typeface="+mn-lt"/>
              </a:rPr>
              <a:t>select </a:t>
            </a:r>
            <a:r>
              <a:rPr lang="en-US" sz="2000" dirty="0" err="1">
                <a:solidFill>
                  <a:srgbClr val="92D050"/>
                </a:solidFill>
                <a:latin typeface="+mn-lt"/>
              </a:rPr>
              <a:t>e_id</a:t>
            </a:r>
            <a:r>
              <a:rPr lang="en-US" sz="2000" dirty="0">
                <a:solidFill>
                  <a:srgbClr val="92D050"/>
                </a:solidFill>
                <a:latin typeface="+mn-lt"/>
              </a:rPr>
              <a:t>, </a:t>
            </a:r>
            <a:r>
              <a:rPr lang="en-US" sz="2000" dirty="0" err="1">
                <a:solidFill>
                  <a:srgbClr val="92D050"/>
                </a:solidFill>
                <a:latin typeface="+mn-lt"/>
              </a:rPr>
              <a:t>e_name</a:t>
            </a:r>
            <a:r>
              <a:rPr lang="en-US" sz="2000" dirty="0">
                <a:solidFill>
                  <a:srgbClr val="92D050"/>
                </a:solidFill>
                <a:latin typeface="+mn-lt"/>
              </a:rPr>
              <a:t>, </a:t>
            </a:r>
            <a:r>
              <a:rPr lang="en-US" sz="2000" dirty="0" err="1">
                <a:solidFill>
                  <a:srgbClr val="92D050"/>
                </a:solidFill>
                <a:latin typeface="+mn-lt"/>
              </a:rPr>
              <a:t>e_phone</a:t>
            </a:r>
            <a:r>
              <a:rPr lang="en-US" sz="2000" dirty="0">
                <a:solidFill>
                  <a:srgbClr val="92D050"/>
                </a:solidFill>
                <a:latin typeface="+mn-lt"/>
              </a:rPr>
              <a:t>, </a:t>
            </a:r>
            <a:r>
              <a:rPr lang="en-US" sz="2000" dirty="0" err="1">
                <a:solidFill>
                  <a:srgbClr val="92D050"/>
                </a:solidFill>
                <a:latin typeface="+mn-lt"/>
              </a:rPr>
              <a:t>e_email</a:t>
            </a:r>
            <a:r>
              <a:rPr lang="en-US" sz="2000" dirty="0">
                <a:solidFill>
                  <a:srgbClr val="92D050"/>
                </a:solidFill>
                <a:latin typeface="+mn-lt"/>
              </a:rPr>
              <a:t>, </a:t>
            </a:r>
            <a:r>
              <a:rPr lang="en-US" sz="2000" dirty="0" err="1">
                <a:solidFill>
                  <a:srgbClr val="92D050"/>
                </a:solidFill>
                <a:latin typeface="+mn-lt"/>
              </a:rPr>
              <a:t>e_address</a:t>
            </a:r>
            <a:r>
              <a:rPr lang="en-US" sz="2000" dirty="0">
                <a:solidFill>
                  <a:srgbClr val="92D050"/>
                </a:solidFill>
                <a:latin typeface="+mn-lt"/>
              </a:rPr>
              <a:t>, </a:t>
            </a:r>
            <a:r>
              <a:rPr lang="en-US" sz="2000" dirty="0" err="1">
                <a:solidFill>
                  <a:srgbClr val="92D050"/>
                </a:solidFill>
                <a:latin typeface="+mn-lt"/>
              </a:rPr>
              <a:t>e_gender</a:t>
            </a:r>
            <a:r>
              <a:rPr lang="en-US" sz="2000" dirty="0">
                <a:solidFill>
                  <a:srgbClr val="92D050"/>
                </a:solidFill>
                <a:latin typeface="+mn-lt"/>
              </a:rPr>
              <a:t>, </a:t>
            </a:r>
            <a:r>
              <a:rPr lang="en-US" sz="2000" dirty="0" err="1">
                <a:solidFill>
                  <a:srgbClr val="92D050"/>
                </a:solidFill>
                <a:latin typeface="+mn-lt"/>
              </a:rPr>
              <a:t>pay_id</a:t>
            </a:r>
            <a:r>
              <a:rPr lang="en-US" sz="2000" dirty="0">
                <a:solidFill>
                  <a:srgbClr val="92D050"/>
                </a:solidFill>
                <a:latin typeface="+mn-lt"/>
              </a:rPr>
              <a:t>, </a:t>
            </a:r>
            <a:r>
              <a:rPr lang="en-US" sz="2000" dirty="0" err="1">
                <a:solidFill>
                  <a:srgbClr val="92D050"/>
                </a:solidFill>
                <a:latin typeface="+mn-lt"/>
              </a:rPr>
              <a:t>job_id</a:t>
            </a:r>
            <a:r>
              <a:rPr lang="en-US" sz="2000" dirty="0">
                <a:solidFill>
                  <a:srgbClr val="92D050"/>
                </a:solidFill>
                <a:latin typeface="+mn-lt"/>
              </a:rPr>
              <a:t/>
            </a:r>
            <a:br>
              <a:rPr lang="en-US" sz="2000" dirty="0">
                <a:solidFill>
                  <a:srgbClr val="92D050"/>
                </a:solidFill>
                <a:latin typeface="+mn-lt"/>
              </a:rPr>
            </a:br>
            <a:r>
              <a:rPr lang="en-US" sz="2000" dirty="0">
                <a:solidFill>
                  <a:srgbClr val="92D050"/>
                </a:solidFill>
                <a:latin typeface="+mn-lt"/>
              </a:rPr>
              <a:t>from employees</a:t>
            </a:r>
            <a:br>
              <a:rPr lang="en-US" sz="2000" dirty="0">
                <a:solidFill>
                  <a:srgbClr val="92D050"/>
                </a:solidFill>
                <a:latin typeface="+mn-lt"/>
              </a:rPr>
            </a:br>
            <a:r>
              <a:rPr lang="en-US" sz="2000" dirty="0">
                <a:solidFill>
                  <a:srgbClr val="92D050"/>
                </a:solidFill>
                <a:latin typeface="+mn-lt"/>
              </a:rPr>
              <a:t>where </a:t>
            </a:r>
            <a:r>
              <a:rPr lang="en-US" sz="2000" dirty="0" err="1">
                <a:solidFill>
                  <a:srgbClr val="92D050"/>
                </a:solidFill>
                <a:latin typeface="+mn-lt"/>
              </a:rPr>
              <a:t>d_id</a:t>
            </a:r>
            <a:r>
              <a:rPr lang="en-US" sz="2000" dirty="0">
                <a:solidFill>
                  <a:srgbClr val="92D050"/>
                </a:solidFill>
                <a:latin typeface="+mn-lt"/>
              </a:rPr>
              <a:t> = 'AF_001';</a:t>
            </a:r>
            <a:r>
              <a:rPr lang="en-US" sz="2000" dirty="0">
                <a:latin typeface="+mn-lt"/>
              </a:rPr>
              <a:t/>
            </a:r>
            <a:br>
              <a:rPr lang="en-US" sz="2000" dirty="0">
                <a:latin typeface="+mn-lt"/>
              </a:rPr>
            </a:br>
            <a:r>
              <a:rPr lang="en-US" sz="2000" dirty="0">
                <a:latin typeface="+mn-lt"/>
              </a:rPr>
              <a:t> </a:t>
            </a:r>
            <a:br>
              <a:rPr lang="en-US" sz="2000" dirty="0">
                <a:latin typeface="+mn-lt"/>
              </a:rPr>
            </a:br>
            <a:r>
              <a:rPr lang="en-US" sz="2000" dirty="0" smtClean="0">
                <a:latin typeface="+mn-lt"/>
              </a:rPr>
              <a:t>2.Job </a:t>
            </a:r>
            <a:r>
              <a:rPr lang="en-US" sz="2000" dirty="0">
                <a:latin typeface="+mn-lt"/>
              </a:rPr>
              <a:t>details view of a particular employee.</a:t>
            </a:r>
            <a:br>
              <a:rPr lang="en-US" sz="2000" dirty="0">
                <a:latin typeface="+mn-lt"/>
              </a:rPr>
            </a:br>
            <a:r>
              <a:rPr lang="en-US" sz="2000" dirty="0">
                <a:solidFill>
                  <a:srgbClr val="92D050"/>
                </a:solidFill>
                <a:latin typeface="+mn-lt"/>
              </a:rPr>
              <a:t>create view DET_101 AS</a:t>
            </a:r>
            <a:br>
              <a:rPr lang="en-US" sz="2000" dirty="0">
                <a:solidFill>
                  <a:srgbClr val="92D050"/>
                </a:solidFill>
                <a:latin typeface="+mn-lt"/>
              </a:rPr>
            </a:br>
            <a:r>
              <a:rPr lang="en-US" sz="2000" dirty="0">
                <a:solidFill>
                  <a:srgbClr val="92D050"/>
                </a:solidFill>
                <a:latin typeface="+mn-lt"/>
              </a:rPr>
              <a:t>select </a:t>
            </a:r>
            <a:r>
              <a:rPr lang="en-US" sz="2000" dirty="0" err="1">
                <a:solidFill>
                  <a:srgbClr val="92D050"/>
                </a:solidFill>
                <a:latin typeface="+mn-lt"/>
              </a:rPr>
              <a:t>e_name</a:t>
            </a:r>
            <a:r>
              <a:rPr lang="en-US" sz="2000" dirty="0">
                <a:solidFill>
                  <a:srgbClr val="92D050"/>
                </a:solidFill>
                <a:latin typeface="+mn-lt"/>
              </a:rPr>
              <a:t>, </a:t>
            </a:r>
            <a:r>
              <a:rPr lang="en-US" sz="2000" dirty="0" err="1">
                <a:solidFill>
                  <a:srgbClr val="92D050"/>
                </a:solidFill>
                <a:latin typeface="+mn-lt"/>
              </a:rPr>
              <a:t>d_id</a:t>
            </a:r>
            <a:r>
              <a:rPr lang="en-US" sz="2000" dirty="0">
                <a:solidFill>
                  <a:srgbClr val="92D050"/>
                </a:solidFill>
                <a:latin typeface="+mn-lt"/>
              </a:rPr>
              <a:t>, </a:t>
            </a:r>
            <a:r>
              <a:rPr lang="en-US" sz="2000" dirty="0" err="1">
                <a:solidFill>
                  <a:srgbClr val="92D050"/>
                </a:solidFill>
                <a:latin typeface="+mn-lt"/>
              </a:rPr>
              <a:t>job_title</a:t>
            </a:r>
            <a:r>
              <a:rPr lang="en-US" sz="2000" dirty="0">
                <a:solidFill>
                  <a:srgbClr val="92D050"/>
                </a:solidFill>
                <a:latin typeface="+mn-lt"/>
              </a:rPr>
              <a:t>, </a:t>
            </a:r>
            <a:r>
              <a:rPr lang="en-US" sz="2000" dirty="0" err="1">
                <a:solidFill>
                  <a:srgbClr val="92D050"/>
                </a:solidFill>
                <a:latin typeface="+mn-lt"/>
              </a:rPr>
              <a:t>start_date</a:t>
            </a:r>
            <a:r>
              <a:rPr lang="en-US" sz="2000" dirty="0">
                <a:solidFill>
                  <a:srgbClr val="92D050"/>
                </a:solidFill>
                <a:latin typeface="+mn-lt"/>
              </a:rPr>
              <a:t>, </a:t>
            </a:r>
            <a:r>
              <a:rPr lang="en-US" sz="2000" dirty="0" err="1">
                <a:solidFill>
                  <a:srgbClr val="92D050"/>
                </a:solidFill>
                <a:latin typeface="+mn-lt"/>
              </a:rPr>
              <a:t>end_date</a:t>
            </a:r>
            <a:r>
              <a:rPr lang="en-US" sz="2000" dirty="0">
                <a:solidFill>
                  <a:srgbClr val="92D050"/>
                </a:solidFill>
                <a:latin typeface="+mn-lt"/>
              </a:rPr>
              <a:t/>
            </a:r>
            <a:br>
              <a:rPr lang="en-US" sz="2000" dirty="0">
                <a:solidFill>
                  <a:srgbClr val="92D050"/>
                </a:solidFill>
                <a:latin typeface="+mn-lt"/>
              </a:rPr>
            </a:br>
            <a:r>
              <a:rPr lang="en-US" sz="2000" dirty="0">
                <a:solidFill>
                  <a:srgbClr val="92D050"/>
                </a:solidFill>
                <a:latin typeface="+mn-lt"/>
              </a:rPr>
              <a:t>from employees, jobs, </a:t>
            </a:r>
            <a:r>
              <a:rPr lang="en-US" sz="2000" dirty="0" err="1">
                <a:solidFill>
                  <a:srgbClr val="92D050"/>
                </a:solidFill>
                <a:latin typeface="+mn-lt"/>
              </a:rPr>
              <a:t>job_details</a:t>
            </a:r>
            <a:r>
              <a:rPr lang="en-US" sz="2000" dirty="0">
                <a:solidFill>
                  <a:srgbClr val="92D050"/>
                </a:solidFill>
                <a:latin typeface="+mn-lt"/>
              </a:rPr>
              <a:t/>
            </a:r>
            <a:br>
              <a:rPr lang="en-US" sz="2000" dirty="0">
                <a:solidFill>
                  <a:srgbClr val="92D050"/>
                </a:solidFill>
                <a:latin typeface="+mn-lt"/>
              </a:rPr>
            </a:br>
            <a:r>
              <a:rPr lang="en-US" sz="2000" dirty="0">
                <a:solidFill>
                  <a:srgbClr val="92D050"/>
                </a:solidFill>
                <a:latin typeface="+mn-lt"/>
              </a:rPr>
              <a:t>where </a:t>
            </a:r>
            <a:r>
              <a:rPr lang="en-US" sz="2000" dirty="0" err="1">
                <a:solidFill>
                  <a:srgbClr val="92D050"/>
                </a:solidFill>
                <a:latin typeface="+mn-lt"/>
              </a:rPr>
              <a:t>employees.e_id</a:t>
            </a:r>
            <a:r>
              <a:rPr lang="en-US" sz="2000" dirty="0">
                <a:solidFill>
                  <a:srgbClr val="92D050"/>
                </a:solidFill>
                <a:latin typeface="+mn-lt"/>
              </a:rPr>
              <a:t> = 101 and </a:t>
            </a:r>
            <a:r>
              <a:rPr lang="en-US" sz="2000" dirty="0" err="1">
                <a:solidFill>
                  <a:srgbClr val="92D050"/>
                </a:solidFill>
                <a:latin typeface="+mn-lt"/>
              </a:rPr>
              <a:t>job_details.e_id</a:t>
            </a:r>
            <a:r>
              <a:rPr lang="en-US" sz="2000" dirty="0">
                <a:solidFill>
                  <a:srgbClr val="92D050"/>
                </a:solidFill>
                <a:latin typeface="+mn-lt"/>
              </a:rPr>
              <a:t> = 101 and </a:t>
            </a:r>
            <a:r>
              <a:rPr lang="en-US" sz="2000" dirty="0" err="1">
                <a:solidFill>
                  <a:srgbClr val="92D050"/>
                </a:solidFill>
                <a:latin typeface="+mn-lt"/>
              </a:rPr>
              <a:t>employees.job_id</a:t>
            </a:r>
            <a:r>
              <a:rPr lang="en-US" sz="2000" dirty="0">
                <a:solidFill>
                  <a:srgbClr val="92D050"/>
                </a:solidFill>
                <a:latin typeface="+mn-lt"/>
              </a:rPr>
              <a:t> = </a:t>
            </a:r>
            <a:r>
              <a:rPr lang="en-US" sz="2000" dirty="0" err="1">
                <a:solidFill>
                  <a:srgbClr val="92D050"/>
                </a:solidFill>
                <a:latin typeface="+mn-lt"/>
              </a:rPr>
              <a:t>jobs.job_id</a:t>
            </a:r>
            <a:r>
              <a:rPr lang="en-US" sz="2000" dirty="0">
                <a:solidFill>
                  <a:srgbClr val="92D050"/>
                </a:solidFill>
                <a:latin typeface="+mn-lt"/>
              </a:rPr>
              <a:t>;</a:t>
            </a:r>
            <a:r>
              <a:rPr lang="en-US" sz="2000" dirty="0">
                <a:latin typeface="+mn-lt"/>
              </a:rPr>
              <a:t/>
            </a:r>
            <a:br>
              <a:rPr lang="en-US" sz="2000" dirty="0">
                <a:latin typeface="+mn-lt"/>
              </a:rPr>
            </a:br>
            <a:r>
              <a:rPr lang="en-US" sz="2000" dirty="0" smtClean="0">
                <a:latin typeface="+mn-lt"/>
              </a:rPr>
              <a:t/>
            </a:r>
            <a:br>
              <a:rPr lang="en-US" sz="2000" dirty="0" smtClean="0">
                <a:latin typeface="+mn-lt"/>
              </a:rPr>
            </a:br>
            <a:r>
              <a:rPr lang="en-US" sz="2000" dirty="0" smtClean="0">
                <a:latin typeface="+mn-lt"/>
              </a:rPr>
              <a:t>3.Payment </a:t>
            </a:r>
            <a:r>
              <a:rPr lang="en-US" sz="2000" dirty="0">
                <a:latin typeface="+mn-lt"/>
              </a:rPr>
              <a:t>details view of a particular employee.</a:t>
            </a:r>
            <a:br>
              <a:rPr lang="en-US" sz="2000" dirty="0">
                <a:latin typeface="+mn-lt"/>
              </a:rPr>
            </a:br>
            <a:r>
              <a:rPr lang="en-US" sz="2000" dirty="0">
                <a:solidFill>
                  <a:srgbClr val="92D050"/>
                </a:solidFill>
                <a:latin typeface="+mn-lt"/>
              </a:rPr>
              <a:t>create view EMP_100 AS</a:t>
            </a:r>
            <a:br>
              <a:rPr lang="en-US" sz="2000" dirty="0">
                <a:solidFill>
                  <a:srgbClr val="92D050"/>
                </a:solidFill>
                <a:latin typeface="+mn-lt"/>
              </a:rPr>
            </a:br>
            <a:r>
              <a:rPr lang="en-US" sz="2000" dirty="0">
                <a:solidFill>
                  <a:srgbClr val="92D050"/>
                </a:solidFill>
                <a:latin typeface="+mn-lt"/>
              </a:rPr>
              <a:t>select </a:t>
            </a:r>
            <a:r>
              <a:rPr lang="en-US" sz="2000" dirty="0" err="1">
                <a:solidFill>
                  <a:srgbClr val="92D050"/>
                </a:solidFill>
                <a:latin typeface="+mn-lt"/>
              </a:rPr>
              <a:t>e.e_name</a:t>
            </a:r>
            <a:r>
              <a:rPr lang="en-US" sz="2000" dirty="0">
                <a:solidFill>
                  <a:srgbClr val="92D050"/>
                </a:solidFill>
                <a:latin typeface="+mn-lt"/>
              </a:rPr>
              <a:t>, </a:t>
            </a:r>
            <a:r>
              <a:rPr lang="en-US" sz="2000" dirty="0" err="1">
                <a:solidFill>
                  <a:srgbClr val="92D050"/>
                </a:solidFill>
                <a:latin typeface="+mn-lt"/>
              </a:rPr>
              <a:t>e.pay_id</a:t>
            </a:r>
            <a:r>
              <a:rPr lang="en-US" sz="2000" dirty="0">
                <a:solidFill>
                  <a:srgbClr val="92D050"/>
                </a:solidFill>
                <a:latin typeface="+mn-lt"/>
              </a:rPr>
              <a:t>, </a:t>
            </a:r>
            <a:r>
              <a:rPr lang="en-US" sz="2000" dirty="0" err="1">
                <a:solidFill>
                  <a:srgbClr val="92D050"/>
                </a:solidFill>
                <a:latin typeface="+mn-lt"/>
              </a:rPr>
              <a:t>p.salary</a:t>
            </a:r>
            <a:r>
              <a:rPr lang="en-US" sz="2000" dirty="0">
                <a:solidFill>
                  <a:srgbClr val="92D050"/>
                </a:solidFill>
                <a:latin typeface="+mn-lt"/>
              </a:rPr>
              <a:t>, </a:t>
            </a:r>
            <a:r>
              <a:rPr lang="en-US" sz="2000" dirty="0" err="1">
                <a:solidFill>
                  <a:srgbClr val="92D050"/>
                </a:solidFill>
                <a:latin typeface="+mn-lt"/>
              </a:rPr>
              <a:t>p.leave</a:t>
            </a:r>
            <a:r>
              <a:rPr lang="en-US" sz="2000" dirty="0">
                <a:solidFill>
                  <a:srgbClr val="92D050"/>
                </a:solidFill>
                <a:latin typeface="+mn-lt"/>
              </a:rPr>
              <a:t>, </a:t>
            </a:r>
            <a:r>
              <a:rPr lang="en-US" sz="2000" dirty="0" err="1">
                <a:solidFill>
                  <a:srgbClr val="92D050"/>
                </a:solidFill>
                <a:latin typeface="+mn-lt"/>
              </a:rPr>
              <a:t>p.tax</a:t>
            </a:r>
            <a:r>
              <a:rPr lang="en-US" sz="2000" dirty="0">
                <a:solidFill>
                  <a:srgbClr val="92D050"/>
                </a:solidFill>
                <a:latin typeface="+mn-lt"/>
              </a:rPr>
              <a:t>, </a:t>
            </a:r>
            <a:r>
              <a:rPr lang="en-US" sz="2000" dirty="0" err="1">
                <a:solidFill>
                  <a:srgbClr val="92D050"/>
                </a:solidFill>
                <a:latin typeface="+mn-lt"/>
              </a:rPr>
              <a:t>p.loan</a:t>
            </a:r>
            <a:r>
              <a:rPr lang="en-US" sz="2000" dirty="0">
                <a:solidFill>
                  <a:srgbClr val="92D050"/>
                </a:solidFill>
                <a:latin typeface="+mn-lt"/>
              </a:rPr>
              <a:t>, </a:t>
            </a:r>
            <a:r>
              <a:rPr lang="en-US" sz="2000" dirty="0" err="1">
                <a:solidFill>
                  <a:srgbClr val="92D050"/>
                </a:solidFill>
                <a:latin typeface="+mn-lt"/>
              </a:rPr>
              <a:t>b.bonus</a:t>
            </a:r>
            <a:r>
              <a:rPr lang="en-US" sz="2000" dirty="0">
                <a:solidFill>
                  <a:srgbClr val="92D050"/>
                </a:solidFill>
                <a:latin typeface="+mn-lt"/>
              </a:rPr>
              <a:t>, </a:t>
            </a:r>
            <a:r>
              <a:rPr lang="en-US" sz="2000" dirty="0" err="1">
                <a:solidFill>
                  <a:srgbClr val="92D050"/>
                </a:solidFill>
                <a:latin typeface="+mn-lt"/>
              </a:rPr>
              <a:t>b.allowances</a:t>
            </a:r>
            <a:r>
              <a:rPr lang="en-US" sz="2000" dirty="0">
                <a:solidFill>
                  <a:srgbClr val="92D050"/>
                </a:solidFill>
                <a:latin typeface="+mn-lt"/>
              </a:rPr>
              <a:t>, (</a:t>
            </a:r>
            <a:r>
              <a:rPr lang="en-US" sz="2000" dirty="0" err="1">
                <a:solidFill>
                  <a:srgbClr val="92D050"/>
                </a:solidFill>
                <a:latin typeface="+mn-lt"/>
              </a:rPr>
              <a:t>p.salary</a:t>
            </a:r>
            <a:r>
              <a:rPr lang="en-US" sz="2000" dirty="0">
                <a:solidFill>
                  <a:srgbClr val="92D050"/>
                </a:solidFill>
                <a:latin typeface="+mn-lt"/>
              </a:rPr>
              <a:t> + </a:t>
            </a:r>
            <a:r>
              <a:rPr lang="en-US" sz="2000" dirty="0" err="1">
                <a:solidFill>
                  <a:srgbClr val="92D050"/>
                </a:solidFill>
                <a:latin typeface="+mn-lt"/>
              </a:rPr>
              <a:t>b.bonus</a:t>
            </a:r>
            <a:r>
              <a:rPr lang="en-US" sz="2000" dirty="0">
                <a:solidFill>
                  <a:srgbClr val="92D050"/>
                </a:solidFill>
                <a:latin typeface="+mn-lt"/>
              </a:rPr>
              <a:t> + </a:t>
            </a:r>
            <a:r>
              <a:rPr lang="en-US" sz="2000" dirty="0" err="1">
                <a:solidFill>
                  <a:srgbClr val="92D050"/>
                </a:solidFill>
                <a:latin typeface="+mn-lt"/>
              </a:rPr>
              <a:t>b.allowances</a:t>
            </a:r>
            <a:r>
              <a:rPr lang="en-US" sz="2000" dirty="0">
                <a:solidFill>
                  <a:srgbClr val="92D050"/>
                </a:solidFill>
                <a:latin typeface="+mn-lt"/>
              </a:rPr>
              <a:t> - </a:t>
            </a:r>
            <a:r>
              <a:rPr lang="en-US" sz="2000" dirty="0" err="1">
                <a:solidFill>
                  <a:srgbClr val="92D050"/>
                </a:solidFill>
                <a:latin typeface="+mn-lt"/>
              </a:rPr>
              <a:t>p.loan</a:t>
            </a:r>
            <a:r>
              <a:rPr lang="en-US" sz="2000" dirty="0">
                <a:solidFill>
                  <a:srgbClr val="92D050"/>
                </a:solidFill>
                <a:latin typeface="+mn-lt"/>
              </a:rPr>
              <a:t> -</a:t>
            </a:r>
            <a:r>
              <a:rPr lang="en-US" sz="2000" dirty="0" err="1">
                <a:solidFill>
                  <a:srgbClr val="92D050"/>
                </a:solidFill>
                <a:latin typeface="+mn-lt"/>
              </a:rPr>
              <a:t>p.leave</a:t>
            </a:r>
            <a:r>
              <a:rPr lang="en-US" sz="2000" dirty="0">
                <a:solidFill>
                  <a:srgbClr val="92D050"/>
                </a:solidFill>
                <a:latin typeface="+mn-lt"/>
              </a:rPr>
              <a:t> - (</a:t>
            </a:r>
            <a:r>
              <a:rPr lang="en-US" sz="2000" dirty="0" err="1">
                <a:solidFill>
                  <a:srgbClr val="92D050"/>
                </a:solidFill>
                <a:latin typeface="+mn-lt"/>
              </a:rPr>
              <a:t>p.tax</a:t>
            </a:r>
            <a:r>
              <a:rPr lang="en-US" sz="2000" dirty="0">
                <a:solidFill>
                  <a:srgbClr val="92D050"/>
                </a:solidFill>
                <a:latin typeface="+mn-lt"/>
              </a:rPr>
              <a:t> * </a:t>
            </a:r>
            <a:r>
              <a:rPr lang="en-US" sz="2000" dirty="0" err="1">
                <a:solidFill>
                  <a:srgbClr val="92D050"/>
                </a:solidFill>
                <a:latin typeface="+mn-lt"/>
              </a:rPr>
              <a:t>p.salary</a:t>
            </a:r>
            <a:r>
              <a:rPr lang="en-US" sz="2000" dirty="0">
                <a:solidFill>
                  <a:srgbClr val="92D050"/>
                </a:solidFill>
                <a:latin typeface="+mn-lt"/>
              </a:rPr>
              <a:t> / 100)) </a:t>
            </a:r>
            <a:r>
              <a:rPr lang="en-US" sz="2000" dirty="0" err="1">
                <a:solidFill>
                  <a:srgbClr val="92D050"/>
                </a:solidFill>
                <a:latin typeface="+mn-lt"/>
              </a:rPr>
              <a:t>totalsalary</a:t>
            </a:r>
            <a:r>
              <a:rPr lang="en-US" sz="2000" dirty="0">
                <a:solidFill>
                  <a:srgbClr val="92D050"/>
                </a:solidFill>
                <a:latin typeface="+mn-lt"/>
              </a:rPr>
              <a:t/>
            </a:r>
            <a:br>
              <a:rPr lang="en-US" sz="2000" dirty="0">
                <a:solidFill>
                  <a:srgbClr val="92D050"/>
                </a:solidFill>
                <a:latin typeface="+mn-lt"/>
              </a:rPr>
            </a:br>
            <a:r>
              <a:rPr lang="en-US" sz="2000" dirty="0">
                <a:solidFill>
                  <a:srgbClr val="92D050"/>
                </a:solidFill>
                <a:latin typeface="+mn-lt"/>
              </a:rPr>
              <a:t>from employees e, payments p, bonuses b</a:t>
            </a:r>
            <a:br>
              <a:rPr lang="en-US" sz="2000" dirty="0">
                <a:solidFill>
                  <a:srgbClr val="92D050"/>
                </a:solidFill>
                <a:latin typeface="+mn-lt"/>
              </a:rPr>
            </a:br>
            <a:r>
              <a:rPr lang="en-US" sz="2000" dirty="0">
                <a:solidFill>
                  <a:srgbClr val="92D050"/>
                </a:solidFill>
                <a:latin typeface="+mn-lt"/>
              </a:rPr>
              <a:t>where </a:t>
            </a:r>
            <a:r>
              <a:rPr lang="en-US" sz="2000" dirty="0" err="1">
                <a:solidFill>
                  <a:srgbClr val="92D050"/>
                </a:solidFill>
                <a:latin typeface="+mn-lt"/>
              </a:rPr>
              <a:t>e.e_id</a:t>
            </a:r>
            <a:r>
              <a:rPr lang="en-US" sz="2000" dirty="0">
                <a:solidFill>
                  <a:srgbClr val="92D050"/>
                </a:solidFill>
                <a:latin typeface="+mn-lt"/>
              </a:rPr>
              <a:t> = 100 and </a:t>
            </a:r>
            <a:r>
              <a:rPr lang="en-US" sz="2000" dirty="0" err="1">
                <a:solidFill>
                  <a:srgbClr val="92D050"/>
                </a:solidFill>
                <a:latin typeface="+mn-lt"/>
              </a:rPr>
              <a:t>e.pay_id</a:t>
            </a:r>
            <a:r>
              <a:rPr lang="en-US" sz="2000" dirty="0">
                <a:solidFill>
                  <a:srgbClr val="92D050"/>
                </a:solidFill>
                <a:latin typeface="+mn-lt"/>
              </a:rPr>
              <a:t> = </a:t>
            </a:r>
            <a:r>
              <a:rPr lang="en-US" sz="2000" dirty="0" err="1">
                <a:solidFill>
                  <a:srgbClr val="92D050"/>
                </a:solidFill>
                <a:latin typeface="+mn-lt"/>
              </a:rPr>
              <a:t>p.pay_id</a:t>
            </a:r>
            <a:r>
              <a:rPr lang="en-US" sz="2000" dirty="0">
                <a:solidFill>
                  <a:srgbClr val="92D050"/>
                </a:solidFill>
                <a:latin typeface="+mn-lt"/>
              </a:rPr>
              <a:t> and </a:t>
            </a:r>
            <a:r>
              <a:rPr lang="en-US" sz="2000" dirty="0" err="1">
                <a:solidFill>
                  <a:srgbClr val="92D050"/>
                </a:solidFill>
                <a:latin typeface="+mn-lt"/>
              </a:rPr>
              <a:t>b.bonus_id</a:t>
            </a:r>
            <a:r>
              <a:rPr lang="en-US" sz="2000" dirty="0">
                <a:solidFill>
                  <a:srgbClr val="92D050"/>
                </a:solidFill>
                <a:latin typeface="+mn-lt"/>
              </a:rPr>
              <a:t> = </a:t>
            </a:r>
            <a:r>
              <a:rPr lang="en-US" sz="2000" dirty="0" err="1">
                <a:solidFill>
                  <a:srgbClr val="92D050"/>
                </a:solidFill>
                <a:latin typeface="+mn-lt"/>
              </a:rPr>
              <a:t>p.bonus_id</a:t>
            </a:r>
            <a:r>
              <a:rPr lang="en-US" sz="2000" dirty="0">
                <a:solidFill>
                  <a:srgbClr val="92D050"/>
                </a:solidFill>
                <a:latin typeface="+mn-lt"/>
              </a:rPr>
              <a:t>;</a:t>
            </a:r>
            <a:br>
              <a:rPr lang="en-US" sz="2000" dirty="0">
                <a:solidFill>
                  <a:srgbClr val="92D050"/>
                </a:solidFill>
                <a:latin typeface="+mn-lt"/>
              </a:rPr>
            </a:br>
            <a:r>
              <a:rPr lang="en-US" sz="2000" dirty="0">
                <a:solidFill>
                  <a:srgbClr val="92D050"/>
                </a:solidFill>
                <a:latin typeface="+mn-lt"/>
              </a:rPr>
              <a:t/>
            </a:r>
            <a:br>
              <a:rPr lang="en-US" sz="2000" dirty="0">
                <a:solidFill>
                  <a:srgbClr val="92D050"/>
                </a:solidFill>
                <a:latin typeface="+mn-lt"/>
              </a:rPr>
            </a:br>
            <a:r>
              <a:rPr lang="en-US" sz="2000" dirty="0">
                <a:latin typeface="+mn-lt"/>
              </a:rPr>
              <a:t> </a:t>
            </a:r>
            <a:r>
              <a:rPr lang="en-US" dirty="0"/>
              <a:t/>
            </a:r>
            <a:br>
              <a:rPr lang="en-US" dirty="0"/>
            </a:br>
            <a:r>
              <a:rPr lang="en-US" b="1" dirty="0"/>
              <a:t> </a:t>
            </a:r>
            <a:r>
              <a:rPr lang="en-US" dirty="0"/>
              <a:t/>
            </a:r>
            <a:br>
              <a:rPr lang="en-US" dirty="0"/>
            </a:br>
            <a:r>
              <a:rPr lang="en-US" b="1" dirty="0"/>
              <a:t> </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6202362"/>
          </a:xfrm>
        </p:spPr>
        <p:txBody>
          <a:bodyPr>
            <a:normAutofit/>
          </a:bodyPr>
          <a:lstStyle/>
          <a:p>
            <a:pPr lvl="0" algn="l"/>
            <a:r>
              <a:rPr lang="en-US" sz="2000" dirty="0" smtClean="0">
                <a:latin typeface="+mn-lt"/>
              </a:rPr>
              <a:t>4. Job </a:t>
            </a:r>
            <a:r>
              <a:rPr lang="en-US" sz="2000" dirty="0">
                <a:latin typeface="+mn-lt"/>
              </a:rPr>
              <a:t>position view to see all employees on that particular position.</a:t>
            </a:r>
            <a:br>
              <a:rPr lang="en-US" sz="2000" dirty="0">
                <a:latin typeface="+mn-lt"/>
              </a:rPr>
            </a:br>
            <a:r>
              <a:rPr lang="en-US" sz="2000" dirty="0">
                <a:solidFill>
                  <a:srgbClr val="92D050"/>
                </a:solidFill>
                <a:latin typeface="+mn-lt"/>
              </a:rPr>
              <a:t>create view JOB_AMB AS</a:t>
            </a:r>
            <a:br>
              <a:rPr lang="en-US" sz="2000" dirty="0">
                <a:solidFill>
                  <a:srgbClr val="92D050"/>
                </a:solidFill>
                <a:latin typeface="+mn-lt"/>
              </a:rPr>
            </a:br>
            <a:r>
              <a:rPr lang="en-US" sz="2000" dirty="0">
                <a:solidFill>
                  <a:srgbClr val="92D050"/>
                </a:solidFill>
                <a:latin typeface="+mn-lt"/>
              </a:rPr>
              <a:t>select  </a:t>
            </a:r>
            <a:r>
              <a:rPr lang="en-US" sz="2000" dirty="0" err="1">
                <a:solidFill>
                  <a:srgbClr val="92D050"/>
                </a:solidFill>
                <a:latin typeface="+mn-lt"/>
              </a:rPr>
              <a:t>e.e_id</a:t>
            </a:r>
            <a:r>
              <a:rPr lang="en-US" sz="2000" dirty="0">
                <a:solidFill>
                  <a:srgbClr val="92D050"/>
                </a:solidFill>
                <a:latin typeface="+mn-lt"/>
              </a:rPr>
              <a:t>, </a:t>
            </a:r>
            <a:r>
              <a:rPr lang="en-US" sz="2000" dirty="0" err="1">
                <a:solidFill>
                  <a:srgbClr val="92D050"/>
                </a:solidFill>
                <a:latin typeface="+mn-lt"/>
              </a:rPr>
              <a:t>e.e_name</a:t>
            </a:r>
            <a:r>
              <a:rPr lang="en-US" sz="2000" dirty="0">
                <a:solidFill>
                  <a:srgbClr val="92D050"/>
                </a:solidFill>
                <a:latin typeface="+mn-lt"/>
              </a:rPr>
              <a:t>, </a:t>
            </a:r>
            <a:r>
              <a:rPr lang="en-US" sz="2000" dirty="0" err="1">
                <a:solidFill>
                  <a:srgbClr val="92D050"/>
                </a:solidFill>
                <a:latin typeface="+mn-lt"/>
              </a:rPr>
              <a:t>j.job_title</a:t>
            </a:r>
            <a:r>
              <a:rPr lang="en-US" sz="2000" dirty="0">
                <a:solidFill>
                  <a:srgbClr val="92D050"/>
                </a:solidFill>
                <a:latin typeface="+mn-lt"/>
              </a:rPr>
              <a:t>, </a:t>
            </a:r>
            <a:r>
              <a:rPr lang="en-US" sz="2000" dirty="0" err="1">
                <a:solidFill>
                  <a:srgbClr val="92D050"/>
                </a:solidFill>
                <a:latin typeface="+mn-lt"/>
              </a:rPr>
              <a:t>d.d_name</a:t>
            </a:r>
            <a:r>
              <a:rPr lang="en-US" sz="2000" dirty="0">
                <a:solidFill>
                  <a:srgbClr val="92D050"/>
                </a:solidFill>
                <a:latin typeface="+mn-lt"/>
              </a:rPr>
              <a:t/>
            </a:r>
            <a:br>
              <a:rPr lang="en-US" sz="2000" dirty="0">
                <a:solidFill>
                  <a:srgbClr val="92D050"/>
                </a:solidFill>
                <a:latin typeface="+mn-lt"/>
              </a:rPr>
            </a:br>
            <a:r>
              <a:rPr lang="en-US" sz="2000" dirty="0" smtClean="0">
                <a:solidFill>
                  <a:srgbClr val="92D050"/>
                </a:solidFill>
                <a:latin typeface="+mn-lt"/>
              </a:rPr>
              <a:t>from </a:t>
            </a:r>
            <a:r>
              <a:rPr lang="en-US" sz="2000" dirty="0">
                <a:solidFill>
                  <a:srgbClr val="92D050"/>
                </a:solidFill>
                <a:latin typeface="+mn-lt"/>
              </a:rPr>
              <a:t>employees e, jobs j, departments d</a:t>
            </a:r>
            <a:br>
              <a:rPr lang="en-US" sz="2000" dirty="0">
                <a:solidFill>
                  <a:srgbClr val="92D050"/>
                </a:solidFill>
                <a:latin typeface="+mn-lt"/>
              </a:rPr>
            </a:br>
            <a:r>
              <a:rPr lang="en-US" sz="2000" dirty="0">
                <a:solidFill>
                  <a:srgbClr val="92D050"/>
                </a:solidFill>
                <a:latin typeface="+mn-lt"/>
              </a:rPr>
              <a:t>where </a:t>
            </a:r>
            <a:r>
              <a:rPr lang="en-US" sz="2000" dirty="0" err="1">
                <a:solidFill>
                  <a:srgbClr val="92D050"/>
                </a:solidFill>
                <a:latin typeface="+mn-lt"/>
              </a:rPr>
              <a:t>e.job_id</a:t>
            </a:r>
            <a:r>
              <a:rPr lang="en-US" sz="2000" dirty="0">
                <a:solidFill>
                  <a:srgbClr val="92D050"/>
                </a:solidFill>
                <a:latin typeface="+mn-lt"/>
              </a:rPr>
              <a:t> = 'AMB' and </a:t>
            </a:r>
            <a:r>
              <a:rPr lang="en-US" sz="2000" dirty="0" err="1">
                <a:solidFill>
                  <a:srgbClr val="92D050"/>
                </a:solidFill>
                <a:latin typeface="+mn-lt"/>
              </a:rPr>
              <a:t>e.job_id</a:t>
            </a:r>
            <a:r>
              <a:rPr lang="en-US" sz="2000" dirty="0">
                <a:solidFill>
                  <a:srgbClr val="92D050"/>
                </a:solidFill>
                <a:latin typeface="+mn-lt"/>
              </a:rPr>
              <a:t> = </a:t>
            </a:r>
            <a:r>
              <a:rPr lang="en-US" sz="2000" dirty="0" err="1">
                <a:solidFill>
                  <a:srgbClr val="92D050"/>
                </a:solidFill>
                <a:latin typeface="+mn-lt"/>
              </a:rPr>
              <a:t>j.job_id</a:t>
            </a:r>
            <a:r>
              <a:rPr lang="en-US" sz="2000" dirty="0">
                <a:solidFill>
                  <a:srgbClr val="92D050"/>
                </a:solidFill>
                <a:latin typeface="+mn-lt"/>
              </a:rPr>
              <a:t> and </a:t>
            </a:r>
            <a:r>
              <a:rPr lang="en-US" sz="2000" dirty="0" err="1">
                <a:solidFill>
                  <a:srgbClr val="92D050"/>
                </a:solidFill>
                <a:latin typeface="+mn-lt"/>
              </a:rPr>
              <a:t>e.d_id</a:t>
            </a:r>
            <a:r>
              <a:rPr lang="en-US" sz="2000" dirty="0">
                <a:solidFill>
                  <a:srgbClr val="92D050"/>
                </a:solidFill>
                <a:latin typeface="+mn-lt"/>
              </a:rPr>
              <a:t> = </a:t>
            </a:r>
            <a:r>
              <a:rPr lang="en-US" sz="2000" dirty="0" err="1">
                <a:solidFill>
                  <a:srgbClr val="92D050"/>
                </a:solidFill>
                <a:latin typeface="+mn-lt"/>
              </a:rPr>
              <a:t>d.d_id</a:t>
            </a:r>
            <a:r>
              <a:rPr lang="en-US" sz="2000" dirty="0">
                <a:solidFill>
                  <a:srgbClr val="92D050"/>
                </a:solidFill>
                <a:latin typeface="+mn-lt"/>
              </a:rPr>
              <a:t>;</a:t>
            </a:r>
            <a:br>
              <a:rPr lang="en-US" sz="2000" dirty="0">
                <a:solidFill>
                  <a:srgbClr val="92D050"/>
                </a:solidFill>
                <a:latin typeface="+mn-lt"/>
              </a:rPr>
            </a:br>
            <a:r>
              <a:rPr lang="en-US" sz="2000" dirty="0" smtClean="0">
                <a:solidFill>
                  <a:srgbClr val="92D050"/>
                </a:solidFill>
                <a:latin typeface="+mn-lt"/>
              </a:rPr>
              <a:t/>
            </a:r>
            <a:br>
              <a:rPr lang="en-US" sz="2000" dirty="0" smtClean="0">
                <a:solidFill>
                  <a:srgbClr val="92D050"/>
                </a:solidFill>
                <a:latin typeface="+mn-lt"/>
              </a:rPr>
            </a:br>
            <a:r>
              <a:rPr lang="en-US" sz="2000" dirty="0">
                <a:latin typeface="+mn-lt"/>
              </a:rPr>
              <a:t/>
            </a:r>
            <a:br>
              <a:rPr lang="en-US" sz="2000" dirty="0">
                <a:latin typeface="+mn-lt"/>
              </a:rPr>
            </a:br>
            <a:r>
              <a:rPr lang="en-US" sz="2000" dirty="0" smtClean="0">
                <a:latin typeface="+mn-lt"/>
              </a:rPr>
              <a:t>5. Bonus </a:t>
            </a:r>
            <a:r>
              <a:rPr lang="en-US" sz="2000" dirty="0">
                <a:latin typeface="+mn-lt"/>
              </a:rPr>
              <a:t>view to see employees getting bonuses.</a:t>
            </a:r>
            <a:br>
              <a:rPr lang="en-US" sz="2000" dirty="0">
                <a:latin typeface="+mn-lt"/>
              </a:rPr>
            </a:br>
            <a:r>
              <a:rPr lang="en-US" sz="2000" dirty="0">
                <a:solidFill>
                  <a:srgbClr val="92D050"/>
                </a:solidFill>
                <a:latin typeface="+mn-lt"/>
              </a:rPr>
              <a:t>create view EMP_BON AS</a:t>
            </a:r>
            <a:br>
              <a:rPr lang="en-US" sz="2000" dirty="0">
                <a:solidFill>
                  <a:srgbClr val="92D050"/>
                </a:solidFill>
                <a:latin typeface="+mn-lt"/>
              </a:rPr>
            </a:br>
            <a:r>
              <a:rPr lang="en-US" sz="2000" dirty="0">
                <a:solidFill>
                  <a:srgbClr val="92D050"/>
                </a:solidFill>
                <a:latin typeface="+mn-lt"/>
              </a:rPr>
              <a:t>select </a:t>
            </a:r>
            <a:r>
              <a:rPr lang="en-US" sz="2000" dirty="0" err="1">
                <a:solidFill>
                  <a:srgbClr val="92D050"/>
                </a:solidFill>
                <a:latin typeface="+mn-lt"/>
              </a:rPr>
              <a:t>e.e_id</a:t>
            </a:r>
            <a:r>
              <a:rPr lang="en-US" sz="2000" dirty="0">
                <a:solidFill>
                  <a:srgbClr val="92D050"/>
                </a:solidFill>
                <a:latin typeface="+mn-lt"/>
              </a:rPr>
              <a:t>, </a:t>
            </a:r>
            <a:r>
              <a:rPr lang="en-US" sz="2000" dirty="0" err="1">
                <a:solidFill>
                  <a:srgbClr val="92D050"/>
                </a:solidFill>
                <a:latin typeface="+mn-lt"/>
              </a:rPr>
              <a:t>e.e_name</a:t>
            </a:r>
            <a:r>
              <a:rPr lang="en-US" sz="2000" dirty="0">
                <a:solidFill>
                  <a:srgbClr val="92D050"/>
                </a:solidFill>
                <a:latin typeface="+mn-lt"/>
              </a:rPr>
              <a:t>, </a:t>
            </a:r>
            <a:r>
              <a:rPr lang="en-US" sz="2000" dirty="0" err="1">
                <a:solidFill>
                  <a:srgbClr val="92D050"/>
                </a:solidFill>
                <a:latin typeface="+mn-lt"/>
              </a:rPr>
              <a:t>p.pay_id</a:t>
            </a:r>
            <a:r>
              <a:rPr lang="en-US" sz="2000" dirty="0">
                <a:solidFill>
                  <a:srgbClr val="92D050"/>
                </a:solidFill>
                <a:latin typeface="+mn-lt"/>
              </a:rPr>
              <a:t>, </a:t>
            </a:r>
            <a:r>
              <a:rPr lang="en-US" sz="2000" dirty="0" err="1">
                <a:solidFill>
                  <a:srgbClr val="92D050"/>
                </a:solidFill>
                <a:latin typeface="+mn-lt"/>
              </a:rPr>
              <a:t>b.bonus_id</a:t>
            </a:r>
            <a:r>
              <a:rPr lang="en-US" sz="2000" dirty="0">
                <a:solidFill>
                  <a:srgbClr val="92D050"/>
                </a:solidFill>
                <a:latin typeface="+mn-lt"/>
              </a:rPr>
              <a:t>, </a:t>
            </a:r>
            <a:r>
              <a:rPr lang="en-US" sz="2000" dirty="0" err="1">
                <a:solidFill>
                  <a:srgbClr val="92D050"/>
                </a:solidFill>
                <a:latin typeface="+mn-lt"/>
              </a:rPr>
              <a:t>b.bonus</a:t>
            </a:r>
            <a:r>
              <a:rPr lang="en-US" sz="2000" dirty="0">
                <a:solidFill>
                  <a:srgbClr val="92D050"/>
                </a:solidFill>
                <a:latin typeface="+mn-lt"/>
              </a:rPr>
              <a:t>, </a:t>
            </a:r>
            <a:r>
              <a:rPr lang="en-US" sz="2000" dirty="0" err="1">
                <a:solidFill>
                  <a:srgbClr val="92D050"/>
                </a:solidFill>
                <a:latin typeface="+mn-lt"/>
              </a:rPr>
              <a:t>b.allowances</a:t>
            </a:r>
            <a:r>
              <a:rPr lang="en-US" sz="2000" dirty="0">
                <a:solidFill>
                  <a:srgbClr val="92D050"/>
                </a:solidFill>
                <a:latin typeface="+mn-lt"/>
              </a:rPr>
              <a:t/>
            </a:r>
            <a:br>
              <a:rPr lang="en-US" sz="2000" dirty="0">
                <a:solidFill>
                  <a:srgbClr val="92D050"/>
                </a:solidFill>
                <a:latin typeface="+mn-lt"/>
              </a:rPr>
            </a:br>
            <a:r>
              <a:rPr lang="en-US" sz="2000" dirty="0">
                <a:solidFill>
                  <a:srgbClr val="92D050"/>
                </a:solidFill>
                <a:latin typeface="+mn-lt"/>
              </a:rPr>
              <a:t>from  bonuses b, employees e, payments p</a:t>
            </a:r>
            <a:br>
              <a:rPr lang="en-US" sz="2000" dirty="0">
                <a:solidFill>
                  <a:srgbClr val="92D050"/>
                </a:solidFill>
                <a:latin typeface="+mn-lt"/>
              </a:rPr>
            </a:br>
            <a:r>
              <a:rPr lang="en-US" sz="2000" dirty="0">
                <a:solidFill>
                  <a:srgbClr val="92D050"/>
                </a:solidFill>
                <a:latin typeface="+mn-lt"/>
              </a:rPr>
              <a:t>where </a:t>
            </a:r>
            <a:r>
              <a:rPr lang="en-US" sz="2000" dirty="0" err="1">
                <a:solidFill>
                  <a:srgbClr val="92D050"/>
                </a:solidFill>
                <a:latin typeface="+mn-lt"/>
              </a:rPr>
              <a:t>b.bonus</a:t>
            </a:r>
            <a:r>
              <a:rPr lang="en-US" sz="2000" dirty="0">
                <a:solidFill>
                  <a:srgbClr val="92D050"/>
                </a:solidFill>
                <a:latin typeface="+mn-lt"/>
              </a:rPr>
              <a:t> &gt; 0 and </a:t>
            </a:r>
            <a:r>
              <a:rPr lang="en-US" sz="2000" dirty="0" err="1">
                <a:solidFill>
                  <a:srgbClr val="92D050"/>
                </a:solidFill>
                <a:latin typeface="+mn-lt"/>
              </a:rPr>
              <a:t>b.bonus_id</a:t>
            </a:r>
            <a:r>
              <a:rPr lang="en-US" sz="2000" dirty="0">
                <a:solidFill>
                  <a:srgbClr val="92D050"/>
                </a:solidFill>
                <a:latin typeface="+mn-lt"/>
              </a:rPr>
              <a:t> = </a:t>
            </a:r>
            <a:r>
              <a:rPr lang="en-US" sz="2000" dirty="0" err="1">
                <a:solidFill>
                  <a:srgbClr val="92D050"/>
                </a:solidFill>
                <a:latin typeface="+mn-lt"/>
              </a:rPr>
              <a:t>p.bonus_id</a:t>
            </a:r>
            <a:r>
              <a:rPr lang="en-US" sz="2000" dirty="0">
                <a:solidFill>
                  <a:srgbClr val="92D050"/>
                </a:solidFill>
                <a:latin typeface="+mn-lt"/>
              </a:rPr>
              <a:t> and </a:t>
            </a:r>
            <a:r>
              <a:rPr lang="en-US" sz="2000" dirty="0" err="1">
                <a:solidFill>
                  <a:srgbClr val="92D050"/>
                </a:solidFill>
                <a:latin typeface="+mn-lt"/>
              </a:rPr>
              <a:t>p.pay_id</a:t>
            </a:r>
            <a:r>
              <a:rPr lang="en-US" sz="2000" dirty="0">
                <a:solidFill>
                  <a:srgbClr val="92D050"/>
                </a:solidFill>
                <a:latin typeface="+mn-lt"/>
              </a:rPr>
              <a:t> = </a:t>
            </a:r>
            <a:r>
              <a:rPr lang="en-US" sz="2000" dirty="0" err="1">
                <a:solidFill>
                  <a:srgbClr val="92D050"/>
                </a:solidFill>
                <a:latin typeface="+mn-lt"/>
              </a:rPr>
              <a:t>e.pay_id</a:t>
            </a:r>
            <a:r>
              <a:rPr lang="en-US" sz="2000" dirty="0">
                <a:solidFill>
                  <a:srgbClr val="92D050"/>
                </a:solidFill>
                <a:latin typeface="+mn-lt"/>
              </a:rPr>
              <a:t> ;</a:t>
            </a:r>
            <a:br>
              <a:rPr lang="en-US" sz="2000" dirty="0">
                <a:solidFill>
                  <a:srgbClr val="92D050"/>
                </a:solidFill>
                <a:latin typeface="+mn-lt"/>
              </a:rPr>
            </a:br>
            <a:r>
              <a:rPr lang="en-US" sz="2000" dirty="0">
                <a:solidFill>
                  <a:srgbClr val="92D050"/>
                </a:solidFill>
                <a:latin typeface="+mn-lt"/>
              </a:rPr>
              <a:t> </a:t>
            </a:r>
            <a:br>
              <a:rPr lang="en-US" sz="2000" dirty="0">
                <a:solidFill>
                  <a:srgbClr val="92D050"/>
                </a:solidFill>
                <a:latin typeface="+mn-lt"/>
              </a:rPr>
            </a:br>
            <a:endParaRPr lang="en-US" sz="2000" dirty="0">
              <a:solidFill>
                <a:srgbClr val="92D050"/>
              </a:solidFill>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owl-chalkboard-thank-you.png"/>
          <p:cNvPicPr>
            <a:picLocks noChangeAspect="1"/>
          </p:cNvPicPr>
          <p:nvPr/>
        </p:nvPicPr>
        <p:blipFill>
          <a:blip r:embed="rId2"/>
          <a:stretch>
            <a:fillRect/>
          </a:stretch>
        </p:blipFill>
        <p:spPr>
          <a:xfrm>
            <a:off x="685800" y="417195"/>
            <a:ext cx="7924800" cy="61417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fontScale="90000"/>
          </a:bodyPr>
          <a:lstStyle/>
          <a:p>
            <a:pPr algn="l"/>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200" dirty="0" smtClean="0">
                <a:latin typeface="+mn-lt"/>
              </a:rPr>
              <a:t>Unilever </a:t>
            </a:r>
            <a:r>
              <a:rPr lang="en-US" sz="2200" dirty="0">
                <a:latin typeface="+mn-lt"/>
              </a:rPr>
              <a:t>is a business driven by a sense of purpose, a thread that connects us to our founding companies and their social missions to improve health, hygiene and livelihoods in the society. The Unilever Pakistan Limited, formerly Lever Brothers Pakistan Limited was established in Pakistan in 1948. Unilever Pakistan is the largest fast-moving consumer goods company in Pakistan, as well as one of the largest multinationals operating in the country. Company’s vision is to grow our business, while decoupling our environmental footprint from our growth and increasing our positive social impact.</a:t>
            </a:r>
            <a:br>
              <a:rPr lang="en-US" sz="2200" dirty="0">
                <a:latin typeface="+mn-lt"/>
              </a:rPr>
            </a:br>
            <a:r>
              <a:rPr lang="en-US" sz="2200" dirty="0">
                <a:latin typeface="+mn-lt"/>
              </a:rPr>
              <a:t>Unilever’s success relies on a strong expertise working in different </a:t>
            </a:r>
            <a:r>
              <a:rPr lang="en-US" sz="2200" dirty="0" smtClean="0">
                <a:latin typeface="+mn-lt"/>
              </a:rPr>
              <a:t>departments</a:t>
            </a:r>
            <a:br>
              <a:rPr lang="en-US" sz="2200" dirty="0" smtClean="0">
                <a:latin typeface="+mn-lt"/>
              </a:rPr>
            </a:br>
            <a:r>
              <a:rPr lang="en-US" sz="2200" dirty="0">
                <a:latin typeface="+mn-lt"/>
              </a:rPr>
              <a:t/>
            </a:r>
            <a:br>
              <a:rPr lang="en-US" sz="2200" dirty="0">
                <a:latin typeface="+mn-lt"/>
              </a:rPr>
            </a:br>
            <a:r>
              <a:rPr lang="en-US" sz="2200" b="1" u="sng" dirty="0">
                <a:latin typeface="+mn-lt"/>
              </a:rPr>
              <a:t>DEPARTMENTS:</a:t>
            </a:r>
            <a:r>
              <a:rPr lang="en-US" sz="2200" dirty="0">
                <a:latin typeface="+mn-lt"/>
              </a:rPr>
              <a:t/>
            </a:r>
            <a:br>
              <a:rPr lang="en-US" sz="2200" dirty="0">
                <a:latin typeface="+mn-lt"/>
              </a:rPr>
            </a:br>
            <a:r>
              <a:rPr lang="en-US" sz="2200" dirty="0">
                <a:latin typeface="+mn-lt"/>
              </a:rPr>
              <a:t>Accounting And Finance</a:t>
            </a:r>
            <a:br>
              <a:rPr lang="en-US" sz="2200" dirty="0">
                <a:latin typeface="+mn-lt"/>
              </a:rPr>
            </a:br>
            <a:r>
              <a:rPr lang="en-US" sz="2200" dirty="0">
                <a:latin typeface="+mn-lt"/>
              </a:rPr>
              <a:t>Management</a:t>
            </a:r>
            <a:br>
              <a:rPr lang="en-US" sz="2200" dirty="0">
                <a:latin typeface="+mn-lt"/>
              </a:rPr>
            </a:br>
            <a:r>
              <a:rPr lang="en-US" sz="2200" dirty="0">
                <a:latin typeface="+mn-lt"/>
              </a:rPr>
              <a:t>Corporative</a:t>
            </a:r>
            <a:br>
              <a:rPr lang="en-US" sz="2200" dirty="0">
                <a:latin typeface="+mn-lt"/>
              </a:rPr>
            </a:br>
            <a:r>
              <a:rPr lang="en-US" sz="2200" dirty="0">
                <a:latin typeface="+mn-lt"/>
              </a:rPr>
              <a:t>Graphics</a:t>
            </a:r>
            <a:br>
              <a:rPr lang="en-US" sz="2200" dirty="0">
                <a:latin typeface="+mn-lt"/>
              </a:rPr>
            </a:br>
            <a:r>
              <a:rPr lang="en-US" sz="2200" dirty="0">
                <a:latin typeface="+mn-lt"/>
              </a:rPr>
              <a:t>Public Relations</a:t>
            </a:r>
            <a:br>
              <a:rPr lang="en-US" sz="2200" dirty="0">
                <a:latin typeface="+mn-lt"/>
              </a:rPr>
            </a:br>
            <a:r>
              <a:rPr lang="en-US" sz="2200" dirty="0">
                <a:latin typeface="+mn-lt"/>
              </a:rPr>
              <a:t>Human Resources</a:t>
            </a:r>
            <a:br>
              <a:rPr lang="en-US" sz="2200" dirty="0">
                <a:latin typeface="+mn-lt"/>
              </a:rPr>
            </a:br>
            <a:r>
              <a:rPr lang="en-US" sz="2200" dirty="0">
                <a:latin typeface="+mn-lt"/>
              </a:rPr>
              <a:t>Purchasing</a:t>
            </a:r>
            <a:br>
              <a:rPr lang="en-US" sz="2200" dirty="0">
                <a:latin typeface="+mn-lt"/>
              </a:rPr>
            </a:br>
            <a:r>
              <a:rPr lang="en-US" sz="3200" dirty="0">
                <a:latin typeface="+mn-lt"/>
              </a:rPr>
              <a:t/>
            </a:r>
            <a:br>
              <a:rPr lang="en-US" sz="3200" dirty="0">
                <a:latin typeface="+mn-lt"/>
              </a:rPr>
            </a:br>
            <a:endParaRPr lang="en-US" sz="320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Autofit/>
          </a:bodyPr>
          <a:lstStyle/>
          <a:p>
            <a:pPr algn="l"/>
            <a:r>
              <a:rPr lang="en-US" sz="2000" dirty="0" smtClean="0">
                <a:latin typeface="+mn-lt"/>
              </a:rPr>
              <a:t/>
            </a:r>
            <a:br>
              <a:rPr lang="en-US" sz="2000" dirty="0" smtClean="0">
                <a:latin typeface="+mn-lt"/>
              </a:rPr>
            </a:br>
            <a:r>
              <a:rPr lang="en-US" sz="2000" dirty="0" smtClean="0">
                <a:latin typeface="+mn-lt"/>
              </a:rPr>
              <a:t>And </a:t>
            </a:r>
            <a:r>
              <a:rPr lang="en-US" sz="2000" dirty="0">
                <a:latin typeface="+mn-lt"/>
              </a:rPr>
              <a:t>payroll in the sense of money paid to the employees working in these departments, plays a major role in the company. A payroll is a company's list of its employees, but the term is commonly used to refer to the total amount of money that a company pays to its employees, a company's records of its employees' salaries and wages, bonuses, and withheld taxes And the company's department that calculates and pays these</a:t>
            </a:r>
            <a:r>
              <a:rPr lang="en-US" sz="2000" dirty="0" smtClean="0">
                <a:latin typeface="+mn-lt"/>
              </a:rPr>
              <a:t>.</a:t>
            </a:r>
            <a:br>
              <a:rPr lang="en-US" sz="2000" dirty="0" smtClean="0">
                <a:latin typeface="+mn-lt"/>
              </a:rPr>
            </a:br>
            <a:r>
              <a:rPr lang="en-US" sz="2000" dirty="0">
                <a:latin typeface="+mn-lt"/>
              </a:rPr>
              <a:t/>
            </a:r>
            <a:br>
              <a:rPr lang="en-US" sz="2000" dirty="0">
                <a:latin typeface="+mn-lt"/>
              </a:rPr>
            </a:br>
            <a:r>
              <a:rPr lang="en-US" sz="2000" dirty="0">
                <a:latin typeface="+mn-lt"/>
              </a:rPr>
              <a:t>Our payroll system is designed to organize all the tasks of employee payment and the filing of employee taxes. These tasks can include keeping track of hours, calculating wages, add bonus and withholding taxes and deductions, printing and delivering receipts and paying employment taxes to the government</a:t>
            </a:r>
            <a:r>
              <a:rPr lang="en-US" sz="2000" dirty="0" smtClean="0">
                <a:latin typeface="+mn-lt"/>
              </a:rPr>
              <a:t>.</a:t>
            </a:r>
            <a:br>
              <a:rPr lang="en-US" sz="2000" dirty="0" smtClean="0">
                <a:latin typeface="+mn-lt"/>
              </a:rPr>
            </a:br>
            <a:r>
              <a:rPr lang="en-US" sz="2000" dirty="0">
                <a:latin typeface="+mn-lt"/>
              </a:rPr>
              <a:t/>
            </a:r>
            <a:br>
              <a:rPr lang="en-US" sz="2000" dirty="0">
                <a:latin typeface="+mn-lt"/>
              </a:rPr>
            </a:br>
            <a:r>
              <a:rPr lang="en-US" sz="2000" dirty="0">
                <a:latin typeface="+mn-lt"/>
              </a:rPr>
              <a:t>The primary mission of the payroll department is to ensure that all employees are paid accurately and timely with the correct withholdings and deductions. This includes salary payments, tax withholdings, and deductions from leaves, loan etc.</a:t>
            </a:r>
            <a:br>
              <a:rPr lang="en-US" sz="2000" dirty="0">
                <a:latin typeface="+mn-lt"/>
              </a:rPr>
            </a:br>
            <a:r>
              <a:rPr lang="en-US" sz="2000" b="1" dirty="0">
                <a:latin typeface="+mn-lt"/>
              </a:rPr>
              <a:t> </a:t>
            </a:r>
            <a:r>
              <a:rPr lang="en-US" sz="2000" dirty="0">
                <a:latin typeface="+mn-lt"/>
              </a:rPr>
              <a:t/>
            </a:r>
            <a:br>
              <a:rPr lang="en-US" sz="2000" dirty="0">
                <a:latin typeface="+mn-lt"/>
              </a:rPr>
            </a:br>
            <a:endParaRPr lang="en-US" sz="20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133600"/>
            <a:ext cx="8229600" cy="2057400"/>
          </a:xfrm>
        </p:spPr>
        <p:txBody>
          <a:bodyPr/>
          <a:lstStyle/>
          <a:p>
            <a:r>
              <a:rPr lang="en-US" dirty="0" smtClean="0"/>
              <a:t>Scenario</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Autofit/>
          </a:bodyPr>
          <a:lstStyle/>
          <a:p>
            <a:pPr algn="l"/>
            <a:r>
              <a:rPr lang="en-US" sz="2200" dirty="0">
                <a:latin typeface="+mn-lt"/>
              </a:rPr>
              <a:t>This system is integrated with an employee management system, where all the employees are working in different departments in which all their data is being submitted, which includes their full name, gender, address, email id and phone numbers. Each employee has its own specific employee id. All the departments in which the employees are working in have its name and location along with a unique department id. Each employee is assigned with a post in every department with all their job data which includes job title, job id and each job designation has its minimum and maximum salary. Every employee has to submit his or her job details which includes the date from which they started off and their last working date. The payments of the employees are done through payroll management system which provides receipts of the salaries in which all of the payment data is recorded which includes tax, loan, leave and their calculated salaries. The payments also include bonuses and allowances which are granted to specific employees depending on their commitment and time punctuality.</a:t>
            </a:r>
            <a:r>
              <a:rPr lang="en-US" sz="2200" dirty="0"/>
              <a:t/>
            </a:r>
            <a:br>
              <a:rPr lang="en-US" sz="2200" dirty="0"/>
            </a:b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r>
              <a:rPr lang="en-US" dirty="0" smtClean="0"/>
              <a:t>Fact Finding Questions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pPr lvl="0" algn="l"/>
            <a:r>
              <a:rPr lang="en-US" sz="1600" dirty="0" smtClean="0"/>
              <a:t>1. How many departments are there in your company?</a:t>
            </a:r>
            <a:br>
              <a:rPr lang="en-US" sz="1600" dirty="0" smtClean="0"/>
            </a:br>
            <a:r>
              <a:rPr lang="en-US" sz="1600" dirty="0" smtClean="0">
                <a:solidFill>
                  <a:srgbClr val="92D050"/>
                </a:solidFill>
              </a:rPr>
              <a:t>There are various departments such as Accounts and Finance, HR, Graphics, Corporate etc.</a:t>
            </a:r>
            <a:br>
              <a:rPr lang="en-US" sz="1600" dirty="0" smtClean="0">
                <a:solidFill>
                  <a:srgbClr val="92D050"/>
                </a:solidFill>
              </a:rPr>
            </a:br>
            <a:r>
              <a:rPr lang="en-US" sz="1600" dirty="0" smtClean="0">
                <a:solidFill>
                  <a:srgbClr val="92D050"/>
                </a:solidFill>
              </a:rPr>
              <a:t> </a:t>
            </a:r>
            <a:r>
              <a:rPr lang="en-US" sz="1600" dirty="0" smtClean="0"/>
              <a:t/>
            </a:r>
            <a:br>
              <a:rPr lang="en-US" sz="1600" dirty="0" smtClean="0"/>
            </a:br>
            <a:r>
              <a:rPr lang="en-US" sz="1600" dirty="0" smtClean="0"/>
              <a:t>2. How many numbers of employees are there in each department?</a:t>
            </a:r>
            <a:br>
              <a:rPr lang="en-US" sz="1600" dirty="0" smtClean="0"/>
            </a:br>
            <a:r>
              <a:rPr lang="en-US" sz="1600" dirty="0" smtClean="0">
                <a:solidFill>
                  <a:srgbClr val="92D050"/>
                </a:solidFill>
              </a:rPr>
              <a:t>Each department has different number of employees</a:t>
            </a:r>
            <a:br>
              <a:rPr lang="en-US" sz="1600" dirty="0" smtClean="0">
                <a:solidFill>
                  <a:srgbClr val="92D050"/>
                </a:solidFill>
              </a:rPr>
            </a:br>
            <a:r>
              <a:rPr lang="en-US" sz="1600" dirty="0" smtClean="0">
                <a:solidFill>
                  <a:srgbClr val="92D050"/>
                </a:solidFill>
              </a:rPr>
              <a:t> </a:t>
            </a:r>
            <a:r>
              <a:rPr lang="en-US" sz="1600" dirty="0" smtClean="0"/>
              <a:t/>
            </a:r>
            <a:br>
              <a:rPr lang="en-US" sz="1600" dirty="0" smtClean="0"/>
            </a:br>
            <a:r>
              <a:rPr lang="en-US" sz="1600" dirty="0" smtClean="0"/>
              <a:t>3. How can we information of employees in a particular department? </a:t>
            </a:r>
            <a:br>
              <a:rPr lang="en-US" sz="1600" dirty="0" smtClean="0"/>
            </a:br>
            <a:r>
              <a:rPr lang="en-US" sz="1600" dirty="0" smtClean="0">
                <a:solidFill>
                  <a:srgbClr val="92D050"/>
                </a:solidFill>
              </a:rPr>
              <a:t>Each employee has different information which can be referenced by their unique id.</a:t>
            </a:r>
            <a:br>
              <a:rPr lang="en-US" sz="1600" dirty="0" smtClean="0">
                <a:solidFill>
                  <a:srgbClr val="92D050"/>
                </a:solidFill>
              </a:rPr>
            </a:br>
            <a:r>
              <a:rPr lang="en-US" sz="1600" dirty="0" smtClean="0">
                <a:solidFill>
                  <a:srgbClr val="92D050"/>
                </a:solidFill>
              </a:rPr>
              <a:t> </a:t>
            </a:r>
            <a:r>
              <a:rPr lang="en-US" sz="1600" dirty="0" smtClean="0"/>
              <a:t/>
            </a:r>
            <a:br>
              <a:rPr lang="en-US" sz="1600" dirty="0" smtClean="0"/>
            </a:br>
            <a:r>
              <a:rPr lang="en-US" sz="1600" dirty="0" smtClean="0"/>
              <a:t>4. How many employees are there total in the company?</a:t>
            </a:r>
            <a:br>
              <a:rPr lang="en-US" sz="1600" dirty="0" smtClean="0"/>
            </a:br>
            <a:r>
              <a:rPr lang="en-US" sz="1600" dirty="0" smtClean="0">
                <a:solidFill>
                  <a:srgbClr val="92D050"/>
                </a:solidFill>
              </a:rPr>
              <a:t>There are around 20-25 employees in the company.</a:t>
            </a:r>
            <a:br>
              <a:rPr lang="en-US" sz="1600" dirty="0" smtClean="0">
                <a:solidFill>
                  <a:srgbClr val="92D050"/>
                </a:solidFill>
              </a:rPr>
            </a:br>
            <a:r>
              <a:rPr lang="en-US" sz="1600" dirty="0" smtClean="0">
                <a:solidFill>
                  <a:srgbClr val="92D050"/>
                </a:solidFill>
              </a:rPr>
              <a:t> </a:t>
            </a:r>
            <a:r>
              <a:rPr lang="en-US" sz="1600" dirty="0" smtClean="0"/>
              <a:t/>
            </a:r>
            <a:br>
              <a:rPr lang="en-US" sz="1600" dirty="0" smtClean="0"/>
            </a:br>
            <a:r>
              <a:rPr lang="en-US" sz="1600" dirty="0" smtClean="0"/>
              <a:t>5. How many employees are male in the company?</a:t>
            </a:r>
            <a:br>
              <a:rPr lang="en-US" sz="1600" dirty="0" smtClean="0"/>
            </a:br>
            <a:r>
              <a:rPr lang="en-US" sz="1600" dirty="0" smtClean="0">
                <a:solidFill>
                  <a:srgbClr val="92D050"/>
                </a:solidFill>
              </a:rPr>
              <a:t>There are around 70% of male employees.</a:t>
            </a:r>
            <a:br>
              <a:rPr lang="en-US" sz="1600" dirty="0" smtClean="0">
                <a:solidFill>
                  <a:srgbClr val="92D050"/>
                </a:solidFill>
              </a:rPr>
            </a:br>
            <a:r>
              <a:rPr lang="en-US" sz="1600" dirty="0" smtClean="0"/>
              <a:t/>
            </a:r>
            <a:br>
              <a:rPr lang="en-US" sz="1600" dirty="0" smtClean="0"/>
            </a:br>
            <a:r>
              <a:rPr lang="en-US" sz="1600" dirty="0" smtClean="0"/>
              <a:t>6. How can we get all the job details of a particular employee?</a:t>
            </a:r>
            <a:br>
              <a:rPr lang="en-US" sz="1600" dirty="0" smtClean="0"/>
            </a:br>
            <a:r>
              <a:rPr lang="en-US" sz="1600" dirty="0" smtClean="0">
                <a:solidFill>
                  <a:srgbClr val="92D050"/>
                </a:solidFill>
              </a:rPr>
              <a:t>Every employee have their own job details which can be referenced by their unique id.</a:t>
            </a:r>
            <a:br>
              <a:rPr lang="en-US" sz="1600" dirty="0" smtClean="0">
                <a:solidFill>
                  <a:srgbClr val="92D050"/>
                </a:solidFill>
              </a:rPr>
            </a:br>
            <a:r>
              <a:rPr lang="en-US" sz="1600" dirty="0" smtClean="0">
                <a:solidFill>
                  <a:srgbClr val="92D050"/>
                </a:solidFill>
              </a:rPr>
              <a:t> </a:t>
            </a:r>
            <a:r>
              <a:rPr lang="en-US" sz="1600" dirty="0" smtClean="0"/>
              <a:t/>
            </a:r>
            <a:br>
              <a:rPr lang="en-US" sz="1600" dirty="0" smtClean="0"/>
            </a:br>
            <a:r>
              <a:rPr lang="en-US" sz="1600" dirty="0" smtClean="0"/>
              <a:t>7. How many job positions are there in your company? </a:t>
            </a:r>
            <a:br>
              <a:rPr lang="en-US" sz="1600" dirty="0" smtClean="0"/>
            </a:br>
            <a:r>
              <a:rPr lang="en-US" sz="1600" dirty="0" smtClean="0">
                <a:solidFill>
                  <a:srgbClr val="92D050"/>
                </a:solidFill>
              </a:rPr>
              <a:t>There are different job positions in our company like director, manager, member, assistant manager etc.</a:t>
            </a:r>
            <a:br>
              <a:rPr lang="en-US" sz="1600" dirty="0" smtClean="0">
                <a:solidFill>
                  <a:srgbClr val="92D050"/>
                </a:solidFill>
              </a:rPr>
            </a:br>
            <a:r>
              <a:rPr lang="en-US" sz="1600" dirty="0" smtClean="0">
                <a:solidFill>
                  <a:srgbClr val="92D050"/>
                </a:solidFill>
              </a:rPr>
              <a:t> </a:t>
            </a:r>
            <a:r>
              <a:rPr lang="en-US" sz="1600" dirty="0" smtClean="0"/>
              <a:t/>
            </a:r>
            <a:br>
              <a:rPr lang="en-US" sz="1600" dirty="0" smtClean="0"/>
            </a:br>
            <a:r>
              <a:rPr lang="en-US" sz="1600" dirty="0" smtClean="0"/>
              <a:t>8. What is the maximum and minimum salary for each job.</a:t>
            </a:r>
            <a:br>
              <a:rPr lang="en-US" sz="1600" dirty="0" smtClean="0"/>
            </a:br>
            <a:r>
              <a:rPr lang="en-US" sz="1600" dirty="0" smtClean="0">
                <a:solidFill>
                  <a:srgbClr val="92D050"/>
                </a:solidFill>
              </a:rPr>
              <a:t>It depends on each job position.</a:t>
            </a:r>
            <a:br>
              <a:rPr lang="en-US" sz="1600" dirty="0" smtClean="0">
                <a:solidFill>
                  <a:srgbClr val="92D050"/>
                </a:solidFill>
              </a:rPr>
            </a:br>
            <a:endParaRPr lang="en-US" sz="1600" dirty="0">
              <a:solidFill>
                <a:srgbClr val="92D05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240</TotalTime>
  <Words>297</Words>
  <Application>Microsoft Office PowerPoint</Application>
  <PresentationFormat>On-screen Show (4:3)</PresentationFormat>
  <Paragraphs>36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Organizational Details.</vt:lpstr>
      <vt:lpstr>   Unilever is a business driven by a sense of purpose, a thread that connects us to our founding companies and their social missions to improve health, hygiene and livelihoods in the society. The Unilever Pakistan Limited, formerly Lever Brothers Pakistan Limited was established in Pakistan in 1948. Unilever Pakistan is the largest fast-moving consumer goods company in Pakistan, as well as one of the largest multinationals operating in the country. Company’s vision is to grow our business, while decoupling our environmental footprint from our growth and increasing our positive social impact. Unilever’s success relies on a strong expertise working in different departments  DEPARTMENTS: Accounting And Finance Management Corporative Graphics Public Relations Human Resources Purchasing  </vt:lpstr>
      <vt:lpstr> And payroll in the sense of money paid to the employees working in these departments, plays a major role in the company. A payroll is a company's list of its employees, but the term is commonly used to refer to the total amount of money that a company pays to its employees, a company's records of its employees' salaries and wages, bonuses, and withheld taxes And the company's department that calculates and pays these.  Our payroll system is designed to organize all the tasks of employee payment and the filing of employee taxes. These tasks can include keeping track of hours, calculating wages, add bonus and withholding taxes and deductions, printing and delivering receipts and paying employment taxes to the government.  The primary mission of the payroll department is to ensure that all employees are paid accurately and timely with the correct withholdings and deductions. This includes salary payments, tax withholdings, and deductions from leaves, loan etc.   </vt:lpstr>
      <vt:lpstr>Scenario</vt:lpstr>
      <vt:lpstr>This system is integrated with an employee management system, where all the employees are working in different departments in which all their data is being submitted, which includes their full name, gender, address, email id and phone numbers. Each employee has its own specific employee id. All the departments in which the employees are working in have its name and location along with a unique department id. Each employee is assigned with a post in every department with all their job data which includes job title, job id and each job designation has its minimum and maximum salary. Every employee has to submit his or her job details which includes the date from which they started off and their last working date. The payments of the employees are done through payroll management system which provides receipts of the salaries in which all of the payment data is recorded which includes tax, loan, leave and their calculated salaries. The payments also include bonuses and allowances which are granted to specific employees depending on their commitment and time punctuality. </vt:lpstr>
      <vt:lpstr>Fact Finding Questions</vt:lpstr>
      <vt:lpstr>1. How many departments are there in your company? There are various departments such as Accounts and Finance, HR, Graphics, Corporate etc.   2. How many numbers of employees are there in each department? Each department has different number of employees   3. How can we information of employees in a particular department?  Each employee has different information which can be referenced by their unique id.   4. How many employees are there total in the company? There are around 20-25 employees in the company.   5. How many employees are male in the company? There are around 70% of male employees.  6. How can we get all the job details of a particular employee? Every employee have their own job details which can be referenced by their unique id.   7. How many job positions are there in your company?  There are different job positions in our company like director, manager, member, assistant manager etc.   8. What is the maximum and minimum salary for each job. It depends on each job position. </vt:lpstr>
      <vt:lpstr>  9. How many employees have same job position? The same job position depends on the number of departments.   10. How many  employees have salary below 40000? The salary of employees will depend on each job position.   11. Number of employees that were inducted in the month of January write details? Around 50% of employees.   12. Find maximum, minimum and average salary of all employees? Max= 50000,      MIN=25000,         AVG=35000-40000   13. How many were employees inducted on the first day of the year? 15-20%.   14. How many employees have the highest salary? The highest salary depends on employees job positions.   15. How can we get payment details of a particular employee? Each employee will have its own payment details which can be attained by their unique id.   16. How many employees are getting bonus? It will depend on employee performance.   17. How is the total payment calculated in your company? Total_salary = salary + bonus + allowances – tax – loan – leave. </vt:lpstr>
      <vt:lpstr>     18. How can we calculate the duration of work of a particular employee? By subtracting end_date and start_date.   19. How many employees have name starting with ‘A’ ? 5 employees.   20. How many employees are getting bonus? It will depend on employee performance.   21. What was the last date of induction? It will be the day when the company stop inducting more employees i.e end of third month.   22. How many employees have taken loan? Depends on employees, anyone can take loan.   23. What is the maximum tax rate among the employees? Depends on employee salary.   24. How many employees had deduction in salary due to leave? It will depend on employees extra leaves besides normal allotted leaves i.e 2 leaves / month.   25. How can we calculate yearly salary of a particular employee? By multiplying the monthly salary with 12.         </vt:lpstr>
      <vt:lpstr>Un-Normalized ERD</vt:lpstr>
      <vt:lpstr>Slide 13</vt:lpstr>
      <vt:lpstr>Slide 14</vt:lpstr>
      <vt:lpstr>Normalized ERD</vt:lpstr>
      <vt:lpstr>Slide 16</vt:lpstr>
      <vt:lpstr>Physical ERD</vt:lpstr>
      <vt:lpstr>Slide 18</vt:lpstr>
      <vt:lpstr>Normalized Table</vt:lpstr>
      <vt:lpstr> </vt:lpstr>
      <vt:lpstr>Entities And Attributes</vt:lpstr>
      <vt:lpstr>Tables And Data</vt:lpstr>
      <vt:lpstr> Employees:</vt:lpstr>
      <vt:lpstr> </vt:lpstr>
      <vt:lpstr>Payments:</vt:lpstr>
      <vt:lpstr>Bonuses:</vt:lpstr>
      <vt:lpstr>Job_Details:</vt:lpstr>
      <vt:lpstr>Fact Finding Questions</vt:lpstr>
      <vt:lpstr>           1. How many departments are there in your company? select 'There are ' || count(*) || ' departments' as "Total departments"  from departments;   2.  How many numbers of employees are there in each department? select 'There are ' || count(*) || ' employees in this department.' as "Total employees"  from employees where d_id='AF_001';   3. How can we get information of employees in a particular department?  select e_id, e_name, e_phone, e_email, e_address, e_gender, pay_id, job_id from employees where d_id = 'AF_001';     4. How many employees are there total in the company? select 'There are total ' || count(*) || ' employees in our company.' as "Total Employees"  from employees;  5. How many employees are male in the company? select * from employees where e_gender='M';   6. How can we get all the job details of a particular employee? select e_name, d_id, job_title, start_date, end_date  from employees, jobs, job_details  where employees.e_id = 101 and job_details.e_id = 101 and employees.job_id = jobs.job_id;   </vt:lpstr>
      <vt:lpstr>7. How many job positions are there in your company?  select 'There are ' || count(*) || ' job positions' as "Jobs"  from jobs;   8. What is the maximum and minimum salary for each job. select job_title,min_salary, max_salary from jobs;  9. How many employees have same job position?      select  e.e_id, e.e_name, j.job_title, d.d_name from employees e, jobs j, departments d where e.job_id = 'AMB' and e.job_id = j.job_id and e.d_id = d.d_id;  10.How many  employees have salary below 40000? select 'There are ' || count(*) || ' employees having salary below 40k' as "Employees"   from payments where salary &lt; 40000;    11.Number of employees that were inducted in the month of January write details? select e.e_id, e.e_name, e.e_phone, e.e_email, e.e_address, e.e_gender, e.pay_id, e.job_id, e.d_id from employees e, job_details j where e.e_id = j.e_id and j.start_date &lt; '30-JAN-17';   12. Find maximum, minimum and average salary of all employees? select MAX(salary) as "MAX", MIN(salary) as "MIN", ROUND(AVG(salary),2) as  "AVG" from payments;</vt:lpstr>
      <vt:lpstr>  13. How many were employees inducted on the first day of the year? select e.e_id, e.e_name, e.e_phone, e.e_email, e.e_address, e.e_gender, e.pay_id, e.job_id, e.d_id from employees e, job_details j where e.e_id = j.e_id and j.start_date = '01-JAN-17';  14. How many employees have the highest salary? select e.e_id, e.e_name, p.salary from employees e, payments p where e.pay_id = p.pay_id and p.salary = 50000;   15. How can we get payment details of a particular employee? select e.e_name, e.pay_id, p.salary, p.leave, p.tax, p.loan, b.bonus, b.allowances, (p.salary + b.bonus + b.allowances - p.loan -p.leave - (p.tax * p.salary / 100)) totalsalary from employees e, payments p, bonuses b where e.e_id = 100 and e.pay_id = p.pay_id and b.bonus_id = p.bonus_id;   16. How many  employees are getting bonus? select e.e_id, e.e_name, p.pay_id, b.bonus_id, b.bonus, b.allowances from  bonuses b, employees e, payments p where b.bonus &gt; 0 and b.bonus_id = p.bonus_id and p.pay_id = e.pay_id ;  17. How is the total payment calculated in your company? select e.e_name, (p.salary + b.bonus + b.allowances - p.loan -p.leave - (p.tax * p.salary / 100)) totalsalary from employees e, payments p, bonuses b where e.e_id = 100 and e.pay_id = p.pay_id and b.bonus_id = p.bonus_id;  18. How can we calculate the duration of work of a particular employee? select e.e_id, e.e_name , (j.end_date - j.start_date) as "Duration Of work" from employees e, job_details j where e.e_id = j.e_id;  </vt:lpstr>
      <vt:lpstr>19. How many employees have name starting with ‘A’ ? select e.e_id, e.e_name , e_phone, e_email from employees e where e.e_name LIKE 'A%';   20. How many employees are getting bonus? select 'There are ' || count(*) || ' employees getting bonuses.' as "Employees getting bonuses"  from bonuses  where bonus &gt; 0;   21.What was the last date of induction ? select ' The last date of induction of an employee was ' || MAX(start_date)    from job_details;   22.How many employees have taken loan? select count(*)  from payments where loan &gt;0;   23. What is the maximum tax rate among the employees? select 'The maximum tax rate is ' || MAX(tax)  from payments;   24. How many employees had deduction in salary due to leave? select count(*)  from payments where leave &gt;0;   25. How can we calculate yearly salary of a particular employee? select e.e_name, ((p.salary + b.bonus + b.allowances - p.loan -p.leave - (p.tax * p.salary / 100)) * 12 ) as "YearlySalary" from employees e, payments p, bonuses b where e.e_id = 100 and e.pay_id = p.pay_id and b.bonus_id = p.bonus_id; </vt:lpstr>
      <vt:lpstr>Views</vt:lpstr>
      <vt:lpstr>        1.Department view to see the employees working in it. create view DEPT_AF AS select e_id, e_name, e_phone, e_email, e_address, e_gender, pay_id, job_id from employees where d_id = 'AF_001';   2.Job details view of a particular employee. create view DET_101 AS select e_name, d_id, job_title, start_date, end_date from employees, jobs, job_details where employees.e_id = 101 and job_details.e_id = 101 and employees.job_id = jobs.job_id;  3.Payment details view of a particular employee. create view EMP_100 AS select e.e_name, e.pay_id, p.salary, p.leave, p.tax, p.loan, b.bonus, b.allowances, (p.salary + b.bonus + b.allowances - p.loan -p.leave - (p.tax * p.salary / 100)) totalsalary from employees e, payments p, bonuses b where e.e_id = 100 and e.pay_id = p.pay_id and b.bonus_id = p.bonus_id;        </vt:lpstr>
      <vt:lpstr>4. Job position view to see all employees on that particular position. create view JOB_AMB AS select  e.e_id, e.e_name, j.job_title, d.d_name from employees e, jobs j, departments d where e.job_id = 'AMB' and e.job_id = j.job_id and e.d_id = d.d_id;   5. Bonus view to see employees getting bonuses. create view EMP_BON AS select e.e_id, e.e_name, p.pay_id, b.bonus_id, b.bonus, b.allowances from  bonuses b, employees e, payments p where b.bonus &gt; 0 and b.bonus_id = p.bonus_id and p.pay_id = e.pay_id ;   </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 Management System</dc:title>
  <dc:creator>dell pc</dc:creator>
  <cp:lastModifiedBy>dell pc</cp:lastModifiedBy>
  <cp:revision>13</cp:revision>
  <dcterms:created xsi:type="dcterms:W3CDTF">2017-09-11T08:50:33Z</dcterms:created>
  <dcterms:modified xsi:type="dcterms:W3CDTF">2017-09-20T13:52:37Z</dcterms:modified>
</cp:coreProperties>
</file>