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70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45D260-2BCC-4898-9367-EB700F21D300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2F9AC-1303-4CAA-8802-BCF22F1C92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937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BA72204B-B16E-4970-AB17-C64E4C908759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646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E665C-3228-4285-BA1F-18E228744D75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541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1929BD7-8C6A-45C3-939F-8A5ACB6C79F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1377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C6A9E6F-6008-4F8A-B366-089DBE2C8B46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26698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113B983A-1B3C-4B26-9C6B-CBF25986636C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84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25B32-83DA-4519-BF92-7231D053C92F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677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4FBBD-B506-45C8-8C5C-6A4F88B8B159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064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46B6C7-BBD7-42BA-AB1A-3E1C83BEDCC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273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066A7F95-D176-418F-843C-CD5087D6F6BC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200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29C8C3-2EDF-422F-894F-2C083CC46F8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72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43A39A52-370F-4666-8D55-5169A1EC050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187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0FEEB-79BC-4736-B1E6-3692E4080865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25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F6D04-C12E-470E-8A7B-9C8AF7F90028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35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4659B-5F9B-4E61-AF6A-B4A8272332DF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91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CBD30-1C15-4537-AC42-077552016104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256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60947-20C9-4730-B920-704E6ACC1EC0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09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B3A7F-DD1A-4E0A-87D1-DD1EE314E7DF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431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85DE3-BE7F-4A47-990D-3BD87C771FD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8431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9089" y="4987638"/>
            <a:ext cx="5446220" cy="8866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Professor: </a:t>
            </a:r>
            <a:r>
              <a:rPr lang="en-US" b="1" dirty="0" smtClean="0"/>
              <a:t>	Omar </a:t>
            </a:r>
            <a:r>
              <a:rPr lang="en-US" b="1" dirty="0"/>
              <a:t>Ali Zatarain Duran</a:t>
            </a:r>
          </a:p>
          <a:p>
            <a:pPr marL="0" indent="0">
              <a:buNone/>
            </a:pPr>
            <a:r>
              <a:rPr lang="en-US" b="1" dirty="0" smtClean="0"/>
              <a:t>Author:</a:t>
            </a:r>
            <a:r>
              <a:rPr lang="en-US" b="1" dirty="0"/>
              <a:t>	Naveed Akhtar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845746"/>
            <a:ext cx="9143999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Universidad de Guadalajara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2400" b="1" i="0" u="none" strike="noStrike" cap="none" normalizeH="0" baseline="0" dirty="0" smtClean="0">
                <a:ln>
                  <a:noFill/>
                </a:ln>
                <a:solidFill>
                  <a:schemeClr val="accent4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Centro Universitario de los Valles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accent4">
                  <a:lumMod val="20000"/>
                  <a:lumOff val="80000"/>
                </a:schemeClr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49" name="Imagen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540" y="1849569"/>
            <a:ext cx="2227424" cy="2916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6724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Cronograma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u="sng" dirty="0"/>
              <a:t>Duración del desarrollo: 6 </a:t>
            </a:r>
            <a:r>
              <a:rPr lang="es-ES" u="sng" dirty="0" smtClean="0"/>
              <a:t>meses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s-ES" dirty="0"/>
              <a:t>Mes 1: Análisis de requisitos, diseño UI/UX</a:t>
            </a:r>
          </a:p>
          <a:p>
            <a:r>
              <a:rPr lang="es-ES" dirty="0"/>
              <a:t>Meses 2-4: Desarrollo </a:t>
            </a:r>
            <a:r>
              <a:rPr lang="es-ES" dirty="0" smtClean="0"/>
              <a:t>(Sprint </a:t>
            </a:r>
            <a:r>
              <a:rPr lang="es-ES" dirty="0"/>
              <a:t>ágiles)</a:t>
            </a:r>
          </a:p>
          <a:p>
            <a:r>
              <a:rPr lang="es-ES" dirty="0"/>
              <a:t>Mes 5: Pruebas y corrección de errores</a:t>
            </a:r>
          </a:p>
          <a:p>
            <a:r>
              <a:rPr lang="es-ES" dirty="0"/>
              <a:t>Mes 6: Implementación y lanzamiento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9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Resultados Esperados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Plataforma confiable para la reparación de electrodomésticos</a:t>
            </a:r>
          </a:p>
          <a:p>
            <a:r>
              <a:rPr lang="es-ES" dirty="0"/>
              <a:t>Sólida base de clientes con uso recurrente</a:t>
            </a:r>
          </a:p>
          <a:p>
            <a:r>
              <a:rPr lang="es-ES" dirty="0"/>
              <a:t>Los técnicos obtienen mayor visibilidad e ingresos</a:t>
            </a:r>
          </a:p>
          <a:p>
            <a:r>
              <a:rPr lang="es-ES" dirty="0"/>
              <a:t>Ingresos comerciales mediante tarifas de servicio y suscripciones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874" y="5043680"/>
            <a:ext cx="727058" cy="72705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797" y="5012033"/>
            <a:ext cx="727058" cy="7270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4921656"/>
            <a:ext cx="907813" cy="907813"/>
          </a:xfrm>
          <a:prstGeom prst="rect">
            <a:avLst/>
          </a:prstGeom>
        </p:spPr>
      </p:pic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9888" y="3219797"/>
            <a:ext cx="7955280" cy="1740131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SmartFix no es solo una aplicación de servicio, es un ecosistema completo para servicios de reparación, diseñado para generar confianza, confiabilidad y eficiencia tanto para los clientes como para los proveedores de servicios.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10</a:t>
            </a:r>
            <a:endParaRPr lang="en-US" sz="1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3964" y="3186545"/>
            <a:ext cx="8853054" cy="1191491"/>
          </a:xfrm>
        </p:spPr>
        <p:txBody>
          <a:bodyPr>
            <a:normAutofit fontScale="90000"/>
          </a:bodyPr>
          <a:lstStyle/>
          <a:p>
            <a:pPr algn="ctr"/>
            <a:r>
              <a:rPr lang="es-ES" dirty="0"/>
              <a:t>Una plataforma integral de servicios de reparación y mantenimiento domésticos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7" y="988149"/>
            <a:ext cx="1309252" cy="1309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758047" y="2253384"/>
            <a:ext cx="12982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oper Black" panose="0208090404030B020404" pitchFamily="18" charset="0"/>
              </a:rPr>
              <a:t>SmartFix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97861" y="5281035"/>
            <a:ext cx="320408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Gracias</a:t>
            </a:r>
            <a:endParaRPr lang="en-US" sz="54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755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30" y="2432854"/>
            <a:ext cx="8368146" cy="1602653"/>
          </a:xfrm>
        </p:spPr>
        <p:txBody>
          <a:bodyPr>
            <a:normAutofit fontScale="90000"/>
          </a:bodyPr>
          <a:lstStyle/>
          <a:p>
            <a:r>
              <a:rPr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> </a:t>
            </a:r>
            <a: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  <a:t/>
            </a:r>
            <a:br>
              <a:rPr lang="en-US" dirty="0" smtClean="0">
                <a:solidFill>
                  <a:srgbClr val="FF0000"/>
                </a:solidFill>
                <a:latin typeface="Cooper Black" panose="0208090404030B020404" pitchFamily="18" charset="0"/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s-ES" dirty="0"/>
              <a:t>Una plataforma integral de servicios de reparación y mantenimiento domésticos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959927"/>
            <a:ext cx="8229600" cy="1623436"/>
          </a:xfrm>
        </p:spPr>
        <p:txBody>
          <a:bodyPr/>
          <a:lstStyle/>
          <a:p>
            <a:pPr marL="0" indent="0">
              <a:buNone/>
            </a:pPr>
            <a:r>
              <a:rPr lang="es-ES" dirty="0"/>
              <a:t>Conectando clientes con expertos para reparación y mantenimiento de refrigeradores, hornos, aires acondicionados, lavadoras, electricidad y más servicios.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8047" y="988149"/>
            <a:ext cx="1309252" cy="130925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410261" y="2171244"/>
            <a:ext cx="1909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ooper Black" panose="0208090404030B020404" pitchFamily="18" charset="0"/>
              </a:rPr>
              <a:t>SmartFix</a:t>
            </a:r>
            <a:endParaRPr lang="en-US" sz="2800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1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7818" y="2194560"/>
            <a:ext cx="8670868" cy="4469476"/>
          </a:xfrm>
        </p:spPr>
        <p:txBody>
          <a:bodyPr>
            <a:normAutofit lnSpcReduction="10000"/>
          </a:bodyPr>
          <a:lstStyle/>
          <a:p>
            <a:r>
              <a:rPr dirty="0"/>
              <a:t>Creciente demanda de servicios domésticos bajo demanda.</a:t>
            </a:r>
          </a:p>
          <a:p>
            <a:r>
              <a:rPr lang="es-ES" dirty="0"/>
              <a:t>Los clientes buscan soluciones de reparación confiables, rápidas y asequibles para las puertas.</a:t>
            </a:r>
            <a:endParaRPr dirty="0"/>
          </a:p>
          <a:p>
            <a:pPr marL="0" indent="0">
              <a:buNone/>
            </a:pPr>
            <a:r>
              <a:rPr b="1" dirty="0"/>
              <a:t>Desafíos:</a:t>
            </a:r>
          </a:p>
          <a:p>
            <a:r>
              <a:rPr dirty="0" smtClean="0"/>
              <a:t> </a:t>
            </a:r>
            <a:r>
              <a:rPr dirty="0"/>
              <a:t>Falta de confianza en los técnicos locales</a:t>
            </a:r>
          </a:p>
          <a:p>
            <a:r>
              <a:rPr dirty="0" smtClean="0"/>
              <a:t> </a:t>
            </a:r>
            <a:r>
              <a:rPr dirty="0"/>
              <a:t>Precios inconsistentes</a:t>
            </a:r>
          </a:p>
          <a:p>
            <a:r>
              <a:rPr dirty="0" smtClean="0"/>
              <a:t> </a:t>
            </a:r>
            <a:r>
              <a:rPr dirty="0"/>
              <a:t>No existe una plataforma de servicios centralizada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Solución Propuesta:</a:t>
            </a:r>
          </a:p>
          <a:p>
            <a:r>
              <a:rPr lang="es-ES" dirty="0"/>
              <a:t>Una aplicación web para reservar servicios de reparación, técnicos de confianza y precios </a:t>
            </a:r>
            <a:r>
              <a:rPr lang="es-ES" dirty="0" smtClean="0"/>
              <a:t>justos</a:t>
            </a:r>
            <a:r>
              <a:rPr dirty="0" smtClean="0"/>
              <a:t>.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5636" y="5077863"/>
            <a:ext cx="843050" cy="843050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2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Justificación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Necesidad del mercado: Aumento del número de electrodomésticos y reparaciones frecuentes.</a:t>
            </a:r>
          </a:p>
          <a:p>
            <a:r>
              <a:rPr lang="es-ES" dirty="0"/>
              <a:t>Beneficio para el cliente: Plataforma centralizada para servicios de reparación.</a:t>
            </a:r>
          </a:p>
          <a:p>
            <a:r>
              <a:rPr lang="es-ES" dirty="0"/>
              <a:t>Beneficio empresarial: Comisión por servicio, modelo de suscripción para técnicos.</a:t>
            </a:r>
          </a:p>
          <a:p>
            <a:r>
              <a:rPr lang="es-ES" dirty="0"/>
              <a:t>Visión a largo plazo: Ampliación a instalación, configuración de hogares inteligentes y mantenimiento preventivo.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3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Requisitos Funcionales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973" y="2186247"/>
            <a:ext cx="4504113" cy="21225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/>
              <a:t>Funciones para Clientes:</a:t>
            </a:r>
          </a:p>
          <a:p>
            <a:r>
              <a:rPr lang="es-ES" sz="1800" dirty="0"/>
              <a:t>Reserva de servicio</a:t>
            </a:r>
          </a:p>
          <a:p>
            <a:r>
              <a:rPr lang="es-ES" sz="1800" dirty="0"/>
              <a:t>Revisión del técnico y del servicio</a:t>
            </a:r>
          </a:p>
          <a:p>
            <a:r>
              <a:rPr lang="es-ES" sz="1800" dirty="0"/>
              <a:t>Precios y pagos justos</a:t>
            </a:r>
          </a:p>
          <a:p>
            <a:r>
              <a:rPr lang="es-ES" sz="1800" dirty="0"/>
              <a:t>Chat de atención al cliente</a:t>
            </a:r>
            <a:endParaRPr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5360670" y="2590800"/>
            <a:ext cx="347853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Funciones para Técnicos: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Notificaciones de solicitudes de empleo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Perfil y calificaciones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Panel de ganancias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71700" y="4801985"/>
            <a:ext cx="521277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Funciones para Administradores: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Gestión de técnicos y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Gestión de categorías de servicio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Informes y análisis</a:t>
            </a:r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4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Módulos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4360" y="2734887"/>
            <a:ext cx="7955280" cy="3541222"/>
          </a:xfrm>
        </p:spPr>
        <p:txBody>
          <a:bodyPr>
            <a:normAutofit/>
          </a:bodyPr>
          <a:lstStyle/>
          <a:p>
            <a:r>
              <a:rPr lang="es-ES" dirty="0"/>
              <a:t>Módulo de usuario: Registro, reserva de servicios, calificación del servicio</a:t>
            </a:r>
          </a:p>
          <a:p>
            <a:r>
              <a:rPr lang="es-ES" dirty="0"/>
              <a:t>Módulo de técnico: Creación de perfiles, asignación de tareas</a:t>
            </a:r>
          </a:p>
          <a:p>
            <a:r>
              <a:rPr lang="es-ES" dirty="0"/>
              <a:t>Módulo de administración: Control del sistema, análisis</a:t>
            </a:r>
          </a:p>
          <a:p>
            <a:r>
              <a:rPr lang="es-ES" dirty="0"/>
              <a:t>Módulo de notificaciones: Actualizaciones </a:t>
            </a:r>
            <a:r>
              <a:rPr lang="es-ES" dirty="0" err="1"/>
              <a:t>push</a:t>
            </a:r>
            <a:endParaRPr lang="es-ES" dirty="0"/>
          </a:p>
          <a:p>
            <a:r>
              <a:rPr lang="es-ES" dirty="0"/>
              <a:t>Módulo de soporte: Chatbot + asistencia humana</a:t>
            </a:r>
            <a:endParaRPr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5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Metodología de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Ágil</a:t>
            </a:r>
            <a:r>
              <a:rPr lang="en-US" dirty="0"/>
              <a:t> con </a:t>
            </a:r>
            <a:r>
              <a:rPr lang="en-US" dirty="0" smtClean="0"/>
              <a:t>Scrum</a:t>
            </a:r>
            <a:r>
              <a:rPr dirty="0" smtClean="0"/>
              <a:t>:</a:t>
            </a:r>
          </a:p>
          <a:p>
            <a:r>
              <a:rPr lang="es-ES" dirty="0" smtClean="0"/>
              <a:t>Flexibilidad en los requisitos</a:t>
            </a:r>
          </a:p>
          <a:p>
            <a:r>
              <a:rPr lang="es-ES" dirty="0" smtClean="0"/>
              <a:t>Entrega </a:t>
            </a:r>
            <a:r>
              <a:rPr lang="es-ES" dirty="0"/>
              <a:t>incremental de funcionalidades</a:t>
            </a:r>
          </a:p>
          <a:p>
            <a:r>
              <a:rPr lang="es-ES" dirty="0"/>
              <a:t>Revisiones periódicas de </a:t>
            </a:r>
            <a:r>
              <a:rPr lang="es-ES" dirty="0" err="1"/>
              <a:t>sprints</a:t>
            </a:r>
            <a:r>
              <a:rPr lang="es-ES" dirty="0"/>
              <a:t> para asegurar la calidad</a:t>
            </a:r>
            <a:endParaRPr dirty="0" smtClean="0"/>
          </a:p>
          <a:p>
            <a:pPr marL="0" indent="0">
              <a:buNone/>
            </a:pPr>
            <a:r>
              <a:rPr lang="en-US" dirty="0" err="1"/>
              <a:t>Etapas</a:t>
            </a:r>
            <a:r>
              <a:rPr lang="en-US" dirty="0"/>
              <a:t> de Scrum </a:t>
            </a:r>
            <a:r>
              <a:rPr dirty="0" smtClean="0"/>
              <a:t>:</a:t>
            </a:r>
          </a:p>
          <a:p>
            <a:r>
              <a:rPr dirty="0" smtClean="0"/>
              <a:t>Backlog </a:t>
            </a:r>
            <a:r>
              <a:rPr dirty="0"/>
              <a:t>Creation → Sprint Planning → Development → Testing → Review &amp; Deployment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6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4900" y="780601"/>
            <a:ext cx="6377940" cy="1293028"/>
          </a:xfrm>
        </p:spPr>
        <p:txBody>
          <a:bodyPr/>
          <a:lstStyle/>
          <a:p>
            <a:r>
              <a:rPr lang="en-US" dirty="0" smtClean="0"/>
              <a:t>Equipo del proyecto</a:t>
            </a:r>
            <a:endParaRPr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752157"/>
              </p:ext>
            </p:extLst>
          </p:nvPr>
        </p:nvGraphicFramePr>
        <p:xfrm>
          <a:off x="789706" y="2542373"/>
          <a:ext cx="7883238" cy="408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1619">
                  <a:extLst>
                    <a:ext uri="{9D8B030D-6E8A-4147-A177-3AD203B41FA5}">
                      <a16:colId xmlns:a16="http://schemas.microsoft.com/office/drawing/2014/main" val="871048867"/>
                    </a:ext>
                  </a:extLst>
                </a:gridCol>
                <a:gridCol w="3941619">
                  <a:extLst>
                    <a:ext uri="{9D8B030D-6E8A-4147-A177-3AD203B41FA5}">
                      <a16:colId xmlns:a16="http://schemas.microsoft.com/office/drawing/2014/main" val="3616340411"/>
                    </a:ext>
                  </a:extLst>
                </a:gridCol>
              </a:tblGrid>
              <a:tr h="43112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Equipo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Salario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por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963341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Gerente de proyecto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70,000 Mxn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971703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Desarrollador Senior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60,000 Mxn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899283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Desarrollador Junior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25,000 Mxn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258887"/>
                  </a:ext>
                </a:extLst>
              </a:tr>
              <a:tr h="437115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Diseñador de interfaz de usuario / UX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8915915"/>
                  </a:ext>
                </a:extLst>
              </a:tr>
              <a:tr h="754473">
                <a:tc>
                  <a:txBody>
                    <a:bodyPr/>
                    <a:lstStyle/>
                    <a:p>
                      <a:pPr algn="ctr"/>
                      <a:r>
                        <a:rPr lang="es-ES" dirty="0" smtClean="0"/>
                        <a:t>Ingeniero de control de calidad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35,000 Mxn</a:t>
                      </a:r>
                      <a:endParaRPr lang="en-US" dirty="0" smtClean="0"/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9421173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1600" dirty="0" smtClean="0"/>
              <a:t>7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Costo</a:t>
            </a:r>
            <a:r>
              <a:rPr dirty="0"/>
              <a:t> Total del Proyecto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511895"/>
              </p:ext>
            </p:extLst>
          </p:nvPr>
        </p:nvGraphicFramePr>
        <p:xfrm>
          <a:off x="484908" y="2286001"/>
          <a:ext cx="8409710" cy="4461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04855">
                  <a:extLst>
                    <a:ext uri="{9D8B030D-6E8A-4147-A177-3AD203B41FA5}">
                      <a16:colId xmlns:a16="http://schemas.microsoft.com/office/drawing/2014/main" val="3761334613"/>
                    </a:ext>
                  </a:extLst>
                </a:gridCol>
                <a:gridCol w="4204855">
                  <a:extLst>
                    <a:ext uri="{9D8B030D-6E8A-4147-A177-3AD203B41FA5}">
                      <a16:colId xmlns:a16="http://schemas.microsoft.com/office/drawing/2014/main" val="1857906350"/>
                    </a:ext>
                  </a:extLst>
                </a:gridCol>
              </a:tblGrid>
              <a:tr h="5214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Expenses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Cost 6 messes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283152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Salarios</a:t>
                      </a:r>
                      <a:r>
                        <a:rPr lang="en-US" dirty="0" smtClean="0"/>
                        <a:t> del </a:t>
                      </a:r>
                      <a:r>
                        <a:rPr lang="en-US" dirty="0" err="1" smtClean="0"/>
                        <a:t>equipo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13,80,000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119040"/>
                  </a:ext>
                </a:extLst>
              </a:tr>
              <a:tr h="9125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Infraestructura</a:t>
                      </a:r>
                      <a:r>
                        <a:rPr lang="en-US" dirty="0" smtClean="0"/>
                        <a:t> y </a:t>
                      </a:r>
                      <a:r>
                        <a:rPr lang="en-US" dirty="0" err="1" smtClean="0"/>
                        <a:t>servidores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180,000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7986653"/>
                  </a:ext>
                </a:extLst>
              </a:tr>
              <a:tr h="91251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Herramientas</a:t>
                      </a:r>
                      <a:r>
                        <a:rPr lang="en-US" dirty="0" smtClean="0"/>
                        <a:t> de </a:t>
                      </a:r>
                      <a:r>
                        <a:rPr lang="en-US" dirty="0" err="1" smtClean="0"/>
                        <a:t>desarrollo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8737672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Marketing y </a:t>
                      </a:r>
                      <a:r>
                        <a:rPr lang="en-US" dirty="0" err="1" smtClean="0"/>
                        <a:t>publicidad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078059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Otros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gastos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60,000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357169"/>
                  </a:ext>
                </a:extLst>
              </a:tr>
              <a:tr h="528677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Costo</a:t>
                      </a:r>
                      <a:r>
                        <a:rPr lang="en-US" dirty="0" smtClean="0"/>
                        <a:t> Total </a:t>
                      </a:r>
                      <a:r>
                        <a:rPr lang="en-US" dirty="0" err="1" smtClean="0"/>
                        <a:t>Estimado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1,830,000</a:t>
                      </a:r>
                      <a:r>
                        <a:rPr lang="en-US" baseline="0" dirty="0" smtClean="0"/>
                        <a:t> MXN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768175"/>
                  </a:ext>
                </a:extLst>
              </a:tr>
            </a:tbl>
          </a:graphicData>
        </a:graphic>
      </p:graphicFrame>
      <p:sp>
        <p:nvSpPr>
          <p:cNvPr id="6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572250" y="381001"/>
            <a:ext cx="1977390" cy="365125"/>
          </a:xfrm>
        </p:spPr>
        <p:txBody>
          <a:bodyPr/>
          <a:lstStyle/>
          <a:p>
            <a:r>
              <a:rPr lang="en-US" sz="1600" dirty="0" smtClean="0"/>
              <a:t>8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</TotalTime>
  <Words>506</Words>
  <Application>Microsoft Office PowerPoint</Application>
  <PresentationFormat>On-screen Show (4:3)</PresentationFormat>
  <Paragraphs>105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Black</vt:lpstr>
      <vt:lpstr>Calibri</vt:lpstr>
      <vt:lpstr>Century Gothic</vt:lpstr>
      <vt:lpstr>Cooper Black</vt:lpstr>
      <vt:lpstr>Vapor Trail</vt:lpstr>
      <vt:lpstr>PowerPoint Presentation</vt:lpstr>
      <vt:lpstr>   Una plataforma integral de servicios de reparación y mantenimiento domésticos</vt:lpstr>
      <vt:lpstr>Introducción</vt:lpstr>
      <vt:lpstr>Justificación del Proyecto</vt:lpstr>
      <vt:lpstr>Requisitos Funcionales</vt:lpstr>
      <vt:lpstr>Módulos del Proyecto</vt:lpstr>
      <vt:lpstr>Metodología de Desarrollo</vt:lpstr>
      <vt:lpstr>Equipo del proyecto</vt:lpstr>
      <vt:lpstr>Costo Total del Proyecto</vt:lpstr>
      <vt:lpstr>Cronograma</vt:lpstr>
      <vt:lpstr>Resultados Esperados</vt:lpstr>
      <vt:lpstr>Conclusión</vt:lpstr>
      <vt:lpstr>Una plataforma integral de servicios de reparación y mantenimiento domésticos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SmartFix  A Comprehensive Repair and maintenance  Service Platform</dc:title>
  <dc:subject/>
  <dc:creator/>
  <cp:keywords/>
  <dc:description>generated using python-pptx</dc:description>
  <cp:lastModifiedBy>Windows User</cp:lastModifiedBy>
  <cp:revision>20</cp:revision>
  <dcterms:created xsi:type="dcterms:W3CDTF">2013-01-27T09:14:16Z</dcterms:created>
  <dcterms:modified xsi:type="dcterms:W3CDTF">2025-08-27T23:12:21Z</dcterms:modified>
  <cp:category/>
</cp:coreProperties>
</file>