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10/24/2019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10/24/2019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10/24/2019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4FEB-8E9C-49B0-906A-5D3383A5D891}"/>
              </a:ext>
            </a:extLst>
          </p:cNvPr>
          <p:cNvSpPr>
            <a:spLocks noGrp="1"/>
          </p:cNvSpPr>
          <p:nvPr>
            <p:ph type="ctrTitle"/>
          </p:nvPr>
        </p:nvSpPr>
        <p:spPr/>
        <p:txBody>
          <a:bodyPr/>
          <a:lstStyle/>
          <a:p>
            <a:r>
              <a:rPr lang="en-US" dirty="0"/>
              <a:t>Coursera Final Project:</a:t>
            </a:r>
            <a:br>
              <a:rPr lang="en-US" dirty="0"/>
            </a:br>
            <a:r>
              <a:rPr lang="en-US" dirty="0"/>
              <a:t>IBM  Data Science</a:t>
            </a:r>
          </a:p>
        </p:txBody>
      </p:sp>
      <p:sp>
        <p:nvSpPr>
          <p:cNvPr id="3" name="Subtitle 2">
            <a:extLst>
              <a:ext uri="{FF2B5EF4-FFF2-40B4-BE49-F238E27FC236}">
                <a16:creationId xmlns:a16="http://schemas.microsoft.com/office/drawing/2014/main" id="{1FE46E25-8889-452E-A775-B22CA1EEC86B}"/>
              </a:ext>
            </a:extLst>
          </p:cNvPr>
          <p:cNvSpPr>
            <a:spLocks noGrp="1"/>
          </p:cNvSpPr>
          <p:nvPr>
            <p:ph type="subTitle" idx="1"/>
          </p:nvPr>
        </p:nvSpPr>
        <p:spPr/>
        <p:txBody>
          <a:bodyPr>
            <a:normAutofit fontScale="77500" lnSpcReduction="20000"/>
          </a:bodyPr>
          <a:lstStyle/>
          <a:p>
            <a:r>
              <a:rPr lang="en-US" dirty="0"/>
              <a:t>Farrukh Naveed Anjum</a:t>
            </a:r>
          </a:p>
          <a:p>
            <a:r>
              <a:rPr lang="en-US" dirty="0"/>
              <a:t>Rawalpindi, Pakistan</a:t>
            </a:r>
          </a:p>
          <a:p>
            <a:r>
              <a:rPr lang="en-US" dirty="0"/>
              <a:t>ANJUM.FARRUKH@GMAIL.COM</a:t>
            </a:r>
          </a:p>
        </p:txBody>
      </p:sp>
    </p:spTree>
    <p:extLst>
      <p:ext uri="{BB962C8B-B14F-4D97-AF65-F5344CB8AC3E}">
        <p14:creationId xmlns:p14="http://schemas.microsoft.com/office/powerpoint/2010/main" val="955604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B133-7FD4-4514-8881-0E044B4DE2F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E2BB323-B6AA-4742-94AE-E865926F6654}"/>
              </a:ext>
            </a:extLst>
          </p:cNvPr>
          <p:cNvSpPr>
            <a:spLocks noGrp="1"/>
          </p:cNvSpPr>
          <p:nvPr>
            <p:ph idx="1"/>
          </p:nvPr>
        </p:nvSpPr>
        <p:spPr/>
        <p:txBody>
          <a:bodyPr/>
          <a:lstStyle/>
          <a:p>
            <a:r>
              <a:rPr lang="en-US" dirty="0"/>
              <a:t>The neighborhoods are divided into N clusters where N is the number of clusters found using the optimal approach. The clustered</a:t>
            </a:r>
            <a:br>
              <a:rPr lang="en-US" dirty="0"/>
            </a:br>
            <a:r>
              <a:rPr lang="en-US" dirty="0"/>
              <a:t>neighborhoods are visualized using different colors so as to make</a:t>
            </a:r>
            <a:br>
              <a:rPr lang="en-US" dirty="0"/>
            </a:br>
            <a:r>
              <a:rPr lang="en-US" dirty="0"/>
              <a:t>them distinguishable. </a:t>
            </a:r>
            <a:br>
              <a:rPr lang="en-US" dirty="0"/>
            </a:br>
            <a:endParaRPr lang="en-US" dirty="0"/>
          </a:p>
        </p:txBody>
      </p:sp>
      <p:sp>
        <p:nvSpPr>
          <p:cNvPr id="6" name="TextBox 5">
            <a:extLst>
              <a:ext uri="{FF2B5EF4-FFF2-40B4-BE49-F238E27FC236}">
                <a16:creationId xmlns:a16="http://schemas.microsoft.com/office/drawing/2014/main" id="{E1FC2978-464B-40C8-93E3-25CB5B0C0FCB}"/>
              </a:ext>
            </a:extLst>
          </p:cNvPr>
          <p:cNvSpPr txBox="1"/>
          <p:nvPr/>
        </p:nvSpPr>
        <p:spPr>
          <a:xfrm>
            <a:off x="2755955" y="6440751"/>
            <a:ext cx="5623655" cy="646331"/>
          </a:xfrm>
          <a:prstGeom prst="rect">
            <a:avLst/>
          </a:prstGeom>
          <a:noFill/>
        </p:spPr>
        <p:txBody>
          <a:bodyPr wrap="none" rtlCol="0">
            <a:spAutoFit/>
          </a:bodyPr>
          <a:lstStyle/>
          <a:p>
            <a:r>
              <a:rPr lang="en-US" b="1" dirty="0"/>
              <a:t>Figure: </a:t>
            </a:r>
            <a:r>
              <a:rPr lang="en-US" dirty="0"/>
              <a:t>Neighborhoods of Rawalpindi (Clustered)</a:t>
            </a:r>
            <a:br>
              <a:rPr lang="en-US" dirty="0"/>
            </a:br>
            <a:endParaRPr lang="en-US" dirty="0"/>
          </a:p>
        </p:txBody>
      </p:sp>
      <p:pic>
        <p:nvPicPr>
          <p:cNvPr id="7" name="Picture 6">
            <a:extLst>
              <a:ext uri="{FF2B5EF4-FFF2-40B4-BE49-F238E27FC236}">
                <a16:creationId xmlns:a16="http://schemas.microsoft.com/office/drawing/2014/main" id="{78E17598-F5AC-4705-A3A9-D97DDAFE711F}"/>
              </a:ext>
            </a:extLst>
          </p:cNvPr>
          <p:cNvPicPr/>
          <p:nvPr/>
        </p:nvPicPr>
        <p:blipFill>
          <a:blip r:embed="rId2">
            <a:extLst>
              <a:ext uri="{28A0092B-C50C-407E-A947-70E740481C1C}">
                <a14:useLocalDpi xmlns:a14="http://schemas.microsoft.com/office/drawing/2010/main" val="0"/>
              </a:ext>
            </a:extLst>
          </a:blip>
          <a:stretch>
            <a:fillRect/>
          </a:stretch>
        </p:blipFill>
        <p:spPr>
          <a:xfrm>
            <a:off x="3294785" y="3878843"/>
            <a:ext cx="4545993" cy="2561908"/>
          </a:xfrm>
          <a:prstGeom prst="rect">
            <a:avLst/>
          </a:prstGeom>
        </p:spPr>
      </p:pic>
    </p:spTree>
    <p:extLst>
      <p:ext uri="{BB962C8B-B14F-4D97-AF65-F5344CB8AC3E}">
        <p14:creationId xmlns:p14="http://schemas.microsoft.com/office/powerpoint/2010/main" val="46829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1B88-C668-411B-95E6-9D4DDE47628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271AC09-C743-405C-B68C-D611551C3617}"/>
              </a:ext>
            </a:extLst>
          </p:cNvPr>
          <p:cNvSpPr>
            <a:spLocks noGrp="1"/>
          </p:cNvSpPr>
          <p:nvPr>
            <p:ph idx="1"/>
          </p:nvPr>
        </p:nvSpPr>
        <p:spPr/>
        <p:txBody>
          <a:bodyPr/>
          <a:lstStyle/>
          <a:p>
            <a:r>
              <a:rPr lang="en-US" dirty="0"/>
              <a:t>Five places namely </a:t>
            </a:r>
            <a:r>
              <a:rPr lang="en-US" dirty="0" err="1"/>
              <a:t>Bhall</a:t>
            </a:r>
            <a:r>
              <a:rPr lang="en-US" dirty="0"/>
              <a:t>, </a:t>
            </a:r>
            <a:r>
              <a:rPr lang="en-US" dirty="0" err="1"/>
              <a:t>Dhamial</a:t>
            </a:r>
            <a:r>
              <a:rPr lang="en-US" dirty="0"/>
              <a:t> Camp, </a:t>
            </a:r>
            <a:r>
              <a:rPr lang="en-US" dirty="0" err="1"/>
              <a:t>Kahula</a:t>
            </a:r>
            <a:r>
              <a:rPr lang="en-US" dirty="0"/>
              <a:t>, Raja Town, Satellite Town and Urdu Bazar falls near market or either bus stations. Hence are in same cluster.</a:t>
            </a:r>
          </a:p>
        </p:txBody>
      </p:sp>
      <p:sp>
        <p:nvSpPr>
          <p:cNvPr id="6" name="TextBox 5">
            <a:extLst>
              <a:ext uri="{FF2B5EF4-FFF2-40B4-BE49-F238E27FC236}">
                <a16:creationId xmlns:a16="http://schemas.microsoft.com/office/drawing/2014/main" id="{3661B2E0-F1B1-4139-83B3-345FA02CA477}"/>
              </a:ext>
            </a:extLst>
          </p:cNvPr>
          <p:cNvSpPr txBox="1"/>
          <p:nvPr/>
        </p:nvSpPr>
        <p:spPr>
          <a:xfrm>
            <a:off x="2801278" y="6331491"/>
            <a:ext cx="6001964" cy="646331"/>
          </a:xfrm>
          <a:prstGeom prst="rect">
            <a:avLst/>
          </a:prstGeom>
          <a:noFill/>
        </p:spPr>
        <p:txBody>
          <a:bodyPr wrap="none" rtlCol="0">
            <a:spAutoFit/>
          </a:bodyPr>
          <a:lstStyle/>
          <a:p>
            <a:r>
              <a:rPr lang="en-US" b="1" dirty="0"/>
              <a:t>Figure: </a:t>
            </a:r>
            <a:r>
              <a:rPr lang="en-US" dirty="0"/>
              <a:t>Cluster having Train as most common venue </a:t>
            </a:r>
            <a:br>
              <a:rPr lang="en-US" dirty="0"/>
            </a:br>
            <a:endParaRPr lang="en-US" dirty="0"/>
          </a:p>
        </p:txBody>
      </p:sp>
      <p:pic>
        <p:nvPicPr>
          <p:cNvPr id="8" name="Picture 7">
            <a:extLst>
              <a:ext uri="{FF2B5EF4-FFF2-40B4-BE49-F238E27FC236}">
                <a16:creationId xmlns:a16="http://schemas.microsoft.com/office/drawing/2014/main" id="{6D23F5B9-63AC-4D43-8E23-AE0C3BEEAC3A}"/>
              </a:ext>
            </a:extLst>
          </p:cNvPr>
          <p:cNvPicPr/>
          <p:nvPr/>
        </p:nvPicPr>
        <p:blipFill>
          <a:blip r:embed="rId2">
            <a:extLst>
              <a:ext uri="{28A0092B-C50C-407E-A947-70E740481C1C}">
                <a14:useLocalDpi xmlns:a14="http://schemas.microsoft.com/office/drawing/2010/main" val="0"/>
              </a:ext>
            </a:extLst>
          </a:blip>
          <a:stretch>
            <a:fillRect/>
          </a:stretch>
        </p:blipFill>
        <p:spPr>
          <a:xfrm>
            <a:off x="2037521" y="3608718"/>
            <a:ext cx="7878845" cy="2722773"/>
          </a:xfrm>
          <a:prstGeom prst="rect">
            <a:avLst/>
          </a:prstGeom>
        </p:spPr>
      </p:pic>
    </p:spTree>
    <p:extLst>
      <p:ext uri="{BB962C8B-B14F-4D97-AF65-F5344CB8AC3E}">
        <p14:creationId xmlns:p14="http://schemas.microsoft.com/office/powerpoint/2010/main" val="1656528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29B7-B841-467B-8347-C6C096DFB87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3ABB886-4A81-41A2-8ED1-43D03DA797BD}"/>
              </a:ext>
            </a:extLst>
          </p:cNvPr>
          <p:cNvSpPr>
            <a:spLocks noGrp="1"/>
          </p:cNvSpPr>
          <p:nvPr>
            <p:ph idx="1"/>
          </p:nvPr>
        </p:nvSpPr>
        <p:spPr/>
        <p:txBody>
          <a:bodyPr>
            <a:normAutofit lnSpcReduction="10000"/>
          </a:bodyPr>
          <a:lstStyle/>
          <a:p>
            <a:r>
              <a:rPr lang="en-US" dirty="0"/>
              <a:t>The middle class in Pakistan can loosely be defined as the section of society that comprises households with a minimum monthly income of $320. A household on average consists of six members. If this categorization is correct in a broad sense, the size of the middle class in our country has grown to nearly 50 million of Pakistan’s total population of 200 million. This estimate is not based on any scientific survey but on anecdotal evidence and social observations. However, one can argue that the size of Pakistan’s upper middle class is smaller, not exceeding 20 million at best.</a:t>
            </a:r>
          </a:p>
          <a:p>
            <a:r>
              <a:rPr lang="en-US" dirty="0"/>
              <a:t>Hence opening the a Hotel (Along with Restaurant) near railway stations area can get one $1250 per day profit in case average of 50 people stay there.</a:t>
            </a:r>
          </a:p>
          <a:p>
            <a:endParaRPr lang="en-US" dirty="0"/>
          </a:p>
        </p:txBody>
      </p:sp>
    </p:spTree>
    <p:extLst>
      <p:ext uri="{BB962C8B-B14F-4D97-AF65-F5344CB8AC3E}">
        <p14:creationId xmlns:p14="http://schemas.microsoft.com/office/powerpoint/2010/main" val="111496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7DF7-A56C-4D0B-8DD0-691A2E4B990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F2A5B7F-F439-4BCF-936D-9F7D192433F7}"/>
              </a:ext>
            </a:extLst>
          </p:cNvPr>
          <p:cNvSpPr>
            <a:spLocks noGrp="1"/>
          </p:cNvSpPr>
          <p:nvPr>
            <p:ph idx="1"/>
          </p:nvPr>
        </p:nvSpPr>
        <p:spPr/>
        <p:txBody>
          <a:bodyPr/>
          <a:lstStyle/>
          <a:p>
            <a:r>
              <a:rPr lang="en-US" dirty="0"/>
              <a:t>Introduction</a:t>
            </a:r>
          </a:p>
          <a:p>
            <a:r>
              <a:rPr lang="en-US" dirty="0"/>
              <a:t>Business Problem</a:t>
            </a:r>
          </a:p>
          <a:p>
            <a:r>
              <a:rPr lang="en-US" dirty="0"/>
              <a:t>Data</a:t>
            </a:r>
          </a:p>
          <a:p>
            <a:pPr lvl="1"/>
            <a:r>
              <a:rPr lang="en-US" dirty="0"/>
              <a:t>Neighborhoods</a:t>
            </a:r>
          </a:p>
          <a:p>
            <a:pPr lvl="1"/>
            <a:r>
              <a:rPr lang="en-US" dirty="0"/>
              <a:t>Geocoding</a:t>
            </a:r>
          </a:p>
          <a:p>
            <a:pPr lvl="1"/>
            <a:r>
              <a:rPr lang="en-US" dirty="0"/>
              <a:t>Venue Data</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17969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D1EB-8FC7-4C43-9611-4EE6C54CD244}"/>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B45AA6B3-8AFF-473D-93AA-14F3E8DDA6A9}"/>
              </a:ext>
            </a:extLst>
          </p:cNvPr>
          <p:cNvSpPr>
            <a:spLocks noGrp="1"/>
          </p:cNvSpPr>
          <p:nvPr>
            <p:ph idx="1"/>
          </p:nvPr>
        </p:nvSpPr>
        <p:spPr/>
        <p:txBody>
          <a:bodyPr/>
          <a:lstStyle/>
          <a:p>
            <a:r>
              <a:rPr lang="en-US" dirty="0"/>
              <a:t>Rawalpindi is adjutant city of Islamabad (The Capital of Pakistan). Thousand of people and come here for , Upon arrival in new city Rawalpindi, they need to find hotels to stay in and restaurants for eating food. Also drink brewages in coffee shops.</a:t>
            </a:r>
          </a:p>
          <a:p>
            <a:r>
              <a:rPr lang="en-US" dirty="0"/>
              <a:t>Goal of the exercise will be to find the ideal spot in the city where hotel can be built for maximizing the profits</a:t>
            </a:r>
          </a:p>
        </p:txBody>
      </p:sp>
    </p:spTree>
    <p:extLst>
      <p:ext uri="{BB962C8B-B14F-4D97-AF65-F5344CB8AC3E}">
        <p14:creationId xmlns:p14="http://schemas.microsoft.com/office/powerpoint/2010/main" val="160798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885-5BFF-4155-9B04-2507341619B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6CE8735-B61B-4E6D-9880-FA3A56E5FE12}"/>
              </a:ext>
            </a:extLst>
          </p:cNvPr>
          <p:cNvSpPr>
            <a:spLocks noGrp="1"/>
          </p:cNvSpPr>
          <p:nvPr>
            <p:ph idx="1"/>
          </p:nvPr>
        </p:nvSpPr>
        <p:spPr/>
        <p:txBody>
          <a:bodyPr/>
          <a:lstStyle/>
          <a:p>
            <a:r>
              <a:rPr lang="en-US" dirty="0"/>
              <a:t>Neighborhoods</a:t>
            </a:r>
          </a:p>
          <a:p>
            <a:pPr lvl="1"/>
            <a:r>
              <a:rPr lang="en-US" dirty="0"/>
              <a:t>Data for the neighborhoods in </a:t>
            </a:r>
            <a:r>
              <a:rPr lang="en-US" b="1" dirty="0"/>
              <a:t>Rawalpindi</a:t>
            </a:r>
            <a:r>
              <a:rPr lang="en-US" dirty="0"/>
              <a:t> can be scrapped from Wikipedia using BeautifulSoup library.  We will use this data.</a:t>
            </a:r>
          </a:p>
          <a:p>
            <a:r>
              <a:rPr lang="en-US" dirty="0"/>
              <a:t>Geocoding</a:t>
            </a:r>
          </a:p>
          <a:p>
            <a:pPr lvl="1"/>
            <a:r>
              <a:rPr lang="en-US" dirty="0"/>
              <a:t>We will use rawalpindi.csv data. Import into the Pandas Data Frame. Lat, Long (Geo Spatial Data) can be retrieve using </a:t>
            </a:r>
            <a:r>
              <a:rPr lang="en-US" b="1" dirty="0" err="1"/>
              <a:t>FourSquare</a:t>
            </a:r>
            <a:r>
              <a:rPr lang="en-US" b="1" dirty="0"/>
              <a:t> API</a:t>
            </a:r>
            <a:r>
              <a:rPr lang="en-US" dirty="0"/>
              <a:t>.</a:t>
            </a:r>
          </a:p>
          <a:p>
            <a:pPr lvl="1"/>
            <a:r>
              <a:rPr lang="en-US" dirty="0"/>
              <a:t>It will be persisted into data frame and we will store it for later on use.</a:t>
            </a:r>
          </a:p>
          <a:p>
            <a:r>
              <a:rPr lang="en-US" dirty="0"/>
              <a:t>Venue Data</a:t>
            </a:r>
          </a:p>
          <a:p>
            <a:pPr lvl="1"/>
            <a:r>
              <a:rPr lang="en-US" dirty="0"/>
              <a:t>We will find the venues using </a:t>
            </a:r>
            <a:r>
              <a:rPr lang="en-US" b="1" dirty="0"/>
              <a:t>Foursquare API</a:t>
            </a:r>
            <a:r>
              <a:rPr lang="en-US" dirty="0"/>
              <a:t>. Create another data frame, that will contain the venue details along with there respective neighborhoods.</a:t>
            </a:r>
          </a:p>
        </p:txBody>
      </p:sp>
    </p:spTree>
    <p:extLst>
      <p:ext uri="{BB962C8B-B14F-4D97-AF65-F5344CB8AC3E}">
        <p14:creationId xmlns:p14="http://schemas.microsoft.com/office/powerpoint/2010/main" val="326817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B7E9-6C99-4346-A88A-04F3A0B4E6B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FBB8367-2156-4526-A7EF-8DC0244DE75D}"/>
              </a:ext>
            </a:extLst>
          </p:cNvPr>
          <p:cNvSpPr>
            <a:spLocks noGrp="1"/>
          </p:cNvSpPr>
          <p:nvPr>
            <p:ph idx="1"/>
          </p:nvPr>
        </p:nvSpPr>
        <p:spPr/>
        <p:txBody>
          <a:bodyPr/>
          <a:lstStyle/>
          <a:p>
            <a:r>
              <a:rPr lang="en-US" dirty="0"/>
              <a:t>Accuracy of GeoEncoding</a:t>
            </a:r>
          </a:p>
          <a:p>
            <a:pPr marL="457200" lvl="1" indent="0">
              <a:buNone/>
            </a:pPr>
            <a:r>
              <a:rPr lang="en-US" sz="1400" dirty="0"/>
              <a:t>During first phase of development with Geocoder API, the number of erroneous results were of an great amount, which led to the development of an algorithm to analyze the accuracy of the Geocoding API used.</a:t>
            </a:r>
          </a:p>
          <a:p>
            <a:pPr marL="457200" lvl="1" indent="0">
              <a:buNone/>
            </a:pPr>
            <a:r>
              <a:rPr lang="en-US" sz="1400" dirty="0"/>
              <a:t>In the algorithm developed, Geocoding API from various providers were tested, and in the end, Google Maps Geocoder API turned. out to have the least number of collisions (errors) in our analysis.</a:t>
            </a:r>
            <a:endParaRPr lang="en-US" dirty="0"/>
          </a:p>
          <a:p>
            <a:r>
              <a:rPr lang="en-US" dirty="0"/>
              <a:t>Folium</a:t>
            </a:r>
          </a:p>
          <a:p>
            <a:pPr marL="0" indent="0">
              <a:buNone/>
            </a:pPr>
            <a:r>
              <a:rPr lang="en-US" sz="1400" dirty="0"/>
              <a:t>	It has the data wrangling strengths of the </a:t>
            </a:r>
            <a:r>
              <a:rPr lang="en-US" sz="1400" b="1" dirty="0"/>
              <a:t>Python</a:t>
            </a:r>
            <a:r>
              <a:rPr lang="en-US" sz="1400" dirty="0"/>
              <a:t> ecosystem and the mapping strengths of the 	</a:t>
            </a:r>
            <a:r>
              <a:rPr lang="en-US" sz="1400" b="1" dirty="0"/>
              <a:t>leaflet.js </a:t>
            </a:r>
            <a:r>
              <a:rPr lang="en-US" sz="1400" dirty="0"/>
              <a:t>library. All cluster visualization are done with help of Folium which in turn generates a 	Leaflet map made using </a:t>
            </a:r>
            <a:r>
              <a:rPr lang="en-US" sz="1400" b="1" dirty="0"/>
              <a:t>OpenStreetMap</a:t>
            </a:r>
            <a:r>
              <a:rPr lang="en-US" sz="1400" dirty="0"/>
              <a:t> technology.</a:t>
            </a:r>
          </a:p>
        </p:txBody>
      </p:sp>
    </p:spTree>
    <p:extLst>
      <p:ext uri="{BB962C8B-B14F-4D97-AF65-F5344CB8AC3E}">
        <p14:creationId xmlns:p14="http://schemas.microsoft.com/office/powerpoint/2010/main" val="375697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5FCC-73B7-457D-B6AF-704D513BE465}"/>
              </a:ext>
            </a:extLst>
          </p:cNvPr>
          <p:cNvSpPr>
            <a:spLocks noGrp="1"/>
          </p:cNvSpPr>
          <p:nvPr>
            <p:ph type="title"/>
          </p:nvPr>
        </p:nvSpPr>
        <p:spPr/>
        <p:txBody>
          <a:bodyPr/>
          <a:lstStyle/>
          <a:p>
            <a:r>
              <a:rPr lang="en-US" dirty="0"/>
              <a:t>Methodology</a:t>
            </a:r>
          </a:p>
        </p:txBody>
      </p:sp>
      <p:sp>
        <p:nvSpPr>
          <p:cNvPr id="6" name="TextBox 5">
            <a:extLst>
              <a:ext uri="{FF2B5EF4-FFF2-40B4-BE49-F238E27FC236}">
                <a16:creationId xmlns:a16="http://schemas.microsoft.com/office/drawing/2014/main" id="{9ACF4A74-3DC7-4786-ABF6-42F0E9803461}"/>
              </a:ext>
            </a:extLst>
          </p:cNvPr>
          <p:cNvSpPr txBox="1"/>
          <p:nvPr/>
        </p:nvSpPr>
        <p:spPr>
          <a:xfrm>
            <a:off x="3644348" y="6329481"/>
            <a:ext cx="4583306" cy="646331"/>
          </a:xfrm>
          <a:prstGeom prst="rect">
            <a:avLst/>
          </a:prstGeom>
          <a:noFill/>
        </p:spPr>
        <p:txBody>
          <a:bodyPr wrap="none" rtlCol="0">
            <a:spAutoFit/>
          </a:bodyPr>
          <a:lstStyle/>
          <a:p>
            <a:r>
              <a:rPr lang="en-US" b="1" dirty="0"/>
              <a:t>Figure: </a:t>
            </a:r>
            <a:r>
              <a:rPr lang="en-US" dirty="0"/>
              <a:t>Neighborhoods of Rawalpindi. </a:t>
            </a:r>
            <a:br>
              <a:rPr lang="en-US" dirty="0"/>
            </a:br>
            <a:endParaRPr lang="en-US" dirty="0"/>
          </a:p>
        </p:txBody>
      </p:sp>
      <p:pic>
        <p:nvPicPr>
          <p:cNvPr id="7" name="Picture 6">
            <a:extLst>
              <a:ext uri="{FF2B5EF4-FFF2-40B4-BE49-F238E27FC236}">
                <a16:creationId xmlns:a16="http://schemas.microsoft.com/office/drawing/2014/main" id="{6A7CFB6E-DA97-4DA8-A409-94AA5DEA1370}"/>
              </a:ext>
            </a:extLst>
          </p:cNvPr>
          <p:cNvPicPr/>
          <p:nvPr/>
        </p:nvPicPr>
        <p:blipFill>
          <a:blip r:embed="rId2">
            <a:extLst>
              <a:ext uri="{28A0092B-C50C-407E-A947-70E740481C1C}">
                <a14:useLocalDpi xmlns:a14="http://schemas.microsoft.com/office/drawing/2010/main" val="0"/>
              </a:ext>
            </a:extLst>
          </a:blip>
          <a:stretch>
            <a:fillRect/>
          </a:stretch>
        </p:blipFill>
        <p:spPr>
          <a:xfrm>
            <a:off x="2964201" y="2974776"/>
            <a:ext cx="5943600" cy="3354705"/>
          </a:xfrm>
          <a:prstGeom prst="rect">
            <a:avLst/>
          </a:prstGeom>
        </p:spPr>
      </p:pic>
    </p:spTree>
    <p:extLst>
      <p:ext uri="{BB962C8B-B14F-4D97-AF65-F5344CB8AC3E}">
        <p14:creationId xmlns:p14="http://schemas.microsoft.com/office/powerpoint/2010/main" val="81283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5336-9E9B-48EC-A79F-C6B02138DBF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7C5D52E-4CFB-4FFB-B9B8-085215420911}"/>
              </a:ext>
            </a:extLst>
          </p:cNvPr>
          <p:cNvSpPr>
            <a:spLocks noGrp="1"/>
          </p:cNvSpPr>
          <p:nvPr>
            <p:ph idx="1"/>
          </p:nvPr>
        </p:nvSpPr>
        <p:spPr/>
        <p:txBody>
          <a:bodyPr/>
          <a:lstStyle/>
          <a:p>
            <a:r>
              <a:rPr lang="en-US" dirty="0"/>
              <a:t>One Hot Encoding</a:t>
            </a:r>
          </a:p>
          <a:p>
            <a:pPr marL="457200" lvl="1" indent="0">
              <a:buNone/>
            </a:pPr>
            <a:r>
              <a:rPr lang="en-US" dirty="0"/>
              <a:t>One hot encoding is a process by which categorical variables are converted into a form that could be provided to ML algorithms to do a better job in prediction. </a:t>
            </a:r>
          </a:p>
          <a:p>
            <a:pPr marL="457200" lvl="1" indent="0">
              <a:buNone/>
            </a:pPr>
            <a:r>
              <a:rPr lang="en-US" dirty="0"/>
              <a:t>For the </a:t>
            </a:r>
            <a:r>
              <a:rPr lang="en-US" b="1" dirty="0"/>
              <a:t>K-means Clustering </a:t>
            </a:r>
            <a:r>
              <a:rPr lang="en-US" dirty="0"/>
              <a:t>algorithm. All unique items under Venue Category are one-hot encoded.</a:t>
            </a:r>
          </a:p>
          <a:p>
            <a:r>
              <a:rPr lang="en-US" dirty="0"/>
              <a:t>Top 10 most common venues</a:t>
            </a:r>
          </a:p>
          <a:p>
            <a:pPr marL="457200" lvl="1" indent="0">
              <a:buNone/>
            </a:pPr>
            <a:r>
              <a:rPr lang="en-US" dirty="0"/>
              <a:t>As we have vast variety in the venues, only the </a:t>
            </a:r>
            <a:r>
              <a:rPr lang="en-US" b="1" dirty="0"/>
              <a:t>top 10 common venues </a:t>
            </a:r>
            <a:r>
              <a:rPr lang="en-US" dirty="0"/>
              <a:t>are selected and a new Data Frame is made, which is used to train the </a:t>
            </a:r>
            <a:r>
              <a:rPr lang="en-US" b="1" dirty="0"/>
              <a:t>K-means Clustering Algorithm.</a:t>
            </a:r>
          </a:p>
        </p:txBody>
      </p:sp>
    </p:spTree>
    <p:extLst>
      <p:ext uri="{BB962C8B-B14F-4D97-AF65-F5344CB8AC3E}">
        <p14:creationId xmlns:p14="http://schemas.microsoft.com/office/powerpoint/2010/main" val="358134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89E5-83B4-4CCC-8646-DADDCB14B04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D9353B9-9FE1-4148-B269-A2C0BAF563A7}"/>
              </a:ext>
            </a:extLst>
          </p:cNvPr>
          <p:cNvSpPr>
            <a:spLocks noGrp="1"/>
          </p:cNvSpPr>
          <p:nvPr>
            <p:ph idx="1"/>
          </p:nvPr>
        </p:nvSpPr>
        <p:spPr>
          <a:xfrm>
            <a:off x="1154954" y="2468032"/>
            <a:ext cx="8825659" cy="3416300"/>
          </a:xfrm>
        </p:spPr>
        <p:txBody>
          <a:bodyPr/>
          <a:lstStyle/>
          <a:p>
            <a:r>
              <a:rPr lang="en-US" dirty="0"/>
              <a:t>Optimal Numbers of Clusters</a:t>
            </a:r>
          </a:p>
          <a:p>
            <a:pPr marL="457200" lvl="1" indent="0">
              <a:buNone/>
            </a:pPr>
            <a:r>
              <a:rPr lang="en-US" b="1" dirty="0"/>
              <a:t>Silhouette Score </a:t>
            </a:r>
            <a:r>
              <a:rPr lang="en-US" dirty="0"/>
              <a:t>is a measure of how similar an object is to its own cluster </a:t>
            </a:r>
            <a:r>
              <a:rPr lang="en-US" b="1" dirty="0"/>
              <a:t>(cohesion) </a:t>
            </a:r>
            <a:r>
              <a:rPr lang="en-US" dirty="0"/>
              <a:t>compared to other clusters </a:t>
            </a:r>
            <a:r>
              <a:rPr lang="en-US" b="1" dirty="0"/>
              <a:t>(separation). </a:t>
            </a:r>
            <a:r>
              <a:rPr lang="en-US" dirty="0"/>
              <a:t>The silhouette ranges from </a:t>
            </a:r>
            <a:r>
              <a:rPr lang="en-US" b="1" dirty="0"/>
              <a:t>-1 to +1</a:t>
            </a:r>
            <a:r>
              <a:rPr lang="en-US" dirty="0"/>
              <a:t>, where a high value indicates that the object is well matched to its own cluster and poorly matched to neighboring clusters.</a:t>
            </a:r>
          </a:p>
          <a:p>
            <a:pPr marL="457200" lvl="1" indent="0">
              <a:buNone/>
            </a:pPr>
            <a:r>
              <a:rPr lang="en-US" dirty="0"/>
              <a:t>As per the </a:t>
            </a:r>
            <a:r>
              <a:rPr lang="en-US" b="1" dirty="0"/>
              <a:t>Silhouette Score </a:t>
            </a:r>
            <a:r>
              <a:rPr lang="en-US" dirty="0"/>
              <a:t>of various clusters below </a:t>
            </a:r>
            <a:r>
              <a:rPr lang="en-US" b="1" dirty="0"/>
              <a:t>20</a:t>
            </a:r>
            <a:r>
              <a:rPr lang="en-US" dirty="0"/>
              <a:t>, the optimal cluster size.</a:t>
            </a:r>
          </a:p>
        </p:txBody>
      </p:sp>
    </p:spTree>
    <p:extLst>
      <p:ext uri="{BB962C8B-B14F-4D97-AF65-F5344CB8AC3E}">
        <p14:creationId xmlns:p14="http://schemas.microsoft.com/office/powerpoint/2010/main" val="241387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D961-341A-4815-AB3C-96E84AB5228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7884309-8F41-4310-AC02-6A78D1760570}"/>
              </a:ext>
            </a:extLst>
          </p:cNvPr>
          <p:cNvSpPr>
            <a:spLocks noGrp="1"/>
          </p:cNvSpPr>
          <p:nvPr>
            <p:ph idx="1"/>
          </p:nvPr>
        </p:nvSpPr>
        <p:spPr/>
        <p:txBody>
          <a:bodyPr/>
          <a:lstStyle/>
          <a:p>
            <a:r>
              <a:rPr lang="en-US" dirty="0"/>
              <a:t>KMeans Clustering</a:t>
            </a:r>
          </a:p>
          <a:p>
            <a:pPr marL="457200" lvl="1" indent="0">
              <a:buNone/>
            </a:pPr>
            <a:r>
              <a:rPr lang="en-US" dirty="0"/>
              <a:t>The venue data is then trained using KMeans Clustering Algorithm to get the desired clusters to base the analysis on. KMeans was chosen as the variables (Venue Categories) are huge, and in such situations KMeans will be computationally faster than other clustering algorithms.</a:t>
            </a:r>
          </a:p>
        </p:txBody>
      </p:sp>
    </p:spTree>
    <p:extLst>
      <p:ext uri="{BB962C8B-B14F-4D97-AF65-F5344CB8AC3E}">
        <p14:creationId xmlns:p14="http://schemas.microsoft.com/office/powerpoint/2010/main" val="19492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198</TotalTime>
  <Words>719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Coursera Final Project: IBM  Data Science</vt:lpstr>
      <vt:lpstr>Overview</vt:lpstr>
      <vt:lpstr>Business Problem</vt:lpstr>
      <vt:lpstr>Data</vt:lpstr>
      <vt:lpstr>Methodology</vt:lpstr>
      <vt:lpstr>Methodology</vt:lpstr>
      <vt:lpstr>Methodology</vt:lpstr>
      <vt:lpstr>Methodology</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Final Project: IBM  Data Science</dc:title>
  <dc:creator>Farrukh-LPT</dc:creator>
  <cp:lastModifiedBy>Farrukh-LPT</cp:lastModifiedBy>
  <cp:revision>28</cp:revision>
  <dcterms:created xsi:type="dcterms:W3CDTF">2019-10-23T05:44:41Z</dcterms:created>
  <dcterms:modified xsi:type="dcterms:W3CDTF">2019-10-24T11:14:50Z</dcterms:modified>
</cp:coreProperties>
</file>