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85" r:id="rId2"/>
    <p:sldId id="286" r:id="rId3"/>
    <p:sldId id="257" r:id="rId4"/>
    <p:sldId id="258" r:id="rId5"/>
    <p:sldId id="260" r:id="rId6"/>
    <p:sldId id="261" r:id="rId7"/>
    <p:sldId id="25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7" r:id="rId26"/>
    <p:sldId id="288" r:id="rId27"/>
    <p:sldId id="289"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87" autoAdjust="0"/>
    <p:restoredTop sz="94660"/>
  </p:normalViewPr>
  <p:slideViewPr>
    <p:cSldViewPr>
      <p:cViewPr>
        <p:scale>
          <a:sx n="50" d="100"/>
          <a:sy n="50" d="100"/>
        </p:scale>
        <p:origin x="-1660" y="-3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9/28/2024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9/28/2024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9/28/2024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9/28/2024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76400"/>
          </a:xfrm>
        </p:spPr>
        <p:txBody>
          <a:bodyPr>
            <a:noAutofit/>
          </a:bodyPr>
          <a:lstStyle/>
          <a:p>
            <a:r>
              <a:rPr lang="en-US" sz="6600" b="1" dirty="0" smtClean="0">
                <a:latin typeface="Algerian" pitchFamily="82" charset="0"/>
              </a:rPr>
              <a:t>Python Project Presentation</a:t>
            </a:r>
            <a:br>
              <a:rPr lang="en-US" sz="6600" b="1" dirty="0" smtClean="0">
                <a:latin typeface="Algerian" pitchFamily="82" charset="0"/>
              </a:rPr>
            </a:br>
            <a:r>
              <a:rPr lang="en-US" sz="3600" b="1" dirty="0" smtClean="0"/>
              <a:t>Topic:</a:t>
            </a:r>
            <a:r>
              <a:rPr lang="en-US" sz="3600" dirty="0" smtClean="0">
                <a:latin typeface="+mn-lt"/>
              </a:rPr>
              <a:t> Crime Mapping Tool POC</a:t>
            </a:r>
            <a:endParaRPr lang="en-US" sz="3600" dirty="0">
              <a:latin typeface="Algerian" pitchFamily="82" charset="0"/>
            </a:endParaRPr>
          </a:p>
        </p:txBody>
      </p:sp>
      <p:sp>
        <p:nvSpPr>
          <p:cNvPr id="3" name="Content Placeholder 2"/>
          <p:cNvSpPr>
            <a:spLocks noGrp="1"/>
          </p:cNvSpPr>
          <p:nvPr>
            <p:ph idx="1"/>
          </p:nvPr>
        </p:nvSpPr>
        <p:spPr>
          <a:xfrm>
            <a:off x="4724400" y="2895600"/>
            <a:ext cx="3962400" cy="3810000"/>
          </a:xfrm>
        </p:spPr>
        <p:txBody>
          <a:bodyPr>
            <a:normAutofit fontScale="92500"/>
          </a:bodyPr>
          <a:lstStyle/>
          <a:p>
            <a:pPr>
              <a:buNone/>
            </a:pPr>
            <a:r>
              <a:rPr lang="en-US" dirty="0" smtClean="0"/>
              <a:t>                                                         </a:t>
            </a:r>
            <a:r>
              <a:rPr lang="en-US" b="1" dirty="0" smtClean="0">
                <a:latin typeface="+mj-lt"/>
              </a:rPr>
              <a:t>Presented by:</a:t>
            </a:r>
          </a:p>
          <a:p>
            <a:r>
              <a:rPr lang="en-US" dirty="0" err="1" smtClean="0"/>
              <a:t>Khaja</a:t>
            </a:r>
            <a:r>
              <a:rPr lang="en-US" dirty="0" smtClean="0"/>
              <a:t> </a:t>
            </a:r>
            <a:r>
              <a:rPr lang="en-US" dirty="0" err="1" smtClean="0"/>
              <a:t>Bani</a:t>
            </a:r>
            <a:endParaRPr lang="en-US" dirty="0" smtClean="0"/>
          </a:p>
          <a:p>
            <a:r>
              <a:rPr lang="en-US" dirty="0" err="1" smtClean="0"/>
              <a:t>Theheseen</a:t>
            </a:r>
            <a:r>
              <a:rPr lang="en-US" dirty="0" smtClean="0"/>
              <a:t> </a:t>
            </a:r>
            <a:r>
              <a:rPr lang="en-US" dirty="0" err="1" smtClean="0"/>
              <a:t>Sulthana</a:t>
            </a:r>
            <a:endParaRPr lang="en-US" dirty="0" smtClean="0"/>
          </a:p>
          <a:p>
            <a:r>
              <a:rPr lang="en-US" dirty="0" err="1" smtClean="0"/>
              <a:t>K.Nandhini</a:t>
            </a:r>
            <a:endParaRPr lang="en-US" dirty="0" smtClean="0"/>
          </a:p>
          <a:p>
            <a:r>
              <a:rPr lang="en-US" dirty="0" err="1" smtClean="0"/>
              <a:t>Naveed</a:t>
            </a:r>
            <a:r>
              <a:rPr lang="en-US" dirty="0" smtClean="0"/>
              <a:t> Khan</a:t>
            </a:r>
          </a:p>
          <a:p>
            <a:r>
              <a:rPr lang="en-US" dirty="0" err="1" smtClean="0"/>
              <a:t>P.Karthik</a:t>
            </a:r>
            <a:r>
              <a:rPr lang="en-US" dirty="0" smtClean="0"/>
              <a:t> </a:t>
            </a:r>
            <a:r>
              <a:rPr lang="en-US" dirty="0" err="1" smtClean="0"/>
              <a:t>Sai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5632311"/>
          </a:xfrm>
          <a:prstGeom prst="rect">
            <a:avLst/>
          </a:prstGeom>
        </p:spPr>
        <p:txBody>
          <a:bodyPr wrap="square">
            <a:spAutoFit/>
          </a:bodyPr>
          <a:lstStyle/>
          <a:p>
            <a:r>
              <a:rPr lang="en-US" sz="3600" dirty="0" smtClean="0"/>
              <a:t>Business Objectives:</a:t>
            </a:r>
          </a:p>
          <a:p>
            <a:endParaRPr lang="en-US" sz="3600" dirty="0" smtClean="0"/>
          </a:p>
          <a:p>
            <a:pPr marL="742950" indent="-742950">
              <a:buAutoNum type="arabicPeriod"/>
            </a:pPr>
            <a:r>
              <a:rPr lang="en-US" sz="3600" dirty="0" smtClean="0"/>
              <a:t>Improve crime prevention and investigation strategies.</a:t>
            </a:r>
          </a:p>
          <a:p>
            <a:pPr marL="742950" indent="-742950">
              <a:buAutoNum type="arabicPeriod"/>
            </a:pPr>
            <a:r>
              <a:rPr lang="en-US" sz="3600" dirty="0" smtClean="0"/>
              <a:t>Enhance public safety and community engagement.</a:t>
            </a:r>
          </a:p>
          <a:p>
            <a:pPr marL="742950" indent="-742950">
              <a:buAutoNum type="arabicPeriod"/>
            </a:pPr>
            <a:r>
              <a:rPr lang="en-US" sz="3600" dirty="0" smtClean="0"/>
              <a:t>Optimize resource allocation for law enforcement agencies.</a:t>
            </a:r>
          </a:p>
          <a:p>
            <a:pPr marL="742950" indent="-742950">
              <a:buAutoNum type="arabicPeriod"/>
            </a:pPr>
            <a:r>
              <a:rPr lang="en-US" sz="3600" dirty="0" smtClean="0"/>
              <a:t>Reduce crime rates and improve quality of life.</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Sources of crime data:APIs:1. FBI Crime Data API: Provides crime data from the Uniform Crime Reporting (UCR) Program.2. Crime Data API (</a:t>
            </a:r>
            <a:r>
              <a:rPr lang="en-US" dirty="0" err="1" smtClean="0"/>
              <a:t>OpenCrime</a:t>
            </a:r>
            <a:r>
              <a:rPr lang="en-US" dirty="0" smtClean="0"/>
              <a:t>): Offers crime data from various law enforcement agencies.3. </a:t>
            </a:r>
            <a:r>
              <a:rPr lang="en-US" dirty="0" err="1" smtClean="0"/>
              <a:t>SpotCrime</a:t>
            </a:r>
            <a:r>
              <a:rPr lang="en-US" dirty="0" smtClean="0"/>
              <a:t> API: Provides crime data from local law enforcement agencies.4. </a:t>
            </a:r>
            <a:r>
              <a:rPr lang="en-US" dirty="0" err="1" smtClean="0"/>
              <a:t>CrimeReports</a:t>
            </a:r>
            <a:r>
              <a:rPr lang="en-US" dirty="0" smtClean="0"/>
              <a:t> API: Offers crime data from law enforcement agencies.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186309"/>
          </a:xfrm>
          <a:prstGeom prst="rect">
            <a:avLst/>
          </a:prstGeom>
        </p:spPr>
        <p:txBody>
          <a:bodyPr wrap="square">
            <a:spAutoFit/>
          </a:bodyPr>
          <a:lstStyle/>
          <a:p>
            <a:r>
              <a:rPr lang="en-US" sz="3600" dirty="0" smtClean="0"/>
              <a:t>Web Scraping:</a:t>
            </a:r>
          </a:p>
          <a:p>
            <a:pPr marL="742950" indent="-742950">
              <a:buAutoNum type="arabicPeriod"/>
            </a:pPr>
            <a:r>
              <a:rPr lang="en-US" sz="3600" dirty="0" smtClean="0"/>
              <a:t>Police department websites (e.g., NYPD, LAPD)</a:t>
            </a:r>
          </a:p>
          <a:p>
            <a:pPr marL="742950" indent="-742950">
              <a:buAutoNum type="arabicPeriod"/>
            </a:pPr>
            <a:r>
              <a:rPr lang="en-US" sz="3600" dirty="0" smtClean="0"/>
              <a:t>Crime reporting websites (e.g., </a:t>
            </a:r>
            <a:r>
              <a:rPr lang="en-US" sz="3600" dirty="0" err="1" smtClean="0"/>
              <a:t>CrimeReports</a:t>
            </a:r>
            <a:r>
              <a:rPr lang="en-US" sz="3600" dirty="0" smtClean="0"/>
              <a:t>, </a:t>
            </a:r>
            <a:r>
              <a:rPr lang="en-US" sz="3600" dirty="0" err="1" smtClean="0"/>
              <a:t>SpotCrime</a:t>
            </a:r>
            <a:r>
              <a:rPr lang="en-US" sz="3600" dirty="0" smtClean="0"/>
              <a:t>)</a:t>
            </a:r>
          </a:p>
          <a:p>
            <a:pPr marL="742950" indent="-742950"/>
            <a:endParaRPr lang="en-US" sz="3600" dirty="0" smtClean="0"/>
          </a:p>
          <a:p>
            <a:pPr marL="742950" indent="-742950"/>
            <a:r>
              <a:rPr lang="en-US" sz="3600" dirty="0" smtClean="0"/>
              <a:t>Government Databases:</a:t>
            </a:r>
          </a:p>
          <a:p>
            <a:pPr marL="742950" indent="-742950">
              <a:buAutoNum type="arabicPeriod"/>
            </a:pPr>
            <a:r>
              <a:rPr lang="en-US" sz="3600" dirty="0" smtClean="0"/>
              <a:t>FBI's Crime Data Explorer (CDE)</a:t>
            </a:r>
          </a:p>
          <a:p>
            <a:pPr marL="742950" indent="-742950">
              <a:buAutoNum type="arabicPeriod"/>
            </a:pPr>
            <a:r>
              <a:rPr lang="en-US" sz="3600" dirty="0" smtClean="0"/>
              <a:t>Bureau of Justice Statistics (BJS) Database</a:t>
            </a:r>
          </a:p>
          <a:p>
            <a:pPr marL="742950" indent="-742950">
              <a:buAutoNum type="arabicPeriod"/>
            </a:pPr>
            <a:r>
              <a:rPr lang="en-US" sz="3600" dirty="0" smtClean="0"/>
              <a:t>National Crime Information Center (NCIC) Database</a:t>
            </a:r>
            <a:endParaRPr 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 mapping methodology</a:t>
            </a:r>
            <a:endParaRPr lang="en-US" dirty="0"/>
          </a:p>
        </p:txBody>
      </p:sp>
      <p:sp>
        <p:nvSpPr>
          <p:cNvPr id="3" name="Content Placeholder 2"/>
          <p:cNvSpPr>
            <a:spLocks noGrp="1"/>
          </p:cNvSpPr>
          <p:nvPr>
            <p:ph idx="1"/>
          </p:nvPr>
        </p:nvSpPr>
        <p:spPr/>
        <p:txBody>
          <a:bodyPr/>
          <a:lstStyle/>
          <a:p>
            <a:r>
              <a:rPr lang="en-US" dirty="0" err="1" smtClean="0"/>
              <a:t>Geocoding</a:t>
            </a:r>
            <a:r>
              <a:rPr lang="en-US" dirty="0" smtClean="0"/>
              <a:t> crime locations involves converting addresses or location descriptions into geographic coordinates (latitude and longitude) to visualize and analyze crime patterns spatially.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524315"/>
          </a:xfrm>
          <a:prstGeom prst="rect">
            <a:avLst/>
          </a:prstGeom>
        </p:spPr>
        <p:txBody>
          <a:bodyPr wrap="square">
            <a:spAutoFit/>
          </a:bodyPr>
          <a:lstStyle/>
          <a:p>
            <a:r>
              <a:rPr lang="en-US" sz="3600" dirty="0" err="1" smtClean="0"/>
              <a:t>Geocoding</a:t>
            </a:r>
            <a:r>
              <a:rPr lang="en-US" sz="3600" dirty="0" smtClean="0"/>
              <a:t> Techniques:</a:t>
            </a:r>
          </a:p>
          <a:p>
            <a:pPr marL="742950" indent="-742950">
              <a:buAutoNum type="arabicPeriod"/>
            </a:pPr>
            <a:r>
              <a:rPr lang="en-US" sz="3600" dirty="0" smtClean="0"/>
              <a:t>Address Matching: Matches crime addresses to known locations in a reference database.</a:t>
            </a:r>
          </a:p>
          <a:p>
            <a:pPr marL="742950" indent="-742950">
              <a:buAutoNum type="arabicPeriod"/>
            </a:pPr>
            <a:r>
              <a:rPr lang="en-US" sz="3600" dirty="0" smtClean="0"/>
              <a:t>Intersection Matching: Matches crime locations to nearest intersections.</a:t>
            </a:r>
          </a:p>
          <a:p>
            <a:pPr marL="742950" indent="-742950">
              <a:buAutoNum type="arabicPeriod"/>
            </a:pPr>
            <a:r>
              <a:rPr lang="en-US" sz="3600" dirty="0" smtClean="0"/>
              <a:t>Point Matching: Matches crime locations to specific points (e.g., landmarks).</a:t>
            </a:r>
            <a:endParaRPr lang="en-US" sz="3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186309"/>
          </a:xfrm>
          <a:prstGeom prst="rect">
            <a:avLst/>
          </a:prstGeom>
        </p:spPr>
        <p:txBody>
          <a:bodyPr wrap="square">
            <a:spAutoFit/>
          </a:bodyPr>
          <a:lstStyle/>
          <a:p>
            <a:r>
              <a:rPr lang="en-US" sz="3600" dirty="0" smtClean="0"/>
              <a:t>Spatial Analysis in Crime Mapping:</a:t>
            </a:r>
          </a:p>
          <a:p>
            <a:pPr marL="742950" indent="-742950">
              <a:buAutoNum type="arabicPeriod"/>
            </a:pPr>
            <a:r>
              <a:rPr lang="en-US" sz="3600" dirty="0" smtClean="0"/>
              <a:t>Hotspot Analysis: Identifies high-crime areas.</a:t>
            </a:r>
          </a:p>
          <a:p>
            <a:pPr marL="742950" indent="-742950">
              <a:buAutoNum type="arabicPeriod"/>
            </a:pPr>
            <a:r>
              <a:rPr lang="en-US" sz="3600" dirty="0" smtClean="0"/>
              <a:t>Spatial Distribution: Examines crime patterns.</a:t>
            </a:r>
          </a:p>
          <a:p>
            <a:pPr marL="742950" indent="-742950">
              <a:buAutoNum type="arabicPeriod"/>
            </a:pPr>
            <a:r>
              <a:rPr lang="en-US" sz="3600" dirty="0" smtClean="0"/>
              <a:t>Crime Density Analysis: Measures crime concentration.</a:t>
            </a:r>
          </a:p>
          <a:p>
            <a:pPr marL="742950" indent="-742950">
              <a:buAutoNum type="arabicPeriod"/>
            </a:pPr>
            <a:r>
              <a:rPr lang="en-US" sz="3600" dirty="0" smtClean="0"/>
              <a:t>Journey-to-Crime Analysis: Analyzes offender movement.</a:t>
            </a:r>
          </a:p>
          <a:p>
            <a:pPr marL="742950" indent="-742950">
              <a:buAutoNum type="arabicPeriod"/>
            </a:pPr>
            <a:r>
              <a:rPr lang="en-US" sz="3600" dirty="0" smtClean="0"/>
              <a:t>Spatial Predictive Modeling: Forecasts crime risk</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839200" cy="6063198"/>
          </a:xfrm>
          <a:prstGeom prst="rect">
            <a:avLst/>
          </a:prstGeom>
        </p:spPr>
        <p:txBody>
          <a:bodyPr wrap="square">
            <a:spAutoFit/>
          </a:bodyPr>
          <a:lstStyle/>
          <a:p>
            <a:r>
              <a:rPr lang="en-US" sz="3600" dirty="0" smtClean="0"/>
              <a:t>Data Sources:</a:t>
            </a:r>
          </a:p>
          <a:p>
            <a:pPr marL="742950" indent="-742950">
              <a:buAutoNum type="arabicPeriod"/>
            </a:pPr>
            <a:r>
              <a:rPr lang="en-US" sz="3200" dirty="0" smtClean="0"/>
              <a:t>Demographic Data (e.g., census data)</a:t>
            </a:r>
          </a:p>
          <a:p>
            <a:pPr marL="742950" indent="-742950">
              <a:buAutoNum type="arabicPeriod"/>
            </a:pPr>
            <a:r>
              <a:rPr lang="en-US" sz="3200" dirty="0" smtClean="0"/>
              <a:t>Socio-Economic Data (e.g., poverty rates, education levels)</a:t>
            </a:r>
          </a:p>
          <a:p>
            <a:pPr marL="742950" indent="-742950">
              <a:buAutoNum type="arabicPeriod"/>
            </a:pPr>
            <a:r>
              <a:rPr lang="en-US" sz="3200" dirty="0" smtClean="0"/>
              <a:t>Transportation Data (e.g., traffic volume, public transit routes)</a:t>
            </a:r>
          </a:p>
          <a:p>
            <a:pPr marL="742950" indent="-742950">
              <a:buAutoNum type="arabicPeriod"/>
            </a:pPr>
            <a:r>
              <a:rPr lang="en-US" sz="3200" dirty="0" smtClean="0"/>
              <a:t>Weather Data (e.g., temperature, precipitation)</a:t>
            </a:r>
          </a:p>
          <a:p>
            <a:pPr marL="742950" indent="-742950">
              <a:buAutoNum type="arabicPeriod"/>
            </a:pPr>
            <a:r>
              <a:rPr lang="en-US" sz="3200" dirty="0" smtClean="0"/>
              <a:t>Land Use Data (e.g., zoning, land cover)</a:t>
            </a:r>
          </a:p>
          <a:p>
            <a:pPr marL="742950" indent="-742950">
              <a:buAutoNum type="arabicPeriod"/>
            </a:pPr>
            <a:r>
              <a:rPr lang="en-US" sz="3200" dirty="0" smtClean="0"/>
              <a:t>Economic Data (e.g., business locations, employment rates)</a:t>
            </a:r>
          </a:p>
          <a:p>
            <a:pPr marL="742950" indent="-742950">
              <a:buAutoNum type="arabicPeriod"/>
            </a:pPr>
            <a:r>
              <a:rPr lang="en-US" sz="3200" dirty="0" smtClean="0"/>
              <a:t>Health Data (e.g., disease outbreaks, healthcare access)</a:t>
            </a:r>
            <a:endParaRPr lang="en-US" sz="3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839200" cy="5078313"/>
          </a:xfrm>
          <a:prstGeom prst="rect">
            <a:avLst/>
          </a:prstGeom>
        </p:spPr>
        <p:txBody>
          <a:bodyPr wrap="square">
            <a:spAutoFit/>
          </a:bodyPr>
          <a:lstStyle/>
          <a:p>
            <a:r>
              <a:rPr lang="en-US" sz="3600" dirty="0" smtClean="0"/>
              <a:t>Integration Methods:</a:t>
            </a:r>
          </a:p>
          <a:p>
            <a:pPr marL="742950" indent="-742950">
              <a:buAutoNum type="arabicPeriod"/>
            </a:pPr>
            <a:r>
              <a:rPr lang="en-US" sz="3200" dirty="0" smtClean="0"/>
              <a:t>Spatial Joins: Join crime data with other data sources based on geographic location.</a:t>
            </a:r>
          </a:p>
          <a:p>
            <a:pPr marL="742950" indent="-742950">
              <a:buAutoNum type="arabicPeriod"/>
            </a:pPr>
            <a:r>
              <a:rPr lang="en-US" sz="3200" dirty="0" smtClean="0"/>
              <a:t>Data Merging: Merge crime data with other data sources based on common variables (e.g., time, location).</a:t>
            </a:r>
          </a:p>
          <a:p>
            <a:pPr marL="742950" indent="-742950">
              <a:buAutoNum type="arabicPeriod"/>
            </a:pPr>
            <a:r>
              <a:rPr lang="en-US" sz="3200" dirty="0" smtClean="0"/>
              <a:t>API Integration: Use APIs to retrieve data from external sources and integrate with crime data.</a:t>
            </a:r>
          </a:p>
          <a:p>
            <a:pPr marL="742950" indent="-742950">
              <a:buAutoNum type="arabicPeriod"/>
            </a:pPr>
            <a:r>
              <a:rPr lang="en-US" sz="3200" dirty="0" smtClean="0"/>
              <a:t>Web Scraping: Extract data from websites and integrate with crime data.</a:t>
            </a:r>
            <a:endParaRPr 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Python program overview</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r>
              <a:rPr lang="en-US" dirty="0" smtClean="0"/>
              <a:t>In Python, __init__ is a special method known as a constructor or initializer. It's called when an object is instantiated (created) from a class.Purpose of __init__:</a:t>
            </a:r>
          </a:p>
          <a:p>
            <a:pPr marL="514350" indent="-514350">
              <a:buAutoNum type="arabicPeriod"/>
            </a:pPr>
            <a:r>
              <a:rPr lang="en-US" dirty="0" smtClean="0"/>
              <a:t>Initializes attributes (data members) of the class.</a:t>
            </a:r>
          </a:p>
          <a:p>
            <a:pPr marL="514350" indent="-514350">
              <a:buAutoNum type="arabicPeriod"/>
            </a:pPr>
            <a:r>
              <a:rPr lang="en-US" dirty="0" smtClean="0"/>
              <a:t>Sets default values for attributes.</a:t>
            </a:r>
          </a:p>
          <a:p>
            <a:pPr marL="514350" indent="-514350">
              <a:buAutoNum type="arabicPeriod"/>
            </a:pPr>
            <a:r>
              <a:rPr lang="en-US" dirty="0" smtClean="0"/>
              <a:t>Performs any necessary setup or initialization.</a:t>
            </a:r>
          </a:p>
          <a:p>
            <a:pPr marL="514350" indent="-514350">
              <a:buNone/>
            </a:pPr>
            <a:r>
              <a:rPr lang="en-US" dirty="0" err="1" smtClean="0"/>
              <a:t>Syntax:``python</a:t>
            </a:r>
            <a:endParaRPr lang="en-US" dirty="0" smtClean="0"/>
          </a:p>
          <a:p>
            <a:pPr marL="514350" indent="-514350">
              <a:buNone/>
            </a:pPr>
            <a:r>
              <a:rPr lang="en-US" dirty="0" smtClean="0"/>
              <a:t>class </a:t>
            </a:r>
            <a:r>
              <a:rPr lang="en-US" dirty="0" err="1" smtClean="0"/>
              <a:t>ClassName</a:t>
            </a:r>
            <a:r>
              <a:rPr lang="en-US" dirty="0" smtClean="0"/>
              <a:t>:</a:t>
            </a:r>
          </a:p>
          <a:p>
            <a:pPr marL="514350" indent="-514350">
              <a:buNone/>
            </a:pPr>
            <a:r>
              <a:rPr lang="en-US" dirty="0" smtClean="0"/>
              <a:t>def init(self, [parameters]):</a:t>
            </a:r>
          </a:p>
          <a:p>
            <a:pPr marL="514350" indent="-514350">
              <a:buNone/>
            </a:pPr>
            <a:r>
              <a:rPr lang="en-US" dirty="0" smtClean="0"/>
              <a:t># Initialization code here</a:t>
            </a:r>
          </a:p>
          <a:p>
            <a:pPr marL="514350" indent="-514350">
              <a:buNone/>
            </a:pPr>
            <a:r>
              <a:rPr lang="en-US" dirty="0" smtClean="0"/>
              <a:t>Pass</a:t>
            </a:r>
          </a:p>
          <a:p>
            <a:pPr marL="514350" indent="-514350">
              <a:buNone/>
            </a:pPr>
            <a:r>
              <a:rPr lang="en-US" dirty="0" smtClean="0"/>
              <a:t>```</a:t>
            </a:r>
          </a:p>
          <a:p>
            <a:pPr marL="514350" indent="-514350">
              <a:buNone/>
            </a:pPr>
            <a:r>
              <a:rPr lang="en-US" dirty="0" smtClean="0"/>
              <a:t>By using __init__, you ensure that your objects are properly initialized and ready for use.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91600" cy="5693866"/>
          </a:xfrm>
          <a:prstGeom prst="rect">
            <a:avLst/>
          </a:prstGeom>
        </p:spPr>
        <p:txBody>
          <a:bodyPr wrap="square">
            <a:spAutoFit/>
          </a:bodyPr>
          <a:lstStyle/>
          <a:p>
            <a:r>
              <a:rPr lang="en-US" sz="2800" dirty="0" smtClean="0"/>
              <a:t>In the context of a crime mapping or crime management system, the </a:t>
            </a:r>
            <a:r>
              <a:rPr lang="en-US" sz="2800" dirty="0" err="1" smtClean="0"/>
              <a:t>add_crime</a:t>
            </a:r>
            <a:r>
              <a:rPr lang="en-US" sz="2800" dirty="0" smtClean="0"/>
              <a:t> method is used to add a new crime incident to the </a:t>
            </a:r>
            <a:r>
              <a:rPr lang="en-US" sz="2800" dirty="0" err="1" smtClean="0"/>
              <a:t>system.Purpose</a:t>
            </a:r>
            <a:r>
              <a:rPr lang="en-US" sz="2800" dirty="0" smtClean="0"/>
              <a:t> of </a:t>
            </a:r>
            <a:r>
              <a:rPr lang="en-US" sz="2800" dirty="0" err="1" smtClean="0"/>
              <a:t>add_crime</a:t>
            </a:r>
            <a:r>
              <a:rPr lang="en-US" sz="2800" dirty="0" smtClean="0"/>
              <a:t>:</a:t>
            </a:r>
          </a:p>
          <a:p>
            <a:pPr marL="342900" indent="-342900">
              <a:buAutoNum type="arabicPeriod"/>
            </a:pPr>
            <a:r>
              <a:rPr lang="en-US" sz="2800" dirty="0" smtClean="0"/>
              <a:t>  Records a new crime incident</a:t>
            </a:r>
          </a:p>
          <a:p>
            <a:pPr marL="342900" indent="-342900">
              <a:buAutoNum type="arabicPeriod"/>
            </a:pPr>
            <a:r>
              <a:rPr lang="en-US" sz="2800" dirty="0" smtClean="0"/>
              <a:t>  Updates the crime database or data structure.</a:t>
            </a:r>
          </a:p>
          <a:p>
            <a:pPr marL="342900" indent="-342900">
              <a:buAutoNum type="arabicPeriod"/>
            </a:pPr>
            <a:r>
              <a:rPr lang="en-US" sz="2800" dirty="0" smtClean="0"/>
              <a:t>  Triggers notifications or alerts (optional).</a:t>
            </a:r>
          </a:p>
          <a:p>
            <a:pPr marL="342900" indent="-342900"/>
            <a:r>
              <a:rPr lang="en-US" sz="2800" dirty="0" err="1" smtClean="0"/>
              <a:t>Syntax:``python</a:t>
            </a:r>
            <a:endParaRPr lang="en-US" sz="2800" dirty="0" smtClean="0"/>
          </a:p>
          <a:p>
            <a:pPr marL="342900" indent="-342900"/>
            <a:r>
              <a:rPr lang="en-US" sz="2800" dirty="0" smtClean="0"/>
              <a:t>class </a:t>
            </a:r>
            <a:r>
              <a:rPr lang="en-US" sz="2800" dirty="0" err="1" smtClean="0"/>
              <a:t>CrimeManager</a:t>
            </a:r>
            <a:r>
              <a:rPr lang="en-US" sz="2800" dirty="0" smtClean="0"/>
              <a:t>:</a:t>
            </a:r>
          </a:p>
          <a:p>
            <a:pPr marL="342900" indent="-342900"/>
            <a:r>
              <a:rPr lang="en-US" sz="2800" dirty="0" smtClean="0"/>
              <a:t>def </a:t>
            </a:r>
            <a:r>
              <a:rPr lang="en-US" sz="2800" dirty="0" err="1" smtClean="0"/>
              <a:t>add_crime</a:t>
            </a:r>
            <a:r>
              <a:rPr lang="en-US" sz="2800" dirty="0" smtClean="0"/>
              <a:t>(self, crime):</a:t>
            </a:r>
          </a:p>
          <a:p>
            <a:pPr marL="342900" indent="-342900"/>
            <a:r>
              <a:rPr lang="en-US" sz="2800" dirty="0" smtClean="0"/>
              <a:t># Code to add the crime </a:t>
            </a:r>
            <a:r>
              <a:rPr lang="en-US" sz="2800" dirty="0" err="1" smtClean="0"/>
              <a:t>incidentpass</a:t>
            </a:r>
            <a:endParaRPr lang="en-US" sz="2800" dirty="0" smtClean="0"/>
          </a:p>
          <a:p>
            <a:pPr marL="342900" indent="-342900"/>
            <a:r>
              <a:rPr lang="en-US" sz="2800" dirty="0" smtClean="0"/>
              <a:t>`</a:t>
            </a:r>
          </a:p>
          <a:p>
            <a:pPr marL="342900" indent="-342900"/>
            <a:r>
              <a:rPr lang="en-US" sz="2800" dirty="0" smtClean="0"/>
              <a:t>By implementing the </a:t>
            </a:r>
            <a:r>
              <a:rPr lang="en-US" sz="2800" dirty="0" err="1" smtClean="0"/>
              <a:t>add_crime</a:t>
            </a:r>
            <a:r>
              <a:rPr lang="en-US" sz="2800" dirty="0" smtClean="0"/>
              <a:t> method, you enable your system to collect and manage crime data effectively.</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
            </a:r>
            <a:br>
              <a:rPr lang="en-US" dirty="0" smtClean="0"/>
            </a:br>
            <a:r>
              <a:rPr lang="en-US" dirty="0" smtClean="0"/>
              <a:t>Index</a:t>
            </a:r>
            <a:r>
              <a:rPr lang="en-US" b="1" dirty="0" smtClean="0"/>
              <a:t>:</a:t>
            </a:r>
            <a:r>
              <a:rPr lang="en-US" dirty="0" smtClean="0"/>
              <a:t/>
            </a:r>
            <a:br>
              <a:rPr lang="en-US" dirty="0" smtClean="0"/>
            </a:br>
            <a:endParaRPr lang="en-US" b="1" dirty="0"/>
          </a:p>
        </p:txBody>
      </p:sp>
      <p:sp>
        <p:nvSpPr>
          <p:cNvPr id="4" name="Content Placeholder 3"/>
          <p:cNvSpPr>
            <a:spLocks noGrp="1"/>
          </p:cNvSpPr>
          <p:nvPr>
            <p:ph idx="1"/>
          </p:nvPr>
        </p:nvSpPr>
        <p:spPr/>
        <p:txBody>
          <a:bodyPr>
            <a:normAutofit fontScale="92500" lnSpcReduction="20000"/>
          </a:bodyPr>
          <a:lstStyle/>
          <a:p>
            <a:r>
              <a:rPr lang="en-US" sz="3600" dirty="0" smtClean="0"/>
              <a:t>Introduction</a:t>
            </a:r>
          </a:p>
          <a:p>
            <a:r>
              <a:rPr lang="en-US" sz="3600" dirty="0" smtClean="0"/>
              <a:t>Importance of Crime Mapping</a:t>
            </a:r>
          </a:p>
          <a:p>
            <a:r>
              <a:rPr lang="en-US" sz="3600" dirty="0" smtClean="0"/>
              <a:t>Objective of POC</a:t>
            </a:r>
          </a:p>
          <a:p>
            <a:r>
              <a:rPr lang="en-US" sz="3600" dirty="0" smtClean="0"/>
              <a:t>Data Collection</a:t>
            </a:r>
          </a:p>
          <a:p>
            <a:r>
              <a:rPr lang="en-US" sz="3600" dirty="0" smtClean="0"/>
              <a:t>Crime Mapping Methodology</a:t>
            </a:r>
          </a:p>
          <a:p>
            <a:r>
              <a:rPr lang="en-US" sz="3600" dirty="0" smtClean="0"/>
              <a:t>Python Program Overview</a:t>
            </a:r>
          </a:p>
          <a:p>
            <a:r>
              <a:rPr lang="en-US" sz="3600" dirty="0" smtClean="0"/>
              <a:t>Results and </a:t>
            </a:r>
            <a:r>
              <a:rPr lang="en-US" sz="3600" dirty="0" smtClean="0"/>
              <a:t>Insights</a:t>
            </a:r>
          </a:p>
          <a:p>
            <a:r>
              <a:rPr lang="en-US" sz="3600" dirty="0" smtClean="0"/>
              <a:t>Program</a:t>
            </a:r>
          </a:p>
          <a:p>
            <a:r>
              <a:rPr lang="en-US" sz="3600" dirty="0" smtClean="0"/>
              <a:t>Conclusion</a:t>
            </a:r>
            <a:endParaRPr lang="en-US" sz="3600"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91600" cy="6124754"/>
          </a:xfrm>
          <a:prstGeom prst="rect">
            <a:avLst/>
          </a:prstGeom>
        </p:spPr>
        <p:txBody>
          <a:bodyPr wrap="square">
            <a:spAutoFit/>
          </a:bodyPr>
          <a:lstStyle/>
          <a:p>
            <a:r>
              <a:rPr lang="en-US" sz="2800" dirty="0" smtClean="0"/>
              <a:t>The </a:t>
            </a:r>
            <a:r>
              <a:rPr lang="en-US" sz="2800" dirty="0" err="1" smtClean="0"/>
              <a:t>read_crime</a:t>
            </a:r>
            <a:r>
              <a:rPr lang="en-US" sz="2800" dirty="0" smtClean="0"/>
              <a:t> method retrieves a specific crime incident from the system based on its unique identifier (</a:t>
            </a:r>
            <a:r>
              <a:rPr lang="en-US" sz="2800" dirty="0" err="1" smtClean="0"/>
              <a:t>crime_id</a:t>
            </a:r>
            <a:r>
              <a:rPr lang="en-US" sz="2800" dirty="0" smtClean="0"/>
              <a:t>).Purpose of </a:t>
            </a:r>
            <a:r>
              <a:rPr lang="en-US" sz="2800" dirty="0" err="1" smtClean="0"/>
              <a:t>read_crime</a:t>
            </a:r>
            <a:endParaRPr lang="en-US" sz="2800" dirty="0" smtClean="0"/>
          </a:p>
          <a:p>
            <a:r>
              <a:rPr lang="en-US" sz="2800" dirty="0" smtClean="0"/>
              <a:t>:1. Retrieves a crime incident by its ID.</a:t>
            </a:r>
          </a:p>
          <a:p>
            <a:r>
              <a:rPr lang="en-US" sz="2800" dirty="0" smtClean="0"/>
              <a:t>2. Returns the crime details (e.g., type, location, date).</a:t>
            </a:r>
          </a:p>
          <a:p>
            <a:r>
              <a:rPr lang="en-US" sz="2800" dirty="0" smtClean="0"/>
              <a:t>3. Enables data access and inspection.</a:t>
            </a:r>
          </a:p>
          <a:p>
            <a:r>
              <a:rPr lang="en-US" sz="2800" dirty="0" err="1" smtClean="0"/>
              <a:t>Syntax:``python</a:t>
            </a:r>
            <a:endParaRPr lang="en-US" sz="2800" dirty="0" smtClean="0"/>
          </a:p>
          <a:p>
            <a:r>
              <a:rPr lang="en-US" sz="2800" dirty="0" smtClean="0"/>
              <a:t>class </a:t>
            </a:r>
            <a:r>
              <a:rPr lang="en-US" sz="2800" dirty="0" err="1" smtClean="0"/>
              <a:t>CrimeManager</a:t>
            </a:r>
            <a:r>
              <a:rPr lang="en-US" sz="2800" dirty="0" smtClean="0"/>
              <a:t>:</a:t>
            </a:r>
          </a:p>
          <a:p>
            <a:r>
              <a:rPr lang="en-US" sz="2800" dirty="0" smtClean="0"/>
              <a:t>def </a:t>
            </a:r>
            <a:r>
              <a:rPr lang="en-US" sz="2800" dirty="0" err="1" smtClean="0"/>
              <a:t>read_crime</a:t>
            </a:r>
            <a:r>
              <a:rPr lang="en-US" sz="2800" dirty="0" smtClean="0"/>
              <a:t>(self, </a:t>
            </a:r>
            <a:r>
              <a:rPr lang="en-US" sz="2800" dirty="0" err="1" smtClean="0"/>
              <a:t>crime_id</a:t>
            </a:r>
            <a:r>
              <a:rPr lang="en-US" sz="2800" dirty="0" smtClean="0"/>
              <a:t>):</a:t>
            </a:r>
          </a:p>
          <a:p>
            <a:r>
              <a:rPr lang="en-US" sz="2800" dirty="0" smtClean="0"/>
              <a:t># Code to retrieve the crime </a:t>
            </a:r>
            <a:r>
              <a:rPr lang="en-US" sz="2800" dirty="0" err="1" smtClean="0"/>
              <a:t>incidentpass</a:t>
            </a:r>
            <a:endParaRPr lang="en-US" sz="2800" dirty="0" smtClean="0"/>
          </a:p>
          <a:p>
            <a:r>
              <a:rPr lang="en-US" sz="2800" dirty="0" smtClean="0"/>
              <a:t>’’’</a:t>
            </a:r>
          </a:p>
          <a:p>
            <a:r>
              <a:rPr lang="en-US" sz="2800" dirty="0" smtClean="0"/>
              <a:t>By implementing </a:t>
            </a:r>
            <a:r>
              <a:rPr lang="en-US" sz="2800" dirty="0" err="1" smtClean="0"/>
              <a:t>read_crime</a:t>
            </a:r>
            <a:r>
              <a:rPr lang="en-US" sz="2800" dirty="0" smtClean="0"/>
              <a:t>, you enable efficient data retrieval and manipulation in your crime management system.</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124754"/>
          </a:xfrm>
          <a:prstGeom prst="rect">
            <a:avLst/>
          </a:prstGeom>
        </p:spPr>
        <p:txBody>
          <a:bodyPr wrap="square">
            <a:spAutoFit/>
          </a:bodyPr>
          <a:lstStyle/>
          <a:p>
            <a:r>
              <a:rPr lang="en-US" sz="2800" dirty="0" smtClean="0"/>
              <a:t>The </a:t>
            </a:r>
            <a:r>
              <a:rPr lang="en-US" sz="2800" dirty="0" err="1" smtClean="0"/>
              <a:t>delete_crime</a:t>
            </a:r>
            <a:r>
              <a:rPr lang="en-US" sz="2800" dirty="0" smtClean="0"/>
              <a:t> method removes a specific crime incident from the system based on its unique identifier (</a:t>
            </a:r>
            <a:r>
              <a:rPr lang="en-US" sz="2800" dirty="0" err="1" smtClean="0"/>
              <a:t>crime_id</a:t>
            </a:r>
            <a:r>
              <a:rPr lang="en-US" sz="2800" dirty="0" smtClean="0"/>
              <a:t>).*Purpose of </a:t>
            </a:r>
            <a:r>
              <a:rPr lang="en-US" sz="2800" dirty="0" err="1" smtClean="0"/>
              <a:t>delete_crime</a:t>
            </a:r>
            <a:r>
              <a:rPr lang="en-US" sz="2800" dirty="0" smtClean="0"/>
              <a:t>:</a:t>
            </a:r>
          </a:p>
          <a:p>
            <a:pPr marL="342900" indent="-342900">
              <a:buAutoNum type="arabicPeriod"/>
            </a:pPr>
            <a:r>
              <a:rPr lang="en-US" sz="2800" dirty="0" smtClean="0"/>
              <a:t>Removes a crime incident by its ID.</a:t>
            </a:r>
          </a:p>
          <a:p>
            <a:pPr marL="342900" indent="-342900">
              <a:buAutoNum type="arabicPeriod"/>
            </a:pPr>
            <a:r>
              <a:rPr lang="en-US" sz="2800" dirty="0" smtClean="0"/>
              <a:t>Updates the crime database or data structure.</a:t>
            </a:r>
          </a:p>
          <a:p>
            <a:pPr marL="342900" indent="-342900">
              <a:buAutoNum type="arabicPeriod"/>
            </a:pPr>
            <a:r>
              <a:rPr lang="en-US" sz="2800" dirty="0" smtClean="0"/>
              <a:t>Ensures data integrity and consistency.</a:t>
            </a:r>
          </a:p>
          <a:p>
            <a:pPr marL="342900" indent="-342900"/>
            <a:r>
              <a:rPr lang="en-US" sz="2800" dirty="0" smtClean="0"/>
              <a:t>*Syntax:</a:t>
            </a:r>
          </a:p>
          <a:p>
            <a:pPr marL="342900" indent="-342900"/>
            <a:r>
              <a:rPr lang="en-US" sz="2800" dirty="0" smtClean="0"/>
              <a:t>```</a:t>
            </a:r>
          </a:p>
          <a:p>
            <a:pPr marL="342900" indent="-342900"/>
            <a:r>
              <a:rPr lang="en-US" sz="2800" dirty="0" smtClean="0"/>
              <a:t>class </a:t>
            </a:r>
            <a:r>
              <a:rPr lang="en-US" sz="2800" dirty="0" err="1" smtClean="0"/>
              <a:t>CrimeManager</a:t>
            </a:r>
            <a:r>
              <a:rPr lang="en-US" sz="2800" dirty="0" smtClean="0"/>
              <a:t>: </a:t>
            </a:r>
          </a:p>
          <a:p>
            <a:pPr marL="342900" indent="-342900"/>
            <a:r>
              <a:rPr lang="en-US" sz="2800" dirty="0" smtClean="0"/>
              <a:t>   def </a:t>
            </a:r>
            <a:r>
              <a:rPr lang="en-US" sz="2800" dirty="0" err="1" smtClean="0"/>
              <a:t>delete_crime</a:t>
            </a:r>
            <a:r>
              <a:rPr lang="en-US" sz="2800" dirty="0" smtClean="0"/>
              <a:t>(self, </a:t>
            </a:r>
            <a:r>
              <a:rPr lang="en-US" sz="2800" dirty="0" err="1" smtClean="0"/>
              <a:t>crime_id</a:t>
            </a:r>
            <a:r>
              <a:rPr lang="en-US" sz="2800" dirty="0" smtClean="0"/>
              <a:t>): </a:t>
            </a:r>
          </a:p>
          <a:p>
            <a:pPr marL="342900" indent="-342900"/>
            <a:r>
              <a:rPr lang="en-US" sz="2800" dirty="0" smtClean="0"/>
              <a:t>       # Code to delete the crime incident pass </a:t>
            </a:r>
          </a:p>
          <a:p>
            <a:pPr marL="342900" indent="-342900"/>
            <a:r>
              <a:rPr lang="en-US" sz="2800" dirty="0" smtClean="0"/>
              <a:t>``</a:t>
            </a:r>
          </a:p>
          <a:p>
            <a:pPr marL="342900" indent="-342900"/>
            <a:r>
              <a:rPr lang="en-US" sz="2800" dirty="0" smtClean="0"/>
              <a:t>By implementing </a:t>
            </a:r>
            <a:r>
              <a:rPr lang="en-US" sz="2800" dirty="0" err="1" smtClean="0"/>
              <a:t>delete_crime</a:t>
            </a:r>
            <a:r>
              <a:rPr lang="en-US" sz="2800" dirty="0" smtClean="0"/>
              <a:t>, you ensure data integrity and maintain a clean crime management system.</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124754"/>
          </a:xfrm>
          <a:prstGeom prst="rect">
            <a:avLst/>
          </a:prstGeom>
        </p:spPr>
        <p:txBody>
          <a:bodyPr wrap="square">
            <a:spAutoFit/>
          </a:bodyPr>
          <a:lstStyle/>
          <a:p>
            <a:r>
              <a:rPr lang="en-US" sz="2800" dirty="0" smtClean="0"/>
              <a:t>The </a:t>
            </a:r>
            <a:r>
              <a:rPr lang="en-US" sz="2800" dirty="0" err="1" smtClean="0"/>
              <a:t>map_crime_location</a:t>
            </a:r>
            <a:r>
              <a:rPr lang="en-US" sz="2800" dirty="0" smtClean="0"/>
              <a:t> method plots the geographic locations of crime incidents on a map, enabling visualization and spatial </a:t>
            </a:r>
            <a:r>
              <a:rPr lang="en-US" sz="2800" dirty="0" err="1" smtClean="0"/>
              <a:t>analysis.Purpose</a:t>
            </a:r>
            <a:r>
              <a:rPr lang="en-US" sz="2800" dirty="0" smtClean="0"/>
              <a:t> of </a:t>
            </a:r>
            <a:r>
              <a:rPr lang="en-US" sz="2800" dirty="0" err="1" smtClean="0"/>
              <a:t>map_crime_location</a:t>
            </a:r>
            <a:r>
              <a:rPr lang="en-US" sz="2800" dirty="0" smtClean="0"/>
              <a:t>:</a:t>
            </a:r>
          </a:p>
          <a:p>
            <a:pPr marL="342900" indent="-342900">
              <a:buAutoNum type="arabicPeriod"/>
            </a:pPr>
            <a:r>
              <a:rPr lang="en-US" sz="2800" dirty="0" smtClean="0"/>
              <a:t>Visualize crime locations on a map.</a:t>
            </a:r>
          </a:p>
          <a:p>
            <a:pPr marL="342900" indent="-342900">
              <a:buAutoNum type="arabicPeriod"/>
            </a:pPr>
            <a:r>
              <a:rPr lang="en-US" sz="2800" dirty="0" smtClean="0"/>
              <a:t>Identify crime hotspots and patterns.</a:t>
            </a:r>
          </a:p>
          <a:p>
            <a:pPr marL="342900" indent="-342900">
              <a:buAutoNum type="arabicPeriod"/>
            </a:pPr>
            <a:r>
              <a:rPr lang="en-US" sz="2800" dirty="0" smtClean="0"/>
              <a:t>Analyze spatial relationships between crimes.</a:t>
            </a:r>
          </a:p>
          <a:p>
            <a:pPr marL="342900" indent="-342900"/>
            <a:r>
              <a:rPr lang="en-US" sz="2800" dirty="0" smtClean="0"/>
              <a:t>Syntax:</a:t>
            </a:r>
          </a:p>
          <a:p>
            <a:pPr marL="342900" indent="-342900"/>
            <a:r>
              <a:rPr lang="en-US" sz="2800" dirty="0" smtClean="0"/>
              <a:t>```</a:t>
            </a:r>
          </a:p>
          <a:p>
            <a:pPr marL="342900" indent="-342900"/>
            <a:r>
              <a:rPr lang="en-US" sz="2800" dirty="0" smtClean="0"/>
              <a:t>class </a:t>
            </a:r>
            <a:r>
              <a:rPr lang="en-US" sz="2800" dirty="0" err="1" smtClean="0"/>
              <a:t>CrimeManager</a:t>
            </a:r>
            <a:r>
              <a:rPr lang="en-US" sz="2800" dirty="0" smtClean="0"/>
              <a:t>:   </a:t>
            </a:r>
          </a:p>
          <a:p>
            <a:pPr marL="342900" indent="-342900"/>
            <a:r>
              <a:rPr lang="en-US" sz="2800" dirty="0" smtClean="0"/>
              <a:t> def </a:t>
            </a:r>
            <a:r>
              <a:rPr lang="en-US" sz="2800" dirty="0" err="1" smtClean="0"/>
              <a:t>map_crime_location</a:t>
            </a:r>
            <a:r>
              <a:rPr lang="en-US" sz="2800" dirty="0" smtClean="0"/>
              <a:t>(self):      </a:t>
            </a:r>
          </a:p>
          <a:p>
            <a:pPr marL="342900" indent="-342900"/>
            <a:r>
              <a:rPr lang="en-US" sz="2800" dirty="0" smtClean="0"/>
              <a:t>  # Code to plot crime locations on a map pass</a:t>
            </a:r>
          </a:p>
          <a:p>
            <a:pPr marL="342900" indent="-342900"/>
            <a:r>
              <a:rPr lang="en-US" sz="2800" dirty="0" smtClean="0"/>
              <a:t> ``</a:t>
            </a:r>
          </a:p>
          <a:p>
            <a:pPr marL="342900" indent="-342900"/>
            <a:r>
              <a:rPr lang="en-US" sz="2800" dirty="0" smtClean="0"/>
              <a:t>By implementing </a:t>
            </a:r>
            <a:r>
              <a:rPr lang="en-US" sz="2800" dirty="0" err="1" smtClean="0"/>
              <a:t>map_crime_location</a:t>
            </a:r>
            <a:r>
              <a:rPr lang="en-US" sz="2800" dirty="0" smtClean="0"/>
              <a:t>, you enable effective crime visualization and analysis.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8991600" cy="6555641"/>
          </a:xfrm>
          <a:prstGeom prst="rect">
            <a:avLst/>
          </a:prstGeom>
        </p:spPr>
        <p:txBody>
          <a:bodyPr wrap="square">
            <a:spAutoFit/>
          </a:bodyPr>
          <a:lstStyle/>
          <a:p>
            <a:r>
              <a:rPr lang="en-US" sz="2800" dirty="0" smtClean="0"/>
              <a:t>The </a:t>
            </a:r>
            <a:r>
              <a:rPr lang="en-US" sz="2800" dirty="0" err="1" smtClean="0"/>
              <a:t>analyze_crime_patterns</a:t>
            </a:r>
            <a:r>
              <a:rPr lang="en-US" sz="2800" dirty="0" smtClean="0"/>
              <a:t> method identifies and analyzes trends, patterns, and correlations within crime data to inform crime prevention </a:t>
            </a:r>
            <a:r>
              <a:rPr lang="en-US" sz="2800" dirty="0" err="1" smtClean="0"/>
              <a:t>strategies.Purpose</a:t>
            </a:r>
            <a:r>
              <a:rPr lang="en-US" sz="2800" dirty="0" smtClean="0"/>
              <a:t> of </a:t>
            </a:r>
            <a:r>
              <a:rPr lang="en-US" sz="2800" dirty="0" err="1" smtClean="0"/>
              <a:t>analyze_crime_patterns</a:t>
            </a:r>
            <a:r>
              <a:rPr lang="en-US" sz="2800" dirty="0" smtClean="0"/>
              <a:t>:</a:t>
            </a:r>
          </a:p>
          <a:p>
            <a:pPr marL="342900" indent="-342900">
              <a:buAutoNum type="arabicPeriod"/>
            </a:pPr>
            <a:r>
              <a:rPr lang="en-US" sz="2800" dirty="0" smtClean="0"/>
              <a:t>Identify crime trends (e.g., temporal, spatial).</a:t>
            </a:r>
          </a:p>
          <a:p>
            <a:pPr marL="342900" indent="-342900">
              <a:buAutoNum type="arabicPeriod"/>
            </a:pPr>
            <a:r>
              <a:rPr lang="en-US" sz="2800" dirty="0" smtClean="0"/>
              <a:t>Detect patterns (e.g., modus operandi, hotspots).</a:t>
            </a:r>
          </a:p>
          <a:p>
            <a:pPr marL="342900" indent="-342900">
              <a:buAutoNum type="arabicPeriod"/>
            </a:pPr>
            <a:r>
              <a:rPr lang="en-US" sz="2800" dirty="0" smtClean="0"/>
              <a:t> Analyze correlations (e.g., crime types, demographics).</a:t>
            </a:r>
          </a:p>
          <a:p>
            <a:pPr marL="342900" indent="-342900"/>
            <a:r>
              <a:rPr lang="en-US" sz="2800" dirty="0" smtClean="0"/>
              <a:t>Syntax:</a:t>
            </a:r>
          </a:p>
          <a:p>
            <a:pPr marL="342900" indent="-342900"/>
            <a:r>
              <a:rPr lang="en-US" sz="2800" dirty="0" smtClean="0"/>
              <a:t>``</a:t>
            </a:r>
          </a:p>
          <a:p>
            <a:pPr marL="342900" indent="-342900"/>
            <a:r>
              <a:rPr lang="en-US" sz="2800" dirty="0" smtClean="0"/>
              <a:t>class </a:t>
            </a:r>
            <a:r>
              <a:rPr lang="en-US" sz="2800" dirty="0" err="1" smtClean="0"/>
              <a:t>CrimeManager</a:t>
            </a:r>
            <a:r>
              <a:rPr lang="en-US" sz="2800" dirty="0" smtClean="0"/>
              <a:t>:   </a:t>
            </a:r>
          </a:p>
          <a:p>
            <a:pPr marL="342900" indent="-342900"/>
            <a:r>
              <a:rPr lang="en-US" sz="2800" dirty="0" smtClean="0"/>
              <a:t> def </a:t>
            </a:r>
            <a:r>
              <a:rPr lang="en-US" sz="2800" dirty="0" err="1" smtClean="0"/>
              <a:t>analyze_crime_patterns</a:t>
            </a:r>
            <a:r>
              <a:rPr lang="en-US" sz="2800" dirty="0" smtClean="0"/>
              <a:t>(self):       </a:t>
            </a:r>
          </a:p>
          <a:p>
            <a:pPr marL="342900" indent="-342900"/>
            <a:r>
              <a:rPr lang="en-US" sz="2800" dirty="0" smtClean="0"/>
              <a:t> # Code to analyze crime patterns pass</a:t>
            </a:r>
          </a:p>
          <a:p>
            <a:pPr marL="342900" indent="-342900"/>
            <a:r>
              <a:rPr lang="en-US" sz="2800" dirty="0" smtClean="0"/>
              <a:t>`</a:t>
            </a:r>
          </a:p>
          <a:p>
            <a:pPr marL="342900" indent="-342900"/>
            <a:r>
              <a:rPr lang="en-US" sz="2800" dirty="0" smtClean="0"/>
              <a:t>By implementing </a:t>
            </a:r>
            <a:r>
              <a:rPr lang="en-US" sz="2800" dirty="0" err="1" smtClean="0"/>
              <a:t>analyze_crime_patterns</a:t>
            </a:r>
            <a:r>
              <a:rPr lang="en-US" sz="2800" dirty="0" smtClean="0"/>
              <a:t>, you enable data-driven crime prevention strategies.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Results and Insights</a:t>
            </a:r>
            <a:endParaRPr lang="en-US" dirty="0"/>
          </a:p>
        </p:txBody>
      </p:sp>
      <p:sp>
        <p:nvSpPr>
          <p:cNvPr id="3" name="Content Placeholder 2"/>
          <p:cNvSpPr>
            <a:spLocks noGrp="1"/>
          </p:cNvSpPr>
          <p:nvPr>
            <p:ph idx="1"/>
          </p:nvPr>
        </p:nvSpPr>
        <p:spPr>
          <a:xfrm>
            <a:off x="457200" y="990600"/>
            <a:ext cx="8229600" cy="5135563"/>
          </a:xfrm>
        </p:spPr>
        <p:txBody>
          <a:bodyPr>
            <a:normAutofit fontScale="25000" lnSpcReduction="20000"/>
          </a:bodyPr>
          <a:lstStyle/>
          <a:p>
            <a:r>
              <a:rPr lang="en-US" sz="11200" dirty="0" smtClean="0"/>
              <a:t>Sample crime maps and visualization: </a:t>
            </a:r>
          </a:p>
          <a:p>
            <a:pPr>
              <a:buNone/>
            </a:pPr>
            <a:r>
              <a:rPr lang="en-US" sz="11200" dirty="0" smtClean="0"/>
              <a:t>            Unit Tests with </a:t>
            </a:r>
            <a:r>
              <a:rPr lang="en-US" sz="11200" dirty="0" err="1" smtClean="0"/>
              <a:t>Unittest</a:t>
            </a:r>
            <a:r>
              <a:rPr lang="en-US" sz="11200" dirty="0" smtClean="0"/>
              <a:t> python</a:t>
            </a:r>
          </a:p>
          <a:p>
            <a:pPr>
              <a:buNone/>
            </a:pPr>
            <a:r>
              <a:rPr lang="en-US" sz="8000" dirty="0" smtClean="0"/>
              <a:t>import </a:t>
            </a:r>
            <a:r>
              <a:rPr lang="en-US" sz="8000" dirty="0" err="1" smtClean="0"/>
              <a:t>unittest</a:t>
            </a:r>
            <a:endParaRPr lang="en-US" sz="8000" dirty="0" smtClean="0"/>
          </a:p>
          <a:p>
            <a:pPr>
              <a:buNone/>
            </a:pPr>
            <a:r>
              <a:rPr lang="en-US" sz="8000" dirty="0" smtClean="0"/>
              <a:t>class: </a:t>
            </a:r>
            <a:r>
              <a:rPr lang="en-US" sz="8000" dirty="0" err="1" smtClean="0"/>
              <a:t>TestCrimeMap</a:t>
            </a:r>
            <a:r>
              <a:rPr lang="en-US" sz="8000" dirty="0" smtClean="0"/>
              <a:t>(</a:t>
            </a:r>
            <a:r>
              <a:rPr lang="en-US" sz="8000" dirty="0" err="1" smtClean="0"/>
              <a:t>unittest.TestCase</a:t>
            </a:r>
            <a:r>
              <a:rPr lang="en-US" sz="8000" dirty="0" smtClean="0"/>
              <a:t>): def </a:t>
            </a:r>
            <a:r>
              <a:rPr lang="en-US" sz="8000" dirty="0" err="1" smtClean="0"/>
              <a:t>setUp</a:t>
            </a:r>
            <a:r>
              <a:rPr lang="en-US" sz="8000" dirty="0" smtClean="0"/>
              <a:t>(self):</a:t>
            </a:r>
          </a:p>
          <a:p>
            <a:pPr>
              <a:buNone/>
            </a:pPr>
            <a:r>
              <a:rPr lang="en-US" sz="8000" dirty="0" smtClean="0"/>
              <a:t>self.map = </a:t>
            </a:r>
            <a:r>
              <a:rPr lang="en-US" sz="8000" dirty="0" err="1" smtClean="0"/>
              <a:t>CrimeMap</a:t>
            </a:r>
            <a:r>
              <a:rPr lang="en-US" sz="8000" dirty="0" smtClean="0"/>
              <a:t>()</a:t>
            </a:r>
            <a:r>
              <a:rPr lang="en-US" sz="8000" dirty="0" err="1" smtClean="0"/>
              <a:t>self.map.add_crime</a:t>
            </a:r>
            <a:r>
              <a:rPr lang="en-US" sz="8000" dirty="0" smtClean="0"/>
              <a:t>(Crime('001', 'Theft', 'Stolen bike', (10, 10))) </a:t>
            </a:r>
          </a:p>
          <a:p>
            <a:pPr>
              <a:buNone/>
            </a:pPr>
            <a:r>
              <a:rPr lang="en-US" sz="8000" dirty="0" err="1" smtClean="0"/>
              <a:t>self.map.add_crime</a:t>
            </a:r>
            <a:r>
              <a:rPr lang="en-US" sz="8000" dirty="0" smtClean="0"/>
              <a:t>(Crime('002', 'Assault', 'Assault in park', (20, 20)))</a:t>
            </a:r>
          </a:p>
          <a:p>
            <a:pPr>
              <a:buNone/>
            </a:pPr>
            <a:r>
              <a:rPr lang="en-US" sz="8000" dirty="0" smtClean="0"/>
              <a:t>def </a:t>
            </a:r>
            <a:r>
              <a:rPr lang="en-US" sz="8000" dirty="0" err="1" smtClean="0"/>
              <a:t>test_add_crime_existing_id</a:t>
            </a:r>
            <a:r>
              <a:rPr lang="en-US" sz="8000" dirty="0" smtClean="0"/>
              <a:t>(self): with </a:t>
            </a:r>
            <a:r>
              <a:rPr lang="en-US" sz="8000" dirty="0" err="1" smtClean="0"/>
              <a:t>self.assertRaises</a:t>
            </a:r>
            <a:r>
              <a:rPr lang="en-US" sz="8000" dirty="0" smtClean="0"/>
              <a:t>(</a:t>
            </a:r>
            <a:r>
              <a:rPr lang="en-US" sz="8000" dirty="0" err="1" smtClean="0"/>
              <a:t>ValueError</a:t>
            </a:r>
            <a:r>
              <a:rPr lang="en-US" sz="8000" dirty="0" smtClean="0"/>
              <a:t>):</a:t>
            </a:r>
          </a:p>
          <a:p>
            <a:pPr>
              <a:buNone/>
            </a:pPr>
            <a:r>
              <a:rPr lang="en-US" sz="8000" dirty="0" err="1" smtClean="0"/>
              <a:t>self.map.add_crime</a:t>
            </a:r>
            <a:r>
              <a:rPr lang="en-US" sz="8000" dirty="0" smtClean="0"/>
              <a:t>(Crime('001', 'Burglary', 'Store burglary', (15, 15)))</a:t>
            </a:r>
          </a:p>
          <a:p>
            <a:pPr>
              <a:buNone/>
            </a:pPr>
            <a:r>
              <a:rPr lang="en-US" sz="8000" dirty="0" smtClean="0"/>
              <a:t>def </a:t>
            </a:r>
            <a:r>
              <a:rPr lang="en-US" sz="8000" dirty="0" err="1" smtClean="0"/>
              <a:t>test_delete_crime</a:t>
            </a:r>
            <a:r>
              <a:rPr lang="en-US" sz="8000" dirty="0" smtClean="0"/>
              <a:t>(self): </a:t>
            </a:r>
            <a:r>
              <a:rPr lang="en-US" sz="8000" dirty="0" err="1" smtClean="0"/>
              <a:t>self.map.delete_crime</a:t>
            </a:r>
            <a:r>
              <a:rPr lang="en-US" sz="8000" dirty="0" smtClean="0"/>
              <a:t>('001')</a:t>
            </a:r>
          </a:p>
          <a:p>
            <a:pPr>
              <a:buNone/>
            </a:pPr>
            <a:r>
              <a:rPr lang="en-US" sz="8000" dirty="0" err="1" smtClean="0"/>
              <a:t>self.assertIsNone</a:t>
            </a:r>
            <a:r>
              <a:rPr lang="en-US" sz="8000" dirty="0" smtClean="0"/>
              <a:t>(</a:t>
            </a:r>
            <a:r>
              <a:rPr lang="en-US" sz="8000" dirty="0" err="1" smtClean="0"/>
              <a:t>self.map.read_crime</a:t>
            </a:r>
            <a:r>
              <a:rPr lang="en-US" sz="8000" dirty="0" smtClean="0"/>
              <a:t>('001'))</a:t>
            </a:r>
          </a:p>
          <a:p>
            <a:pPr>
              <a:buNone/>
            </a:pPr>
            <a:r>
              <a:rPr lang="en-US" sz="8000" dirty="0" smtClean="0"/>
              <a:t>def </a:t>
            </a:r>
            <a:r>
              <a:rPr lang="en-US" sz="8000" dirty="0" err="1" smtClean="0"/>
              <a:t>test_analyze_patterns</a:t>
            </a:r>
            <a:r>
              <a:rPr lang="en-US" sz="8000" dirty="0" smtClean="0"/>
              <a:t>(self):patterns = </a:t>
            </a:r>
            <a:r>
              <a:rPr lang="en-US" sz="8000" dirty="0" err="1" smtClean="0"/>
              <a:t>self.map.analyze_crime_patterns</a:t>
            </a:r>
            <a:r>
              <a:rPr lang="en-US" sz="8000" dirty="0" smtClean="0"/>
              <a:t>()</a:t>
            </a:r>
          </a:p>
          <a:p>
            <a:pPr>
              <a:buNone/>
            </a:pPr>
            <a:r>
              <a:rPr lang="en-US" sz="8000" dirty="0" err="1" smtClean="0"/>
              <a:t>self.assertEqual</a:t>
            </a:r>
            <a:r>
              <a:rPr lang="en-US" sz="8000" dirty="0" smtClean="0"/>
              <a:t>(patterns['Theft'], 1) </a:t>
            </a:r>
          </a:p>
          <a:p>
            <a:pPr>
              <a:buNone/>
            </a:pPr>
            <a:r>
              <a:rPr lang="en-US" sz="8000" dirty="0" err="1" smtClean="0"/>
              <a:t>self.assertEqual</a:t>
            </a:r>
            <a:r>
              <a:rPr lang="en-US" sz="8000" dirty="0" smtClean="0"/>
              <a:t>(patterns['Assault'], 1)</a:t>
            </a:r>
          </a:p>
          <a:p>
            <a:pPr>
              <a:buNone/>
            </a:pPr>
            <a:r>
              <a:rPr lang="en-US" sz="8000" dirty="0" smtClean="0"/>
              <a:t>if __name__ == "__main__": </a:t>
            </a:r>
            <a:r>
              <a:rPr lang="en-US" sz="8000" dirty="0" err="1" smtClean="0"/>
              <a:t>unittest.main</a:t>
            </a:r>
            <a:r>
              <a:rPr lang="en-US" sz="8000" dirty="0" smtClean="0"/>
              <a:t>()</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import </a:t>
            </a:r>
            <a:r>
              <a:rPr lang="en-US" dirty="0" err="1" smtClean="0"/>
              <a:t>unittest</a:t>
            </a:r>
            <a:endParaRPr lang="en-US" dirty="0" smtClean="0"/>
          </a:p>
          <a:p>
            <a:r>
              <a:rPr lang="en-US" dirty="0" smtClean="0"/>
              <a:t>class crime:</a:t>
            </a:r>
          </a:p>
          <a:p>
            <a:r>
              <a:rPr lang="en-US" dirty="0" smtClean="0"/>
              <a:t>    def _init_(</a:t>
            </a:r>
            <a:r>
              <a:rPr lang="en-US" dirty="0" err="1" smtClean="0"/>
              <a:t>self,crime_id,crime_type,description,location</a:t>
            </a:r>
            <a:r>
              <a:rPr lang="en-US" dirty="0" smtClean="0"/>
              <a:t>):</a:t>
            </a:r>
          </a:p>
          <a:p>
            <a:r>
              <a:rPr lang="en-US" dirty="0" smtClean="0"/>
              <a:t>        </a:t>
            </a:r>
            <a:r>
              <a:rPr lang="en-US" dirty="0" err="1" smtClean="0"/>
              <a:t>self.crime_id</a:t>
            </a:r>
            <a:r>
              <a:rPr lang="en-US" dirty="0" smtClean="0"/>
              <a:t> = </a:t>
            </a:r>
            <a:r>
              <a:rPr lang="en-US" dirty="0" err="1" smtClean="0"/>
              <a:t>crime_id</a:t>
            </a:r>
            <a:endParaRPr lang="en-US" dirty="0" smtClean="0"/>
          </a:p>
          <a:p>
            <a:r>
              <a:rPr lang="en-US" dirty="0" smtClean="0"/>
              <a:t>        </a:t>
            </a:r>
            <a:r>
              <a:rPr lang="en-US" dirty="0" err="1" smtClean="0"/>
              <a:t>self.crime_type</a:t>
            </a:r>
            <a:r>
              <a:rPr lang="en-US" dirty="0" smtClean="0"/>
              <a:t> = </a:t>
            </a:r>
            <a:r>
              <a:rPr lang="en-US" dirty="0" err="1" smtClean="0"/>
              <a:t>crime_type</a:t>
            </a:r>
            <a:endParaRPr lang="en-US" dirty="0" smtClean="0"/>
          </a:p>
          <a:p>
            <a:r>
              <a:rPr lang="en-US" dirty="0" smtClean="0"/>
              <a:t>        </a:t>
            </a:r>
            <a:r>
              <a:rPr lang="en-US" dirty="0" err="1" smtClean="0"/>
              <a:t>self.description</a:t>
            </a:r>
            <a:r>
              <a:rPr lang="en-US" dirty="0" smtClean="0"/>
              <a:t> = description</a:t>
            </a:r>
          </a:p>
          <a:p>
            <a:r>
              <a:rPr lang="en-US" dirty="0" smtClean="0"/>
              <a:t>        </a:t>
            </a:r>
            <a:r>
              <a:rPr lang="en-US" dirty="0" err="1" smtClean="0"/>
              <a:t>self.location</a:t>
            </a:r>
            <a:r>
              <a:rPr lang="en-US" dirty="0" smtClean="0"/>
              <a:t> = location</a:t>
            </a:r>
          </a:p>
          <a:p>
            <a:r>
              <a:rPr lang="en-US" dirty="0" smtClean="0"/>
              <a:t>class </a:t>
            </a:r>
            <a:r>
              <a:rPr lang="en-US" dirty="0" err="1" smtClean="0"/>
              <a:t>CrimeMap</a:t>
            </a:r>
            <a:r>
              <a:rPr lang="en-US" dirty="0" smtClean="0"/>
              <a:t>:</a:t>
            </a:r>
          </a:p>
          <a:p>
            <a:r>
              <a:rPr lang="en-US" dirty="0" smtClean="0"/>
              <a:t>    def _init_(self):</a:t>
            </a:r>
          </a:p>
          <a:p>
            <a:r>
              <a:rPr lang="en-US" dirty="0" smtClean="0"/>
              <a:t>        </a:t>
            </a:r>
            <a:r>
              <a:rPr lang="en-US" dirty="0" err="1" smtClean="0"/>
              <a:t>self.crimes</a:t>
            </a:r>
            <a:r>
              <a:rPr lang="en-US" dirty="0" smtClean="0"/>
              <a:t> = {}</a:t>
            </a:r>
          </a:p>
          <a:p>
            <a:r>
              <a:rPr lang="en-US" dirty="0" smtClean="0"/>
              <a:t>    def </a:t>
            </a:r>
            <a:r>
              <a:rPr lang="en-US" dirty="0" err="1" smtClean="0"/>
              <a:t>add_crime</a:t>
            </a:r>
            <a:r>
              <a:rPr lang="en-US" dirty="0" smtClean="0"/>
              <a:t>(</a:t>
            </a:r>
            <a:r>
              <a:rPr lang="en-US" dirty="0" err="1" smtClean="0"/>
              <a:t>self,crime</a:t>
            </a:r>
            <a:r>
              <a:rPr lang="en-US" dirty="0" smtClean="0"/>
              <a:t>):</a:t>
            </a:r>
          </a:p>
          <a:p>
            <a:r>
              <a:rPr lang="en-US" dirty="0" smtClean="0"/>
              <a:t>        if </a:t>
            </a:r>
            <a:r>
              <a:rPr lang="en-US" dirty="0" err="1" smtClean="0"/>
              <a:t>crime.crime_id</a:t>
            </a:r>
            <a:r>
              <a:rPr lang="en-US" dirty="0" smtClean="0"/>
              <a:t> in </a:t>
            </a:r>
            <a:r>
              <a:rPr lang="en-US" dirty="0" err="1" smtClean="0"/>
              <a:t>self.crimes</a:t>
            </a:r>
            <a:r>
              <a:rPr lang="en-US" dirty="0" smtClean="0"/>
              <a:t>:</a:t>
            </a:r>
          </a:p>
          <a:p>
            <a:r>
              <a:rPr lang="en-US" dirty="0" smtClean="0"/>
              <a:t>            raise </a:t>
            </a:r>
            <a:r>
              <a:rPr lang="en-US" dirty="0" err="1" smtClean="0"/>
              <a:t>ValueError</a:t>
            </a:r>
            <a:r>
              <a:rPr lang="en-US" dirty="0" smtClean="0"/>
              <a:t>("Crime ID already there.")</a:t>
            </a:r>
          </a:p>
          <a:p>
            <a:r>
              <a:rPr lang="en-US" dirty="0" smtClean="0"/>
              <a:t>        </a:t>
            </a:r>
            <a:r>
              <a:rPr lang="en-US" dirty="0" err="1" smtClean="0"/>
              <a:t>self.crimes</a:t>
            </a:r>
            <a:r>
              <a:rPr lang="en-US" dirty="0" smtClean="0"/>
              <a:t>[</a:t>
            </a:r>
            <a:r>
              <a:rPr lang="en-US" dirty="0" err="1" smtClean="0"/>
              <a:t>crime.crime_id</a:t>
            </a:r>
            <a:r>
              <a:rPr lang="en-US" dirty="0" smtClean="0"/>
              <a:t>]=crime</a:t>
            </a:r>
          </a:p>
          <a:p>
            <a:r>
              <a:rPr lang="en-US" dirty="0" smtClean="0"/>
              <a:t>    def </a:t>
            </a:r>
            <a:r>
              <a:rPr lang="en-US" dirty="0" err="1" smtClean="0"/>
              <a:t>read_crime</a:t>
            </a:r>
            <a:r>
              <a:rPr lang="en-US" dirty="0" smtClean="0"/>
              <a:t>(</a:t>
            </a:r>
            <a:r>
              <a:rPr lang="en-US" dirty="0" err="1" smtClean="0"/>
              <a:t>self,crime_id</a:t>
            </a:r>
            <a:r>
              <a:rPr lang="en-US" dirty="0" smtClean="0"/>
              <a:t>):</a:t>
            </a:r>
          </a:p>
          <a:p>
            <a:r>
              <a:rPr lang="en-US" dirty="0" smtClean="0"/>
              <a:t>        return </a:t>
            </a:r>
            <a:r>
              <a:rPr lang="en-US" dirty="0" err="1" smtClean="0"/>
              <a:t>self.crimes.get</a:t>
            </a:r>
            <a:r>
              <a:rPr lang="en-US" dirty="0" smtClean="0"/>
              <a:t>(</a:t>
            </a:r>
            <a:r>
              <a:rPr lang="en-US" dirty="0" err="1" smtClean="0"/>
              <a:t>crime_id</a:t>
            </a:r>
            <a:r>
              <a:rPr lang="en-US" dirty="0" smtClean="0"/>
              <a:t>)</a:t>
            </a:r>
          </a:p>
          <a:p>
            <a:r>
              <a:rPr lang="en-US" dirty="0" smtClean="0"/>
              <a:t>    def </a:t>
            </a:r>
            <a:r>
              <a:rPr lang="en-US" dirty="0" err="1" smtClean="0"/>
              <a:t>delete_crime</a:t>
            </a:r>
            <a:r>
              <a:rPr lang="en-US" dirty="0" smtClean="0"/>
              <a:t>(</a:t>
            </a:r>
            <a:r>
              <a:rPr lang="en-US" dirty="0" err="1" smtClean="0"/>
              <a:t>self,crime_id</a:t>
            </a:r>
            <a:r>
              <a:rPr lang="en-US" dirty="0" smtClean="0"/>
              <a:t>):</a:t>
            </a:r>
          </a:p>
          <a:p>
            <a:r>
              <a:rPr lang="en-US" dirty="0" smtClean="0"/>
              <a:t>        if </a:t>
            </a:r>
            <a:r>
              <a:rPr lang="en-US" dirty="0" err="1" smtClean="0"/>
              <a:t>crime_id</a:t>
            </a:r>
            <a:r>
              <a:rPr lang="en-US" dirty="0" smtClean="0"/>
              <a:t> in </a:t>
            </a:r>
            <a:r>
              <a:rPr lang="en-US" dirty="0" err="1" smtClean="0"/>
              <a:t>self.crimes</a:t>
            </a:r>
            <a:r>
              <a:rPr lang="en-US" dirty="0" smtClean="0"/>
              <a:t>:</a:t>
            </a:r>
          </a:p>
          <a:p>
            <a:r>
              <a:rPr lang="en-US" dirty="0" smtClean="0"/>
              <a:t>            del </a:t>
            </a:r>
            <a:r>
              <a:rPr lang="en-US" dirty="0" err="1" smtClean="0"/>
              <a:t>self.crimes</a:t>
            </a:r>
            <a:r>
              <a:rPr lang="en-US" dirty="0" smtClean="0"/>
              <a:t>[</a:t>
            </a:r>
            <a:r>
              <a:rPr lang="en-US" dirty="0" err="1" smtClean="0"/>
              <a:t>crime_id</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dirty="0" smtClean="0"/>
              <a:t> def </a:t>
            </a:r>
            <a:r>
              <a:rPr lang="en-US" sz="1600" dirty="0" err="1" smtClean="0"/>
              <a:t>map_crime_location</a:t>
            </a:r>
            <a:r>
              <a:rPr lang="en-US" sz="1600" dirty="0" smtClean="0"/>
              <a:t>(self):</a:t>
            </a:r>
          </a:p>
          <a:p>
            <a:r>
              <a:rPr lang="en-US" sz="1600" dirty="0" smtClean="0"/>
              <a:t>        print("Crime Locations:")</a:t>
            </a:r>
          </a:p>
          <a:p>
            <a:r>
              <a:rPr lang="en-US" sz="1600" dirty="0" smtClean="0"/>
              <a:t>        for crime in </a:t>
            </a:r>
            <a:r>
              <a:rPr lang="en-US" sz="1600" dirty="0" err="1" smtClean="0"/>
              <a:t>self.crimes.values</a:t>
            </a:r>
            <a:r>
              <a:rPr lang="en-US" sz="1600" dirty="0" smtClean="0"/>
              <a:t>():</a:t>
            </a:r>
          </a:p>
          <a:p>
            <a:r>
              <a:rPr lang="en-US" sz="1600" dirty="0" smtClean="0"/>
              <a:t>            print(f"{</a:t>
            </a:r>
            <a:r>
              <a:rPr lang="en-US" sz="1600" dirty="0" err="1" smtClean="0"/>
              <a:t>crime.crime_id</a:t>
            </a:r>
            <a:r>
              <a:rPr lang="en-US" sz="1600" dirty="0" smtClean="0"/>
              <a:t>}:{</a:t>
            </a:r>
            <a:r>
              <a:rPr lang="en-US" sz="1600" dirty="0" err="1" smtClean="0"/>
              <a:t>crime.location</a:t>
            </a:r>
            <a:r>
              <a:rPr lang="en-US" sz="1600" dirty="0" smtClean="0"/>
              <a:t>}")</a:t>
            </a:r>
          </a:p>
          <a:p>
            <a:r>
              <a:rPr lang="en-US" sz="1600" dirty="0" smtClean="0"/>
              <a:t>    def </a:t>
            </a:r>
            <a:r>
              <a:rPr lang="en-US" sz="1600" dirty="0" err="1" smtClean="0"/>
              <a:t>analyze_crime_patterns</a:t>
            </a:r>
            <a:r>
              <a:rPr lang="en-US" sz="1600" dirty="0" smtClean="0"/>
              <a:t>(self):</a:t>
            </a:r>
          </a:p>
          <a:p>
            <a:r>
              <a:rPr lang="en-US" sz="1600" dirty="0" smtClean="0"/>
              <a:t>        patterns = {}</a:t>
            </a:r>
          </a:p>
          <a:p>
            <a:r>
              <a:rPr lang="en-US" sz="1600" dirty="0" smtClean="0"/>
              <a:t>        for crime in </a:t>
            </a:r>
            <a:r>
              <a:rPr lang="en-US" sz="1600" dirty="0" err="1" smtClean="0"/>
              <a:t>self.crimes.values</a:t>
            </a:r>
            <a:r>
              <a:rPr lang="en-US" sz="1600" dirty="0" smtClean="0"/>
              <a:t>():</a:t>
            </a:r>
          </a:p>
          <a:p>
            <a:r>
              <a:rPr lang="en-US" sz="1600" dirty="0" smtClean="0"/>
              <a:t>            if </a:t>
            </a:r>
            <a:r>
              <a:rPr lang="en-US" sz="1600" dirty="0" err="1" smtClean="0"/>
              <a:t>crime.crime_type</a:t>
            </a:r>
            <a:r>
              <a:rPr lang="en-US" sz="1600" dirty="0" smtClean="0"/>
              <a:t> in patterns:</a:t>
            </a:r>
          </a:p>
          <a:p>
            <a:r>
              <a:rPr lang="en-US" sz="1600" dirty="0" smtClean="0"/>
              <a:t>                patterns[</a:t>
            </a:r>
            <a:r>
              <a:rPr lang="en-US" sz="1600" dirty="0" err="1" smtClean="0"/>
              <a:t>crime.crime_type</a:t>
            </a:r>
            <a:r>
              <a:rPr lang="en-US" sz="1600" dirty="0" smtClean="0"/>
              <a:t>]+=1</a:t>
            </a:r>
          </a:p>
          <a:p>
            <a:r>
              <a:rPr lang="en-US" sz="1600" dirty="0" smtClean="0"/>
              <a:t>            else:</a:t>
            </a:r>
          </a:p>
          <a:p>
            <a:r>
              <a:rPr lang="en-US" sz="1600" dirty="0" smtClean="0"/>
              <a:t>                patterns[</a:t>
            </a:r>
            <a:r>
              <a:rPr lang="en-US" sz="1600" dirty="0" err="1" smtClean="0"/>
              <a:t>crime.crime_type</a:t>
            </a:r>
            <a:r>
              <a:rPr lang="en-US" sz="1600" dirty="0" smtClean="0"/>
              <a:t>]=1</a:t>
            </a:r>
          </a:p>
          <a:p>
            <a:r>
              <a:rPr lang="en-US" sz="1600" dirty="0" smtClean="0"/>
              <a:t>        return patterns</a:t>
            </a:r>
          </a:p>
          <a:p>
            <a:r>
              <a:rPr lang="en-US" sz="1600" dirty="0" smtClean="0"/>
              <a:t>class </a:t>
            </a:r>
            <a:r>
              <a:rPr lang="en-US" sz="1600" dirty="0" err="1" smtClean="0"/>
              <a:t>TestCrimeMap</a:t>
            </a:r>
            <a:r>
              <a:rPr lang="en-US" sz="1600" dirty="0" smtClean="0"/>
              <a:t>(</a:t>
            </a:r>
            <a:r>
              <a:rPr lang="en-US" sz="1600" dirty="0" err="1" smtClean="0"/>
              <a:t>unittest.TestCase</a:t>
            </a:r>
            <a:r>
              <a:rPr lang="en-US" sz="1600" dirty="0" smtClean="0"/>
              <a:t>):</a:t>
            </a:r>
          </a:p>
          <a:p>
            <a:r>
              <a:rPr lang="en-US" sz="1600" dirty="0" smtClean="0"/>
              <a:t>    def </a:t>
            </a:r>
            <a:r>
              <a:rPr lang="en-US" sz="1600" dirty="0" err="1" smtClean="0"/>
              <a:t>setUp</a:t>
            </a:r>
            <a:r>
              <a:rPr lang="en-US" sz="1600" dirty="0" smtClean="0"/>
              <a:t>(self):</a:t>
            </a:r>
          </a:p>
          <a:p>
            <a:r>
              <a:rPr lang="en-US" sz="1600" dirty="0" smtClean="0"/>
              <a:t>        self.map=</a:t>
            </a:r>
            <a:r>
              <a:rPr lang="en-US" sz="1600" dirty="0" err="1" smtClean="0"/>
              <a:t>CrimeMap</a:t>
            </a:r>
            <a:r>
              <a:rPr lang="en-US" sz="1600" dirty="0" smtClean="0"/>
              <a:t>()</a:t>
            </a:r>
          </a:p>
          <a:p>
            <a:r>
              <a:rPr lang="en-US" sz="1600" dirty="0" smtClean="0"/>
              <a:t>        </a:t>
            </a:r>
            <a:r>
              <a:rPr lang="en-US" sz="1600" dirty="0" err="1" smtClean="0"/>
              <a:t>self.map.add_crime</a:t>
            </a:r>
            <a:r>
              <a:rPr lang="en-US" sz="1600" dirty="0" smtClean="0"/>
              <a:t>(crime('001','Theft','Stolen bike',(10,10)))</a:t>
            </a:r>
          </a:p>
          <a:p>
            <a:r>
              <a:rPr lang="en-US" sz="1600" dirty="0" smtClean="0"/>
              <a:t>        </a:t>
            </a:r>
            <a:r>
              <a:rPr lang="en-US" sz="1600" dirty="0" err="1" smtClean="0"/>
              <a:t>self.map.add_crime</a:t>
            </a:r>
            <a:r>
              <a:rPr lang="en-US" sz="1600" dirty="0" smtClean="0"/>
              <a:t>(crime('002','Assault','Assault in park',(20,20</a:t>
            </a:r>
            <a:r>
              <a:rPr lang="en-US" sz="1600" dirty="0" smtClean="0"/>
              <a:t>)))</a:t>
            </a:r>
            <a:endParaRPr lang="en-US"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500" dirty="0" smtClean="0"/>
              <a:t> def </a:t>
            </a:r>
            <a:r>
              <a:rPr lang="en-US" sz="1500" dirty="0" err="1" smtClean="0"/>
              <a:t>test_add_crime_existing_id</a:t>
            </a:r>
            <a:r>
              <a:rPr lang="en-US" sz="1500" dirty="0" smtClean="0"/>
              <a:t>(self):</a:t>
            </a:r>
          </a:p>
          <a:p>
            <a:r>
              <a:rPr lang="en-US" sz="1500" dirty="0" smtClean="0"/>
              <a:t>        with </a:t>
            </a:r>
            <a:r>
              <a:rPr lang="en-US" sz="1500" dirty="0" err="1" smtClean="0"/>
              <a:t>self.assertRaises</a:t>
            </a:r>
            <a:r>
              <a:rPr lang="en-US" sz="1500" dirty="0" smtClean="0"/>
              <a:t>(</a:t>
            </a:r>
            <a:r>
              <a:rPr lang="en-US" sz="1500" dirty="0" err="1" smtClean="0"/>
              <a:t>ValueError</a:t>
            </a:r>
            <a:r>
              <a:rPr lang="en-US" sz="1500" dirty="0" smtClean="0"/>
              <a:t>):</a:t>
            </a:r>
          </a:p>
          <a:p>
            <a:r>
              <a:rPr lang="en-US" sz="1500" dirty="0" smtClean="0"/>
              <a:t>            </a:t>
            </a:r>
            <a:r>
              <a:rPr lang="en-US" sz="1500" dirty="0" err="1" smtClean="0"/>
              <a:t>self.map.add_crime</a:t>
            </a:r>
            <a:r>
              <a:rPr lang="en-US" sz="1500" dirty="0" smtClean="0"/>
              <a:t>(crime('001','Burglary','store burglary',(15,15)))</a:t>
            </a:r>
          </a:p>
          <a:p>
            <a:r>
              <a:rPr lang="en-US" sz="1500" dirty="0" smtClean="0"/>
              <a:t>    def </a:t>
            </a:r>
            <a:r>
              <a:rPr lang="en-US" sz="1500" dirty="0" err="1" smtClean="0"/>
              <a:t>test_delete_crime</a:t>
            </a:r>
            <a:r>
              <a:rPr lang="en-US" sz="1500" dirty="0" smtClean="0"/>
              <a:t>(self):</a:t>
            </a:r>
          </a:p>
          <a:p>
            <a:r>
              <a:rPr lang="en-US" sz="1500" dirty="0" smtClean="0"/>
              <a:t>        </a:t>
            </a:r>
            <a:r>
              <a:rPr lang="en-US" sz="1500" dirty="0" err="1" smtClean="0"/>
              <a:t>self.map.delete_crime</a:t>
            </a:r>
            <a:r>
              <a:rPr lang="en-US" sz="1500" dirty="0" smtClean="0"/>
              <a:t>('001')</a:t>
            </a:r>
          </a:p>
          <a:p>
            <a:r>
              <a:rPr lang="en-US" sz="1500" dirty="0" smtClean="0"/>
              <a:t>        </a:t>
            </a:r>
            <a:r>
              <a:rPr lang="en-US" sz="1500" dirty="0" err="1" smtClean="0"/>
              <a:t>self.assertIsNone</a:t>
            </a:r>
            <a:r>
              <a:rPr lang="en-US" sz="1500" dirty="0" smtClean="0"/>
              <a:t>(</a:t>
            </a:r>
            <a:r>
              <a:rPr lang="en-US" sz="1500" dirty="0" err="1" smtClean="0"/>
              <a:t>self.map.read_crime</a:t>
            </a:r>
            <a:r>
              <a:rPr lang="en-US" sz="1500" dirty="0" smtClean="0"/>
              <a:t>('001'))</a:t>
            </a:r>
          </a:p>
          <a:p>
            <a:r>
              <a:rPr lang="en-US" sz="1500" dirty="0" smtClean="0"/>
              <a:t>    def </a:t>
            </a:r>
            <a:r>
              <a:rPr lang="en-US" sz="1500" dirty="0" err="1" smtClean="0"/>
              <a:t>test_analyze_patterns</a:t>
            </a:r>
            <a:r>
              <a:rPr lang="en-US" sz="1500" dirty="0" smtClean="0"/>
              <a:t>(self):</a:t>
            </a:r>
          </a:p>
          <a:p>
            <a:r>
              <a:rPr lang="en-US" sz="1500" dirty="0" smtClean="0"/>
              <a:t>        patterns =</a:t>
            </a:r>
            <a:r>
              <a:rPr lang="en-US" sz="1500" dirty="0" err="1" smtClean="0"/>
              <a:t>self.map.analyze_crime_patterns</a:t>
            </a:r>
            <a:r>
              <a:rPr lang="en-US" sz="1500" dirty="0" smtClean="0"/>
              <a:t>()</a:t>
            </a:r>
          </a:p>
          <a:p>
            <a:r>
              <a:rPr lang="en-US" sz="1500" dirty="0" smtClean="0"/>
              <a:t>        </a:t>
            </a:r>
            <a:r>
              <a:rPr lang="en-US" sz="1500" dirty="0" err="1" smtClean="0"/>
              <a:t>self.assertEqual</a:t>
            </a:r>
            <a:r>
              <a:rPr lang="en-US" sz="1500" dirty="0" smtClean="0"/>
              <a:t>(patterns['Theft'],1)</a:t>
            </a:r>
          </a:p>
          <a:p>
            <a:r>
              <a:rPr lang="en-US" sz="1500" dirty="0" smtClean="0"/>
              <a:t>        </a:t>
            </a:r>
            <a:r>
              <a:rPr lang="en-US" sz="1500" dirty="0" err="1" smtClean="0"/>
              <a:t>self.assertEqual</a:t>
            </a:r>
            <a:r>
              <a:rPr lang="en-US" sz="1500" dirty="0" smtClean="0"/>
              <a:t>(patterns['Assault'],1)</a:t>
            </a:r>
          </a:p>
          <a:p>
            <a:r>
              <a:rPr lang="en-US" sz="1500" dirty="0" smtClean="0"/>
              <a:t>        </a:t>
            </a:r>
          </a:p>
          <a:p>
            <a:r>
              <a:rPr lang="en-US" sz="1500" dirty="0" smtClean="0"/>
              <a:t>if _name=="main_":</a:t>
            </a:r>
          </a:p>
          <a:p>
            <a:r>
              <a:rPr lang="en-US" sz="1500" dirty="0" smtClean="0"/>
              <a:t>    </a:t>
            </a:r>
            <a:r>
              <a:rPr lang="en-US" sz="1500" dirty="0" err="1" smtClean="0"/>
              <a:t>unittest.main</a:t>
            </a:r>
            <a:r>
              <a:rPr lang="en-US" sz="1500" dirty="0" smtClean="0"/>
              <a:t>()</a:t>
            </a:r>
            <a:endParaRPr lang="en-US" sz="15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Summary of key finding: </a:t>
            </a:r>
          </a:p>
          <a:p>
            <a:pPr>
              <a:buNone/>
            </a:pPr>
            <a:r>
              <a:rPr lang="en-US" dirty="0" smtClean="0"/>
              <a:t>    Crime mapping offers several benefits, including enhanced crime analysis, improved resource allocation, and informed decision-making for law enforcement. By visualizing crime data, agencies can identify patterns and hotspots, enabling proactive strategies to reduce crime. Additionally, crime mapping fosters community engagement by providing residents with insights into local safety issues. Ultimately, it supports the development of more effective policing strategies and promotes safer communities.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Next Steps and Future Work:</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marL="514350" indent="-514350">
              <a:buAutoNum type="arabicPeriod"/>
            </a:pPr>
            <a:r>
              <a:rPr lang="en-US" dirty="0" smtClean="0"/>
              <a:t>Refine predictive models using ensemble methods or deep learning techniques</a:t>
            </a:r>
          </a:p>
          <a:p>
            <a:pPr marL="514350" indent="-514350">
              <a:buAutoNum type="arabicPeriod"/>
            </a:pPr>
            <a:r>
              <a:rPr lang="en-US" dirty="0" smtClean="0"/>
              <a:t>Incorporate additional data sources (e.g., social media, sensors).</a:t>
            </a:r>
          </a:p>
          <a:p>
            <a:pPr marL="514350" indent="-514350">
              <a:buAutoNum type="arabicPeriod"/>
            </a:pPr>
            <a:r>
              <a:rPr lang="en-US" dirty="0" smtClean="0"/>
              <a:t>Develop interactive dashboards for law enforcement and policymakers.</a:t>
            </a:r>
          </a:p>
          <a:p>
            <a:pPr marL="514350" indent="-514350">
              <a:buAutoNum type="arabicPeriod"/>
            </a:pPr>
            <a:r>
              <a:rPr lang="en-US" dirty="0" smtClean="0"/>
              <a:t> Conduct spatial-temporal analysis to identify    crime patterns.</a:t>
            </a:r>
          </a:p>
          <a:p>
            <a:pPr marL="514350" indent="-514350">
              <a:buAutoNum type="arabicPeriod"/>
            </a:pPr>
            <a:r>
              <a:rPr lang="en-US" dirty="0" smtClean="0"/>
              <a:t> Explore crime prevention strategies using data-driven approaches.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Subtitle 2"/>
          <p:cNvSpPr>
            <a:spLocks noGrp="1"/>
          </p:cNvSpPr>
          <p:nvPr>
            <p:ph idx="1"/>
          </p:nvPr>
        </p:nvSpPr>
        <p:spPr/>
        <p:txBody>
          <a:bodyPr>
            <a:normAutofit/>
          </a:bodyPr>
          <a:lstStyle/>
          <a:p>
            <a:pPr>
              <a:buNone/>
            </a:pPr>
            <a:r>
              <a:rPr lang="en-US" dirty="0" smtClean="0"/>
              <a:t>    </a:t>
            </a:r>
            <a:r>
              <a:rPr lang="en-US" dirty="0" err="1" smtClean="0"/>
              <a:t>Defination</a:t>
            </a:r>
            <a:r>
              <a:rPr lang="en-US" dirty="0" smtClean="0"/>
              <a:t> of Crime mapping:</a:t>
            </a:r>
          </a:p>
          <a:p>
            <a:r>
              <a:rPr lang="en-US" dirty="0" smtClean="0"/>
              <a:t>Crime mapping is a law enforcement and crime analysis technique that uses geographic information systems(GIS) and spatial analysis to visualize and analyze crime patterns and trends within a specific geographic area.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91600" cy="5632311"/>
          </a:xfrm>
          <a:prstGeom prst="rect">
            <a:avLst/>
          </a:prstGeom>
        </p:spPr>
        <p:txBody>
          <a:bodyPr wrap="square">
            <a:spAutoFit/>
          </a:bodyPr>
          <a:lstStyle/>
          <a:p>
            <a:pPr algn="ctr"/>
            <a:r>
              <a:rPr lang="en-US" sz="4000" dirty="0" smtClean="0"/>
              <a:t>Future Work:</a:t>
            </a:r>
          </a:p>
          <a:p>
            <a:pPr marL="342900" indent="-342900">
              <a:buAutoNum type="arabicPeriod"/>
            </a:pPr>
            <a:r>
              <a:rPr lang="en-US" sz="3200" dirty="0" smtClean="0"/>
              <a:t>Integrate Artificial Intelligence (AI) and Machine Learning (ML) for predictive policing.</a:t>
            </a:r>
          </a:p>
          <a:p>
            <a:pPr marL="342900" indent="-342900">
              <a:buAutoNum type="arabicPeriod"/>
            </a:pPr>
            <a:r>
              <a:rPr lang="en-US" sz="3200" dirty="0" smtClean="0"/>
              <a:t>Develop real-time crime mapping and alert systems.</a:t>
            </a:r>
          </a:p>
          <a:p>
            <a:pPr marL="342900" indent="-342900">
              <a:buAutoNum type="arabicPeriod"/>
            </a:pPr>
            <a:r>
              <a:rPr lang="en-US" sz="3200" dirty="0" smtClean="0"/>
              <a:t> Analyze crime networks and relationships using network analysis.</a:t>
            </a:r>
          </a:p>
          <a:p>
            <a:pPr marL="342900" indent="-342900">
              <a:buAutoNum type="arabicPeriod"/>
            </a:pPr>
            <a:r>
              <a:rPr lang="en-US" sz="3200" dirty="0" smtClean="0"/>
              <a:t>Investigate the impact of environmental factors (e.g., weather, location) on crime.</a:t>
            </a:r>
          </a:p>
          <a:p>
            <a:pPr marL="342900" indent="-342900">
              <a:buAutoNum type="arabicPeriod"/>
            </a:pPr>
            <a:r>
              <a:rPr lang="en-US" sz="3200" dirty="0" smtClean="0"/>
              <a:t>Create a crime mapping framework for multiple cities or regions.</a:t>
            </a: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
            <a:ext cx="8839200" cy="5570756"/>
          </a:xfrm>
          <a:prstGeom prst="rect">
            <a:avLst/>
          </a:prstGeom>
        </p:spPr>
        <p:txBody>
          <a:bodyPr wrap="square">
            <a:spAutoFit/>
          </a:bodyPr>
          <a:lstStyle/>
          <a:p>
            <a:pPr algn="ctr"/>
            <a:r>
              <a:rPr lang="en-US" sz="3600" dirty="0" smtClean="0"/>
              <a:t>Technical Advancements:</a:t>
            </a:r>
          </a:p>
          <a:p>
            <a:pPr marL="342900" indent="-342900">
              <a:buAutoNum type="arabicPeriod"/>
            </a:pPr>
            <a:r>
              <a:rPr lang="en-US" sz="3200" dirty="0" smtClean="0"/>
              <a:t>Utilize cloud computing for large-scale crime data processing.</a:t>
            </a:r>
          </a:p>
          <a:p>
            <a:pPr marL="342900" indent="-342900">
              <a:buAutoNum type="arabicPeriod"/>
            </a:pPr>
            <a:r>
              <a:rPr lang="en-US" sz="3200" dirty="0" smtClean="0"/>
              <a:t>Leverage containerization (e.g., </a:t>
            </a:r>
            <a:r>
              <a:rPr lang="en-US" sz="3200" dirty="0" err="1" smtClean="0"/>
              <a:t>Docker</a:t>
            </a:r>
            <a:r>
              <a:rPr lang="en-US" sz="3200" dirty="0" smtClean="0"/>
              <a:t>) for reproducible crime mapping.</a:t>
            </a:r>
          </a:p>
          <a:p>
            <a:pPr marL="342900" indent="-342900">
              <a:buAutoNum type="arabicPeriod"/>
            </a:pPr>
            <a:r>
              <a:rPr lang="en-US" sz="3200" dirty="0" smtClean="0"/>
              <a:t>Implement data visualization using virtual reality (VR) or augmented reality (AR).</a:t>
            </a:r>
          </a:p>
          <a:p>
            <a:pPr marL="342900" indent="-342900">
              <a:buAutoNum type="arabicPeriod"/>
            </a:pPr>
            <a:r>
              <a:rPr lang="en-US" sz="3200" dirty="0" smtClean="0"/>
              <a:t>Develop mobile apps for crime reporting and mapping.</a:t>
            </a:r>
          </a:p>
          <a:p>
            <a:pPr marL="342900" indent="-342900">
              <a:buAutoNum type="arabicPeriod"/>
            </a:pPr>
            <a:r>
              <a:rPr lang="en-US" sz="3200" dirty="0" smtClean="0"/>
              <a:t>Explore the use of </a:t>
            </a:r>
            <a:r>
              <a:rPr lang="en-US" sz="3200" dirty="0" err="1" smtClean="0"/>
              <a:t>blockchain</a:t>
            </a:r>
            <a:r>
              <a:rPr lang="en-US" sz="3200" dirty="0" smtClean="0"/>
              <a:t> for secure crime data storage.  </a:t>
            </a: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9600" dirty="0" smtClean="0"/>
              <a:t>Thank You</a:t>
            </a:r>
            <a:endParaRPr lang="en-US" sz="9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Importance of Crime mapping:</a:t>
            </a:r>
            <a:endParaRPr lang="en-US" dirty="0"/>
          </a:p>
        </p:txBody>
      </p:sp>
      <p:sp>
        <p:nvSpPr>
          <p:cNvPr id="3" name="Content Placeholder 2"/>
          <p:cNvSpPr>
            <a:spLocks noGrp="1"/>
          </p:cNvSpPr>
          <p:nvPr>
            <p:ph idx="1"/>
          </p:nvPr>
        </p:nvSpPr>
        <p:spPr/>
        <p:txBody>
          <a:bodyPr/>
          <a:lstStyle/>
          <a:p>
            <a:r>
              <a:rPr lang="en-US" dirty="0" smtClean="0"/>
              <a:t>Strategic Benefits </a:t>
            </a:r>
          </a:p>
          <a:p>
            <a:r>
              <a:rPr lang="en-US" dirty="0" smtClean="0"/>
              <a:t>Analytical Benefits </a:t>
            </a:r>
          </a:p>
          <a:p>
            <a:r>
              <a:rPr lang="en-US" dirty="0" smtClean="0"/>
              <a:t>Operational Benefits </a:t>
            </a:r>
          </a:p>
          <a:p>
            <a:r>
              <a:rPr lang="en-US" dirty="0" smtClean="0"/>
              <a:t>Community Benefits</a:t>
            </a:r>
          </a:p>
          <a:p>
            <a:r>
              <a:rPr lang="en-US" dirty="0" err="1" smtClean="0"/>
              <a:t>Tecnological</a:t>
            </a:r>
            <a:r>
              <a:rPr lang="en-US" dirty="0" smtClean="0"/>
              <a:t> </a:t>
            </a:r>
            <a:r>
              <a:rPr lang="en-US" dirty="0" err="1" smtClean="0"/>
              <a:t>Benifits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458200" cy="6186309"/>
          </a:xfrm>
          <a:prstGeom prst="rect">
            <a:avLst/>
          </a:prstGeom>
        </p:spPr>
        <p:txBody>
          <a:bodyPr wrap="square">
            <a:spAutoFit/>
          </a:bodyPr>
          <a:lstStyle/>
          <a:p>
            <a:r>
              <a:rPr lang="en-US" sz="3600" dirty="0" smtClean="0"/>
              <a:t>Strategic Benefits </a:t>
            </a:r>
          </a:p>
          <a:p>
            <a:pPr marL="514350" indent="-514350">
              <a:buAutoNum type="arabicPeriod"/>
            </a:pPr>
            <a:r>
              <a:rPr lang="en-US" sz="3600" dirty="0" smtClean="0"/>
              <a:t>Improved Resource Allocation: Identifies high-crime areas, enabling targeted patrols.</a:t>
            </a:r>
          </a:p>
          <a:p>
            <a:pPr marL="514350" indent="-514350">
              <a:buAutoNum type="arabicPeriod"/>
            </a:pPr>
            <a:r>
              <a:rPr lang="en-US" sz="3600" dirty="0" smtClean="0"/>
              <a:t>Crime Prevention: Helps anticipate and prevent crimes.</a:t>
            </a:r>
          </a:p>
          <a:p>
            <a:pPr marL="514350" indent="-514350">
              <a:buNone/>
            </a:pPr>
            <a:r>
              <a:rPr lang="en-US" sz="3600" dirty="0" smtClean="0"/>
              <a:t> Analytical Benefits</a:t>
            </a:r>
          </a:p>
          <a:p>
            <a:pPr marL="514350" indent="-514350">
              <a:buAutoNum type="arabicPeriod"/>
            </a:pPr>
            <a:r>
              <a:rPr lang="en-US" sz="3600" dirty="0" smtClean="0"/>
              <a:t>Crime Pattern Identification: Reveals trends, hotspots, and correlations.</a:t>
            </a:r>
          </a:p>
          <a:p>
            <a:pPr marL="514350" indent="-514350">
              <a:buAutoNum type="arabicPeriod"/>
            </a:pPr>
            <a:r>
              <a:rPr lang="en-US" sz="3600" dirty="0" smtClean="0"/>
              <a:t>Predictive Policing: Forecasts potential crime areas and types</a:t>
            </a:r>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690336"/>
            <a:ext cx="4572000" cy="646331"/>
          </a:xfrm>
          <a:prstGeom prst="rect">
            <a:avLst/>
          </a:prstGeom>
        </p:spPr>
        <p:txBody>
          <a:bodyPr>
            <a:spAutoFit/>
          </a:bodyPr>
          <a:lstStyle/>
          <a:p>
            <a:endParaRPr lang="en-US" dirty="0" smtClean="0"/>
          </a:p>
          <a:p>
            <a:endParaRPr lang="en-US" dirty="0"/>
          </a:p>
        </p:txBody>
      </p:sp>
      <p:sp>
        <p:nvSpPr>
          <p:cNvPr id="3" name="Rectangle 2"/>
          <p:cNvSpPr/>
          <p:nvPr/>
        </p:nvSpPr>
        <p:spPr>
          <a:xfrm>
            <a:off x="152400" y="152400"/>
            <a:ext cx="8610600" cy="6186309"/>
          </a:xfrm>
          <a:prstGeom prst="rect">
            <a:avLst/>
          </a:prstGeom>
        </p:spPr>
        <p:txBody>
          <a:bodyPr wrap="square">
            <a:spAutoFit/>
          </a:bodyPr>
          <a:lstStyle/>
          <a:p>
            <a:r>
              <a:rPr lang="en-US" sz="3600" dirty="0" smtClean="0"/>
              <a:t>Community Benefits</a:t>
            </a:r>
          </a:p>
          <a:p>
            <a:pPr marL="514350" indent="-514350">
              <a:buAutoNum type="arabicPeriod"/>
            </a:pPr>
            <a:r>
              <a:rPr lang="en-US" sz="3600" dirty="0" smtClean="0"/>
              <a:t>Increased Transparency: Provides accessible crime data for public awareness.</a:t>
            </a:r>
          </a:p>
          <a:p>
            <a:pPr marL="514350" indent="-514350">
              <a:buAutoNum type="arabicPeriod"/>
            </a:pPr>
            <a:r>
              <a:rPr lang="en-US" sz="3600" dirty="0" smtClean="0"/>
              <a:t>Community Involvement: Encourages citizen participation in crime prevention.</a:t>
            </a:r>
          </a:p>
          <a:p>
            <a:pPr marL="514350" indent="-514350"/>
            <a:r>
              <a:rPr lang="en-US" sz="3600" dirty="0" smtClean="0"/>
              <a:t> Operational Benefits</a:t>
            </a:r>
          </a:p>
          <a:p>
            <a:pPr marL="514350" indent="-514350">
              <a:buAutoNum type="arabicPeriod"/>
            </a:pPr>
            <a:r>
              <a:rPr lang="en-US" sz="3600" dirty="0" smtClean="0"/>
              <a:t>Enhanced Public Safety: Reduces crime rates and improves citizen security.</a:t>
            </a:r>
          </a:p>
          <a:p>
            <a:pPr marL="514350" indent="-514350">
              <a:buAutoNum type="arabicPeriod"/>
            </a:pPr>
            <a:r>
              <a:rPr lang="en-US" sz="3600" dirty="0" smtClean="0"/>
              <a:t>Effective Emergency Response: Optimizes response times and resource deployment</a:t>
            </a:r>
            <a:r>
              <a:rPr lang="en-US" sz="3200" dirty="0" smtClean="0"/>
              <a:t>. </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POC</a:t>
            </a:r>
            <a:endParaRPr lang="en-US" dirty="0"/>
          </a:p>
        </p:txBody>
      </p:sp>
      <p:sp>
        <p:nvSpPr>
          <p:cNvPr id="3" name="Subtitle 2"/>
          <p:cNvSpPr>
            <a:spLocks noGrp="1"/>
          </p:cNvSpPr>
          <p:nvPr>
            <p:ph idx="1"/>
          </p:nvPr>
        </p:nvSpPr>
        <p:spPr/>
        <p:txBody>
          <a:bodyPr>
            <a:normAutofit/>
          </a:bodyPr>
          <a:lstStyle/>
          <a:p>
            <a:r>
              <a:rPr lang="en-US" dirty="0" smtClean="0"/>
              <a:t>Primary Objectives:</a:t>
            </a:r>
          </a:p>
          <a:p>
            <a:pPr marL="514350" indent="-514350">
              <a:buAutoNum type="arabicPeriod"/>
            </a:pPr>
            <a:r>
              <a:rPr lang="en-US" dirty="0" smtClean="0"/>
              <a:t>Demonstrate the feasibility of using Python for crime mapping.</a:t>
            </a:r>
          </a:p>
          <a:p>
            <a:pPr marL="514350" indent="-514350">
              <a:buAutoNum type="arabicPeriod"/>
            </a:pPr>
            <a:r>
              <a:rPr lang="en-US" dirty="0" smtClean="0"/>
              <a:t> Showcase the capabilities of Python libraries (e.g., Folium, </a:t>
            </a:r>
            <a:r>
              <a:rPr lang="en-US" dirty="0" err="1" smtClean="0"/>
              <a:t>Geopy</a:t>
            </a:r>
            <a:r>
              <a:rPr lang="en-US" dirty="0" smtClean="0"/>
              <a:t>, Pandas) for spatial analysis and visualization.</a:t>
            </a:r>
          </a:p>
          <a:p>
            <a:pPr marL="514350" indent="-514350">
              <a:buAutoNum type="arabicPeriod"/>
            </a:pPr>
            <a:r>
              <a:rPr lang="en-US" dirty="0" smtClean="0"/>
              <a:t> Validate the effectiveness of crime mapping techniques in identifying trends and patterns.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229600" cy="5078313"/>
          </a:xfrm>
          <a:prstGeom prst="rect">
            <a:avLst/>
          </a:prstGeom>
        </p:spPr>
        <p:txBody>
          <a:bodyPr wrap="square">
            <a:spAutoFit/>
          </a:bodyPr>
          <a:lstStyle/>
          <a:p>
            <a:r>
              <a:rPr lang="en-US" sz="3600" dirty="0" smtClean="0"/>
              <a:t>Specific Objectives:</a:t>
            </a:r>
          </a:p>
          <a:p>
            <a:pPr marL="742950" indent="-742950">
              <a:buAutoNum type="arabicPeriod"/>
            </a:pPr>
            <a:r>
              <a:rPr lang="en-US" sz="3600" dirty="0" smtClean="0"/>
              <a:t>Load and preprocess crime data from various sources (e.g., CSV, JSON, database).</a:t>
            </a:r>
          </a:p>
          <a:p>
            <a:pPr marL="742950" indent="-742950">
              <a:buAutoNum type="arabicPeriod"/>
            </a:pPr>
            <a:r>
              <a:rPr lang="en-US" sz="3600" dirty="0" smtClean="0"/>
              <a:t> </a:t>
            </a:r>
            <a:r>
              <a:rPr lang="en-US" sz="3600" dirty="0" err="1" smtClean="0"/>
              <a:t>Geocode</a:t>
            </a:r>
            <a:r>
              <a:rPr lang="en-US" sz="3600" dirty="0" smtClean="0"/>
              <a:t> crime locations and create spatial data structures.</a:t>
            </a:r>
          </a:p>
          <a:p>
            <a:pPr marL="742950" indent="-742950">
              <a:buAutoNum type="arabicPeriod"/>
            </a:pPr>
            <a:r>
              <a:rPr lang="en-US" sz="3600" dirty="0" smtClean="0"/>
              <a:t>Visualize crime patterns using interactive maps (e.g., heat maps, cluster maps).</a:t>
            </a:r>
            <a:endParaRPr 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078313"/>
          </a:xfrm>
          <a:prstGeom prst="rect">
            <a:avLst/>
          </a:prstGeom>
        </p:spPr>
        <p:txBody>
          <a:bodyPr wrap="square">
            <a:spAutoFit/>
          </a:bodyPr>
          <a:lstStyle/>
          <a:p>
            <a:r>
              <a:rPr lang="en-US" sz="3600" dirty="0" smtClean="0"/>
              <a:t>Technical Objectives:</a:t>
            </a:r>
          </a:p>
          <a:p>
            <a:r>
              <a:rPr lang="en-US" sz="3600" dirty="0" smtClean="0"/>
              <a:t>1. Utilize Python libraries for spatial analysis (e.g., </a:t>
            </a:r>
            <a:r>
              <a:rPr lang="en-US" sz="3600" dirty="0" err="1" smtClean="0"/>
              <a:t>Geopy</a:t>
            </a:r>
            <a:r>
              <a:rPr lang="en-US" sz="3600" dirty="0" smtClean="0"/>
              <a:t>, Folium, </a:t>
            </a:r>
            <a:r>
              <a:rPr lang="en-US" sz="3600" dirty="0" err="1" smtClean="0"/>
              <a:t>Geopandas</a:t>
            </a:r>
            <a:r>
              <a:rPr lang="en-US" sz="3600" dirty="0" smtClean="0"/>
              <a:t>).</a:t>
            </a:r>
          </a:p>
          <a:p>
            <a:endParaRPr lang="en-US" sz="3600" dirty="0" smtClean="0"/>
          </a:p>
          <a:p>
            <a:r>
              <a:rPr lang="en-US" sz="3600" dirty="0" smtClean="0"/>
              <a:t>2. Implement data visualization techniques (e.g., </a:t>
            </a:r>
            <a:r>
              <a:rPr lang="en-US" sz="3600" dirty="0" err="1" smtClean="0"/>
              <a:t>Matplotlib</a:t>
            </a:r>
            <a:r>
              <a:rPr lang="en-US" sz="3600" dirty="0" smtClean="0"/>
              <a:t>, </a:t>
            </a:r>
            <a:r>
              <a:rPr lang="en-US" sz="3600" dirty="0" err="1" smtClean="0"/>
              <a:t>Seaborn</a:t>
            </a:r>
            <a:r>
              <a:rPr lang="en-US" sz="3600" dirty="0" smtClean="0"/>
              <a:t>).</a:t>
            </a:r>
          </a:p>
          <a:p>
            <a:endParaRPr lang="en-US" sz="3600" dirty="0" smtClean="0"/>
          </a:p>
          <a:p>
            <a:r>
              <a:rPr lang="en-US" sz="3600" dirty="0" smtClean="0"/>
              <a:t>3. Leverage machine learning libraries (e.g., </a:t>
            </a:r>
            <a:r>
              <a:rPr lang="en-US" sz="3600" dirty="0" err="1" smtClean="0"/>
              <a:t>Scikit</a:t>
            </a:r>
            <a:r>
              <a:rPr lang="en-US" sz="3600" dirty="0" smtClean="0"/>
              <a:t>-learn, </a:t>
            </a:r>
            <a:r>
              <a:rPr lang="en-US" sz="3600" dirty="0" err="1" smtClean="0"/>
              <a:t>TensorFlow</a:t>
            </a:r>
            <a:r>
              <a:rPr lang="en-US" sz="3600" dirty="0" smtClean="0"/>
              <a:t>) for crime prediction.</a:t>
            </a:r>
            <a:endParaRPr lang="en-US" sz="3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173</TotalTime>
  <Words>1888</Words>
  <Application>Microsoft Office PowerPoint</Application>
  <PresentationFormat>On-screen Show (4:3)</PresentationFormat>
  <Paragraphs>248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Trek</vt:lpstr>
      <vt:lpstr>Python Project Presentation Topic: Crime Mapping Tool POC</vt:lpstr>
      <vt:lpstr> Index: </vt:lpstr>
      <vt:lpstr>Introduction:</vt:lpstr>
      <vt:lpstr>Importance of Crime mapping:</vt:lpstr>
      <vt:lpstr>Slide 5</vt:lpstr>
      <vt:lpstr>Slide 6</vt:lpstr>
      <vt:lpstr>Objective of POC</vt:lpstr>
      <vt:lpstr>Slide 8</vt:lpstr>
      <vt:lpstr>Slide 9</vt:lpstr>
      <vt:lpstr>Slide 10</vt:lpstr>
      <vt:lpstr>Data Collection:</vt:lpstr>
      <vt:lpstr>Slide 12</vt:lpstr>
      <vt:lpstr>Crime mapping methodology</vt:lpstr>
      <vt:lpstr>Slide 14</vt:lpstr>
      <vt:lpstr>Slide 15</vt:lpstr>
      <vt:lpstr>Slide 16</vt:lpstr>
      <vt:lpstr>Slide 17</vt:lpstr>
      <vt:lpstr>Python program overview</vt:lpstr>
      <vt:lpstr>Slide 19</vt:lpstr>
      <vt:lpstr>Slide 20</vt:lpstr>
      <vt:lpstr>Slide 21</vt:lpstr>
      <vt:lpstr>Slide 22</vt:lpstr>
      <vt:lpstr>Slide 23</vt:lpstr>
      <vt:lpstr>Results and Insights</vt:lpstr>
      <vt:lpstr>Program</vt:lpstr>
      <vt:lpstr>Slide 26</vt:lpstr>
      <vt:lpstr>Slide 27</vt:lpstr>
      <vt:lpstr>Conclusion </vt:lpstr>
      <vt:lpstr>Next Steps and Future Work:</vt:lpstr>
      <vt:lpstr>Slide 30</vt:lpstr>
      <vt:lpstr>Slide 31</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of POC</dc:title>
  <dc:creator>USER</dc:creator>
  <cp:lastModifiedBy>USER</cp:lastModifiedBy>
  <cp:revision>19</cp:revision>
  <dcterms:created xsi:type="dcterms:W3CDTF">2006-08-16T00:00:00Z</dcterms:created>
  <dcterms:modified xsi:type="dcterms:W3CDTF">2024-09-28T06:01:58Z</dcterms:modified>
</cp:coreProperties>
</file>