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68" r:id="rId5"/>
    <p:sldId id="266" r:id="rId6"/>
    <p:sldId id="267" r:id="rId7"/>
    <p:sldId id="265" r:id="rId8"/>
    <p:sldId id="269"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0" autoAdjust="0"/>
  </p:normalViewPr>
  <p:slideViewPr>
    <p:cSldViewPr snapToGrid="0" snapToObjects="1">
      <p:cViewPr varScale="1">
        <p:scale>
          <a:sx n="103" d="100"/>
          <a:sy n="103" d="100"/>
        </p:scale>
        <p:origin x="14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5/25/2022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5/25/2022</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5/25/2022</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5/25/2022</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nsumerdatastandardsaustralia.github.io/standards/#get-produc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5E324C-54E6-417F-91BC-25808F2AE028}"/>
              </a:ext>
            </a:extLst>
          </p:cNvPr>
          <p:cNvSpPr>
            <a:spLocks noGrp="1"/>
          </p:cNvSpPr>
          <p:nvPr>
            <p:ph type="title"/>
          </p:nvPr>
        </p:nvSpPr>
        <p:spPr/>
        <p:txBody>
          <a:bodyPr anchor="b">
            <a:normAutofit/>
          </a:bodyPr>
          <a:lstStyle/>
          <a:p>
            <a:pPr algn="l"/>
            <a:r>
              <a:rPr lang="en-US" dirty="0">
                <a:latin typeface="Segoe UI" panose="020B0502040204020203" pitchFamily="34" charset="0"/>
                <a:cs typeface="Segoe UI" panose="020B0502040204020203" pitchFamily="34" charset="0"/>
              </a:rPr>
              <a:t>Big Purple Bank</a:t>
            </a:r>
          </a:p>
        </p:txBody>
      </p:sp>
      <p:sp>
        <p:nvSpPr>
          <p:cNvPr id="5" name="Subtitle 4">
            <a:extLst>
              <a:ext uri="{FF2B5EF4-FFF2-40B4-BE49-F238E27FC236}">
                <a16:creationId xmlns:a16="http://schemas.microsoft.com/office/drawing/2014/main" id="{60DA4894-96E5-4654-8CDA-C97494ADB41A}"/>
              </a:ext>
            </a:extLst>
          </p:cNvPr>
          <p:cNvSpPr txBox="1">
            <a:spLocks/>
          </p:cNvSpPr>
          <p:nvPr/>
        </p:nvSpPr>
        <p:spPr>
          <a:xfrm>
            <a:off x="838200" y="4720850"/>
            <a:ext cx="4938397" cy="1208087"/>
          </a:xfrm>
          <a:prstGeom prst="rect">
            <a:avLst/>
          </a:prstGeom>
        </p:spPr>
        <p:txBody>
          <a:bodyPr vert="horz" lIns="91440" tIns="45720" rIns="91440" bIns="45720" rtlCol="0">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000" dirty="0">
                <a:solidFill>
                  <a:schemeClr val="accent2"/>
                </a:solidFill>
                <a:latin typeface="Segoe UI" panose="020B0502040204020203" pitchFamily="34" charset="0"/>
                <a:cs typeface="Segoe UI" panose="020B0502040204020203" pitchFamily="34" charset="0"/>
              </a:rPr>
              <a:t>Naveed Kharadi</a:t>
            </a:r>
          </a:p>
        </p:txBody>
      </p:sp>
      <p:grpSp>
        <p:nvGrpSpPr>
          <p:cNvPr id="6" name="Group 5" descr="circles connected by lines">
            <a:extLst>
              <a:ext uri="{FF2B5EF4-FFF2-40B4-BE49-F238E27FC236}">
                <a16:creationId xmlns:a16="http://schemas.microsoft.com/office/drawing/2014/main" id="{1BAFD21D-4303-46D3-91D9-642F4A13BA54}"/>
              </a:ext>
            </a:extLst>
          </p:cNvPr>
          <p:cNvGrpSpPr/>
          <p:nvPr/>
        </p:nvGrpSpPr>
        <p:grpSpPr>
          <a:xfrm>
            <a:off x="7036404" y="1226441"/>
            <a:ext cx="4046706" cy="4853637"/>
            <a:chOff x="6867728" y="1031132"/>
            <a:chExt cx="4046706" cy="4853637"/>
          </a:xfrm>
        </p:grpSpPr>
        <p:cxnSp>
          <p:nvCxnSpPr>
            <p:cNvPr id="7" name="Straight Connector 6" descr="straight line">
              <a:extLst>
                <a:ext uri="{FF2B5EF4-FFF2-40B4-BE49-F238E27FC236}">
                  <a16:creationId xmlns:a16="http://schemas.microsoft.com/office/drawing/2014/main" id="{71107984-F905-48F9-95C0-62ECF4229F39}"/>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descr="straight line">
              <a:extLst>
                <a:ext uri="{FF2B5EF4-FFF2-40B4-BE49-F238E27FC236}">
                  <a16:creationId xmlns:a16="http://schemas.microsoft.com/office/drawing/2014/main" id="{73EF853D-03A2-4651-BCCC-7C2883FC3777}"/>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9" name="Oval 8" descr="oval shape">
              <a:extLst>
                <a:ext uri="{FF2B5EF4-FFF2-40B4-BE49-F238E27FC236}">
                  <a16:creationId xmlns:a16="http://schemas.microsoft.com/office/drawing/2014/main" id="{E5BA2C62-0D79-493B-909A-4FC890F4C43D}"/>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descr="oval shape">
              <a:extLst>
                <a:ext uri="{FF2B5EF4-FFF2-40B4-BE49-F238E27FC236}">
                  <a16:creationId xmlns:a16="http://schemas.microsoft.com/office/drawing/2014/main" id="{2C372341-A28E-4726-97BC-A49E64DB6A6E}"/>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descr="oval shape">
              <a:extLst>
                <a:ext uri="{FF2B5EF4-FFF2-40B4-BE49-F238E27FC236}">
                  <a16:creationId xmlns:a16="http://schemas.microsoft.com/office/drawing/2014/main" id="{EBB17181-A3B5-46A4-BED3-2470BAD20DF6}"/>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descr="straight line">
              <a:extLst>
                <a:ext uri="{FF2B5EF4-FFF2-40B4-BE49-F238E27FC236}">
                  <a16:creationId xmlns:a16="http://schemas.microsoft.com/office/drawing/2014/main" id="{8F7A4036-42EF-431E-A2FC-D937AD477063}"/>
                </a:ext>
              </a:extLst>
            </p:cNvPr>
            <p:cNvCxnSpPr>
              <a:cxnSpLocks/>
              <a:endCxn id="11"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3" name="Oval 12" descr="oval shape">
              <a:extLst>
                <a:ext uri="{FF2B5EF4-FFF2-40B4-BE49-F238E27FC236}">
                  <a16:creationId xmlns:a16="http://schemas.microsoft.com/office/drawing/2014/main" id="{C59AB8F1-AAB0-4F66-9C22-37000663B35F}"/>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DCBFA71-7B3F-400C-9872-2E31E8018DE3}"/>
              </a:ext>
            </a:extLst>
          </p:cNvPr>
          <p:cNvSpPr txBox="1"/>
          <p:nvPr/>
        </p:nvSpPr>
        <p:spPr>
          <a:xfrm>
            <a:off x="838200" y="2083367"/>
            <a:ext cx="6096000" cy="523220"/>
          </a:xfrm>
          <a:prstGeom prst="rect">
            <a:avLst/>
          </a:prstGeom>
          <a:noFill/>
        </p:spPr>
        <p:txBody>
          <a:bodyPr wrap="square">
            <a:spAutoFit/>
          </a:bodyPr>
          <a:lstStyle/>
          <a:p>
            <a:pPr marL="0" indent="0">
              <a:lnSpc>
                <a:spcPct val="100000"/>
              </a:lnSpc>
              <a:buFont typeface="Arial" panose="020B0604020202020204" pitchFamily="34" charset="0"/>
              <a:buNone/>
            </a:pPr>
            <a:r>
              <a:rPr lang="en-US" sz="2800" dirty="0">
                <a:solidFill>
                  <a:schemeClr val="accent2"/>
                </a:solidFill>
                <a:latin typeface="Segoe UI" panose="020B0502040204020203" pitchFamily="34" charset="0"/>
                <a:cs typeface="Segoe UI" panose="020B0502040204020203" pitchFamily="34" charset="0"/>
              </a:rPr>
              <a:t>Cloud Apps &amp; Integration</a:t>
            </a:r>
          </a:p>
        </p:txBody>
      </p:sp>
    </p:spTree>
    <p:extLst>
      <p:ext uri="{BB962C8B-B14F-4D97-AF65-F5344CB8AC3E}">
        <p14:creationId xmlns:p14="http://schemas.microsoft.com/office/powerpoint/2010/main" val="34851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a:lstStyle/>
          <a:p>
            <a:r>
              <a:rPr lang="en-US" b="1" dirty="0">
                <a:latin typeface="Segoe UI Semibold" panose="020B0502040204020203" pitchFamily="34" charset="0"/>
                <a:cs typeface="Segoe UI Semibold" panose="020B0502040204020203" pitchFamily="34" charset="0"/>
              </a:rPr>
              <a:t>Agenda</a:t>
            </a:r>
          </a:p>
        </p:txBody>
      </p:sp>
      <p:sp>
        <p:nvSpPr>
          <p:cNvPr id="3" name="Content Placeholder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4975869" cy="3977640"/>
          </a:xfrm>
        </p:spPr>
        <p:txBody>
          <a:bodyPr>
            <a:noAutofit/>
          </a:bodyPr>
          <a:lstStyle/>
          <a:p>
            <a:r>
              <a:rPr lang="en-US" sz="2400" dirty="0">
                <a:latin typeface="Segoe UI" panose="020B0502040204020203" pitchFamily="34" charset="0"/>
                <a:cs typeface="Segoe UI" panose="020B0502040204020203" pitchFamily="34" charset="0"/>
              </a:rPr>
              <a:t>Problem statement(s)</a:t>
            </a:r>
          </a:p>
          <a:p>
            <a:r>
              <a:rPr lang="en-US" sz="2400" dirty="0">
                <a:latin typeface="Segoe UI" panose="020B0502040204020203" pitchFamily="34" charset="0"/>
                <a:cs typeface="Segoe UI" panose="020B0502040204020203" pitchFamily="34" charset="0"/>
              </a:rPr>
              <a:t>Solution proposition - website</a:t>
            </a:r>
          </a:p>
          <a:p>
            <a:r>
              <a:rPr lang="en-US" sz="2400" dirty="0">
                <a:latin typeface="Segoe UI" panose="020B0502040204020203" pitchFamily="34" charset="0"/>
                <a:cs typeface="Segoe UI" panose="020B0502040204020203" pitchFamily="34" charset="0"/>
              </a:rPr>
              <a:t>Solution architecture – website</a:t>
            </a:r>
          </a:p>
          <a:p>
            <a:r>
              <a:rPr lang="en-US" sz="2400" dirty="0">
                <a:latin typeface="Segoe UI" panose="020B0502040204020203" pitchFamily="34" charset="0"/>
                <a:cs typeface="Segoe UI" panose="020B0502040204020203" pitchFamily="34" charset="0"/>
              </a:rPr>
              <a:t>Application architecture - API</a:t>
            </a:r>
          </a:p>
        </p:txBody>
      </p:sp>
    </p:spTree>
    <p:extLst>
      <p:ext uri="{BB962C8B-B14F-4D97-AF65-F5344CB8AC3E}">
        <p14:creationId xmlns:p14="http://schemas.microsoft.com/office/powerpoint/2010/main" val="107943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8D979C-F4A0-418E-907B-5549B92FD667}"/>
              </a:ext>
            </a:extLst>
          </p:cNvPr>
          <p:cNvSpPr>
            <a:spLocks noGrp="1"/>
          </p:cNvSpPr>
          <p:nvPr>
            <p:ph sz="quarter" idx="10"/>
          </p:nvPr>
        </p:nvSpPr>
        <p:spPr>
          <a:xfrm>
            <a:off x="444500" y="1460500"/>
            <a:ext cx="9569512" cy="3977640"/>
          </a:xfrm>
        </p:spPr>
        <p:txBody>
          <a:bodyPr>
            <a:normAutofit/>
          </a:bodyPr>
          <a:lstStyle/>
          <a:p>
            <a:r>
              <a:rPr lang="en-US" sz="2000" dirty="0"/>
              <a:t>A cloud platform with the required capabilities to host the banks website (including on-premises connectivity)</a:t>
            </a:r>
          </a:p>
          <a:p>
            <a:endParaRPr lang="en-US" sz="2000" dirty="0"/>
          </a:p>
          <a:p>
            <a:r>
              <a:rPr lang="en-US" sz="2000" dirty="0"/>
              <a:t>Implement the Get Products API endpoint from the Consumer Data Standards Banking APIs </a:t>
            </a:r>
          </a:p>
          <a:p>
            <a:pPr marL="0" indent="0">
              <a:buNone/>
            </a:pPr>
            <a:r>
              <a:rPr lang="en-US" sz="1800" dirty="0"/>
              <a:t>    (</a:t>
            </a:r>
            <a:r>
              <a:rPr lang="en-US" sz="1800" dirty="0">
                <a:hlinkClick r:id="rId2"/>
              </a:rPr>
              <a:t>https://consumerdatastandardsaustralia.github.io/standards/#get-products</a:t>
            </a:r>
            <a:r>
              <a:rPr lang="en-US" sz="1800" dirty="0"/>
              <a:t>)</a:t>
            </a:r>
          </a:p>
          <a:p>
            <a:pPr marL="0" indent="0">
              <a:buNone/>
            </a:pPr>
            <a:endParaRPr lang="en-US" sz="2000" dirty="0"/>
          </a:p>
          <a:p>
            <a:endParaRPr lang="en-AU" sz="2000" dirty="0"/>
          </a:p>
        </p:txBody>
      </p:sp>
      <p:sp>
        <p:nvSpPr>
          <p:cNvPr id="3" name="Title 2">
            <a:extLst>
              <a:ext uri="{FF2B5EF4-FFF2-40B4-BE49-F238E27FC236}">
                <a16:creationId xmlns:a16="http://schemas.microsoft.com/office/drawing/2014/main" id="{254C1DCA-F665-4DF8-89CE-936B282A5FBA}"/>
              </a:ext>
            </a:extLst>
          </p:cNvPr>
          <p:cNvSpPr>
            <a:spLocks noGrp="1"/>
          </p:cNvSpPr>
          <p:nvPr>
            <p:ph type="title"/>
          </p:nvPr>
        </p:nvSpPr>
        <p:spPr/>
        <p:txBody>
          <a:bodyPr>
            <a:normAutofit/>
          </a:bodyPr>
          <a:lstStyle/>
          <a:p>
            <a:r>
              <a:rPr lang="en-US" dirty="0"/>
              <a:t>Problem Statement(s)</a:t>
            </a:r>
            <a:endParaRPr lang="en-AU" dirty="0"/>
          </a:p>
        </p:txBody>
      </p:sp>
    </p:spTree>
    <p:extLst>
      <p:ext uri="{BB962C8B-B14F-4D97-AF65-F5344CB8AC3E}">
        <p14:creationId xmlns:p14="http://schemas.microsoft.com/office/powerpoint/2010/main" val="200292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Segoe UI Semibold" panose="020B0502040204020203" pitchFamily="34" charset="0"/>
                <a:cs typeface="Segoe UI Semibold" panose="020B0502040204020203" pitchFamily="34" charset="0"/>
              </a:rPr>
              <a:t>Solution Proposition – Website / API</a:t>
            </a:r>
          </a:p>
        </p:txBody>
      </p:sp>
      <p:graphicFrame>
        <p:nvGraphicFramePr>
          <p:cNvPr id="12" name="Table 12">
            <a:extLst>
              <a:ext uri="{FF2B5EF4-FFF2-40B4-BE49-F238E27FC236}">
                <a16:creationId xmlns:a16="http://schemas.microsoft.com/office/drawing/2014/main" id="{56EEEDE3-996B-4738-A48E-C588CBE160FA}"/>
              </a:ext>
            </a:extLst>
          </p:cNvPr>
          <p:cNvGraphicFramePr>
            <a:graphicFrameLocks noGrp="1"/>
          </p:cNvGraphicFramePr>
          <p:nvPr>
            <p:extLst>
              <p:ext uri="{D42A27DB-BD31-4B8C-83A1-F6EECF244321}">
                <p14:modId xmlns:p14="http://schemas.microsoft.com/office/powerpoint/2010/main" val="1150351897"/>
              </p:ext>
            </p:extLst>
          </p:nvPr>
        </p:nvGraphicFramePr>
        <p:xfrm>
          <a:off x="444499" y="1677877"/>
          <a:ext cx="11211881" cy="4438832"/>
        </p:xfrm>
        <a:graphic>
          <a:graphicData uri="http://schemas.openxmlformats.org/drawingml/2006/table">
            <a:tbl>
              <a:tblPr firstRow="1" bandRow="1">
                <a:tableStyleId>{5C22544A-7EE6-4342-B048-85BDC9FD1C3A}</a:tableStyleId>
              </a:tblPr>
              <a:tblGrid>
                <a:gridCol w="3310755">
                  <a:extLst>
                    <a:ext uri="{9D8B030D-6E8A-4147-A177-3AD203B41FA5}">
                      <a16:colId xmlns:a16="http://schemas.microsoft.com/office/drawing/2014/main" val="13471502"/>
                    </a:ext>
                  </a:extLst>
                </a:gridCol>
                <a:gridCol w="7901126">
                  <a:extLst>
                    <a:ext uri="{9D8B030D-6E8A-4147-A177-3AD203B41FA5}">
                      <a16:colId xmlns:a16="http://schemas.microsoft.com/office/drawing/2014/main" val="2611127647"/>
                    </a:ext>
                  </a:extLst>
                </a:gridCol>
              </a:tblGrid>
              <a:tr h="554854">
                <a:tc>
                  <a:txBody>
                    <a:bodyPr/>
                    <a:lstStyle/>
                    <a:p>
                      <a:r>
                        <a:rPr lang="en-US" dirty="0"/>
                        <a:t>Azure Cloud Services</a:t>
                      </a:r>
                      <a:endParaRPr lang="en-AU" dirty="0"/>
                    </a:p>
                  </a:txBody>
                  <a:tcPr/>
                </a:tc>
                <a:tc>
                  <a:txBody>
                    <a:bodyPr/>
                    <a:lstStyle/>
                    <a:p>
                      <a:r>
                        <a:rPr lang="en-US" dirty="0"/>
                        <a:t>Rationale / Usage</a:t>
                      </a:r>
                      <a:endParaRPr lang="en-AU" dirty="0"/>
                    </a:p>
                  </a:txBody>
                  <a:tcPr/>
                </a:tc>
                <a:extLst>
                  <a:ext uri="{0D108BD9-81ED-4DB2-BD59-A6C34878D82A}">
                    <a16:rowId xmlns:a16="http://schemas.microsoft.com/office/drawing/2014/main" val="3529542904"/>
                  </a:ext>
                </a:extLst>
              </a:tr>
              <a:tr h="554854">
                <a:tc>
                  <a:txBody>
                    <a:bodyPr/>
                    <a:lstStyle/>
                    <a:p>
                      <a:r>
                        <a:rPr lang="en-US" sz="1800" dirty="0">
                          <a:latin typeface="Segoe UI" panose="020B0502040204020203" pitchFamily="34" charset="0"/>
                          <a:cs typeface="Segoe UI" panose="020B0502040204020203" pitchFamily="34" charset="0"/>
                        </a:rPr>
                        <a:t>Front Door</a:t>
                      </a:r>
                      <a:endParaRPr lang="en-AU" dirty="0"/>
                    </a:p>
                  </a:txBody>
                  <a:tcPr/>
                </a:tc>
                <a:tc>
                  <a:txBody>
                    <a:bodyPr/>
                    <a:lstStyle/>
                    <a:p>
                      <a:r>
                        <a:rPr lang="en-US" dirty="0"/>
                        <a:t>Edge CDN, global WAF, routing</a:t>
                      </a:r>
                      <a:endParaRPr lang="en-AU" dirty="0"/>
                    </a:p>
                  </a:txBody>
                  <a:tcPr/>
                </a:tc>
                <a:extLst>
                  <a:ext uri="{0D108BD9-81ED-4DB2-BD59-A6C34878D82A}">
                    <a16:rowId xmlns:a16="http://schemas.microsoft.com/office/drawing/2014/main" val="1165049735"/>
                  </a:ext>
                </a:extLst>
              </a:tr>
              <a:tr h="554854">
                <a:tc>
                  <a:txBody>
                    <a:bodyPr/>
                    <a:lstStyle/>
                    <a:p>
                      <a:r>
                        <a:rPr lang="en-US" sz="1800" dirty="0">
                          <a:latin typeface="Segoe UI" panose="020B0502040204020203" pitchFamily="34" charset="0"/>
                          <a:cs typeface="Segoe UI" panose="020B0502040204020203" pitchFamily="34" charset="0"/>
                        </a:rPr>
                        <a:t>Active Directory</a:t>
                      </a:r>
                      <a:endParaRPr lang="en-AU" dirty="0"/>
                    </a:p>
                  </a:txBody>
                  <a:tcPr/>
                </a:tc>
                <a:tc>
                  <a:txBody>
                    <a:bodyPr/>
                    <a:lstStyle/>
                    <a:p>
                      <a:r>
                        <a:rPr lang="en-US" dirty="0"/>
                        <a:t>Authentication</a:t>
                      </a:r>
                      <a:endParaRPr lang="en-AU" dirty="0"/>
                    </a:p>
                  </a:txBody>
                  <a:tcPr/>
                </a:tc>
                <a:extLst>
                  <a:ext uri="{0D108BD9-81ED-4DB2-BD59-A6C34878D82A}">
                    <a16:rowId xmlns:a16="http://schemas.microsoft.com/office/drawing/2014/main" val="2216047239"/>
                  </a:ext>
                </a:extLst>
              </a:tr>
              <a:tr h="554854">
                <a:tc>
                  <a:txBody>
                    <a:bodyPr/>
                    <a:lstStyle/>
                    <a:p>
                      <a:r>
                        <a:rPr lang="en-US" sz="1800" dirty="0">
                          <a:latin typeface="Segoe UI" panose="020B0502040204020203" pitchFamily="34" charset="0"/>
                          <a:cs typeface="Segoe UI" panose="020B0502040204020203" pitchFamily="34" charset="0"/>
                        </a:rPr>
                        <a:t>Application Gateway</a:t>
                      </a:r>
                      <a:endParaRPr lang="en-AU" dirty="0"/>
                    </a:p>
                  </a:txBody>
                  <a:tcPr/>
                </a:tc>
                <a:tc>
                  <a:txBody>
                    <a:bodyPr/>
                    <a:lstStyle/>
                    <a:p>
                      <a:r>
                        <a:rPr lang="en-US" dirty="0"/>
                        <a:t>Load balancing, regional WAF, routing</a:t>
                      </a:r>
                      <a:endParaRPr lang="en-AU" dirty="0"/>
                    </a:p>
                  </a:txBody>
                  <a:tcPr/>
                </a:tc>
                <a:extLst>
                  <a:ext uri="{0D108BD9-81ED-4DB2-BD59-A6C34878D82A}">
                    <a16:rowId xmlns:a16="http://schemas.microsoft.com/office/drawing/2014/main" val="2481538694"/>
                  </a:ext>
                </a:extLst>
              </a:tr>
              <a:tr h="554854">
                <a:tc>
                  <a:txBody>
                    <a:bodyPr/>
                    <a:lstStyle/>
                    <a:p>
                      <a:r>
                        <a:rPr lang="en-US" sz="1800" dirty="0">
                          <a:latin typeface="Segoe UI" panose="020B0502040204020203" pitchFamily="34" charset="0"/>
                          <a:cs typeface="Segoe UI" panose="020B0502040204020203" pitchFamily="34" charset="0"/>
                        </a:rPr>
                        <a:t>API Management</a:t>
                      </a:r>
                      <a:endParaRPr lang="en-AU" dirty="0"/>
                    </a:p>
                  </a:txBody>
                  <a:tcPr/>
                </a:tc>
                <a:tc>
                  <a:txBody>
                    <a:bodyPr/>
                    <a:lstStyle/>
                    <a:p>
                      <a:r>
                        <a:rPr lang="en-US" dirty="0"/>
                        <a:t>API as products/subscription, developer portal</a:t>
                      </a:r>
                      <a:endParaRPr lang="en-AU" dirty="0"/>
                    </a:p>
                  </a:txBody>
                  <a:tcPr/>
                </a:tc>
                <a:extLst>
                  <a:ext uri="{0D108BD9-81ED-4DB2-BD59-A6C34878D82A}">
                    <a16:rowId xmlns:a16="http://schemas.microsoft.com/office/drawing/2014/main" val="4291961467"/>
                  </a:ext>
                </a:extLst>
              </a:tr>
              <a:tr h="554854">
                <a:tc>
                  <a:txBody>
                    <a:bodyPr/>
                    <a:lstStyle/>
                    <a:p>
                      <a:r>
                        <a:rPr lang="en-US" sz="1800" dirty="0">
                          <a:latin typeface="Segoe UI" panose="020B0502040204020203" pitchFamily="34" charset="0"/>
                          <a:cs typeface="Segoe UI" panose="020B0502040204020203" pitchFamily="34" charset="0"/>
                        </a:rPr>
                        <a:t>Web Apps</a:t>
                      </a:r>
                      <a:endParaRPr lang="en-AU" dirty="0"/>
                    </a:p>
                  </a:txBody>
                  <a:tcPr/>
                </a:tc>
                <a:tc>
                  <a:txBody>
                    <a:bodyPr/>
                    <a:lstStyle/>
                    <a:p>
                      <a:r>
                        <a:rPr lang="en-US" dirty="0"/>
                        <a:t>PaaS to host website and APIs</a:t>
                      </a:r>
                      <a:endParaRPr lang="en-AU" dirty="0"/>
                    </a:p>
                  </a:txBody>
                  <a:tcPr/>
                </a:tc>
                <a:extLst>
                  <a:ext uri="{0D108BD9-81ED-4DB2-BD59-A6C34878D82A}">
                    <a16:rowId xmlns:a16="http://schemas.microsoft.com/office/drawing/2014/main" val="159444540"/>
                  </a:ext>
                </a:extLst>
              </a:tr>
              <a:tr h="554854">
                <a:tc>
                  <a:txBody>
                    <a:bodyPr/>
                    <a:lstStyle/>
                    <a:p>
                      <a:r>
                        <a:rPr lang="en-US" dirty="0"/>
                        <a:t>Application Insights</a:t>
                      </a:r>
                      <a:endParaRPr lang="en-AU" dirty="0"/>
                    </a:p>
                  </a:txBody>
                  <a:tcPr/>
                </a:tc>
                <a:tc>
                  <a:txBody>
                    <a:bodyPr/>
                    <a:lstStyle/>
                    <a:p>
                      <a:r>
                        <a:rPr lang="en-US" sz="1800" b="0" i="0" kern="1200" dirty="0">
                          <a:solidFill>
                            <a:schemeClr val="dk1"/>
                          </a:solidFill>
                          <a:effectLst/>
                          <a:latin typeface="+mn-lt"/>
                          <a:ea typeface="+mn-ea"/>
                          <a:cs typeface="+mn-cs"/>
                        </a:rPr>
                        <a:t>API / website app logging</a:t>
                      </a:r>
                      <a:endParaRPr lang="en-AU" dirty="0"/>
                    </a:p>
                  </a:txBody>
                  <a:tcPr/>
                </a:tc>
                <a:extLst>
                  <a:ext uri="{0D108BD9-81ED-4DB2-BD59-A6C34878D82A}">
                    <a16:rowId xmlns:a16="http://schemas.microsoft.com/office/drawing/2014/main" val="1586564698"/>
                  </a:ext>
                </a:extLst>
              </a:tr>
              <a:tr h="554854">
                <a:tc>
                  <a:txBody>
                    <a:bodyPr/>
                    <a:lstStyle/>
                    <a:p>
                      <a:r>
                        <a:rPr lang="en-US" sz="1800" dirty="0">
                          <a:latin typeface="Segoe UI" panose="020B0502040204020203" pitchFamily="34" charset="0"/>
                          <a:cs typeface="Segoe UI" panose="020B0502040204020203" pitchFamily="34" charset="0"/>
                        </a:rPr>
                        <a:t>ExpressRoute</a:t>
                      </a:r>
                      <a:endParaRPr lang="en-AU" dirty="0"/>
                    </a:p>
                  </a:txBody>
                  <a:tcPr/>
                </a:tc>
                <a:tc>
                  <a:txBody>
                    <a:bodyPr/>
                    <a:lstStyle/>
                    <a:p>
                      <a:r>
                        <a:rPr lang="en-US" dirty="0"/>
                        <a:t>Cloud to on-premises connectivity (vice versa)</a:t>
                      </a:r>
                      <a:endParaRPr lang="en-AU" dirty="0"/>
                    </a:p>
                  </a:txBody>
                  <a:tcPr/>
                </a:tc>
                <a:extLst>
                  <a:ext uri="{0D108BD9-81ED-4DB2-BD59-A6C34878D82A}">
                    <a16:rowId xmlns:a16="http://schemas.microsoft.com/office/drawing/2014/main" val="1453367519"/>
                  </a:ext>
                </a:extLst>
              </a:tr>
            </a:tbl>
          </a:graphicData>
        </a:graphic>
      </p:graphicFrame>
    </p:spTree>
    <p:extLst>
      <p:ext uri="{BB962C8B-B14F-4D97-AF65-F5344CB8AC3E}">
        <p14:creationId xmlns:p14="http://schemas.microsoft.com/office/powerpoint/2010/main" val="405221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Segoe UI Semibold" panose="020B0502040204020203" pitchFamily="34" charset="0"/>
                <a:cs typeface="Segoe UI Semibold" panose="020B0502040204020203" pitchFamily="34" charset="0"/>
              </a:rPr>
              <a:t>Solution Architecture – Website / API</a:t>
            </a:r>
          </a:p>
        </p:txBody>
      </p:sp>
      <p:pic>
        <p:nvPicPr>
          <p:cNvPr id="7" name="Picture 6">
            <a:extLst>
              <a:ext uri="{FF2B5EF4-FFF2-40B4-BE49-F238E27FC236}">
                <a16:creationId xmlns:a16="http://schemas.microsoft.com/office/drawing/2014/main" id="{25E42148-B814-4226-9B44-2862AE8A7299}"/>
              </a:ext>
            </a:extLst>
          </p:cNvPr>
          <p:cNvPicPr>
            <a:picLocks noChangeAspect="1"/>
          </p:cNvPicPr>
          <p:nvPr/>
        </p:nvPicPr>
        <p:blipFill>
          <a:blip r:embed="rId2"/>
          <a:stretch>
            <a:fillRect/>
          </a:stretch>
        </p:blipFill>
        <p:spPr>
          <a:xfrm>
            <a:off x="2321717" y="1124098"/>
            <a:ext cx="6997773" cy="5745774"/>
          </a:xfrm>
          <a:prstGeom prst="rect">
            <a:avLst/>
          </a:prstGeom>
        </p:spPr>
      </p:pic>
    </p:spTree>
    <p:extLst>
      <p:ext uri="{BB962C8B-B14F-4D97-AF65-F5344CB8AC3E}">
        <p14:creationId xmlns:p14="http://schemas.microsoft.com/office/powerpoint/2010/main" val="47288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Segoe UI Semibold" panose="020B0502040204020203" pitchFamily="34" charset="0"/>
                <a:cs typeface="Segoe UI Semibold" panose="020B0502040204020203" pitchFamily="34" charset="0"/>
              </a:rPr>
              <a:t>Application Architecture – API (1)</a:t>
            </a:r>
          </a:p>
        </p:txBody>
      </p:sp>
      <p:sp>
        <p:nvSpPr>
          <p:cNvPr id="6" name="Rectangle: Rounded Corners 5">
            <a:extLst>
              <a:ext uri="{FF2B5EF4-FFF2-40B4-BE49-F238E27FC236}">
                <a16:creationId xmlns:a16="http://schemas.microsoft.com/office/drawing/2014/main" id="{E3159B73-CBBF-4D8C-AD62-F05A20885C30}"/>
              </a:ext>
            </a:extLst>
          </p:cNvPr>
          <p:cNvSpPr/>
          <p:nvPr/>
        </p:nvSpPr>
        <p:spPr>
          <a:xfrm>
            <a:off x="6980193" y="1838036"/>
            <a:ext cx="4767307" cy="5306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br>
              <a:rPr lang="en-US" dirty="0"/>
            </a:br>
            <a:r>
              <a:rPr lang="en-US" sz="1200" dirty="0"/>
              <a:t>(Endpoints/Controllers, HTTP Middleware)</a:t>
            </a:r>
            <a:endParaRPr lang="en-AU" dirty="0"/>
          </a:p>
        </p:txBody>
      </p:sp>
      <p:sp>
        <p:nvSpPr>
          <p:cNvPr id="7" name="Rectangle: Rounded Corners 6">
            <a:extLst>
              <a:ext uri="{FF2B5EF4-FFF2-40B4-BE49-F238E27FC236}">
                <a16:creationId xmlns:a16="http://schemas.microsoft.com/office/drawing/2014/main" id="{09B96EFA-6774-4B55-AE16-5E5CE3A8F9C8}"/>
              </a:ext>
            </a:extLst>
          </p:cNvPr>
          <p:cNvSpPr/>
          <p:nvPr/>
        </p:nvSpPr>
        <p:spPr>
          <a:xfrm>
            <a:off x="6980192" y="4323428"/>
            <a:ext cx="4767308" cy="530688"/>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 Domain</a:t>
            </a:r>
            <a:br>
              <a:rPr lang="en-US" dirty="0"/>
            </a:br>
            <a:r>
              <a:rPr lang="en-US" sz="1200" dirty="0"/>
              <a:t>(Entities, Repository Interfaces)</a:t>
            </a:r>
            <a:endParaRPr lang="en-AU" dirty="0"/>
          </a:p>
        </p:txBody>
      </p:sp>
      <p:sp>
        <p:nvSpPr>
          <p:cNvPr id="8" name="Rectangle: Rounded Corners 7">
            <a:extLst>
              <a:ext uri="{FF2B5EF4-FFF2-40B4-BE49-F238E27FC236}">
                <a16:creationId xmlns:a16="http://schemas.microsoft.com/office/drawing/2014/main" id="{3F70E216-8C4E-423E-86DB-423D7F208A8D}"/>
              </a:ext>
            </a:extLst>
          </p:cNvPr>
          <p:cNvSpPr/>
          <p:nvPr/>
        </p:nvSpPr>
        <p:spPr>
          <a:xfrm>
            <a:off x="6980192" y="3037453"/>
            <a:ext cx="2512378" cy="61724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Infrastructure</a:t>
            </a:r>
            <a:br>
              <a:rPr lang="en-US" dirty="0"/>
            </a:br>
            <a:r>
              <a:rPr lang="en-US" sz="1200" dirty="0"/>
              <a:t>(Concrete Repositories, Backend Wire-up)</a:t>
            </a:r>
            <a:endParaRPr lang="en-AU" dirty="0"/>
          </a:p>
        </p:txBody>
      </p:sp>
      <p:sp>
        <p:nvSpPr>
          <p:cNvPr id="9" name="Rectangle: Rounded Corners 8">
            <a:extLst>
              <a:ext uri="{FF2B5EF4-FFF2-40B4-BE49-F238E27FC236}">
                <a16:creationId xmlns:a16="http://schemas.microsoft.com/office/drawing/2014/main" id="{4CBEB5B7-1E43-4FB0-9038-EECCF5AEB8C1}"/>
              </a:ext>
            </a:extLst>
          </p:cNvPr>
          <p:cNvSpPr/>
          <p:nvPr/>
        </p:nvSpPr>
        <p:spPr>
          <a:xfrm>
            <a:off x="9838800" y="3037452"/>
            <a:ext cx="1908699" cy="6172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Tests</a:t>
            </a:r>
            <a:br>
              <a:rPr lang="en-US" dirty="0"/>
            </a:br>
            <a:r>
              <a:rPr lang="en-US" sz="1200" dirty="0"/>
              <a:t>(API Tests, Domain Tests)</a:t>
            </a:r>
            <a:endParaRPr lang="en-AU" dirty="0"/>
          </a:p>
        </p:txBody>
      </p:sp>
      <p:cxnSp>
        <p:nvCxnSpPr>
          <p:cNvPr id="11" name="Straight Arrow Connector 10">
            <a:extLst>
              <a:ext uri="{FF2B5EF4-FFF2-40B4-BE49-F238E27FC236}">
                <a16:creationId xmlns:a16="http://schemas.microsoft.com/office/drawing/2014/main" id="{4DB3D614-1F99-428A-96B7-780912D868F1}"/>
              </a:ext>
            </a:extLst>
          </p:cNvPr>
          <p:cNvCxnSpPr/>
          <p:nvPr/>
        </p:nvCxnSpPr>
        <p:spPr>
          <a:xfrm>
            <a:off x="8089900" y="2368724"/>
            <a:ext cx="0" cy="66872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36B86D-5CB6-48C7-9CF4-6D94FC69B6B5}"/>
              </a:ext>
            </a:extLst>
          </p:cNvPr>
          <p:cNvCxnSpPr/>
          <p:nvPr/>
        </p:nvCxnSpPr>
        <p:spPr>
          <a:xfrm>
            <a:off x="8091379" y="3654700"/>
            <a:ext cx="0" cy="668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A4A6F2-5FE5-4038-8D57-AE25B6618A8A}"/>
              </a:ext>
            </a:extLst>
          </p:cNvPr>
          <p:cNvCxnSpPr/>
          <p:nvPr/>
        </p:nvCxnSpPr>
        <p:spPr>
          <a:xfrm>
            <a:off x="10809426" y="3654700"/>
            <a:ext cx="0" cy="668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6B3434-EE21-4630-A6CA-894D0095A090}"/>
              </a:ext>
            </a:extLst>
          </p:cNvPr>
          <p:cNvCxnSpPr>
            <a:cxnSpLocks/>
          </p:cNvCxnSpPr>
          <p:nvPr/>
        </p:nvCxnSpPr>
        <p:spPr>
          <a:xfrm>
            <a:off x="9664206" y="2368724"/>
            <a:ext cx="0" cy="195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
            <a:extLst>
              <a:ext uri="{FF2B5EF4-FFF2-40B4-BE49-F238E27FC236}">
                <a16:creationId xmlns:a16="http://schemas.microsoft.com/office/drawing/2014/main" id="{ACC8141D-FC25-4D0B-B42A-861F85703B25}"/>
              </a:ext>
            </a:extLst>
          </p:cNvPr>
          <p:cNvSpPr>
            <a:spLocks noGrp="1"/>
          </p:cNvSpPr>
          <p:nvPr>
            <p:ph sz="quarter" idx="10"/>
          </p:nvPr>
        </p:nvSpPr>
        <p:spPr>
          <a:xfrm>
            <a:off x="444500" y="1180729"/>
            <a:ext cx="6027320" cy="5575177"/>
          </a:xfrm>
        </p:spPr>
        <p:txBody>
          <a:bodyPr>
            <a:normAutofit/>
          </a:bodyPr>
          <a:lstStyle/>
          <a:p>
            <a:r>
              <a:rPr lang="en-US" sz="2000" dirty="0"/>
              <a:t>API Layer</a:t>
            </a:r>
          </a:p>
          <a:p>
            <a:pPr marL="457195" lvl="1" indent="0">
              <a:buNone/>
            </a:pPr>
            <a:r>
              <a:rPr lang="en-US" dirty="0"/>
              <a:t>API layer will work with interfaces defined in the Application Core at compile time and wouldn’t know about the concrete implementation types defined in the infrastructure layer. The implementation types would be wired up to the Application Core interfaces via dependency injection.</a:t>
            </a:r>
          </a:p>
          <a:p>
            <a:r>
              <a:rPr lang="en-US" sz="2000" dirty="0"/>
              <a:t>Infrastructure Layer</a:t>
            </a:r>
          </a:p>
          <a:p>
            <a:pPr marL="457195" lvl="1" indent="0">
              <a:buNone/>
            </a:pPr>
            <a:r>
              <a:rPr lang="en-US" dirty="0"/>
              <a:t>This layer would implement infrastructure layer Repositories and Services. Database / backend integration would be wired up here.</a:t>
            </a:r>
            <a:endParaRPr lang="en-AU" dirty="0"/>
          </a:p>
          <a:p>
            <a:r>
              <a:rPr lang="en-US" sz="2000" dirty="0"/>
              <a:t>Application Core Layer</a:t>
            </a:r>
          </a:p>
          <a:p>
            <a:pPr marL="457195" lvl="1" indent="0">
              <a:buNone/>
            </a:pPr>
            <a:r>
              <a:rPr lang="en-US" dirty="0"/>
              <a:t>Application Core doesn’t have any dependencies on other layers and will contain the application’s Domain model and repository interfaces are at the center. Both API and the infrastructure layers depend on the Application Core.</a:t>
            </a:r>
            <a:endParaRPr lang="en-AU" dirty="0"/>
          </a:p>
          <a:p>
            <a:r>
              <a:rPr lang="en-US" sz="2000" dirty="0"/>
              <a:t>Tests Layer</a:t>
            </a:r>
          </a:p>
          <a:p>
            <a:pPr marL="457195" lvl="1" indent="0">
              <a:buNone/>
            </a:pPr>
            <a:r>
              <a:rPr lang="en-US" dirty="0"/>
              <a:t>Application Core and API layers would be unit tested. ‘dotnet test’ and MS Unit would be used for unit testing.</a:t>
            </a:r>
          </a:p>
        </p:txBody>
      </p:sp>
    </p:spTree>
    <p:extLst>
      <p:ext uri="{BB962C8B-B14F-4D97-AF65-F5344CB8AC3E}">
        <p14:creationId xmlns:p14="http://schemas.microsoft.com/office/powerpoint/2010/main" val="12712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Segoe UI Semibold" panose="020B0502040204020203" pitchFamily="34" charset="0"/>
                <a:cs typeface="Segoe UI Semibold" panose="020B0502040204020203" pitchFamily="34" charset="0"/>
              </a:rPr>
              <a:t>Application Architecture – API (2)</a:t>
            </a:r>
          </a:p>
        </p:txBody>
      </p:sp>
      <p:graphicFrame>
        <p:nvGraphicFramePr>
          <p:cNvPr id="9" name="Table 9">
            <a:extLst>
              <a:ext uri="{FF2B5EF4-FFF2-40B4-BE49-F238E27FC236}">
                <a16:creationId xmlns:a16="http://schemas.microsoft.com/office/drawing/2014/main" id="{C2A598CC-5617-4DB2-8E5C-DFCEF928ED8A}"/>
              </a:ext>
            </a:extLst>
          </p:cNvPr>
          <p:cNvGraphicFramePr>
            <a:graphicFrameLocks noGrp="1"/>
          </p:cNvGraphicFramePr>
          <p:nvPr>
            <p:extLst>
              <p:ext uri="{D42A27DB-BD31-4B8C-83A1-F6EECF244321}">
                <p14:modId xmlns:p14="http://schemas.microsoft.com/office/powerpoint/2010/main" val="671462853"/>
              </p:ext>
            </p:extLst>
          </p:nvPr>
        </p:nvGraphicFramePr>
        <p:xfrm>
          <a:off x="490059" y="1283574"/>
          <a:ext cx="11211882" cy="1854200"/>
        </p:xfrm>
        <a:graphic>
          <a:graphicData uri="http://schemas.openxmlformats.org/drawingml/2006/table">
            <a:tbl>
              <a:tblPr firstRow="1" bandRow="1">
                <a:tableStyleId>{5C22544A-7EE6-4342-B048-85BDC9FD1C3A}</a:tableStyleId>
              </a:tblPr>
              <a:tblGrid>
                <a:gridCol w="3284122">
                  <a:extLst>
                    <a:ext uri="{9D8B030D-6E8A-4147-A177-3AD203B41FA5}">
                      <a16:colId xmlns:a16="http://schemas.microsoft.com/office/drawing/2014/main" val="1847049946"/>
                    </a:ext>
                  </a:extLst>
                </a:gridCol>
                <a:gridCol w="7927760">
                  <a:extLst>
                    <a:ext uri="{9D8B030D-6E8A-4147-A177-3AD203B41FA5}">
                      <a16:colId xmlns:a16="http://schemas.microsoft.com/office/drawing/2014/main" val="2614394348"/>
                    </a:ext>
                  </a:extLst>
                </a:gridCol>
              </a:tblGrid>
              <a:tr h="370840">
                <a:tc>
                  <a:txBody>
                    <a:bodyPr/>
                    <a:lstStyle/>
                    <a:p>
                      <a:r>
                        <a:rPr lang="en-US" dirty="0"/>
                        <a:t>Context</a:t>
                      </a:r>
                      <a:endParaRPr lang="en-AU" dirty="0"/>
                    </a:p>
                  </a:txBody>
                  <a:tcPr/>
                </a:tc>
                <a:tc>
                  <a:txBody>
                    <a:bodyPr/>
                    <a:lstStyle/>
                    <a:p>
                      <a:r>
                        <a:rPr lang="en-US" dirty="0"/>
                        <a:t>Tooling</a:t>
                      </a:r>
                      <a:endParaRPr lang="en-AU" dirty="0"/>
                    </a:p>
                  </a:txBody>
                  <a:tcPr/>
                </a:tc>
                <a:extLst>
                  <a:ext uri="{0D108BD9-81ED-4DB2-BD59-A6C34878D82A}">
                    <a16:rowId xmlns:a16="http://schemas.microsoft.com/office/drawing/2014/main" val="1446149640"/>
                  </a:ext>
                </a:extLst>
              </a:tr>
              <a:tr h="370840">
                <a:tc>
                  <a:txBody>
                    <a:bodyPr/>
                    <a:lstStyle/>
                    <a:p>
                      <a:r>
                        <a:rPr lang="en-US" sz="1800" dirty="0">
                          <a:latin typeface="Segoe UI" panose="020B0502040204020203" pitchFamily="34" charset="0"/>
                          <a:cs typeface="Segoe UI" panose="020B0502040204020203" pitchFamily="34" charset="0"/>
                        </a:rPr>
                        <a:t>Development</a:t>
                      </a:r>
                      <a:endParaRPr lang="en-AU" dirty="0"/>
                    </a:p>
                  </a:txBody>
                  <a:tcPr/>
                </a:tc>
                <a:tc>
                  <a:txBody>
                    <a:bodyPr/>
                    <a:lstStyle/>
                    <a:p>
                      <a:pPr marL="0" marR="0" lvl="0" indent="0" algn="l" defTabSz="914391" rtl="0" eaLnBrk="1" fontAlgn="auto" latinLnBrk="0" hangingPunct="1">
                        <a:lnSpc>
                          <a:spcPct val="100000"/>
                        </a:lnSpc>
                        <a:spcBef>
                          <a:spcPts val="0"/>
                        </a:spcBef>
                        <a:spcAft>
                          <a:spcPts val="0"/>
                        </a:spcAft>
                        <a:buClrTx/>
                        <a:buSzTx/>
                        <a:buFontTx/>
                        <a:buNone/>
                        <a:tabLst/>
                        <a:defRPr/>
                      </a:pPr>
                      <a:r>
                        <a:rPr lang="en-US" sz="1800" dirty="0">
                          <a:latin typeface="Segoe UI" panose="020B0502040204020203" pitchFamily="34" charset="0"/>
                          <a:cs typeface="Segoe UI" panose="020B0502040204020203" pitchFamily="34" charset="0"/>
                        </a:rPr>
                        <a:t>Microsoft Asp.NET Core MVC (.NET 6)</a:t>
                      </a:r>
                    </a:p>
                  </a:txBody>
                  <a:tcPr/>
                </a:tc>
                <a:extLst>
                  <a:ext uri="{0D108BD9-81ED-4DB2-BD59-A6C34878D82A}">
                    <a16:rowId xmlns:a16="http://schemas.microsoft.com/office/drawing/2014/main" val="3547990048"/>
                  </a:ext>
                </a:extLst>
              </a:tr>
              <a:tr h="370840">
                <a:tc>
                  <a:txBody>
                    <a:bodyPr/>
                    <a:lstStyle/>
                    <a:p>
                      <a:r>
                        <a:rPr lang="en-US" sz="1800" dirty="0">
                          <a:latin typeface="Segoe UI" panose="020B0502040204020203" pitchFamily="34" charset="0"/>
                          <a:cs typeface="Segoe UI" panose="020B0502040204020203" pitchFamily="34" charset="0"/>
                        </a:rPr>
                        <a:t>Source Control</a:t>
                      </a:r>
                      <a:endParaRPr lang="en-AU" dirty="0"/>
                    </a:p>
                  </a:txBody>
                  <a:tcPr/>
                </a:tc>
                <a:tc>
                  <a:txBody>
                    <a:bodyPr/>
                    <a:lstStyle/>
                    <a:p>
                      <a:r>
                        <a:rPr lang="en-US" sz="1800" dirty="0">
                          <a:latin typeface="Segoe UI" panose="020B0502040204020203" pitchFamily="34" charset="0"/>
                          <a:cs typeface="Segoe UI" panose="020B0502040204020203" pitchFamily="34" charset="0"/>
                        </a:rPr>
                        <a:t>GitHub</a:t>
                      </a:r>
                      <a:endParaRPr lang="en-AU" dirty="0"/>
                    </a:p>
                  </a:txBody>
                  <a:tcPr/>
                </a:tc>
                <a:extLst>
                  <a:ext uri="{0D108BD9-81ED-4DB2-BD59-A6C34878D82A}">
                    <a16:rowId xmlns:a16="http://schemas.microsoft.com/office/drawing/2014/main" val="1700161595"/>
                  </a:ext>
                </a:extLst>
              </a:tr>
              <a:tr h="370840">
                <a:tc>
                  <a:txBody>
                    <a:bodyPr/>
                    <a:lstStyle/>
                    <a:p>
                      <a:r>
                        <a:rPr lang="en-US" sz="1800" dirty="0">
                          <a:latin typeface="Segoe UI" panose="020B0502040204020203" pitchFamily="34" charset="0"/>
                          <a:cs typeface="Segoe UI" panose="020B0502040204020203" pitchFamily="34" charset="0"/>
                        </a:rPr>
                        <a:t>CI/CD </a:t>
                      </a:r>
                      <a:endParaRPr lang="en-AU" dirty="0"/>
                    </a:p>
                  </a:txBody>
                  <a:tcPr/>
                </a:tc>
                <a:tc>
                  <a:txBody>
                    <a:bodyPr/>
                    <a:lstStyle/>
                    <a:p>
                      <a:r>
                        <a:rPr lang="en-US" sz="1800" dirty="0">
                          <a:latin typeface="Segoe UI" panose="020B0502040204020203" pitchFamily="34" charset="0"/>
                          <a:cs typeface="Segoe UI" panose="020B0502040204020203" pitchFamily="34" charset="0"/>
                        </a:rPr>
                        <a:t>GitHub Actions</a:t>
                      </a:r>
                      <a:endParaRPr lang="en-AU" dirty="0"/>
                    </a:p>
                  </a:txBody>
                  <a:tcPr/>
                </a:tc>
                <a:extLst>
                  <a:ext uri="{0D108BD9-81ED-4DB2-BD59-A6C34878D82A}">
                    <a16:rowId xmlns:a16="http://schemas.microsoft.com/office/drawing/2014/main" val="3182255330"/>
                  </a:ext>
                </a:extLst>
              </a:tr>
              <a:tr h="370840">
                <a:tc>
                  <a:txBody>
                    <a:bodyPr/>
                    <a:lstStyle/>
                    <a:p>
                      <a:r>
                        <a:rPr lang="en-US" dirty="0"/>
                        <a:t>Cloud Platform</a:t>
                      </a:r>
                      <a:endParaRPr lang="en-AU" dirty="0"/>
                    </a:p>
                  </a:txBody>
                  <a:tcPr/>
                </a:tc>
                <a:tc>
                  <a:txBody>
                    <a:bodyPr/>
                    <a:lstStyle/>
                    <a:p>
                      <a:r>
                        <a:rPr lang="en-US" dirty="0"/>
                        <a:t>Azure</a:t>
                      </a:r>
                      <a:endParaRPr lang="en-AU" dirty="0"/>
                    </a:p>
                  </a:txBody>
                  <a:tcPr/>
                </a:tc>
                <a:extLst>
                  <a:ext uri="{0D108BD9-81ED-4DB2-BD59-A6C34878D82A}">
                    <a16:rowId xmlns:a16="http://schemas.microsoft.com/office/drawing/2014/main" val="4214903885"/>
                  </a:ext>
                </a:extLst>
              </a:tr>
            </a:tbl>
          </a:graphicData>
        </a:graphic>
      </p:graphicFrame>
      <p:sp>
        <p:nvSpPr>
          <p:cNvPr id="15" name="Rectangle: Rounded Corners 14">
            <a:extLst>
              <a:ext uri="{FF2B5EF4-FFF2-40B4-BE49-F238E27FC236}">
                <a16:creationId xmlns:a16="http://schemas.microsoft.com/office/drawing/2014/main" id="{A0D7CEF5-BE28-4E59-BE28-07E3A0AEDF0D}"/>
              </a:ext>
            </a:extLst>
          </p:cNvPr>
          <p:cNvSpPr/>
          <p:nvPr/>
        </p:nvSpPr>
        <p:spPr>
          <a:xfrm>
            <a:off x="672834" y="5508816"/>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Code push to GitHub</a:t>
            </a:r>
            <a:endParaRPr lang="en-AU" sz="1000" dirty="0">
              <a:solidFill>
                <a:schemeClr val="tx1"/>
              </a:solidFill>
            </a:endParaRPr>
          </a:p>
        </p:txBody>
      </p:sp>
      <p:sp>
        <p:nvSpPr>
          <p:cNvPr id="16" name="Rectangle: Rounded Corners 15">
            <a:extLst>
              <a:ext uri="{FF2B5EF4-FFF2-40B4-BE49-F238E27FC236}">
                <a16:creationId xmlns:a16="http://schemas.microsoft.com/office/drawing/2014/main" id="{CF6AE37A-FB73-41F0-BB05-E411D676204D}"/>
              </a:ext>
            </a:extLst>
          </p:cNvPr>
          <p:cNvSpPr/>
          <p:nvPr/>
        </p:nvSpPr>
        <p:spPr>
          <a:xfrm>
            <a:off x="2858220" y="5508816"/>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GitHub action for CI build (and tests)</a:t>
            </a:r>
            <a:endParaRPr lang="en-AU" sz="1000" dirty="0">
              <a:solidFill>
                <a:schemeClr val="tx1"/>
              </a:solidFill>
            </a:endParaRPr>
          </a:p>
        </p:txBody>
      </p:sp>
      <p:sp>
        <p:nvSpPr>
          <p:cNvPr id="17" name="Rectangle: Rounded Corners 16">
            <a:extLst>
              <a:ext uri="{FF2B5EF4-FFF2-40B4-BE49-F238E27FC236}">
                <a16:creationId xmlns:a16="http://schemas.microsoft.com/office/drawing/2014/main" id="{AB37478A-C1C2-48A5-B3A5-E85DE23D7481}"/>
              </a:ext>
            </a:extLst>
          </p:cNvPr>
          <p:cNvSpPr/>
          <p:nvPr/>
        </p:nvSpPr>
        <p:spPr>
          <a:xfrm>
            <a:off x="5043606" y="5508816"/>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GitHub action for CD to Dev</a:t>
            </a:r>
            <a:endParaRPr lang="en-AU" sz="1000" dirty="0">
              <a:solidFill>
                <a:schemeClr val="tx1"/>
              </a:solidFill>
            </a:endParaRPr>
          </a:p>
        </p:txBody>
      </p:sp>
      <p:sp>
        <p:nvSpPr>
          <p:cNvPr id="18" name="Rectangle: Rounded Corners 17">
            <a:extLst>
              <a:ext uri="{FF2B5EF4-FFF2-40B4-BE49-F238E27FC236}">
                <a16:creationId xmlns:a16="http://schemas.microsoft.com/office/drawing/2014/main" id="{8C03318D-EDD7-4178-B9F7-F0AAA1C7A35C}"/>
              </a:ext>
            </a:extLst>
          </p:cNvPr>
          <p:cNvSpPr/>
          <p:nvPr/>
        </p:nvSpPr>
        <p:spPr>
          <a:xfrm>
            <a:off x="7228992" y="5508816"/>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GitHub action for CD to Test (manual trigger)</a:t>
            </a:r>
            <a:endParaRPr lang="en-AU" sz="1000" dirty="0">
              <a:solidFill>
                <a:schemeClr val="tx1"/>
              </a:solidFill>
            </a:endParaRPr>
          </a:p>
        </p:txBody>
      </p:sp>
      <p:sp>
        <p:nvSpPr>
          <p:cNvPr id="19" name="Rectangle: Rounded Corners 18">
            <a:extLst>
              <a:ext uri="{FF2B5EF4-FFF2-40B4-BE49-F238E27FC236}">
                <a16:creationId xmlns:a16="http://schemas.microsoft.com/office/drawing/2014/main" id="{6885A883-5DE3-4DC6-B628-059F649D6733}"/>
              </a:ext>
            </a:extLst>
          </p:cNvPr>
          <p:cNvSpPr/>
          <p:nvPr/>
        </p:nvSpPr>
        <p:spPr>
          <a:xfrm>
            <a:off x="9414378" y="5508816"/>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GitHub action for CD to Production (manual trigger)</a:t>
            </a:r>
            <a:endParaRPr lang="en-AU" sz="1000" dirty="0">
              <a:solidFill>
                <a:schemeClr val="tx1"/>
              </a:solidFill>
            </a:endParaRPr>
          </a:p>
        </p:txBody>
      </p:sp>
      <p:sp>
        <p:nvSpPr>
          <p:cNvPr id="20" name="Rectangle: Rounded Corners 19">
            <a:extLst>
              <a:ext uri="{FF2B5EF4-FFF2-40B4-BE49-F238E27FC236}">
                <a16:creationId xmlns:a16="http://schemas.microsoft.com/office/drawing/2014/main" id="{DA51F199-16D5-4850-AEE4-1E07D82477F8}"/>
              </a:ext>
            </a:extLst>
          </p:cNvPr>
          <p:cNvSpPr/>
          <p:nvPr/>
        </p:nvSpPr>
        <p:spPr>
          <a:xfrm>
            <a:off x="5043606" y="4513850"/>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Testing in Dev</a:t>
            </a:r>
            <a:endParaRPr lang="en-AU" sz="1000" dirty="0">
              <a:solidFill>
                <a:schemeClr val="tx1"/>
              </a:solidFill>
            </a:endParaRPr>
          </a:p>
        </p:txBody>
      </p:sp>
      <p:sp>
        <p:nvSpPr>
          <p:cNvPr id="21" name="Rectangle: Rounded Corners 20">
            <a:extLst>
              <a:ext uri="{FF2B5EF4-FFF2-40B4-BE49-F238E27FC236}">
                <a16:creationId xmlns:a16="http://schemas.microsoft.com/office/drawing/2014/main" id="{1FECFF52-151B-45C5-827F-E25748D7B7AC}"/>
              </a:ext>
            </a:extLst>
          </p:cNvPr>
          <p:cNvSpPr/>
          <p:nvPr/>
        </p:nvSpPr>
        <p:spPr>
          <a:xfrm>
            <a:off x="7228992" y="4492202"/>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Testing in Test</a:t>
            </a:r>
            <a:endParaRPr lang="en-AU" sz="1000" dirty="0">
              <a:solidFill>
                <a:schemeClr val="tx1"/>
              </a:solidFill>
            </a:endParaRPr>
          </a:p>
        </p:txBody>
      </p:sp>
      <p:cxnSp>
        <p:nvCxnSpPr>
          <p:cNvPr id="4" name="Straight Arrow Connector 3">
            <a:extLst>
              <a:ext uri="{FF2B5EF4-FFF2-40B4-BE49-F238E27FC236}">
                <a16:creationId xmlns:a16="http://schemas.microsoft.com/office/drawing/2014/main" id="{9505D7A4-7929-4F80-BF44-B1895CFF0CA4}"/>
              </a:ext>
            </a:extLst>
          </p:cNvPr>
          <p:cNvCxnSpPr>
            <a:stCxn id="15" idx="3"/>
            <a:endCxn id="16" idx="1"/>
          </p:cNvCxnSpPr>
          <p:nvPr/>
        </p:nvCxnSpPr>
        <p:spPr>
          <a:xfrm>
            <a:off x="2156018" y="5774160"/>
            <a:ext cx="702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51668E-B009-4593-A22F-2D296BE1DEAB}"/>
              </a:ext>
            </a:extLst>
          </p:cNvPr>
          <p:cNvCxnSpPr/>
          <p:nvPr/>
        </p:nvCxnSpPr>
        <p:spPr>
          <a:xfrm>
            <a:off x="4341404" y="5774160"/>
            <a:ext cx="702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653D38-6FFB-4EA1-A653-15BF245FBE9A}"/>
              </a:ext>
            </a:extLst>
          </p:cNvPr>
          <p:cNvCxnSpPr>
            <a:stCxn id="17" idx="0"/>
            <a:endCxn id="20" idx="2"/>
          </p:cNvCxnSpPr>
          <p:nvPr/>
        </p:nvCxnSpPr>
        <p:spPr>
          <a:xfrm flipV="1">
            <a:off x="5785198" y="5044538"/>
            <a:ext cx="0" cy="46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C3ED13-8F0B-47D2-AF4D-C9C0F580D68D}"/>
              </a:ext>
            </a:extLst>
          </p:cNvPr>
          <p:cNvCxnSpPr>
            <a:cxnSpLocks/>
            <a:endCxn id="18" idx="1"/>
          </p:cNvCxnSpPr>
          <p:nvPr/>
        </p:nvCxnSpPr>
        <p:spPr>
          <a:xfrm>
            <a:off x="6526790" y="4754708"/>
            <a:ext cx="702202" cy="101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3FB22C-D8BD-4D93-9496-772D80C0A31E}"/>
              </a:ext>
            </a:extLst>
          </p:cNvPr>
          <p:cNvCxnSpPr>
            <a:stCxn id="21" idx="2"/>
            <a:endCxn id="18" idx="0"/>
          </p:cNvCxnSpPr>
          <p:nvPr/>
        </p:nvCxnSpPr>
        <p:spPr>
          <a:xfrm>
            <a:off x="7970584" y="5022890"/>
            <a:ext cx="0" cy="48592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D6E1C4E-BC15-41F7-A2BE-8A008E054F8B}"/>
              </a:ext>
            </a:extLst>
          </p:cNvPr>
          <p:cNvCxnSpPr>
            <a:cxnSpLocks/>
            <a:stCxn id="21" idx="3"/>
          </p:cNvCxnSpPr>
          <p:nvPr/>
        </p:nvCxnSpPr>
        <p:spPr>
          <a:xfrm>
            <a:off x="8712176" y="4757546"/>
            <a:ext cx="702202" cy="1016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0EF6571-B55D-46C4-822B-B18A7E52F295}"/>
              </a:ext>
            </a:extLst>
          </p:cNvPr>
          <p:cNvSpPr txBox="1"/>
          <p:nvPr/>
        </p:nvSpPr>
        <p:spPr>
          <a:xfrm>
            <a:off x="444500" y="3858675"/>
            <a:ext cx="5532582" cy="369332"/>
          </a:xfrm>
          <a:prstGeom prst="rect">
            <a:avLst/>
          </a:prstGeom>
          <a:noFill/>
        </p:spPr>
        <p:txBody>
          <a:bodyPr wrap="square" rtlCol="0">
            <a:spAutoFit/>
          </a:bodyPr>
          <a:lstStyle/>
          <a:p>
            <a:r>
              <a:rPr lang="en-US" u="sng" dirty="0"/>
              <a:t>CI / CD Workflow</a:t>
            </a:r>
            <a:endParaRPr lang="en-AU" u="sng" dirty="0"/>
          </a:p>
        </p:txBody>
      </p:sp>
      <p:sp>
        <p:nvSpPr>
          <p:cNvPr id="33" name="Rectangle: Rounded Corners 32">
            <a:extLst>
              <a:ext uri="{FF2B5EF4-FFF2-40B4-BE49-F238E27FC236}">
                <a16:creationId xmlns:a16="http://schemas.microsoft.com/office/drawing/2014/main" id="{6DF79F35-AD8D-4C55-9905-82B055FFB94E}"/>
              </a:ext>
            </a:extLst>
          </p:cNvPr>
          <p:cNvSpPr/>
          <p:nvPr/>
        </p:nvSpPr>
        <p:spPr>
          <a:xfrm>
            <a:off x="672834" y="4513850"/>
            <a:ext cx="1483184" cy="5306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Development</a:t>
            </a:r>
            <a:endParaRPr lang="en-AU" sz="1000" dirty="0">
              <a:solidFill>
                <a:schemeClr val="tx1"/>
              </a:solidFill>
            </a:endParaRPr>
          </a:p>
        </p:txBody>
      </p:sp>
      <p:cxnSp>
        <p:nvCxnSpPr>
          <p:cNvPr id="36" name="Straight Arrow Connector 35">
            <a:extLst>
              <a:ext uri="{FF2B5EF4-FFF2-40B4-BE49-F238E27FC236}">
                <a16:creationId xmlns:a16="http://schemas.microsoft.com/office/drawing/2014/main" id="{E44F6BC7-2A27-4EED-95B5-D086A7D6CACF}"/>
              </a:ext>
            </a:extLst>
          </p:cNvPr>
          <p:cNvCxnSpPr>
            <a:endCxn id="15" idx="0"/>
          </p:cNvCxnSpPr>
          <p:nvPr/>
        </p:nvCxnSpPr>
        <p:spPr>
          <a:xfrm>
            <a:off x="1414426" y="5044538"/>
            <a:ext cx="0" cy="464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50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circles connected by lines">
            <a:extLst>
              <a:ext uri="{FF2B5EF4-FFF2-40B4-BE49-F238E27FC236}">
                <a16:creationId xmlns:a16="http://schemas.microsoft.com/office/drawing/2014/main" id="{1BAFD21D-4303-46D3-91D9-642F4A13BA54}"/>
              </a:ext>
            </a:extLst>
          </p:cNvPr>
          <p:cNvGrpSpPr/>
          <p:nvPr/>
        </p:nvGrpSpPr>
        <p:grpSpPr>
          <a:xfrm>
            <a:off x="7036404" y="1226441"/>
            <a:ext cx="4046706" cy="4853637"/>
            <a:chOff x="6867728" y="1031132"/>
            <a:chExt cx="4046706" cy="4853637"/>
          </a:xfrm>
        </p:grpSpPr>
        <p:cxnSp>
          <p:nvCxnSpPr>
            <p:cNvPr id="7" name="Straight Connector 6" descr="straight line">
              <a:extLst>
                <a:ext uri="{FF2B5EF4-FFF2-40B4-BE49-F238E27FC236}">
                  <a16:creationId xmlns:a16="http://schemas.microsoft.com/office/drawing/2014/main" id="{71107984-F905-48F9-95C0-62ECF4229F39}"/>
                </a:ext>
              </a:extLst>
            </p:cNvPr>
            <p:cNvCxnSpPr>
              <a:cxnSpLocks/>
            </p:cNvCxnSpPr>
            <p:nvPr/>
          </p:nvCxnSpPr>
          <p:spPr>
            <a:xfrm>
              <a:off x="7988238" y="2801566"/>
              <a:ext cx="1330860" cy="748184"/>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descr="straight line">
              <a:extLst>
                <a:ext uri="{FF2B5EF4-FFF2-40B4-BE49-F238E27FC236}">
                  <a16:creationId xmlns:a16="http://schemas.microsoft.com/office/drawing/2014/main" id="{73EF853D-03A2-4651-BCCC-7C2883FC3777}"/>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9" name="Oval 8" descr="oval shape">
              <a:extLst>
                <a:ext uri="{FF2B5EF4-FFF2-40B4-BE49-F238E27FC236}">
                  <a16:creationId xmlns:a16="http://schemas.microsoft.com/office/drawing/2014/main" id="{E5BA2C62-0D79-493B-909A-4FC890F4C43D}"/>
                </a:ext>
              </a:extLst>
            </p:cNvPr>
            <p:cNvSpPr/>
            <p:nvPr/>
          </p:nvSpPr>
          <p:spPr>
            <a:xfrm>
              <a:off x="6867728" y="1887166"/>
              <a:ext cx="1303506" cy="13035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descr="oval shape">
              <a:extLst>
                <a:ext uri="{FF2B5EF4-FFF2-40B4-BE49-F238E27FC236}">
                  <a16:creationId xmlns:a16="http://schemas.microsoft.com/office/drawing/2014/main" id="{2C372341-A28E-4726-97BC-A49E64DB6A6E}"/>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descr="oval shape">
              <a:extLst>
                <a:ext uri="{FF2B5EF4-FFF2-40B4-BE49-F238E27FC236}">
                  <a16:creationId xmlns:a16="http://schemas.microsoft.com/office/drawing/2014/main" id="{EBB17181-A3B5-46A4-BED3-2470BAD20DF6}"/>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descr="straight line">
              <a:extLst>
                <a:ext uri="{FF2B5EF4-FFF2-40B4-BE49-F238E27FC236}">
                  <a16:creationId xmlns:a16="http://schemas.microsoft.com/office/drawing/2014/main" id="{8F7A4036-42EF-431E-A2FC-D937AD477063}"/>
                </a:ext>
              </a:extLst>
            </p:cNvPr>
            <p:cNvCxnSpPr>
              <a:cxnSpLocks/>
              <a:endCxn id="11"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3" name="Oval 12" descr="oval shape">
              <a:extLst>
                <a:ext uri="{FF2B5EF4-FFF2-40B4-BE49-F238E27FC236}">
                  <a16:creationId xmlns:a16="http://schemas.microsoft.com/office/drawing/2014/main" id="{C59AB8F1-AAB0-4F66-9C22-37000663B35F}"/>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DCBFA71-7B3F-400C-9872-2E31E8018DE3}"/>
              </a:ext>
            </a:extLst>
          </p:cNvPr>
          <p:cNvSpPr txBox="1"/>
          <p:nvPr/>
        </p:nvSpPr>
        <p:spPr>
          <a:xfrm>
            <a:off x="838200" y="2083367"/>
            <a:ext cx="6096000" cy="830997"/>
          </a:xfrm>
          <a:prstGeom prst="rect">
            <a:avLst/>
          </a:prstGeom>
          <a:noFill/>
        </p:spPr>
        <p:txBody>
          <a:bodyPr wrap="square">
            <a:spAutoFit/>
          </a:bodyPr>
          <a:lstStyle/>
          <a:p>
            <a:pPr marL="0" indent="0">
              <a:lnSpc>
                <a:spcPct val="100000"/>
              </a:lnSpc>
              <a:buFont typeface="Arial" panose="020B0604020202020204" pitchFamily="34" charset="0"/>
              <a:buNone/>
            </a:pPr>
            <a:r>
              <a:rPr lang="en-US" sz="4800" dirty="0">
                <a:solidFill>
                  <a:schemeClr val="accent2"/>
                </a:solidFill>
                <a:latin typeface="Segoe UI" panose="020B0502040204020203" pitchFamily="34" charset="0"/>
                <a:cs typeface="Segoe UI" panose="020B0502040204020203" pitchFamily="34" charset="0"/>
              </a:rPr>
              <a:t>Questions?</a:t>
            </a:r>
          </a:p>
        </p:txBody>
      </p:sp>
    </p:spTree>
    <p:extLst>
      <p:ext uri="{BB962C8B-B14F-4D97-AF65-F5344CB8AC3E}">
        <p14:creationId xmlns:p14="http://schemas.microsoft.com/office/powerpoint/2010/main" val="2073312290"/>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d map for Dyslexia_Win32_ss_v3.potx" id="{52B68AD9-87CD-4104-BE88-D09E115B5193}" vid="{32DE419F-2C9E-491B-9DE2-9CB15F0BBA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Mind map</Template>
  <TotalTime>1190</TotalTime>
  <Words>410</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Segoe UI Semibold</vt:lpstr>
      <vt:lpstr>Office Theme</vt:lpstr>
      <vt:lpstr>Big Purple Bank</vt:lpstr>
      <vt:lpstr>Agenda</vt:lpstr>
      <vt:lpstr>Problem Statement(s)</vt:lpstr>
      <vt:lpstr>Solution Proposition – Website / API</vt:lpstr>
      <vt:lpstr>Solution Architecture – Website / API</vt:lpstr>
      <vt:lpstr>Application Architecture – API (1)</vt:lpstr>
      <vt:lpstr>Application Architecture – API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Purple Bank</dc:title>
  <dc:creator>Naveed Kharadi (AP)</dc:creator>
  <cp:lastModifiedBy>Naveed Kharadi (AP)</cp:lastModifiedBy>
  <cp:revision>29</cp:revision>
  <dcterms:created xsi:type="dcterms:W3CDTF">2022-05-25T11:08:12Z</dcterms:created>
  <dcterms:modified xsi:type="dcterms:W3CDTF">2022-05-26T06:59:06Z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637e5cc-ed1f-4ad6-a881-35c0f1c6f3d8_Enabled">
    <vt:lpwstr>true</vt:lpwstr>
  </property>
  <property fmtid="{D5CDD505-2E9C-101B-9397-08002B2CF9AE}" pid="4" name="MSIP_Label_4637e5cc-ed1f-4ad6-a881-35c0f1c6f3d8_SetDate">
    <vt:lpwstr>2022-05-25T11:08:12Z</vt:lpwstr>
  </property>
  <property fmtid="{D5CDD505-2E9C-101B-9397-08002B2CF9AE}" pid="5" name="MSIP_Label_4637e5cc-ed1f-4ad6-a881-35c0f1c6f3d8_Method">
    <vt:lpwstr>Standard</vt:lpwstr>
  </property>
  <property fmtid="{D5CDD505-2E9C-101B-9397-08002B2CF9AE}" pid="6" name="MSIP_Label_4637e5cc-ed1f-4ad6-a881-35c0f1c6f3d8_Name">
    <vt:lpwstr>General</vt:lpwstr>
  </property>
  <property fmtid="{D5CDD505-2E9C-101B-9397-08002B2CF9AE}" pid="7" name="MSIP_Label_4637e5cc-ed1f-4ad6-a881-35c0f1c6f3d8_SiteId">
    <vt:lpwstr>e3cf3c98-a978-465f-8254-9d541eeea73c</vt:lpwstr>
  </property>
  <property fmtid="{D5CDD505-2E9C-101B-9397-08002B2CF9AE}" pid="8" name="MSIP_Label_4637e5cc-ed1f-4ad6-a881-35c0f1c6f3d8_ActionId">
    <vt:lpwstr>31f43de6-ec4d-4548-88d6-bd72c94a4d6f</vt:lpwstr>
  </property>
  <property fmtid="{D5CDD505-2E9C-101B-9397-08002B2CF9AE}" pid="9" name="MSIP_Label_4637e5cc-ed1f-4ad6-a881-35c0f1c6f3d8_ContentBits">
    <vt:lpwstr>0</vt:lpwstr>
  </property>
</Properties>
</file>