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8" r:id="rId6"/>
    <p:sldId id="26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715A-19DA-41C2-A5F5-325D37766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78C926-758E-44FB-8DA2-4FFB66813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58C3DE-A7AB-45C3-80D7-7DD25607E18D}"/>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5" name="Footer Placeholder 4">
            <a:extLst>
              <a:ext uri="{FF2B5EF4-FFF2-40B4-BE49-F238E27FC236}">
                <a16:creationId xmlns:a16="http://schemas.microsoft.com/office/drawing/2014/main" id="{1C2E37E9-EE50-477E-8B74-9DF9C7F656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B78E2-3EA1-4EAE-83C0-752476588A04}"/>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119557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FDDC-3FD6-40A4-B56F-1B00C069A7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119C37-60F6-4669-A041-61F2251C2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5B7962-2DAA-4D6E-8FAB-D551AF574E8F}"/>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5" name="Footer Placeholder 4">
            <a:extLst>
              <a:ext uri="{FF2B5EF4-FFF2-40B4-BE49-F238E27FC236}">
                <a16:creationId xmlns:a16="http://schemas.microsoft.com/office/drawing/2014/main" id="{0378C346-FBB3-488A-A90F-5ED5D799F2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AB786C-74D3-42C8-91F3-E6DBDEA07AE2}"/>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273110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4476F-B716-4D88-B616-84A788FC4A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6A9856-D899-47B9-9349-BC31DA3B0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B2EC47-A2F8-4FDE-9EEE-6E7106D8D223}"/>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5" name="Footer Placeholder 4">
            <a:extLst>
              <a:ext uri="{FF2B5EF4-FFF2-40B4-BE49-F238E27FC236}">
                <a16:creationId xmlns:a16="http://schemas.microsoft.com/office/drawing/2014/main" id="{3D6F7109-EC7C-4700-A44A-498757D894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CA69D5-4817-4322-8939-7A6D1E9391CA}"/>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219891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D569-2664-4AA9-AAC8-BB3422B209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B7B452-7932-4F5F-AF30-D57C3042D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D7E907-CD85-46F4-9C75-C5023D0910E7}"/>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5" name="Footer Placeholder 4">
            <a:extLst>
              <a:ext uri="{FF2B5EF4-FFF2-40B4-BE49-F238E27FC236}">
                <a16:creationId xmlns:a16="http://schemas.microsoft.com/office/drawing/2014/main" id="{C98E1511-F40E-4350-93BC-1A3B7E6DD6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4F58A2-4D76-425C-99B1-C463C5A15044}"/>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422390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7BCA-76EF-433A-BD07-AAE8FBF67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F6F532-B793-419B-BCF8-DEDE40D7DB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776CC-F98A-4C5B-88BA-F2D25E3F9701}"/>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5" name="Footer Placeholder 4">
            <a:extLst>
              <a:ext uri="{FF2B5EF4-FFF2-40B4-BE49-F238E27FC236}">
                <a16:creationId xmlns:a16="http://schemas.microsoft.com/office/drawing/2014/main" id="{3B23E738-25E0-4300-9B1A-C221E6C783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C66157-BB5A-4006-A979-D28F71D67D92}"/>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214987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AFAD-4336-4797-8CAA-F160890218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013173-7E1A-456A-A62F-26BB24206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F8B9A1-E8C1-4117-B7D0-D224EA9C14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1CA375-E28C-4F07-8F13-A256C7F8CAE9}"/>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6" name="Footer Placeholder 5">
            <a:extLst>
              <a:ext uri="{FF2B5EF4-FFF2-40B4-BE49-F238E27FC236}">
                <a16:creationId xmlns:a16="http://schemas.microsoft.com/office/drawing/2014/main" id="{AAF48DF3-B031-432E-AAC3-48E50F77D2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206FB9-1894-45A1-814B-62D02A1F80DF}"/>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71752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ED3D-1AF3-445B-B728-D6C9389640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656908-5482-4881-8307-2ACBE6005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E3A3-9636-479E-BE17-CB3939E5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1D6DB42-B8FD-4F12-A877-3A4B57DAD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3CEE0D-5074-499E-905A-9B0E6A4B89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E3A67A-7915-4AA3-8AC0-446D4D1B414F}"/>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8" name="Footer Placeholder 7">
            <a:extLst>
              <a:ext uri="{FF2B5EF4-FFF2-40B4-BE49-F238E27FC236}">
                <a16:creationId xmlns:a16="http://schemas.microsoft.com/office/drawing/2014/main" id="{AB5B6E73-91E8-4AB3-B56E-78BE83925FF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17D85B-D569-441C-81A4-1961FDB1BF30}"/>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379335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A669-8689-4A41-9C58-4FDAC41A8B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580773-B0D9-4C39-95D6-C39B19CD7AB1}"/>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4" name="Footer Placeholder 3">
            <a:extLst>
              <a:ext uri="{FF2B5EF4-FFF2-40B4-BE49-F238E27FC236}">
                <a16:creationId xmlns:a16="http://schemas.microsoft.com/office/drawing/2014/main" id="{58DC1FD3-7F94-4353-9052-C8C7B5ECD9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40C16AE-B749-46D5-8D0E-FA7E127EE8B0}"/>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266941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35194-ACFE-413C-AC35-FA38C9164BAC}"/>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3" name="Footer Placeholder 2">
            <a:extLst>
              <a:ext uri="{FF2B5EF4-FFF2-40B4-BE49-F238E27FC236}">
                <a16:creationId xmlns:a16="http://schemas.microsoft.com/office/drawing/2014/main" id="{5D674A7A-5983-4FB3-B769-3A42B96FB0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BBA534-AB59-47E3-8A54-DB5834ECCE3A}"/>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195110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5DCF-0677-46EE-916F-CBDFDCBD7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69AD1E-18CB-41C2-AC3A-FD27E43B8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05975B-9C03-4BDB-BA59-209DE364B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BDED9-4F01-4E64-A96D-353E9D840323}"/>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6" name="Footer Placeholder 5">
            <a:extLst>
              <a:ext uri="{FF2B5EF4-FFF2-40B4-BE49-F238E27FC236}">
                <a16:creationId xmlns:a16="http://schemas.microsoft.com/office/drawing/2014/main" id="{3465D083-F19E-4DA8-BA75-2EBF6042B2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0DD280-1EE5-4935-A035-643552B57441}"/>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223522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D0C2-687F-4452-B377-9E0B397EB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DB7AAA-1FF0-4896-976D-FEAD0C430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72014E-8184-43FD-BB38-6AD3A19A8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4D3BF-08F3-46B3-BD00-FE8F3572C48F}"/>
              </a:ext>
            </a:extLst>
          </p:cNvPr>
          <p:cNvSpPr>
            <a:spLocks noGrp="1"/>
          </p:cNvSpPr>
          <p:nvPr>
            <p:ph type="dt" sz="half" idx="10"/>
          </p:nvPr>
        </p:nvSpPr>
        <p:spPr/>
        <p:txBody>
          <a:bodyPr/>
          <a:lstStyle/>
          <a:p>
            <a:fld id="{4736F18B-D2FA-4242-A770-5CA4A1441D7E}" type="datetimeFigureOut">
              <a:rPr lang="en-GB" smtClean="0"/>
              <a:t>19/01/2021</a:t>
            </a:fld>
            <a:endParaRPr lang="en-GB"/>
          </a:p>
        </p:txBody>
      </p:sp>
      <p:sp>
        <p:nvSpPr>
          <p:cNvPr id="6" name="Footer Placeholder 5">
            <a:extLst>
              <a:ext uri="{FF2B5EF4-FFF2-40B4-BE49-F238E27FC236}">
                <a16:creationId xmlns:a16="http://schemas.microsoft.com/office/drawing/2014/main" id="{6E3D4630-4340-4462-85D3-9199D6B380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05D857-7EE7-4B1B-B798-AA1B483D9C19}"/>
              </a:ext>
            </a:extLst>
          </p:cNvPr>
          <p:cNvSpPr>
            <a:spLocks noGrp="1"/>
          </p:cNvSpPr>
          <p:nvPr>
            <p:ph type="sldNum" sz="quarter" idx="12"/>
          </p:nvPr>
        </p:nvSpPr>
        <p:spPr/>
        <p:txBody>
          <a:bodyPr/>
          <a:lstStyle/>
          <a:p>
            <a:fld id="{DBB91AD7-267F-42A3-A539-E5BCFD1DBFC4}" type="slidenum">
              <a:rPr lang="en-GB" smtClean="0"/>
              <a:t>‹#›</a:t>
            </a:fld>
            <a:endParaRPr lang="en-GB"/>
          </a:p>
        </p:txBody>
      </p:sp>
    </p:spTree>
    <p:extLst>
      <p:ext uri="{BB962C8B-B14F-4D97-AF65-F5344CB8AC3E}">
        <p14:creationId xmlns:p14="http://schemas.microsoft.com/office/powerpoint/2010/main" val="270537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F4303-C7BB-4ED1-ADFF-600FE7991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B10201-A7B8-473B-957F-1D82FD3BF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A9A258-8FF6-49DB-B81F-3DC4A1F11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6F18B-D2FA-4242-A770-5CA4A1441D7E}" type="datetimeFigureOut">
              <a:rPr lang="en-GB" smtClean="0"/>
              <a:t>19/01/2021</a:t>
            </a:fld>
            <a:endParaRPr lang="en-GB"/>
          </a:p>
        </p:txBody>
      </p:sp>
      <p:sp>
        <p:nvSpPr>
          <p:cNvPr id="5" name="Footer Placeholder 4">
            <a:extLst>
              <a:ext uri="{FF2B5EF4-FFF2-40B4-BE49-F238E27FC236}">
                <a16:creationId xmlns:a16="http://schemas.microsoft.com/office/drawing/2014/main" id="{4C80E85D-CFC5-4AAC-AF49-8A605A301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C90F1E-AEDD-4DAB-8A20-D79E70F98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91AD7-267F-42A3-A539-E5BCFD1DBFC4}" type="slidenum">
              <a:rPr lang="en-GB" smtClean="0"/>
              <a:t>‹#›</a:t>
            </a:fld>
            <a:endParaRPr lang="en-GB"/>
          </a:p>
        </p:txBody>
      </p:sp>
    </p:spTree>
    <p:extLst>
      <p:ext uri="{BB962C8B-B14F-4D97-AF65-F5344CB8AC3E}">
        <p14:creationId xmlns:p14="http://schemas.microsoft.com/office/powerpoint/2010/main" val="25288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709-F8FE-4EC5-8D16-AA5DEB6EEF8B}"/>
              </a:ext>
            </a:extLst>
          </p:cNvPr>
          <p:cNvSpPr>
            <a:spLocks noGrp="1"/>
          </p:cNvSpPr>
          <p:nvPr>
            <p:ph type="ctrTitle"/>
          </p:nvPr>
        </p:nvSpPr>
        <p:spPr/>
        <p:txBody>
          <a:bodyPr/>
          <a:lstStyle/>
          <a:p>
            <a:r>
              <a:rPr lang="en-US" dirty="0"/>
              <a:t>UK broker process</a:t>
            </a:r>
            <a:endParaRPr lang="en-GB" dirty="0"/>
          </a:p>
        </p:txBody>
      </p:sp>
      <p:sp>
        <p:nvSpPr>
          <p:cNvPr id="3" name="Subtitle 2">
            <a:extLst>
              <a:ext uri="{FF2B5EF4-FFF2-40B4-BE49-F238E27FC236}">
                <a16:creationId xmlns:a16="http://schemas.microsoft.com/office/drawing/2014/main" id="{E7F64DA1-FB02-4CF2-A28E-4903B00DE027}"/>
              </a:ext>
            </a:extLst>
          </p:cNvPr>
          <p:cNvSpPr>
            <a:spLocks noGrp="1"/>
          </p:cNvSpPr>
          <p:nvPr>
            <p:ph type="subTitle" idx="1"/>
          </p:nvPr>
        </p:nvSpPr>
        <p:spPr/>
        <p:txBody>
          <a:bodyPr/>
          <a:lstStyle/>
          <a:p>
            <a:r>
              <a:rPr lang="en-US" dirty="0"/>
              <a:t>January 2021</a:t>
            </a:r>
            <a:endParaRPr lang="en-GB" dirty="0"/>
          </a:p>
        </p:txBody>
      </p:sp>
    </p:spTree>
    <p:extLst>
      <p:ext uri="{BB962C8B-B14F-4D97-AF65-F5344CB8AC3E}">
        <p14:creationId xmlns:p14="http://schemas.microsoft.com/office/powerpoint/2010/main" val="403002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7D02-5CB3-4985-9BD4-EB2F1D75C7F2}"/>
              </a:ext>
            </a:extLst>
          </p:cNvPr>
          <p:cNvSpPr>
            <a:spLocks noGrp="1"/>
          </p:cNvSpPr>
          <p:nvPr>
            <p:ph type="title"/>
          </p:nvPr>
        </p:nvSpPr>
        <p:spPr/>
        <p:txBody>
          <a:bodyPr/>
          <a:lstStyle/>
          <a:p>
            <a:r>
              <a:rPr lang="en-US" dirty="0"/>
              <a:t>Agenda</a:t>
            </a:r>
            <a:endParaRPr lang="en-GB" dirty="0"/>
          </a:p>
        </p:txBody>
      </p:sp>
      <p:sp>
        <p:nvSpPr>
          <p:cNvPr id="3" name="Content Placeholder 2">
            <a:extLst>
              <a:ext uri="{FF2B5EF4-FFF2-40B4-BE49-F238E27FC236}">
                <a16:creationId xmlns:a16="http://schemas.microsoft.com/office/drawing/2014/main" id="{78102DF9-D3B0-4BA9-9850-73CFCF8E3146}"/>
              </a:ext>
            </a:extLst>
          </p:cNvPr>
          <p:cNvSpPr>
            <a:spLocks noGrp="1"/>
          </p:cNvSpPr>
          <p:nvPr>
            <p:ph idx="1"/>
          </p:nvPr>
        </p:nvSpPr>
        <p:spPr/>
        <p:txBody>
          <a:bodyPr>
            <a:normAutofit/>
          </a:bodyPr>
          <a:lstStyle/>
          <a:p>
            <a:r>
              <a:rPr lang="en-US" dirty="0"/>
              <a:t>Background</a:t>
            </a:r>
          </a:p>
          <a:p>
            <a:pPr lvl="1"/>
            <a:r>
              <a:rPr lang="en-US" dirty="0"/>
              <a:t>What is a mortgage broker?</a:t>
            </a:r>
          </a:p>
          <a:p>
            <a:pPr lvl="1"/>
            <a:r>
              <a:rPr lang="en-US" dirty="0"/>
              <a:t>Why use a mortgage broker?</a:t>
            </a:r>
          </a:p>
          <a:p>
            <a:pPr lvl="1"/>
            <a:r>
              <a:rPr lang="en-US" dirty="0"/>
              <a:t>Types of mortgage broker in the UK.</a:t>
            </a:r>
          </a:p>
          <a:p>
            <a:pPr lvl="1"/>
            <a:r>
              <a:rPr lang="en-US" dirty="0"/>
              <a:t>The difference between advised/non-advised.</a:t>
            </a:r>
          </a:p>
          <a:p>
            <a:pPr lvl="1"/>
            <a:r>
              <a:rPr lang="en-US" dirty="0"/>
              <a:t>Process</a:t>
            </a:r>
          </a:p>
          <a:p>
            <a:pPr lvl="2"/>
            <a:r>
              <a:rPr lang="en-US" dirty="0"/>
              <a:t>End-End overview</a:t>
            </a:r>
          </a:p>
          <a:p>
            <a:pPr marL="457200" lvl="1" indent="0">
              <a:buNone/>
            </a:pPr>
            <a:endParaRPr lang="en-GB" dirty="0"/>
          </a:p>
        </p:txBody>
      </p:sp>
    </p:spTree>
    <p:extLst>
      <p:ext uri="{BB962C8B-B14F-4D97-AF65-F5344CB8AC3E}">
        <p14:creationId xmlns:p14="http://schemas.microsoft.com/office/powerpoint/2010/main" val="47497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9BE0-B3D1-469C-877E-9C6E3AB528CE}"/>
              </a:ext>
            </a:extLst>
          </p:cNvPr>
          <p:cNvSpPr>
            <a:spLocks noGrp="1"/>
          </p:cNvSpPr>
          <p:nvPr>
            <p:ph type="title"/>
          </p:nvPr>
        </p:nvSpPr>
        <p:spPr/>
        <p:txBody>
          <a:bodyPr>
            <a:normAutofit/>
          </a:bodyPr>
          <a:lstStyle/>
          <a:p>
            <a:r>
              <a:rPr lang="en-US" sz="4000" dirty="0"/>
              <a:t>Background – What is a mortgage broker and why use one?</a:t>
            </a:r>
            <a:endParaRPr lang="en-GB" sz="4000" dirty="0"/>
          </a:p>
        </p:txBody>
      </p:sp>
      <p:sp>
        <p:nvSpPr>
          <p:cNvPr id="3" name="Content Placeholder 2">
            <a:extLst>
              <a:ext uri="{FF2B5EF4-FFF2-40B4-BE49-F238E27FC236}">
                <a16:creationId xmlns:a16="http://schemas.microsoft.com/office/drawing/2014/main" id="{293E81A6-CD9A-482F-A181-F687B64921C4}"/>
              </a:ext>
            </a:extLst>
          </p:cNvPr>
          <p:cNvSpPr>
            <a:spLocks noGrp="1"/>
          </p:cNvSpPr>
          <p:nvPr>
            <p:ph idx="1"/>
          </p:nvPr>
        </p:nvSpPr>
        <p:spPr/>
        <p:txBody>
          <a:bodyPr>
            <a:normAutofit fontScale="77500" lnSpcReduction="20000"/>
          </a:bodyPr>
          <a:lstStyle/>
          <a:p>
            <a:r>
              <a:rPr lang="en-US" dirty="0"/>
              <a:t>A mortgage broker is a 3</a:t>
            </a:r>
            <a:r>
              <a:rPr lang="en-US" baseline="30000" dirty="0"/>
              <a:t>rd</a:t>
            </a:r>
            <a:r>
              <a:rPr lang="en-US" dirty="0"/>
              <a:t> party intermediary who is independent of the lender.</a:t>
            </a:r>
          </a:p>
          <a:p>
            <a:r>
              <a:rPr lang="en-US" dirty="0"/>
              <a:t>The main responsibilities of a mortgage broker are:</a:t>
            </a:r>
          </a:p>
          <a:p>
            <a:pPr lvl="1"/>
            <a:r>
              <a:rPr lang="en-US" dirty="0"/>
              <a:t>Understand the customer’s situation, mortgage needs and requirements;</a:t>
            </a:r>
          </a:p>
          <a:p>
            <a:pPr lvl="1"/>
            <a:r>
              <a:rPr lang="en-US" dirty="0"/>
              <a:t>Ensure mortgage compliance (regulations) are followed and the customer is given the correct level of advice;</a:t>
            </a:r>
          </a:p>
          <a:p>
            <a:pPr lvl="1"/>
            <a:r>
              <a:rPr lang="en-US" dirty="0"/>
              <a:t>Where appropriate recommend the mortgage product and terms (i.e. mortgage amount, term, repayment method, lender)</a:t>
            </a:r>
          </a:p>
          <a:p>
            <a:pPr lvl="1"/>
            <a:r>
              <a:rPr lang="en-US" dirty="0"/>
              <a:t>Submit the application on behalf of the customer;</a:t>
            </a:r>
          </a:p>
          <a:p>
            <a:pPr lvl="1"/>
            <a:r>
              <a:rPr lang="en-US" dirty="0"/>
              <a:t>Facilitate the process for the mortgage customer and be the point of contact for the lender where required.</a:t>
            </a:r>
          </a:p>
          <a:p>
            <a:r>
              <a:rPr lang="en-US" dirty="0"/>
              <a:t>A mortgage broker is therefore involved in all stages of the customer journey but their ultimate responsibility is to advise their client (the mortgage customer) proceeds in a manner which they believe best fits the client’s circumstances.</a:t>
            </a:r>
          </a:p>
          <a:p>
            <a:r>
              <a:rPr lang="en-US" dirty="0"/>
              <a:t>A mortgage broker is paid by the lender upon completion of the mortgage. This fee is called a procuration (proc) fee and is generally 0.3-0.35% of the mortgage amount.</a:t>
            </a:r>
          </a:p>
          <a:p>
            <a:pPr lvl="1"/>
            <a:endParaRPr lang="en-US" dirty="0"/>
          </a:p>
          <a:p>
            <a:pPr lvl="1"/>
            <a:endParaRPr lang="en-US" dirty="0"/>
          </a:p>
        </p:txBody>
      </p:sp>
    </p:spTree>
    <p:extLst>
      <p:ext uri="{BB962C8B-B14F-4D97-AF65-F5344CB8AC3E}">
        <p14:creationId xmlns:p14="http://schemas.microsoft.com/office/powerpoint/2010/main" val="179947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9BE0-B3D1-469C-877E-9C6E3AB528CE}"/>
              </a:ext>
            </a:extLst>
          </p:cNvPr>
          <p:cNvSpPr>
            <a:spLocks noGrp="1"/>
          </p:cNvSpPr>
          <p:nvPr>
            <p:ph type="title"/>
          </p:nvPr>
        </p:nvSpPr>
        <p:spPr/>
        <p:txBody>
          <a:bodyPr/>
          <a:lstStyle/>
          <a:p>
            <a:r>
              <a:rPr lang="en-US" dirty="0"/>
              <a:t>Background – Types of mortgage broker</a:t>
            </a:r>
            <a:endParaRPr lang="en-GB" dirty="0"/>
          </a:p>
        </p:txBody>
      </p:sp>
      <p:sp>
        <p:nvSpPr>
          <p:cNvPr id="3" name="Content Placeholder 2">
            <a:extLst>
              <a:ext uri="{FF2B5EF4-FFF2-40B4-BE49-F238E27FC236}">
                <a16:creationId xmlns:a16="http://schemas.microsoft.com/office/drawing/2014/main" id="{293E81A6-CD9A-482F-A181-F687B64921C4}"/>
              </a:ext>
            </a:extLst>
          </p:cNvPr>
          <p:cNvSpPr>
            <a:spLocks noGrp="1"/>
          </p:cNvSpPr>
          <p:nvPr>
            <p:ph idx="1"/>
          </p:nvPr>
        </p:nvSpPr>
        <p:spPr/>
        <p:txBody>
          <a:bodyPr>
            <a:normAutofit fontScale="92500" lnSpcReduction="20000"/>
          </a:bodyPr>
          <a:lstStyle/>
          <a:p>
            <a:r>
              <a:rPr lang="en-US" sz="2400" dirty="0"/>
              <a:t>There are broadly two different types of broker which dictates the degree of freedom they have and a customer should be made aware when meeting a broker which type they are:</a:t>
            </a:r>
          </a:p>
          <a:p>
            <a:pPr lvl="1"/>
            <a:r>
              <a:rPr lang="en-US" sz="1800" dirty="0"/>
              <a:t>Appointed </a:t>
            </a:r>
            <a:r>
              <a:rPr lang="en-US" sz="1800" dirty="0" err="1"/>
              <a:t>Representive</a:t>
            </a:r>
            <a:r>
              <a:rPr lang="en-US" sz="1800" dirty="0"/>
              <a:t> (AR) – These brokers are employed by companies which are usually part of a </a:t>
            </a:r>
            <a:r>
              <a:rPr lang="en-US" sz="1800" u="sng" dirty="0"/>
              <a:t>mortgage network</a:t>
            </a:r>
            <a:r>
              <a:rPr lang="en-US" sz="1800" dirty="0"/>
              <a:t>. A mortgage network </a:t>
            </a:r>
            <a:r>
              <a:rPr lang="en-US" sz="1800" b="0" i="0" dirty="0">
                <a:solidFill>
                  <a:srgbClr val="202124"/>
                </a:solidFill>
                <a:effectLst/>
              </a:rPr>
              <a:t>is an </a:t>
            </a:r>
            <a:r>
              <a:rPr lang="en-US" sz="1800" b="0" i="0" dirty="0" err="1">
                <a:solidFill>
                  <a:srgbClr val="202124"/>
                </a:solidFill>
                <a:effectLst/>
              </a:rPr>
              <a:t>organisation</a:t>
            </a:r>
            <a:r>
              <a:rPr lang="en-US" sz="1800" b="0" i="0" dirty="0">
                <a:solidFill>
                  <a:srgbClr val="202124"/>
                </a:solidFill>
                <a:effectLst/>
              </a:rPr>
              <a:t> </a:t>
            </a:r>
            <a:r>
              <a:rPr lang="en-US" sz="1800" b="0" i="0" dirty="0" err="1">
                <a:solidFill>
                  <a:srgbClr val="202124"/>
                </a:solidFill>
                <a:effectLst/>
              </a:rPr>
              <a:t>authorised</a:t>
            </a:r>
            <a:r>
              <a:rPr lang="en-US" sz="1800" b="0" i="0" dirty="0">
                <a:solidFill>
                  <a:srgbClr val="202124"/>
                </a:solidFill>
                <a:effectLst/>
              </a:rPr>
              <a:t> by the FCA to accept full responsibility for providing a compliance umbrella for </a:t>
            </a:r>
            <a:r>
              <a:rPr lang="en-US" sz="1800" i="0" dirty="0">
                <a:solidFill>
                  <a:srgbClr val="202124"/>
                </a:solidFill>
                <a:effectLst/>
              </a:rPr>
              <a:t>mortgage brokers </a:t>
            </a:r>
            <a:r>
              <a:rPr lang="en-US" sz="1800" b="0" i="0" dirty="0">
                <a:solidFill>
                  <a:srgbClr val="202124"/>
                </a:solidFill>
                <a:effectLst/>
              </a:rPr>
              <a:t>to engage the public and offer advice on</a:t>
            </a:r>
            <a:r>
              <a:rPr lang="en-US" sz="1800" i="0" dirty="0">
                <a:solidFill>
                  <a:srgbClr val="202124"/>
                </a:solidFill>
                <a:effectLst/>
              </a:rPr>
              <a:t> mortgages </a:t>
            </a:r>
            <a:r>
              <a:rPr lang="en-US" sz="1800" b="0" i="0" dirty="0">
                <a:solidFill>
                  <a:srgbClr val="202124"/>
                </a:solidFill>
                <a:effectLst/>
              </a:rPr>
              <a:t>and associated insurances. </a:t>
            </a:r>
            <a:r>
              <a:rPr lang="en-US" sz="1800" dirty="0">
                <a:solidFill>
                  <a:srgbClr val="202124"/>
                </a:solidFill>
              </a:rPr>
              <a:t>AR brokers may be tied to use certain lenders as dictated by their network</a:t>
            </a:r>
            <a:r>
              <a:rPr lang="en-US" dirty="0">
                <a:solidFill>
                  <a:srgbClr val="202124"/>
                </a:solidFill>
              </a:rPr>
              <a:t>.</a:t>
            </a:r>
          </a:p>
          <a:p>
            <a:pPr lvl="1"/>
            <a:r>
              <a:rPr lang="en-US" sz="1800" dirty="0">
                <a:solidFill>
                  <a:srgbClr val="202124"/>
                </a:solidFill>
              </a:rPr>
              <a:t>Direct </a:t>
            </a:r>
            <a:r>
              <a:rPr lang="en-US" sz="1800" dirty="0" err="1">
                <a:solidFill>
                  <a:srgbClr val="202124"/>
                </a:solidFill>
              </a:rPr>
              <a:t>Authorised</a:t>
            </a:r>
            <a:r>
              <a:rPr lang="en-US" sz="1800" dirty="0">
                <a:solidFill>
                  <a:srgbClr val="202124"/>
                </a:solidFill>
              </a:rPr>
              <a:t> (DA) – These brokers are responsible for their own compliance to regulations and are usually ‘whole of market’ and are not associated with a mortgage network.</a:t>
            </a:r>
          </a:p>
          <a:p>
            <a:r>
              <a:rPr lang="en-US" sz="2400" dirty="0"/>
              <a:t>The largest mortgage networks are Intrinsic, Openwork, Tenet, First Complete and Sesame.</a:t>
            </a:r>
          </a:p>
          <a:p>
            <a:r>
              <a:rPr lang="en-US" sz="2400" dirty="0"/>
              <a:t>As an AR, your pay your mortgage network a percentage of your procuration fee but they will deal with your any aspects of mortgage compliance i.e. reporting to FCA, allow use of their systems, and any exclusive products they may have.</a:t>
            </a:r>
          </a:p>
          <a:p>
            <a:r>
              <a:rPr lang="en-US" sz="2400" dirty="0"/>
              <a:t>DA brokers have the most freedom and flexibility, but there is high set up and running costs which may be passed onto the customer.</a:t>
            </a:r>
          </a:p>
        </p:txBody>
      </p:sp>
    </p:spTree>
    <p:extLst>
      <p:ext uri="{BB962C8B-B14F-4D97-AF65-F5344CB8AC3E}">
        <p14:creationId xmlns:p14="http://schemas.microsoft.com/office/powerpoint/2010/main" val="404609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9BE0-B3D1-469C-877E-9C6E3AB528CE}"/>
              </a:ext>
            </a:extLst>
          </p:cNvPr>
          <p:cNvSpPr>
            <a:spLocks noGrp="1"/>
          </p:cNvSpPr>
          <p:nvPr>
            <p:ph type="title"/>
          </p:nvPr>
        </p:nvSpPr>
        <p:spPr/>
        <p:txBody>
          <a:bodyPr/>
          <a:lstStyle/>
          <a:p>
            <a:r>
              <a:rPr lang="en-US" dirty="0"/>
              <a:t>What is advice and non-advice?</a:t>
            </a:r>
            <a:endParaRPr lang="en-GB" dirty="0"/>
          </a:p>
        </p:txBody>
      </p:sp>
      <p:sp>
        <p:nvSpPr>
          <p:cNvPr id="3" name="Content Placeholder 2">
            <a:extLst>
              <a:ext uri="{FF2B5EF4-FFF2-40B4-BE49-F238E27FC236}">
                <a16:creationId xmlns:a16="http://schemas.microsoft.com/office/drawing/2014/main" id="{293E81A6-CD9A-482F-A181-F687B64921C4}"/>
              </a:ext>
            </a:extLst>
          </p:cNvPr>
          <p:cNvSpPr>
            <a:spLocks noGrp="1"/>
          </p:cNvSpPr>
          <p:nvPr>
            <p:ph idx="1"/>
          </p:nvPr>
        </p:nvSpPr>
        <p:spPr/>
        <p:txBody>
          <a:bodyPr>
            <a:normAutofit fontScale="77500" lnSpcReduction="20000"/>
          </a:bodyPr>
          <a:lstStyle/>
          <a:p>
            <a:r>
              <a:rPr lang="en-US" dirty="0"/>
              <a:t>In the UK, there are two levels of service all mortgage advisers (including brokers) must offer a customer when applying for a regulated residential mortgage – either an advised, or non-advised process.</a:t>
            </a:r>
            <a:endParaRPr lang="en-US" sz="1800" dirty="0">
              <a:solidFill>
                <a:srgbClr val="202124"/>
              </a:solidFill>
            </a:endParaRPr>
          </a:p>
          <a:p>
            <a:r>
              <a:rPr lang="en-US" dirty="0"/>
              <a:t>In the advised process the adviser will recommend the mortgage product and terms for the customer. If the mortgage broker is AR they may only be able to offer mortgages from certain lenders. If the adviser is bank staff generally they will only be able to offer mortgages provided by their bank (employer).</a:t>
            </a:r>
          </a:p>
          <a:p>
            <a:r>
              <a:rPr lang="en-US" dirty="0"/>
              <a:t>In the non-advised process, the customer will make the choice themselves and the adviser simply executes the mortgage. You may hear this called an ‘execution only mortgage’.</a:t>
            </a:r>
          </a:p>
          <a:p>
            <a:r>
              <a:rPr lang="en-US" dirty="0"/>
              <a:t>The document for recording the conversation with a customer and confirming the level of advice provided is called the ‘fact find’. The application form provides the data items required for the lender to process the mortgage.</a:t>
            </a:r>
          </a:p>
          <a:p>
            <a:r>
              <a:rPr lang="en-US" dirty="0"/>
              <a:t>Buy to Let mortgages are only offered on a non-advised basis as they are not regulated.</a:t>
            </a:r>
          </a:p>
        </p:txBody>
      </p:sp>
    </p:spTree>
    <p:extLst>
      <p:ext uri="{BB962C8B-B14F-4D97-AF65-F5344CB8AC3E}">
        <p14:creationId xmlns:p14="http://schemas.microsoft.com/office/powerpoint/2010/main" val="173394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9BE0-B3D1-469C-877E-9C6E3AB528CE}"/>
              </a:ext>
            </a:extLst>
          </p:cNvPr>
          <p:cNvSpPr>
            <a:spLocks noGrp="1"/>
          </p:cNvSpPr>
          <p:nvPr>
            <p:ph type="title"/>
          </p:nvPr>
        </p:nvSpPr>
        <p:spPr/>
        <p:txBody>
          <a:bodyPr/>
          <a:lstStyle/>
          <a:p>
            <a:r>
              <a:rPr lang="en-US" dirty="0"/>
              <a:t>Broker systems</a:t>
            </a:r>
            <a:endParaRPr lang="en-GB" dirty="0"/>
          </a:p>
        </p:txBody>
      </p:sp>
      <p:sp>
        <p:nvSpPr>
          <p:cNvPr id="3" name="Content Placeholder 2">
            <a:extLst>
              <a:ext uri="{FF2B5EF4-FFF2-40B4-BE49-F238E27FC236}">
                <a16:creationId xmlns:a16="http://schemas.microsoft.com/office/drawing/2014/main" id="{293E81A6-CD9A-482F-A181-F687B64921C4}"/>
              </a:ext>
            </a:extLst>
          </p:cNvPr>
          <p:cNvSpPr>
            <a:spLocks noGrp="1"/>
          </p:cNvSpPr>
          <p:nvPr>
            <p:ph idx="1"/>
          </p:nvPr>
        </p:nvSpPr>
        <p:spPr>
          <a:xfrm>
            <a:off x="838199" y="1825624"/>
            <a:ext cx="11077575" cy="4765675"/>
          </a:xfrm>
        </p:spPr>
        <p:txBody>
          <a:bodyPr>
            <a:normAutofit fontScale="92500" lnSpcReduction="20000"/>
          </a:bodyPr>
          <a:lstStyle/>
          <a:p>
            <a:r>
              <a:rPr lang="en-US" dirty="0"/>
              <a:t>There are a number of systems brokers use in the mortgage customer journey:</a:t>
            </a:r>
            <a:endParaRPr lang="en-US" sz="1400" dirty="0">
              <a:solidFill>
                <a:srgbClr val="202124"/>
              </a:solidFill>
            </a:endParaRPr>
          </a:p>
          <a:p>
            <a:r>
              <a:rPr lang="en-US" dirty="0"/>
              <a:t>Customer Relationship Management (CRM) software to manage the overall pipeline of customers. Networks often have their own CRM software.</a:t>
            </a:r>
          </a:p>
          <a:p>
            <a:r>
              <a:rPr lang="en-US" dirty="0"/>
              <a:t>‘Sourcing systems’ which identify available mortgage products and produce quotes.</a:t>
            </a:r>
          </a:p>
          <a:p>
            <a:r>
              <a:rPr lang="en-US" dirty="0"/>
              <a:t>AIP tools to confirm customer eligibility (often part of lender origination systems) but API technology is being introduced to allow generic applications which can be submitted to multiple different lenders without the need for multiple re-keying.</a:t>
            </a:r>
          </a:p>
          <a:p>
            <a:r>
              <a:rPr lang="en-US" dirty="0"/>
              <a:t>Mortgage Origination Systems (MOS). Used to complete applications and submit to underwriting teams. These may have ability to track and check progress of individual applications as part of functionality, some may be integrated to broker (CRM) systems to give real time updates without brokers needing to log on to individual MOS systems.</a:t>
            </a:r>
          </a:p>
        </p:txBody>
      </p:sp>
    </p:spTree>
    <p:extLst>
      <p:ext uri="{BB962C8B-B14F-4D97-AF65-F5344CB8AC3E}">
        <p14:creationId xmlns:p14="http://schemas.microsoft.com/office/powerpoint/2010/main" val="26430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32C476B-1A1D-4DC2-8966-EC1ABDBD345E}"/>
              </a:ext>
            </a:extLst>
          </p:cNvPr>
          <p:cNvGrpSpPr/>
          <p:nvPr/>
        </p:nvGrpSpPr>
        <p:grpSpPr>
          <a:xfrm>
            <a:off x="561975" y="2090410"/>
            <a:ext cx="11044237" cy="824240"/>
            <a:chOff x="561975" y="2090410"/>
            <a:chExt cx="11044237" cy="824240"/>
          </a:xfrm>
        </p:grpSpPr>
        <p:sp>
          <p:nvSpPr>
            <p:cNvPr id="33" name="Arrow: Pentagon 32">
              <a:extLst>
                <a:ext uri="{FF2B5EF4-FFF2-40B4-BE49-F238E27FC236}">
                  <a16:creationId xmlns:a16="http://schemas.microsoft.com/office/drawing/2014/main" id="{CBE1F4D0-0A9D-4048-94EE-1FFFD3E40625}"/>
                </a:ext>
              </a:extLst>
            </p:cNvPr>
            <p:cNvSpPr/>
            <p:nvPr/>
          </p:nvSpPr>
          <p:spPr>
            <a:xfrm>
              <a:off x="561975"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53D1B166-AA6C-47E1-9857-F3CC9052C4F7}"/>
                </a:ext>
              </a:extLst>
            </p:cNvPr>
            <p:cNvSpPr/>
            <p:nvPr/>
          </p:nvSpPr>
          <p:spPr>
            <a:xfrm>
              <a:off x="10506075" y="2095500"/>
              <a:ext cx="8763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DE3746FB-346D-448F-B303-408632DFDB7D}"/>
                </a:ext>
              </a:extLst>
            </p:cNvPr>
            <p:cNvSpPr txBox="1"/>
            <p:nvPr/>
          </p:nvSpPr>
          <p:spPr>
            <a:xfrm>
              <a:off x="561975" y="2095500"/>
              <a:ext cx="304800" cy="261610"/>
            </a:xfrm>
            <a:prstGeom prst="rect">
              <a:avLst/>
            </a:prstGeom>
            <a:noFill/>
          </p:spPr>
          <p:txBody>
            <a:bodyPr wrap="square" rtlCol="0">
              <a:spAutoFit/>
            </a:bodyPr>
            <a:lstStyle/>
            <a:p>
              <a:r>
                <a:rPr lang="en-US" sz="1100" dirty="0">
                  <a:solidFill>
                    <a:schemeClr val="bg1"/>
                  </a:solidFill>
                </a:rPr>
                <a:t>1</a:t>
              </a:r>
              <a:endParaRPr lang="en-GB" sz="1100" dirty="0">
                <a:solidFill>
                  <a:schemeClr val="bg1"/>
                </a:solidFill>
              </a:endParaRPr>
            </a:p>
          </p:txBody>
        </p:sp>
        <p:sp>
          <p:nvSpPr>
            <p:cNvPr id="36" name="TextBox 35">
              <a:extLst>
                <a:ext uri="{FF2B5EF4-FFF2-40B4-BE49-F238E27FC236}">
                  <a16:creationId xmlns:a16="http://schemas.microsoft.com/office/drawing/2014/main" id="{1A86835C-FAA0-4ED2-8754-A1FFE2BBFAE0}"/>
                </a:ext>
              </a:extLst>
            </p:cNvPr>
            <p:cNvSpPr txBox="1"/>
            <p:nvPr/>
          </p:nvSpPr>
          <p:spPr>
            <a:xfrm>
              <a:off x="628650" y="2366575"/>
              <a:ext cx="838200" cy="276999"/>
            </a:xfrm>
            <a:prstGeom prst="rect">
              <a:avLst/>
            </a:prstGeom>
            <a:noFill/>
          </p:spPr>
          <p:txBody>
            <a:bodyPr wrap="square" rtlCol="0">
              <a:spAutoFit/>
            </a:bodyPr>
            <a:lstStyle/>
            <a:p>
              <a:r>
                <a:rPr lang="en-US" sz="1200" b="1" dirty="0"/>
                <a:t>Discovery</a:t>
              </a:r>
              <a:endParaRPr lang="en-GB" sz="1200" b="1" dirty="0"/>
            </a:p>
          </p:txBody>
        </p:sp>
        <p:sp>
          <p:nvSpPr>
            <p:cNvPr id="37" name="Arrow: Pentagon 36">
              <a:extLst>
                <a:ext uri="{FF2B5EF4-FFF2-40B4-BE49-F238E27FC236}">
                  <a16:creationId xmlns:a16="http://schemas.microsoft.com/office/drawing/2014/main" id="{F62CC03E-27E3-41CC-B8FA-5388DC36DCB4}"/>
                </a:ext>
              </a:extLst>
            </p:cNvPr>
            <p:cNvSpPr/>
            <p:nvPr/>
          </p:nvSpPr>
          <p:spPr>
            <a:xfrm>
              <a:off x="1800225"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15B414FA-B10A-4CA8-8EF3-4F9AF843EDB9}"/>
                </a:ext>
              </a:extLst>
            </p:cNvPr>
            <p:cNvSpPr txBox="1"/>
            <p:nvPr/>
          </p:nvSpPr>
          <p:spPr>
            <a:xfrm>
              <a:off x="1800225" y="2095500"/>
              <a:ext cx="304800" cy="261610"/>
            </a:xfrm>
            <a:prstGeom prst="rect">
              <a:avLst/>
            </a:prstGeom>
            <a:noFill/>
          </p:spPr>
          <p:txBody>
            <a:bodyPr wrap="square" rtlCol="0">
              <a:spAutoFit/>
            </a:bodyPr>
            <a:lstStyle/>
            <a:p>
              <a:r>
                <a:rPr lang="en-US" sz="1100" dirty="0">
                  <a:solidFill>
                    <a:schemeClr val="bg1"/>
                  </a:solidFill>
                </a:rPr>
                <a:t>2</a:t>
              </a:r>
              <a:endParaRPr lang="en-GB" sz="1100" dirty="0">
                <a:solidFill>
                  <a:schemeClr val="bg1"/>
                </a:solidFill>
              </a:endParaRPr>
            </a:p>
          </p:txBody>
        </p:sp>
        <p:sp>
          <p:nvSpPr>
            <p:cNvPr id="39" name="TextBox 38">
              <a:extLst>
                <a:ext uri="{FF2B5EF4-FFF2-40B4-BE49-F238E27FC236}">
                  <a16:creationId xmlns:a16="http://schemas.microsoft.com/office/drawing/2014/main" id="{5423B797-9CCA-442C-A895-423861817825}"/>
                </a:ext>
              </a:extLst>
            </p:cNvPr>
            <p:cNvSpPr txBox="1"/>
            <p:nvPr/>
          </p:nvSpPr>
          <p:spPr>
            <a:xfrm>
              <a:off x="1866900" y="2366575"/>
              <a:ext cx="838200" cy="276999"/>
            </a:xfrm>
            <a:prstGeom prst="rect">
              <a:avLst/>
            </a:prstGeom>
            <a:noFill/>
          </p:spPr>
          <p:txBody>
            <a:bodyPr wrap="square" rtlCol="0">
              <a:spAutoFit/>
            </a:bodyPr>
            <a:lstStyle/>
            <a:p>
              <a:r>
                <a:rPr lang="en-US" sz="1200" b="1" dirty="0"/>
                <a:t>Quote</a:t>
              </a:r>
              <a:endParaRPr lang="en-GB" sz="1200" b="1" dirty="0"/>
            </a:p>
          </p:txBody>
        </p:sp>
        <p:sp>
          <p:nvSpPr>
            <p:cNvPr id="40" name="Arrow: Pentagon 39">
              <a:extLst>
                <a:ext uri="{FF2B5EF4-FFF2-40B4-BE49-F238E27FC236}">
                  <a16:creationId xmlns:a16="http://schemas.microsoft.com/office/drawing/2014/main" id="{32B77AFE-0A58-48FC-85FE-AF5D8C43B3A0}"/>
                </a:ext>
              </a:extLst>
            </p:cNvPr>
            <p:cNvSpPr/>
            <p:nvPr/>
          </p:nvSpPr>
          <p:spPr>
            <a:xfrm>
              <a:off x="3038475"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9FD1ED13-7AA6-4608-9C23-254D3D4633E2}"/>
                </a:ext>
              </a:extLst>
            </p:cNvPr>
            <p:cNvSpPr txBox="1"/>
            <p:nvPr/>
          </p:nvSpPr>
          <p:spPr>
            <a:xfrm>
              <a:off x="3038475" y="2095500"/>
              <a:ext cx="304800" cy="261610"/>
            </a:xfrm>
            <a:prstGeom prst="rect">
              <a:avLst/>
            </a:prstGeom>
            <a:noFill/>
          </p:spPr>
          <p:txBody>
            <a:bodyPr wrap="square" rtlCol="0">
              <a:spAutoFit/>
            </a:bodyPr>
            <a:lstStyle/>
            <a:p>
              <a:r>
                <a:rPr lang="en-US" sz="1100" dirty="0">
                  <a:solidFill>
                    <a:schemeClr val="bg1"/>
                  </a:solidFill>
                </a:rPr>
                <a:t>3</a:t>
              </a:r>
              <a:endParaRPr lang="en-GB" sz="1100" dirty="0">
                <a:solidFill>
                  <a:schemeClr val="bg1"/>
                </a:solidFill>
              </a:endParaRPr>
            </a:p>
          </p:txBody>
        </p:sp>
        <p:sp>
          <p:nvSpPr>
            <p:cNvPr id="42" name="TextBox 41">
              <a:extLst>
                <a:ext uri="{FF2B5EF4-FFF2-40B4-BE49-F238E27FC236}">
                  <a16:creationId xmlns:a16="http://schemas.microsoft.com/office/drawing/2014/main" id="{DCDD488B-595F-498A-A0EF-A2F4DD986A40}"/>
                </a:ext>
              </a:extLst>
            </p:cNvPr>
            <p:cNvSpPr txBox="1"/>
            <p:nvPr/>
          </p:nvSpPr>
          <p:spPr>
            <a:xfrm>
              <a:off x="3105150" y="2366575"/>
              <a:ext cx="838200" cy="276999"/>
            </a:xfrm>
            <a:prstGeom prst="rect">
              <a:avLst/>
            </a:prstGeom>
            <a:noFill/>
          </p:spPr>
          <p:txBody>
            <a:bodyPr wrap="square" rtlCol="0">
              <a:spAutoFit/>
            </a:bodyPr>
            <a:lstStyle/>
            <a:p>
              <a:r>
                <a:rPr lang="en-US" sz="1200" b="1" dirty="0"/>
                <a:t>AIP</a:t>
              </a:r>
              <a:endParaRPr lang="en-GB" sz="1200" b="1" dirty="0"/>
            </a:p>
          </p:txBody>
        </p:sp>
        <p:sp>
          <p:nvSpPr>
            <p:cNvPr id="43" name="Arrow: Pentagon 42">
              <a:extLst>
                <a:ext uri="{FF2B5EF4-FFF2-40B4-BE49-F238E27FC236}">
                  <a16:creationId xmlns:a16="http://schemas.microsoft.com/office/drawing/2014/main" id="{A65564E0-9AA7-47BB-A18F-0CAF1743183B}"/>
                </a:ext>
              </a:extLst>
            </p:cNvPr>
            <p:cNvSpPr/>
            <p:nvPr/>
          </p:nvSpPr>
          <p:spPr>
            <a:xfrm>
              <a:off x="4286250"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2D106575-68A5-4CD3-9F01-689588A7D6A4}"/>
                </a:ext>
              </a:extLst>
            </p:cNvPr>
            <p:cNvSpPr txBox="1"/>
            <p:nvPr/>
          </p:nvSpPr>
          <p:spPr>
            <a:xfrm>
              <a:off x="4286250" y="2095500"/>
              <a:ext cx="304800" cy="261610"/>
            </a:xfrm>
            <a:prstGeom prst="rect">
              <a:avLst/>
            </a:prstGeom>
            <a:noFill/>
          </p:spPr>
          <p:txBody>
            <a:bodyPr wrap="square" rtlCol="0">
              <a:spAutoFit/>
            </a:bodyPr>
            <a:lstStyle/>
            <a:p>
              <a:r>
                <a:rPr lang="en-US" sz="1100" dirty="0">
                  <a:solidFill>
                    <a:schemeClr val="bg1"/>
                  </a:solidFill>
                </a:rPr>
                <a:t>4</a:t>
              </a:r>
              <a:endParaRPr lang="en-GB" sz="1100" dirty="0">
                <a:solidFill>
                  <a:schemeClr val="bg1"/>
                </a:solidFill>
              </a:endParaRPr>
            </a:p>
          </p:txBody>
        </p:sp>
        <p:sp>
          <p:nvSpPr>
            <p:cNvPr id="45" name="TextBox 44">
              <a:extLst>
                <a:ext uri="{FF2B5EF4-FFF2-40B4-BE49-F238E27FC236}">
                  <a16:creationId xmlns:a16="http://schemas.microsoft.com/office/drawing/2014/main" id="{79F916F3-5FBE-4482-B5C0-887D2A758FBD}"/>
                </a:ext>
              </a:extLst>
            </p:cNvPr>
            <p:cNvSpPr txBox="1"/>
            <p:nvPr/>
          </p:nvSpPr>
          <p:spPr>
            <a:xfrm>
              <a:off x="4352924" y="2366575"/>
              <a:ext cx="923925" cy="276999"/>
            </a:xfrm>
            <a:prstGeom prst="rect">
              <a:avLst/>
            </a:prstGeom>
            <a:noFill/>
          </p:spPr>
          <p:txBody>
            <a:bodyPr wrap="square" rtlCol="0">
              <a:spAutoFit/>
            </a:bodyPr>
            <a:lstStyle/>
            <a:p>
              <a:r>
                <a:rPr lang="en-US" sz="1200" b="1" dirty="0"/>
                <a:t>Application</a:t>
              </a:r>
              <a:endParaRPr lang="en-GB" sz="1200" b="1" dirty="0"/>
            </a:p>
          </p:txBody>
        </p:sp>
        <p:sp>
          <p:nvSpPr>
            <p:cNvPr id="46" name="Arrow: Pentagon 45">
              <a:extLst>
                <a:ext uri="{FF2B5EF4-FFF2-40B4-BE49-F238E27FC236}">
                  <a16:creationId xmlns:a16="http://schemas.microsoft.com/office/drawing/2014/main" id="{3411A2DA-9719-4B7B-9ED1-93B0F9033B7B}"/>
                </a:ext>
              </a:extLst>
            </p:cNvPr>
            <p:cNvSpPr/>
            <p:nvPr/>
          </p:nvSpPr>
          <p:spPr>
            <a:xfrm>
              <a:off x="5543550"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2621E922-CF5A-4436-BCD2-D95972D601CF}"/>
                </a:ext>
              </a:extLst>
            </p:cNvPr>
            <p:cNvSpPr txBox="1"/>
            <p:nvPr/>
          </p:nvSpPr>
          <p:spPr>
            <a:xfrm>
              <a:off x="5543550" y="2095500"/>
              <a:ext cx="304800" cy="261610"/>
            </a:xfrm>
            <a:prstGeom prst="rect">
              <a:avLst/>
            </a:prstGeom>
            <a:noFill/>
          </p:spPr>
          <p:txBody>
            <a:bodyPr wrap="square" rtlCol="0">
              <a:spAutoFit/>
            </a:bodyPr>
            <a:lstStyle/>
            <a:p>
              <a:r>
                <a:rPr lang="en-US" sz="1100" dirty="0">
                  <a:solidFill>
                    <a:schemeClr val="bg1"/>
                  </a:solidFill>
                </a:rPr>
                <a:t>5</a:t>
              </a:r>
              <a:endParaRPr lang="en-GB" sz="1100" dirty="0">
                <a:solidFill>
                  <a:schemeClr val="bg1"/>
                </a:solidFill>
              </a:endParaRPr>
            </a:p>
          </p:txBody>
        </p:sp>
        <p:sp>
          <p:nvSpPr>
            <p:cNvPr id="48" name="TextBox 47">
              <a:extLst>
                <a:ext uri="{FF2B5EF4-FFF2-40B4-BE49-F238E27FC236}">
                  <a16:creationId xmlns:a16="http://schemas.microsoft.com/office/drawing/2014/main" id="{1E71C1D8-8BD4-4EB8-B3DC-F053356247E4}"/>
                </a:ext>
              </a:extLst>
            </p:cNvPr>
            <p:cNvSpPr txBox="1"/>
            <p:nvPr/>
          </p:nvSpPr>
          <p:spPr>
            <a:xfrm>
              <a:off x="5572125" y="2366575"/>
              <a:ext cx="1104900" cy="276999"/>
            </a:xfrm>
            <a:prstGeom prst="rect">
              <a:avLst/>
            </a:prstGeom>
            <a:noFill/>
          </p:spPr>
          <p:txBody>
            <a:bodyPr wrap="square" rtlCol="0">
              <a:spAutoFit/>
            </a:bodyPr>
            <a:lstStyle/>
            <a:p>
              <a:r>
                <a:rPr lang="en-US" sz="1200" b="1" dirty="0"/>
                <a:t>Underwriting</a:t>
              </a:r>
              <a:endParaRPr lang="en-GB" sz="1200" b="1" dirty="0"/>
            </a:p>
          </p:txBody>
        </p:sp>
        <p:sp>
          <p:nvSpPr>
            <p:cNvPr id="49" name="Arrow: Pentagon 48">
              <a:extLst>
                <a:ext uri="{FF2B5EF4-FFF2-40B4-BE49-F238E27FC236}">
                  <a16:creationId xmlns:a16="http://schemas.microsoft.com/office/drawing/2014/main" id="{6B188FB2-1902-4803-8315-D1793EADF81B}"/>
                </a:ext>
              </a:extLst>
            </p:cNvPr>
            <p:cNvSpPr/>
            <p:nvPr/>
          </p:nvSpPr>
          <p:spPr>
            <a:xfrm>
              <a:off x="6781800"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A16D4821-1EF8-4A1D-8126-445BBCB21753}"/>
                </a:ext>
              </a:extLst>
            </p:cNvPr>
            <p:cNvSpPr txBox="1"/>
            <p:nvPr/>
          </p:nvSpPr>
          <p:spPr>
            <a:xfrm>
              <a:off x="6781800" y="2095500"/>
              <a:ext cx="304800" cy="261610"/>
            </a:xfrm>
            <a:prstGeom prst="rect">
              <a:avLst/>
            </a:prstGeom>
            <a:noFill/>
          </p:spPr>
          <p:txBody>
            <a:bodyPr wrap="square" rtlCol="0">
              <a:spAutoFit/>
            </a:bodyPr>
            <a:lstStyle/>
            <a:p>
              <a:r>
                <a:rPr lang="en-US" sz="1100" dirty="0">
                  <a:solidFill>
                    <a:schemeClr val="bg1"/>
                  </a:solidFill>
                </a:rPr>
                <a:t>6</a:t>
              </a:r>
              <a:endParaRPr lang="en-GB" sz="1100" dirty="0">
                <a:solidFill>
                  <a:schemeClr val="bg1"/>
                </a:solidFill>
              </a:endParaRPr>
            </a:p>
          </p:txBody>
        </p:sp>
        <p:sp>
          <p:nvSpPr>
            <p:cNvPr id="51" name="TextBox 50">
              <a:extLst>
                <a:ext uri="{FF2B5EF4-FFF2-40B4-BE49-F238E27FC236}">
                  <a16:creationId xmlns:a16="http://schemas.microsoft.com/office/drawing/2014/main" id="{5FF6AC7F-2119-4E61-B156-E1AB39EE53CF}"/>
                </a:ext>
              </a:extLst>
            </p:cNvPr>
            <p:cNvSpPr txBox="1"/>
            <p:nvPr/>
          </p:nvSpPr>
          <p:spPr>
            <a:xfrm>
              <a:off x="6848475" y="2366575"/>
              <a:ext cx="838200" cy="276999"/>
            </a:xfrm>
            <a:prstGeom prst="rect">
              <a:avLst/>
            </a:prstGeom>
            <a:noFill/>
          </p:spPr>
          <p:txBody>
            <a:bodyPr wrap="square" rtlCol="0">
              <a:spAutoFit/>
            </a:bodyPr>
            <a:lstStyle/>
            <a:p>
              <a:r>
                <a:rPr lang="en-US" sz="1200" b="1" dirty="0"/>
                <a:t>Valuation</a:t>
              </a:r>
              <a:endParaRPr lang="en-GB" sz="1200" b="1" dirty="0"/>
            </a:p>
          </p:txBody>
        </p:sp>
        <p:sp>
          <p:nvSpPr>
            <p:cNvPr id="52" name="Arrow: Pentagon 51">
              <a:extLst>
                <a:ext uri="{FF2B5EF4-FFF2-40B4-BE49-F238E27FC236}">
                  <a16:creationId xmlns:a16="http://schemas.microsoft.com/office/drawing/2014/main" id="{4824BD25-A61B-4844-A3E7-8ABF2C28213C}"/>
                </a:ext>
              </a:extLst>
            </p:cNvPr>
            <p:cNvSpPr/>
            <p:nvPr/>
          </p:nvSpPr>
          <p:spPr>
            <a:xfrm>
              <a:off x="8029575"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D969FEC5-D139-4FDB-AB51-4C427CCB592D}"/>
                </a:ext>
              </a:extLst>
            </p:cNvPr>
            <p:cNvSpPr txBox="1"/>
            <p:nvPr/>
          </p:nvSpPr>
          <p:spPr>
            <a:xfrm>
              <a:off x="8029575" y="2095500"/>
              <a:ext cx="304800" cy="261610"/>
            </a:xfrm>
            <a:prstGeom prst="rect">
              <a:avLst/>
            </a:prstGeom>
            <a:noFill/>
          </p:spPr>
          <p:txBody>
            <a:bodyPr wrap="square" rtlCol="0">
              <a:spAutoFit/>
            </a:bodyPr>
            <a:lstStyle/>
            <a:p>
              <a:r>
                <a:rPr lang="en-US" sz="1100" dirty="0">
                  <a:solidFill>
                    <a:schemeClr val="bg1"/>
                  </a:solidFill>
                </a:rPr>
                <a:t>7</a:t>
              </a:r>
              <a:endParaRPr lang="en-GB" sz="1100" dirty="0">
                <a:solidFill>
                  <a:schemeClr val="bg1"/>
                </a:solidFill>
              </a:endParaRPr>
            </a:p>
          </p:txBody>
        </p:sp>
        <p:sp>
          <p:nvSpPr>
            <p:cNvPr id="54" name="TextBox 53">
              <a:extLst>
                <a:ext uri="{FF2B5EF4-FFF2-40B4-BE49-F238E27FC236}">
                  <a16:creationId xmlns:a16="http://schemas.microsoft.com/office/drawing/2014/main" id="{21D06830-CAB8-4C68-9601-48784CDC828C}"/>
                </a:ext>
              </a:extLst>
            </p:cNvPr>
            <p:cNvSpPr txBox="1"/>
            <p:nvPr/>
          </p:nvSpPr>
          <p:spPr>
            <a:xfrm>
              <a:off x="8096250" y="2291060"/>
              <a:ext cx="1066800" cy="461665"/>
            </a:xfrm>
            <a:prstGeom prst="rect">
              <a:avLst/>
            </a:prstGeom>
            <a:noFill/>
          </p:spPr>
          <p:txBody>
            <a:bodyPr wrap="square" rtlCol="0">
              <a:spAutoFit/>
            </a:bodyPr>
            <a:lstStyle/>
            <a:p>
              <a:r>
                <a:rPr lang="en-US" sz="1200" b="1" dirty="0"/>
                <a:t>Mortgage Offer</a:t>
              </a:r>
              <a:endParaRPr lang="en-GB" sz="1200" b="1" dirty="0"/>
            </a:p>
          </p:txBody>
        </p:sp>
        <p:sp>
          <p:nvSpPr>
            <p:cNvPr id="55" name="Arrow: Pentagon 54">
              <a:extLst>
                <a:ext uri="{FF2B5EF4-FFF2-40B4-BE49-F238E27FC236}">
                  <a16:creationId xmlns:a16="http://schemas.microsoft.com/office/drawing/2014/main" id="{734758BA-F470-40D4-BCF1-B25C02C3C763}"/>
                </a:ext>
              </a:extLst>
            </p:cNvPr>
            <p:cNvSpPr/>
            <p:nvPr/>
          </p:nvSpPr>
          <p:spPr>
            <a:xfrm>
              <a:off x="9267825" y="2095500"/>
              <a:ext cx="1238250" cy="819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D1C31D8D-ACB2-447C-B9B4-1CAAA59F744A}"/>
                </a:ext>
              </a:extLst>
            </p:cNvPr>
            <p:cNvSpPr txBox="1"/>
            <p:nvPr/>
          </p:nvSpPr>
          <p:spPr>
            <a:xfrm>
              <a:off x="9267825" y="2095500"/>
              <a:ext cx="304800" cy="261610"/>
            </a:xfrm>
            <a:prstGeom prst="rect">
              <a:avLst/>
            </a:prstGeom>
            <a:noFill/>
          </p:spPr>
          <p:txBody>
            <a:bodyPr wrap="square" rtlCol="0">
              <a:spAutoFit/>
            </a:bodyPr>
            <a:lstStyle/>
            <a:p>
              <a:r>
                <a:rPr lang="en-US" sz="1100" dirty="0">
                  <a:solidFill>
                    <a:schemeClr val="bg1"/>
                  </a:solidFill>
                </a:rPr>
                <a:t>8</a:t>
              </a:r>
              <a:endParaRPr lang="en-GB" sz="1100" dirty="0">
                <a:solidFill>
                  <a:schemeClr val="bg1"/>
                </a:solidFill>
              </a:endParaRPr>
            </a:p>
          </p:txBody>
        </p:sp>
        <p:sp>
          <p:nvSpPr>
            <p:cNvPr id="57" name="TextBox 56">
              <a:extLst>
                <a:ext uri="{FF2B5EF4-FFF2-40B4-BE49-F238E27FC236}">
                  <a16:creationId xmlns:a16="http://schemas.microsoft.com/office/drawing/2014/main" id="{4CCE376C-9F66-4D9A-ABBD-8A801628B819}"/>
                </a:ext>
              </a:extLst>
            </p:cNvPr>
            <p:cNvSpPr txBox="1"/>
            <p:nvPr/>
          </p:nvSpPr>
          <p:spPr>
            <a:xfrm>
              <a:off x="9334499" y="2366575"/>
              <a:ext cx="1066801" cy="276999"/>
            </a:xfrm>
            <a:prstGeom prst="rect">
              <a:avLst/>
            </a:prstGeom>
            <a:noFill/>
          </p:spPr>
          <p:txBody>
            <a:bodyPr wrap="square" rtlCol="0">
              <a:spAutoFit/>
            </a:bodyPr>
            <a:lstStyle/>
            <a:p>
              <a:r>
                <a:rPr lang="en-US" sz="1200" b="1" dirty="0"/>
                <a:t>Conveyancing</a:t>
              </a:r>
              <a:endParaRPr lang="en-GB" sz="1200" b="1" dirty="0"/>
            </a:p>
          </p:txBody>
        </p:sp>
        <p:sp>
          <p:nvSpPr>
            <p:cNvPr id="58" name="TextBox 57">
              <a:extLst>
                <a:ext uri="{FF2B5EF4-FFF2-40B4-BE49-F238E27FC236}">
                  <a16:creationId xmlns:a16="http://schemas.microsoft.com/office/drawing/2014/main" id="{63E09570-DC96-482E-A0E1-F7346B0F19A0}"/>
                </a:ext>
              </a:extLst>
            </p:cNvPr>
            <p:cNvSpPr txBox="1"/>
            <p:nvPr/>
          </p:nvSpPr>
          <p:spPr>
            <a:xfrm>
              <a:off x="10487025" y="2090410"/>
              <a:ext cx="304800" cy="261610"/>
            </a:xfrm>
            <a:prstGeom prst="rect">
              <a:avLst/>
            </a:prstGeom>
            <a:noFill/>
          </p:spPr>
          <p:txBody>
            <a:bodyPr wrap="square" rtlCol="0">
              <a:spAutoFit/>
            </a:bodyPr>
            <a:lstStyle/>
            <a:p>
              <a:r>
                <a:rPr lang="en-US" sz="1100" dirty="0">
                  <a:solidFill>
                    <a:schemeClr val="bg1"/>
                  </a:solidFill>
                </a:rPr>
                <a:t>9</a:t>
              </a:r>
              <a:endParaRPr lang="en-GB" sz="1100" dirty="0">
                <a:solidFill>
                  <a:schemeClr val="bg1"/>
                </a:solidFill>
              </a:endParaRPr>
            </a:p>
          </p:txBody>
        </p:sp>
        <p:sp>
          <p:nvSpPr>
            <p:cNvPr id="59" name="TextBox 58">
              <a:extLst>
                <a:ext uri="{FF2B5EF4-FFF2-40B4-BE49-F238E27FC236}">
                  <a16:creationId xmlns:a16="http://schemas.microsoft.com/office/drawing/2014/main" id="{F36DB88C-03F7-4566-9F4F-6F60D8E9BA15}"/>
                </a:ext>
              </a:extLst>
            </p:cNvPr>
            <p:cNvSpPr txBox="1"/>
            <p:nvPr/>
          </p:nvSpPr>
          <p:spPr>
            <a:xfrm>
              <a:off x="10539411" y="2371724"/>
              <a:ext cx="1066801" cy="276999"/>
            </a:xfrm>
            <a:prstGeom prst="rect">
              <a:avLst/>
            </a:prstGeom>
            <a:noFill/>
          </p:spPr>
          <p:txBody>
            <a:bodyPr wrap="square" rtlCol="0">
              <a:spAutoFit/>
            </a:bodyPr>
            <a:lstStyle/>
            <a:p>
              <a:r>
                <a:rPr lang="en-US" sz="1200" b="1" dirty="0"/>
                <a:t>Drawdown</a:t>
              </a:r>
              <a:endParaRPr lang="en-GB" sz="1200" b="1" dirty="0"/>
            </a:p>
          </p:txBody>
        </p:sp>
      </p:grpSp>
      <p:cxnSp>
        <p:nvCxnSpPr>
          <p:cNvPr id="62" name="Straight Connector 61">
            <a:extLst>
              <a:ext uri="{FF2B5EF4-FFF2-40B4-BE49-F238E27FC236}">
                <a16:creationId xmlns:a16="http://schemas.microsoft.com/office/drawing/2014/main" id="{F7259223-633E-406E-BE8A-B561B7CA02D1}"/>
              </a:ext>
            </a:extLst>
          </p:cNvPr>
          <p:cNvCxnSpPr>
            <a:stCxn id="33" idx="2"/>
          </p:cNvCxnSpPr>
          <p:nvPr/>
        </p:nvCxnSpPr>
        <p:spPr>
          <a:xfrm flipH="1">
            <a:off x="971550" y="2914650"/>
            <a:ext cx="4763" cy="1123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6B19ABE-4CBC-40A8-B77D-A3E70E0F7487}"/>
              </a:ext>
            </a:extLst>
          </p:cNvPr>
          <p:cNvCxnSpPr>
            <a:cxnSpLocks/>
          </p:cNvCxnSpPr>
          <p:nvPr/>
        </p:nvCxnSpPr>
        <p:spPr>
          <a:xfrm flipH="1">
            <a:off x="2286000" y="2914649"/>
            <a:ext cx="14289" cy="209550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82FC86-4D8B-4A71-AA3B-5A7B19FD5DB1}"/>
              </a:ext>
            </a:extLst>
          </p:cNvPr>
          <p:cNvCxnSpPr>
            <a:cxnSpLocks/>
          </p:cNvCxnSpPr>
          <p:nvPr/>
        </p:nvCxnSpPr>
        <p:spPr>
          <a:xfrm flipH="1">
            <a:off x="3469480" y="2895600"/>
            <a:ext cx="26196" cy="301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2C17479-7B94-4022-B425-2E6D194703B0}"/>
              </a:ext>
            </a:extLst>
          </p:cNvPr>
          <p:cNvCxnSpPr/>
          <p:nvPr/>
        </p:nvCxnSpPr>
        <p:spPr>
          <a:xfrm flipH="1">
            <a:off x="4693442" y="2933699"/>
            <a:ext cx="4763" cy="1123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26C7C5F-AE5D-4FA3-98C0-F063DABEBCC2}"/>
              </a:ext>
            </a:extLst>
          </p:cNvPr>
          <p:cNvCxnSpPr>
            <a:cxnSpLocks/>
          </p:cNvCxnSpPr>
          <p:nvPr/>
        </p:nvCxnSpPr>
        <p:spPr>
          <a:xfrm flipH="1">
            <a:off x="6007892" y="2933698"/>
            <a:ext cx="14289" cy="209550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DE65F5A-0056-404B-A427-83B5A4C4E686}"/>
              </a:ext>
            </a:extLst>
          </p:cNvPr>
          <p:cNvCxnSpPr>
            <a:cxnSpLocks/>
          </p:cNvCxnSpPr>
          <p:nvPr/>
        </p:nvCxnSpPr>
        <p:spPr>
          <a:xfrm flipH="1">
            <a:off x="7191372" y="2914649"/>
            <a:ext cx="26196" cy="301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E8F1DDE-9B5A-45B8-81D3-3EFACDBC56FC}"/>
              </a:ext>
            </a:extLst>
          </p:cNvPr>
          <p:cNvCxnSpPr/>
          <p:nvPr/>
        </p:nvCxnSpPr>
        <p:spPr>
          <a:xfrm flipH="1">
            <a:off x="8429622" y="2895601"/>
            <a:ext cx="4763" cy="1123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739C9F9-576F-470A-82B7-E87AB6147232}"/>
              </a:ext>
            </a:extLst>
          </p:cNvPr>
          <p:cNvCxnSpPr>
            <a:cxnSpLocks/>
          </p:cNvCxnSpPr>
          <p:nvPr/>
        </p:nvCxnSpPr>
        <p:spPr>
          <a:xfrm flipH="1">
            <a:off x="9744072" y="2895600"/>
            <a:ext cx="14289" cy="209550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F2F2DCF-9C43-41E8-9AF5-8306C1CA7727}"/>
              </a:ext>
            </a:extLst>
          </p:cNvPr>
          <p:cNvSpPr/>
          <p:nvPr/>
        </p:nvSpPr>
        <p:spPr>
          <a:xfrm>
            <a:off x="104780" y="3848098"/>
            <a:ext cx="2026436" cy="100965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Broker needs access to tools identify lender policy and products. Broker portals and aggregators available to assess suitability of customer.</a:t>
            </a:r>
            <a:endParaRPr lang="en-GB" sz="1200" dirty="0">
              <a:solidFill>
                <a:schemeClr val="tx1"/>
              </a:solidFill>
            </a:endParaRPr>
          </a:p>
        </p:txBody>
      </p:sp>
      <p:sp>
        <p:nvSpPr>
          <p:cNvPr id="74" name="Rectangle 73">
            <a:extLst>
              <a:ext uri="{FF2B5EF4-FFF2-40B4-BE49-F238E27FC236}">
                <a16:creationId xmlns:a16="http://schemas.microsoft.com/office/drawing/2014/main" id="{1065B01F-DA7E-4398-BD43-405F00002CC0}"/>
              </a:ext>
            </a:extLst>
          </p:cNvPr>
          <p:cNvSpPr/>
          <p:nvPr/>
        </p:nvSpPr>
        <p:spPr>
          <a:xfrm>
            <a:off x="545314" y="4972048"/>
            <a:ext cx="2407437" cy="8191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Ability to produce personalized quotes for the customer usually, through standalone broker sourcing systems i.e. </a:t>
            </a:r>
            <a:r>
              <a:rPr lang="en-US" sz="1100" dirty="0" err="1">
                <a:solidFill>
                  <a:schemeClr val="tx1"/>
                </a:solidFill>
              </a:rPr>
              <a:t>Trigold</a:t>
            </a:r>
            <a:r>
              <a:rPr lang="en-US" sz="1100" dirty="0">
                <a:solidFill>
                  <a:schemeClr val="tx1"/>
                </a:solidFill>
              </a:rPr>
              <a:t>, MTE.</a:t>
            </a:r>
            <a:endParaRPr lang="en-GB" sz="1100" dirty="0">
              <a:solidFill>
                <a:schemeClr val="tx1"/>
              </a:solidFill>
            </a:endParaRPr>
          </a:p>
        </p:txBody>
      </p:sp>
      <p:sp>
        <p:nvSpPr>
          <p:cNvPr id="75" name="Rectangle 74">
            <a:extLst>
              <a:ext uri="{FF2B5EF4-FFF2-40B4-BE49-F238E27FC236}">
                <a16:creationId xmlns:a16="http://schemas.microsoft.com/office/drawing/2014/main" id="{4ED5EA7B-9489-4120-BCDE-C6A8CA173B3A}"/>
              </a:ext>
            </a:extLst>
          </p:cNvPr>
          <p:cNvSpPr/>
          <p:nvPr/>
        </p:nvSpPr>
        <p:spPr>
          <a:xfrm>
            <a:off x="654846" y="5915025"/>
            <a:ext cx="3467097" cy="81915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solidFill>
                  <a:schemeClr val="tx1"/>
                </a:solidFill>
              </a:rPr>
              <a:t>Need to be able to start an application with ‘soft’ credit checks to enable customer to get a decision. Often done by inputting within lender loan systems, but new software API layers allowing multiple AIP’s to be gotten are becoming available, i.e. Mortgage Engine.</a:t>
            </a:r>
            <a:endParaRPr lang="en-GB" sz="1100" dirty="0">
              <a:solidFill>
                <a:schemeClr val="tx1"/>
              </a:solidFill>
            </a:endParaRPr>
          </a:p>
        </p:txBody>
      </p:sp>
      <p:sp>
        <p:nvSpPr>
          <p:cNvPr id="76" name="Rectangle 75">
            <a:extLst>
              <a:ext uri="{FF2B5EF4-FFF2-40B4-BE49-F238E27FC236}">
                <a16:creationId xmlns:a16="http://schemas.microsoft.com/office/drawing/2014/main" id="{CE3C931B-AF8F-4708-8B28-82F924C829D8}"/>
              </a:ext>
            </a:extLst>
          </p:cNvPr>
          <p:cNvSpPr/>
          <p:nvPr/>
        </p:nvSpPr>
        <p:spPr>
          <a:xfrm>
            <a:off x="3786188" y="4057649"/>
            <a:ext cx="2014534" cy="81915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Note how only the application form is needed in MOS, not the ‘fact find’ in broker applications.</a:t>
            </a:r>
            <a:endParaRPr lang="en-GB" sz="1200" dirty="0">
              <a:solidFill>
                <a:schemeClr val="tx1"/>
              </a:solidFill>
            </a:endParaRPr>
          </a:p>
        </p:txBody>
      </p:sp>
      <p:sp>
        <p:nvSpPr>
          <p:cNvPr id="77" name="Rectangle 76">
            <a:extLst>
              <a:ext uri="{FF2B5EF4-FFF2-40B4-BE49-F238E27FC236}">
                <a16:creationId xmlns:a16="http://schemas.microsoft.com/office/drawing/2014/main" id="{168F24A0-8582-4144-92FA-2ACFAF854C74}"/>
              </a:ext>
            </a:extLst>
          </p:cNvPr>
          <p:cNvSpPr/>
          <p:nvPr/>
        </p:nvSpPr>
        <p:spPr>
          <a:xfrm>
            <a:off x="3981450" y="4991101"/>
            <a:ext cx="2734862" cy="8191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solidFill>
                  <a:schemeClr val="tx1"/>
                </a:solidFill>
              </a:rPr>
              <a:t>Ability for the broker to track the process and be updated with progress. </a:t>
            </a:r>
          </a:p>
          <a:p>
            <a:pPr algn="just"/>
            <a:r>
              <a:rPr lang="en-US" sz="1100" dirty="0">
                <a:solidFill>
                  <a:schemeClr val="tx1"/>
                </a:solidFill>
              </a:rPr>
              <a:t>Functionality to send documents or provide extra information  to underwriting team.</a:t>
            </a:r>
            <a:endParaRPr lang="en-GB" sz="1100" dirty="0">
              <a:solidFill>
                <a:schemeClr val="tx1"/>
              </a:solidFill>
            </a:endParaRPr>
          </a:p>
        </p:txBody>
      </p:sp>
      <p:sp>
        <p:nvSpPr>
          <p:cNvPr id="78" name="Rectangle 77">
            <a:extLst>
              <a:ext uri="{FF2B5EF4-FFF2-40B4-BE49-F238E27FC236}">
                <a16:creationId xmlns:a16="http://schemas.microsoft.com/office/drawing/2014/main" id="{C14924DF-7580-438A-8FBD-7EE58E17ED95}"/>
              </a:ext>
            </a:extLst>
          </p:cNvPr>
          <p:cNvSpPr/>
          <p:nvPr/>
        </p:nvSpPr>
        <p:spPr>
          <a:xfrm>
            <a:off x="4693442" y="5920171"/>
            <a:ext cx="3176589" cy="81915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Ability to check on when survey/valuation has been booked, and access survey report when available.</a:t>
            </a:r>
          </a:p>
        </p:txBody>
      </p:sp>
      <p:sp>
        <p:nvSpPr>
          <p:cNvPr id="79" name="Rectangle 78">
            <a:extLst>
              <a:ext uri="{FF2B5EF4-FFF2-40B4-BE49-F238E27FC236}">
                <a16:creationId xmlns:a16="http://schemas.microsoft.com/office/drawing/2014/main" id="{509B8FDD-8C8A-43A1-AE0C-58201B4B66BF}"/>
              </a:ext>
            </a:extLst>
          </p:cNvPr>
          <p:cNvSpPr/>
          <p:nvPr/>
        </p:nvSpPr>
        <p:spPr>
          <a:xfrm>
            <a:off x="7612852" y="4007835"/>
            <a:ext cx="1883565" cy="81915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Email and online versions. Move away from postal versions.</a:t>
            </a:r>
          </a:p>
        </p:txBody>
      </p:sp>
      <p:sp>
        <p:nvSpPr>
          <p:cNvPr id="80" name="Rectangle 79">
            <a:extLst>
              <a:ext uri="{FF2B5EF4-FFF2-40B4-BE49-F238E27FC236}">
                <a16:creationId xmlns:a16="http://schemas.microsoft.com/office/drawing/2014/main" id="{DC1B7ACA-0B53-4DCA-8445-4E087B7AC3F3}"/>
              </a:ext>
            </a:extLst>
          </p:cNvPr>
          <p:cNvSpPr/>
          <p:nvPr/>
        </p:nvSpPr>
        <p:spPr>
          <a:xfrm>
            <a:off x="8742754" y="4960721"/>
            <a:ext cx="2022875" cy="8191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Online portals for brokers to   view legal process</a:t>
            </a:r>
          </a:p>
        </p:txBody>
      </p:sp>
      <p:sp>
        <p:nvSpPr>
          <p:cNvPr id="60" name="Title 1">
            <a:extLst>
              <a:ext uri="{FF2B5EF4-FFF2-40B4-BE49-F238E27FC236}">
                <a16:creationId xmlns:a16="http://schemas.microsoft.com/office/drawing/2014/main" id="{34705723-CBFF-48D0-BA28-64ED55DB4069}"/>
              </a:ext>
            </a:extLst>
          </p:cNvPr>
          <p:cNvSpPr txBox="1">
            <a:spLocks/>
          </p:cNvSpPr>
          <p:nvPr/>
        </p:nvSpPr>
        <p:spPr>
          <a:xfrm>
            <a:off x="628650" y="1646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 UK mortgage process – broker aspects</a:t>
            </a:r>
            <a:endParaRPr lang="en-GB" dirty="0"/>
          </a:p>
        </p:txBody>
      </p:sp>
      <p:sp>
        <p:nvSpPr>
          <p:cNvPr id="61" name="Content Placeholder 2">
            <a:extLst>
              <a:ext uri="{FF2B5EF4-FFF2-40B4-BE49-F238E27FC236}">
                <a16:creationId xmlns:a16="http://schemas.microsoft.com/office/drawing/2014/main" id="{735DF072-9E2C-4285-8356-609F685C0409}"/>
              </a:ext>
            </a:extLst>
          </p:cNvPr>
          <p:cNvSpPr>
            <a:spLocks noGrp="1"/>
          </p:cNvSpPr>
          <p:nvPr>
            <p:ph idx="1"/>
          </p:nvPr>
        </p:nvSpPr>
        <p:spPr>
          <a:xfrm>
            <a:off x="628650" y="1249574"/>
            <a:ext cx="10891839" cy="494893"/>
          </a:xfrm>
        </p:spPr>
        <p:txBody>
          <a:bodyPr/>
          <a:lstStyle/>
          <a:p>
            <a:r>
              <a:rPr lang="en-US" dirty="0"/>
              <a:t>High level end-end schematic of customer journey.</a:t>
            </a:r>
            <a:endParaRPr lang="en-GB" dirty="0"/>
          </a:p>
        </p:txBody>
      </p:sp>
      <p:cxnSp>
        <p:nvCxnSpPr>
          <p:cNvPr id="64" name="Straight Connector 63">
            <a:extLst>
              <a:ext uri="{FF2B5EF4-FFF2-40B4-BE49-F238E27FC236}">
                <a16:creationId xmlns:a16="http://schemas.microsoft.com/office/drawing/2014/main" id="{97291CB6-9EC1-4A6A-ADB0-A4DE344AB867}"/>
              </a:ext>
            </a:extLst>
          </p:cNvPr>
          <p:cNvCxnSpPr>
            <a:cxnSpLocks/>
          </p:cNvCxnSpPr>
          <p:nvPr/>
        </p:nvCxnSpPr>
        <p:spPr>
          <a:xfrm flipH="1">
            <a:off x="10960889" y="2790826"/>
            <a:ext cx="38107" cy="3122781"/>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3835BDE-24BA-44CB-8053-77794FC466FA}"/>
              </a:ext>
            </a:extLst>
          </p:cNvPr>
          <p:cNvSpPr/>
          <p:nvPr/>
        </p:nvSpPr>
        <p:spPr>
          <a:xfrm>
            <a:off x="8704659" y="5913607"/>
            <a:ext cx="3467097" cy="81915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solidFill>
                  <a:schemeClr val="tx1"/>
                </a:solidFill>
              </a:rPr>
              <a:t>Updates to broker when mortgage is due to start.</a:t>
            </a:r>
          </a:p>
          <a:p>
            <a:pPr algn="just"/>
            <a:r>
              <a:rPr lang="en-US" sz="1100" dirty="0">
                <a:solidFill>
                  <a:schemeClr val="tx1"/>
                </a:solidFill>
              </a:rPr>
              <a:t>Ability to confirm when proc fees have been paid and chase where possible. </a:t>
            </a:r>
            <a:endParaRPr lang="en-GB" sz="1100" dirty="0">
              <a:solidFill>
                <a:schemeClr val="tx1"/>
              </a:solidFill>
            </a:endParaRPr>
          </a:p>
        </p:txBody>
      </p:sp>
      <p:sp>
        <p:nvSpPr>
          <p:cNvPr id="7" name="TextBox 6">
            <a:extLst>
              <a:ext uri="{FF2B5EF4-FFF2-40B4-BE49-F238E27FC236}">
                <a16:creationId xmlns:a16="http://schemas.microsoft.com/office/drawing/2014/main" id="{6FBD6E8C-914B-4985-A28D-0271D858D42E}"/>
              </a:ext>
            </a:extLst>
          </p:cNvPr>
          <p:cNvSpPr txBox="1"/>
          <p:nvPr/>
        </p:nvSpPr>
        <p:spPr>
          <a:xfrm>
            <a:off x="4183867" y="3021569"/>
            <a:ext cx="7366349" cy="415498"/>
          </a:xfrm>
          <a:prstGeom prst="rect">
            <a:avLst/>
          </a:prstGeom>
          <a:noFill/>
        </p:spPr>
        <p:txBody>
          <a:bodyPr wrap="square" rtlCol="0">
            <a:spAutoFit/>
          </a:bodyPr>
          <a:lstStyle/>
          <a:p>
            <a:pPr algn="just"/>
            <a:r>
              <a:rPr lang="en-US" sz="1050" dirty="0">
                <a:solidFill>
                  <a:schemeClr val="bg1"/>
                </a:solidFill>
                <a:highlight>
                  <a:srgbClr val="000000"/>
                </a:highlight>
              </a:rPr>
              <a:t>Steps 4-9 are managed through the lender  MOS and the application can move forward or backwards depending on situation. It is important the broker is aware what stage the application is currently at and next steps and can track  when payment of  fees is due. </a:t>
            </a:r>
            <a:endParaRPr lang="en-GB" sz="1050" dirty="0">
              <a:solidFill>
                <a:schemeClr val="bg1"/>
              </a:solidFill>
              <a:highlight>
                <a:srgbClr val="000000"/>
              </a:highlight>
            </a:endParaRPr>
          </a:p>
        </p:txBody>
      </p:sp>
      <p:sp>
        <p:nvSpPr>
          <p:cNvPr id="72" name="TextBox 71">
            <a:extLst>
              <a:ext uri="{FF2B5EF4-FFF2-40B4-BE49-F238E27FC236}">
                <a16:creationId xmlns:a16="http://schemas.microsoft.com/office/drawing/2014/main" id="{4846D09E-1B76-42D9-A48F-1F44FC767190}"/>
              </a:ext>
            </a:extLst>
          </p:cNvPr>
          <p:cNvSpPr txBox="1"/>
          <p:nvPr/>
        </p:nvSpPr>
        <p:spPr>
          <a:xfrm>
            <a:off x="482225" y="3021569"/>
            <a:ext cx="3756404" cy="415498"/>
          </a:xfrm>
          <a:prstGeom prst="rect">
            <a:avLst/>
          </a:prstGeom>
          <a:noFill/>
        </p:spPr>
        <p:txBody>
          <a:bodyPr wrap="square" rtlCol="0">
            <a:spAutoFit/>
          </a:bodyPr>
          <a:lstStyle/>
          <a:p>
            <a:pPr algn="just"/>
            <a:r>
              <a:rPr lang="en-US" sz="1050" dirty="0">
                <a:solidFill>
                  <a:schemeClr val="bg1"/>
                </a:solidFill>
                <a:highlight>
                  <a:srgbClr val="000000"/>
                </a:highlight>
              </a:rPr>
              <a:t>Steps 1-2 are fulfilled using a broker systems. Step 3 needs access to lenders credit rules and may be part of MOS, or an API layer. </a:t>
            </a:r>
            <a:endParaRPr lang="en-GB" sz="1050" dirty="0">
              <a:solidFill>
                <a:schemeClr val="bg1"/>
              </a:solidFill>
              <a:highlight>
                <a:srgbClr val="000000"/>
              </a:highlight>
            </a:endParaRPr>
          </a:p>
        </p:txBody>
      </p:sp>
    </p:spTree>
    <p:extLst>
      <p:ext uri="{BB962C8B-B14F-4D97-AF65-F5344CB8AC3E}">
        <p14:creationId xmlns:p14="http://schemas.microsoft.com/office/powerpoint/2010/main" val="1575857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TotalTime>
  <Words>1113</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UK broker process</vt:lpstr>
      <vt:lpstr>Agenda</vt:lpstr>
      <vt:lpstr>Background – What is a mortgage broker and why use one?</vt:lpstr>
      <vt:lpstr>Background – Types of mortgage broker</vt:lpstr>
      <vt:lpstr>What is advice and non-advice?</vt:lpstr>
      <vt:lpstr>Broker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mortgages</dc:title>
  <dc:creator>drew.nienhuis@blueyonder.co.uk</dc:creator>
  <cp:lastModifiedBy>drew.nienhuis@blueyonder.co.uk</cp:lastModifiedBy>
  <cp:revision>49</cp:revision>
  <dcterms:created xsi:type="dcterms:W3CDTF">2021-01-13T10:06:31Z</dcterms:created>
  <dcterms:modified xsi:type="dcterms:W3CDTF">2021-01-19T11:07:12Z</dcterms:modified>
</cp:coreProperties>
</file>