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9" r:id="rId1"/>
  </p:sldMasterIdLst>
  <p:notesMasterIdLst>
    <p:notesMasterId r:id="rId16"/>
  </p:notesMasterIdLst>
  <p:handoutMasterIdLst>
    <p:handoutMasterId r:id="rId17"/>
  </p:handoutMasterIdLst>
  <p:sldIdLst>
    <p:sldId id="407" r:id="rId2"/>
    <p:sldId id="471" r:id="rId3"/>
    <p:sldId id="473" r:id="rId4"/>
    <p:sldId id="472" r:id="rId5"/>
    <p:sldId id="474" r:id="rId6"/>
    <p:sldId id="475" r:id="rId7"/>
    <p:sldId id="476" r:id="rId8"/>
    <p:sldId id="479" r:id="rId9"/>
    <p:sldId id="480" r:id="rId10"/>
    <p:sldId id="481" r:id="rId11"/>
    <p:sldId id="482" r:id="rId12"/>
    <p:sldId id="483" r:id="rId13"/>
    <p:sldId id="484" r:id="rId14"/>
    <p:sldId id="485" r:id="rId15"/>
  </p:sldIdLst>
  <p:sldSz cx="9144000" cy="6858000" type="screen4x3"/>
  <p:notesSz cx="7315200" cy="9601200"/>
  <p:embeddedFontLst>
    <p:embeddedFont>
      <p:font typeface="Century" panose="02040604050505020304" pitchFamily="18" charset="0"/>
      <p:regular r:id="rId18"/>
    </p:embeddedFont>
    <p:embeddedFont>
      <p:font typeface="Trebuchet MS" panose="020B0703020202090204" pitchFamily="34" charset="0"/>
      <p:regular r:id="rId19"/>
      <p:bold r:id="rId20"/>
      <p:italic r:id="rId21"/>
      <p:boldItalic r:id="rId22"/>
    </p:embeddedFont>
  </p:embeddedFontLst>
  <p:custDataLst>
    <p:tags r:id="rId23"/>
  </p:custDataLst>
  <p:defaultTextStyle>
    <a:defPPr>
      <a:defRPr lang="en-US"/>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686">
          <p15:clr>
            <a:srgbClr val="A4A3A4"/>
          </p15:clr>
        </p15:guide>
        <p15:guide id="2" orient="horz" pos="2183">
          <p15:clr>
            <a:srgbClr val="A4A3A4"/>
          </p15:clr>
        </p15:guide>
        <p15:guide id="3" orient="horz" pos="3997">
          <p15:clr>
            <a:srgbClr val="A4A3A4"/>
          </p15:clr>
        </p15:guide>
        <p15:guide id="4" orient="horz" pos="777">
          <p15:clr>
            <a:srgbClr val="A4A3A4"/>
          </p15:clr>
        </p15:guide>
        <p15:guide id="5" orient="horz" pos="3793">
          <p15:clr>
            <a:srgbClr val="A4A3A4"/>
          </p15:clr>
        </p15:guide>
        <p15:guide id="6" pos="2880">
          <p15:clr>
            <a:srgbClr val="A4A3A4"/>
          </p15:clr>
        </p15:guide>
        <p15:guide id="7" pos="204">
          <p15:clr>
            <a:srgbClr val="A4A3A4"/>
          </p15:clr>
        </p15:guide>
        <p15:guide id="8" pos="5193">
          <p15:clr>
            <a:srgbClr val="A4A3A4"/>
          </p15:clr>
        </p15:guide>
        <p15:guide id="9" pos="3243">
          <p15:clr>
            <a:srgbClr val="A4A3A4"/>
          </p15:clr>
        </p15:guide>
        <p15:guide id="10" pos="5556">
          <p15:clr>
            <a:srgbClr val="A4A3A4"/>
          </p15:clr>
        </p15:guide>
        <p15:guide id="11" pos="3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p:restoredTop sz="77279"/>
  </p:normalViewPr>
  <p:slideViewPr>
    <p:cSldViewPr snapToGrid="0">
      <p:cViewPr varScale="1">
        <p:scale>
          <a:sx n="97" d="100"/>
          <a:sy n="97" d="100"/>
        </p:scale>
        <p:origin x="2640" y="200"/>
      </p:cViewPr>
      <p:guideLst>
        <p:guide orient="horz" pos="686"/>
        <p:guide orient="horz" pos="2183"/>
        <p:guide orient="horz" pos="3997"/>
        <p:guide orient="horz" pos="777"/>
        <p:guide orient="horz" pos="3793"/>
        <p:guide pos="2880"/>
        <p:guide pos="204"/>
        <p:guide pos="5193"/>
        <p:guide pos="3243"/>
        <p:guide pos="5556"/>
        <p:guide pos="3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NUL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BE9A922C-338F-4AEB-BFA7-76CA344CE726}"/>
              </a:ext>
            </a:extLst>
          </p:cNvPr>
          <p:cNvSpPr>
            <a:spLocks noGrp="1" noChangeArrowheads="1"/>
          </p:cNvSpPr>
          <p:nvPr>
            <p:ph type="hdr" sz="quarter"/>
          </p:nvPr>
        </p:nvSpPr>
        <p:spPr bwMode="auto">
          <a:xfrm>
            <a:off x="0" y="0"/>
            <a:ext cx="3170238" cy="481013"/>
          </a:xfrm>
          <a:prstGeom prst="rect">
            <a:avLst/>
          </a:prstGeom>
          <a:noFill/>
          <a:ln>
            <a:noFill/>
          </a:ln>
          <a:effectLst/>
        </p:spPr>
        <p:txBody>
          <a:bodyPr vert="horz" wrap="square" lIns="96653" tIns="48327" rIns="96653" bIns="48327" numCol="1" anchor="t" anchorCtr="0" compatLnSpc="1">
            <a:prstTxWarp prst="textNoShape">
              <a:avLst/>
            </a:prstTxWarp>
          </a:bodyPr>
          <a:lstStyle>
            <a:lvl1pPr defTabSz="966788" eaLnBrk="1" hangingPunct="1">
              <a:defRPr sz="1200">
                <a:latin typeface="Arial" panose="020B0604020202020204" pitchFamily="34" charset="0"/>
              </a:defRPr>
            </a:lvl1pPr>
          </a:lstStyle>
          <a:p>
            <a:pPr>
              <a:defRPr/>
            </a:pPr>
            <a:endParaRPr lang="en-US" altLang="en-US"/>
          </a:p>
        </p:txBody>
      </p:sp>
      <p:sp>
        <p:nvSpPr>
          <p:cNvPr id="317443" name="Rectangle 3">
            <a:extLst>
              <a:ext uri="{FF2B5EF4-FFF2-40B4-BE49-F238E27FC236}">
                <a16:creationId xmlns:a16="http://schemas.microsoft.com/office/drawing/2014/main" id="{882EDA1A-71E6-43DF-91C1-32EABD4D5DE8}"/>
              </a:ext>
            </a:extLst>
          </p:cNvPr>
          <p:cNvSpPr>
            <a:spLocks noGrp="1" noChangeArrowheads="1"/>
          </p:cNvSpPr>
          <p:nvPr>
            <p:ph type="dt" sz="quarter" idx="1"/>
          </p:nvPr>
        </p:nvSpPr>
        <p:spPr bwMode="auto">
          <a:xfrm>
            <a:off x="4143375" y="0"/>
            <a:ext cx="3170238" cy="481013"/>
          </a:xfrm>
          <a:prstGeom prst="rect">
            <a:avLst/>
          </a:prstGeom>
          <a:noFill/>
          <a:ln>
            <a:noFill/>
          </a:ln>
          <a:effectLst/>
        </p:spPr>
        <p:txBody>
          <a:bodyPr vert="horz" wrap="square" lIns="96653" tIns="48327" rIns="96653" bIns="48327" numCol="1" anchor="t" anchorCtr="0" compatLnSpc="1">
            <a:prstTxWarp prst="textNoShape">
              <a:avLst/>
            </a:prstTxWarp>
          </a:bodyPr>
          <a:lstStyle>
            <a:lvl1pPr algn="r" defTabSz="966788" eaLnBrk="1" hangingPunct="1">
              <a:defRPr sz="1200">
                <a:latin typeface="Arial" panose="020B0604020202020204" pitchFamily="34" charset="0"/>
              </a:defRPr>
            </a:lvl1pPr>
          </a:lstStyle>
          <a:p>
            <a:pPr>
              <a:defRPr/>
            </a:pPr>
            <a:endParaRPr lang="en-US" altLang="en-US"/>
          </a:p>
        </p:txBody>
      </p:sp>
      <p:sp>
        <p:nvSpPr>
          <p:cNvPr id="317444" name="Rectangle 4">
            <a:extLst>
              <a:ext uri="{FF2B5EF4-FFF2-40B4-BE49-F238E27FC236}">
                <a16:creationId xmlns:a16="http://schemas.microsoft.com/office/drawing/2014/main" id="{CC2DA301-2F2E-40B2-9AEC-FD420E1FA89A}"/>
              </a:ext>
            </a:extLst>
          </p:cNvPr>
          <p:cNvSpPr>
            <a:spLocks noGrp="1" noChangeArrowheads="1"/>
          </p:cNvSpPr>
          <p:nvPr>
            <p:ph type="ftr" sz="quarter" idx="2"/>
          </p:nvPr>
        </p:nvSpPr>
        <p:spPr bwMode="auto">
          <a:xfrm>
            <a:off x="0" y="9118600"/>
            <a:ext cx="3170238" cy="481013"/>
          </a:xfrm>
          <a:prstGeom prst="rect">
            <a:avLst/>
          </a:prstGeom>
          <a:noFill/>
          <a:ln>
            <a:noFill/>
          </a:ln>
          <a:effectLst/>
        </p:spPr>
        <p:txBody>
          <a:bodyPr vert="horz" wrap="square" lIns="96653" tIns="48327" rIns="96653" bIns="48327" numCol="1" anchor="b" anchorCtr="0" compatLnSpc="1">
            <a:prstTxWarp prst="textNoShape">
              <a:avLst/>
            </a:prstTxWarp>
          </a:bodyPr>
          <a:lstStyle>
            <a:lvl1pPr defTabSz="966788" eaLnBrk="1" hangingPunct="1">
              <a:defRPr sz="1200">
                <a:latin typeface="Arial" panose="020B0604020202020204" pitchFamily="34" charset="0"/>
              </a:defRPr>
            </a:lvl1pPr>
          </a:lstStyle>
          <a:p>
            <a:pPr>
              <a:defRPr/>
            </a:pPr>
            <a:endParaRPr lang="en-US" altLang="en-US"/>
          </a:p>
        </p:txBody>
      </p:sp>
      <p:sp>
        <p:nvSpPr>
          <p:cNvPr id="317445" name="Rectangle 5">
            <a:extLst>
              <a:ext uri="{FF2B5EF4-FFF2-40B4-BE49-F238E27FC236}">
                <a16:creationId xmlns:a16="http://schemas.microsoft.com/office/drawing/2014/main" id="{1B1A6761-4548-4772-A94F-EA088702D961}"/>
              </a:ext>
            </a:extLst>
          </p:cNvPr>
          <p:cNvSpPr>
            <a:spLocks noGrp="1" noChangeArrowheads="1"/>
          </p:cNvSpPr>
          <p:nvPr>
            <p:ph type="sldNum" sz="quarter" idx="3"/>
          </p:nvPr>
        </p:nvSpPr>
        <p:spPr bwMode="auto">
          <a:xfrm>
            <a:off x="4143375" y="9118600"/>
            <a:ext cx="3170238" cy="481013"/>
          </a:xfrm>
          <a:prstGeom prst="rect">
            <a:avLst/>
          </a:prstGeom>
          <a:noFill/>
          <a:ln>
            <a:noFill/>
          </a:ln>
          <a:effectLst/>
        </p:spPr>
        <p:txBody>
          <a:bodyPr vert="horz" wrap="square" lIns="96653" tIns="48327" rIns="96653" bIns="48327" numCol="1" anchor="b" anchorCtr="0" compatLnSpc="1">
            <a:prstTxWarp prst="textNoShape">
              <a:avLst/>
            </a:prstTxWarp>
          </a:bodyPr>
          <a:lstStyle>
            <a:lvl1pPr algn="r" defTabSz="966788" eaLnBrk="1" hangingPunct="1">
              <a:defRPr sz="1200" smtClean="0">
                <a:latin typeface="Arial" panose="020B0604020202020204" pitchFamily="34" charset="0"/>
              </a:defRPr>
            </a:lvl1pPr>
          </a:lstStyle>
          <a:p>
            <a:pPr>
              <a:defRPr/>
            </a:pPr>
            <a:fld id="{F44988FE-8383-4930-BDF0-0C575789361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0CF540B-8971-432C-AED0-033771FFFEEA}"/>
              </a:ext>
            </a:extLst>
          </p:cNvPr>
          <p:cNvSpPr>
            <a:spLocks noGrp="1" noChangeArrowheads="1"/>
          </p:cNvSpPr>
          <p:nvPr>
            <p:ph type="hdr" sz="quarter"/>
          </p:nvPr>
        </p:nvSpPr>
        <p:spPr bwMode="auto">
          <a:xfrm>
            <a:off x="0" y="0"/>
            <a:ext cx="3170238" cy="481013"/>
          </a:xfrm>
          <a:prstGeom prst="rect">
            <a:avLst/>
          </a:prstGeom>
          <a:noFill/>
          <a:ln>
            <a:noFill/>
          </a:ln>
          <a:effectLst/>
        </p:spPr>
        <p:txBody>
          <a:bodyPr vert="horz" wrap="square" lIns="96653" tIns="48327" rIns="96653" bIns="48327" numCol="1" anchor="t" anchorCtr="0" compatLnSpc="1">
            <a:prstTxWarp prst="textNoShape">
              <a:avLst/>
            </a:prstTxWarp>
          </a:bodyPr>
          <a:lstStyle>
            <a:lvl1pPr defTabSz="966788" eaLnBrk="1" hangingPunct="1">
              <a:defRPr sz="1200">
                <a:latin typeface="Arial" panose="020B0604020202020204" pitchFamily="34" charset="0"/>
              </a:defRPr>
            </a:lvl1pPr>
          </a:lstStyle>
          <a:p>
            <a:pPr>
              <a:defRPr/>
            </a:pPr>
            <a:endParaRPr lang="en-US" altLang="en-US"/>
          </a:p>
        </p:txBody>
      </p:sp>
      <p:sp>
        <p:nvSpPr>
          <p:cNvPr id="24579" name="Rectangle 3">
            <a:extLst>
              <a:ext uri="{FF2B5EF4-FFF2-40B4-BE49-F238E27FC236}">
                <a16:creationId xmlns:a16="http://schemas.microsoft.com/office/drawing/2014/main" id="{D0B05C71-A0F2-44CB-8A82-5C54ACE00170}"/>
              </a:ext>
            </a:extLst>
          </p:cNvPr>
          <p:cNvSpPr>
            <a:spLocks noGrp="1" noChangeArrowheads="1"/>
          </p:cNvSpPr>
          <p:nvPr>
            <p:ph type="dt" idx="1"/>
          </p:nvPr>
        </p:nvSpPr>
        <p:spPr bwMode="auto">
          <a:xfrm>
            <a:off x="4143375" y="0"/>
            <a:ext cx="3170238" cy="481013"/>
          </a:xfrm>
          <a:prstGeom prst="rect">
            <a:avLst/>
          </a:prstGeom>
          <a:noFill/>
          <a:ln>
            <a:noFill/>
          </a:ln>
          <a:effectLst/>
        </p:spPr>
        <p:txBody>
          <a:bodyPr vert="horz" wrap="square" lIns="96653" tIns="48327" rIns="96653" bIns="48327" numCol="1" anchor="t" anchorCtr="0" compatLnSpc="1">
            <a:prstTxWarp prst="textNoShape">
              <a:avLst/>
            </a:prstTxWarp>
          </a:bodyPr>
          <a:lstStyle>
            <a:lvl1pPr algn="r" defTabSz="966788" eaLnBrk="1" hangingPunct="1">
              <a:defRPr sz="1200">
                <a:latin typeface="Arial" panose="020B0604020202020204" pitchFamily="34" charset="0"/>
              </a:defRPr>
            </a:lvl1pPr>
          </a:lstStyle>
          <a:p>
            <a:pPr>
              <a:defRPr/>
            </a:pPr>
            <a:endParaRPr lang="en-US" altLang="en-US"/>
          </a:p>
        </p:txBody>
      </p:sp>
      <p:sp>
        <p:nvSpPr>
          <p:cNvPr id="3076" name="Rectangle 4">
            <a:extLst>
              <a:ext uri="{FF2B5EF4-FFF2-40B4-BE49-F238E27FC236}">
                <a16:creationId xmlns:a16="http://schemas.microsoft.com/office/drawing/2014/main" id="{C640931A-B009-4F43-A127-E86C339F68B4}"/>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BB405EC4-9CFF-41CD-BA55-660E401781DF}"/>
              </a:ext>
            </a:extLst>
          </p:cNvPr>
          <p:cNvSpPr>
            <a:spLocks noGrp="1" noChangeArrowheads="1"/>
          </p:cNvSpPr>
          <p:nvPr>
            <p:ph type="body" sz="quarter" idx="3"/>
          </p:nvPr>
        </p:nvSpPr>
        <p:spPr bwMode="auto">
          <a:xfrm>
            <a:off x="731838" y="4560888"/>
            <a:ext cx="5851525" cy="4321175"/>
          </a:xfrm>
          <a:prstGeom prst="rect">
            <a:avLst/>
          </a:prstGeom>
          <a:noFill/>
          <a:ln>
            <a:noFill/>
          </a:ln>
          <a:effectLst/>
        </p:spPr>
        <p:txBody>
          <a:bodyPr vert="horz" wrap="square" lIns="96653" tIns="48327" rIns="96653" bIns="4832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4582" name="Rectangle 6">
            <a:extLst>
              <a:ext uri="{FF2B5EF4-FFF2-40B4-BE49-F238E27FC236}">
                <a16:creationId xmlns:a16="http://schemas.microsoft.com/office/drawing/2014/main" id="{26128A26-A1BF-4074-8899-05A08CC0DC17}"/>
              </a:ext>
            </a:extLst>
          </p:cNvPr>
          <p:cNvSpPr>
            <a:spLocks noGrp="1" noChangeArrowheads="1"/>
          </p:cNvSpPr>
          <p:nvPr>
            <p:ph type="ftr" sz="quarter" idx="4"/>
          </p:nvPr>
        </p:nvSpPr>
        <p:spPr bwMode="auto">
          <a:xfrm>
            <a:off x="0" y="9118600"/>
            <a:ext cx="3170238" cy="481013"/>
          </a:xfrm>
          <a:prstGeom prst="rect">
            <a:avLst/>
          </a:prstGeom>
          <a:noFill/>
          <a:ln>
            <a:noFill/>
          </a:ln>
          <a:effectLst/>
        </p:spPr>
        <p:txBody>
          <a:bodyPr vert="horz" wrap="square" lIns="96653" tIns="48327" rIns="96653" bIns="48327" numCol="1" anchor="b" anchorCtr="0" compatLnSpc="1">
            <a:prstTxWarp prst="textNoShape">
              <a:avLst/>
            </a:prstTxWarp>
          </a:bodyPr>
          <a:lstStyle>
            <a:lvl1pPr defTabSz="966788" eaLnBrk="1" hangingPunct="1">
              <a:defRPr sz="1200">
                <a:latin typeface="Arial" panose="020B0604020202020204" pitchFamily="34" charset="0"/>
              </a:defRPr>
            </a:lvl1pPr>
          </a:lstStyle>
          <a:p>
            <a:pPr>
              <a:defRPr/>
            </a:pPr>
            <a:endParaRPr lang="en-US" altLang="en-US"/>
          </a:p>
        </p:txBody>
      </p:sp>
      <p:sp>
        <p:nvSpPr>
          <p:cNvPr id="24583" name="Rectangle 7">
            <a:extLst>
              <a:ext uri="{FF2B5EF4-FFF2-40B4-BE49-F238E27FC236}">
                <a16:creationId xmlns:a16="http://schemas.microsoft.com/office/drawing/2014/main" id="{02CB03D5-3808-4EA0-AC57-70605D6FCD7B}"/>
              </a:ext>
            </a:extLst>
          </p:cNvPr>
          <p:cNvSpPr>
            <a:spLocks noGrp="1" noChangeArrowheads="1"/>
          </p:cNvSpPr>
          <p:nvPr>
            <p:ph type="sldNum" sz="quarter" idx="5"/>
          </p:nvPr>
        </p:nvSpPr>
        <p:spPr bwMode="auto">
          <a:xfrm>
            <a:off x="4143375" y="9118600"/>
            <a:ext cx="3170238" cy="481013"/>
          </a:xfrm>
          <a:prstGeom prst="rect">
            <a:avLst/>
          </a:prstGeom>
          <a:noFill/>
          <a:ln>
            <a:noFill/>
          </a:ln>
          <a:effectLst/>
        </p:spPr>
        <p:txBody>
          <a:bodyPr vert="horz" wrap="square" lIns="96653" tIns="48327" rIns="96653" bIns="48327" numCol="1" anchor="b" anchorCtr="0" compatLnSpc="1">
            <a:prstTxWarp prst="textNoShape">
              <a:avLst/>
            </a:prstTxWarp>
          </a:bodyPr>
          <a:lstStyle>
            <a:lvl1pPr algn="r" defTabSz="966788" eaLnBrk="1" hangingPunct="1">
              <a:defRPr sz="1200" smtClean="0">
                <a:latin typeface="Arial" panose="020B0604020202020204" pitchFamily="34" charset="0"/>
              </a:defRPr>
            </a:lvl1pPr>
          </a:lstStyle>
          <a:p>
            <a:pPr>
              <a:defRPr/>
            </a:pPr>
            <a:fld id="{5842857C-F797-4178-A3B6-6A970A1836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n-ea"/>
                <a:cs typeface="+mn-cs"/>
              </a:rPr>
              <a:t>I am Naveed Ul Mustafa from University of Central Florida, presenting our work “New Security Challenges for Persistent Memory”.</a:t>
            </a:r>
          </a:p>
          <a:p>
            <a:br>
              <a:rPr lang="en-US" sz="1200" kern="1200" dirty="0">
                <a:solidFill>
                  <a:schemeClr val="tx1"/>
                </a:solidFill>
                <a:effectLst/>
                <a:latin typeface="Arial" panose="020B0604020202020204" pitchFamily="34" charset="0"/>
                <a:ea typeface="+mn-ea"/>
                <a:cs typeface="+mn-cs"/>
              </a:rPr>
            </a:b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This work is performed in collaboration with NC state university.</a:t>
            </a:r>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1</a:t>
            </a:fld>
            <a:endParaRPr lang="en-US" altLang="en-US"/>
          </a:p>
        </p:txBody>
      </p:sp>
    </p:spTree>
    <p:extLst>
      <p:ext uri="{BB962C8B-B14F-4D97-AF65-F5344CB8AC3E}">
        <p14:creationId xmlns:p14="http://schemas.microsoft.com/office/powerpoint/2010/main" val="1521574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Some attacks can be mitigated using existing defenses (PSLR, DEP).</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But some attack frameworks can breach PSLR or DEP.</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Additional steps are needed to detect and foil attacks. To understand the opportunities for improving security, lets revisit the cross-process attack of pointer redirection.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The figure shows steps of the attack.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Attack is successful if </a:t>
            </a:r>
            <a:r>
              <a:rPr lang="en-US" sz="1200" dirty="0" err="1"/>
              <a:t>fp</a:t>
            </a:r>
            <a:r>
              <a:rPr lang="en-US" sz="1200" dirty="0"/>
              <a:t> and M remain same between step 1 and 3.</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Step 2 to Step 4: provides Time window to detect the attack.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Step 2 to Step 3 provides Time window to foil the attack (by restoring non-corrupted previous version of PMO).</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From Step 3 to Step 4, attack can be foiled by  terminating the victim process.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Its too late after step 4 to detect or foil the attack.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10</a:t>
            </a:fld>
            <a:endParaRPr lang="en-US" altLang="en-US"/>
          </a:p>
        </p:txBody>
      </p:sp>
    </p:spTree>
    <p:extLst>
      <p:ext uri="{BB962C8B-B14F-4D97-AF65-F5344CB8AC3E}">
        <p14:creationId xmlns:p14="http://schemas.microsoft.com/office/powerpoint/2010/main" val="152672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Denial of service attacks, Don’t rely on pointers.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They can be detected  by performing data integrity check (e.g., SHA256 hash code)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a:t>Attacks corrupting decision making data can be detected by performing data invariance checks (i.e., test invariance properties of data)</a:t>
            </a:r>
          </a:p>
          <a:p>
            <a:endParaRPr lang="en-US" dirty="0"/>
          </a:p>
          <a:p>
            <a:r>
              <a:rPr lang="en-US" dirty="0"/>
              <a:t>In summary</a:t>
            </a:r>
          </a:p>
          <a:p>
            <a:endParaRPr lang="en-US" dirty="0"/>
          </a:p>
          <a:p>
            <a:r>
              <a:rPr lang="en-US" dirty="0"/>
              <a:t>Pointer redirection attacks can be detected by topology verification of PMO data structures.</a:t>
            </a:r>
          </a:p>
          <a:p>
            <a:endParaRPr lang="en-US" dirty="0"/>
          </a:p>
          <a:p>
            <a:r>
              <a:rPr lang="en-US" dirty="0"/>
              <a:t>Denial of service attacks can be detected by hash code comparison</a:t>
            </a:r>
          </a:p>
          <a:p>
            <a:endParaRPr lang="en-US" dirty="0"/>
          </a:p>
          <a:p>
            <a:r>
              <a:rPr lang="en-US" dirty="0"/>
              <a:t>While attacks corrupting decision-making data can bee detected by data invariance checking.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11</a:t>
            </a:fld>
            <a:endParaRPr lang="en-US" altLang="en-US"/>
          </a:p>
        </p:txBody>
      </p:sp>
    </p:spTree>
    <p:extLst>
      <p:ext uri="{BB962C8B-B14F-4D97-AF65-F5344CB8AC3E}">
        <p14:creationId xmlns:p14="http://schemas.microsoft.com/office/powerpoint/2010/main" val="275097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showed, PMO sharing among processes makes PMOs a new tool for launching security attacks.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Demonstrated those attacks with possible defenses.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believe that Increased memory safety (beyond DRAM security practices) is needed for persistent memory.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12</a:t>
            </a:fld>
            <a:endParaRPr lang="en-US" altLang="en-US"/>
          </a:p>
        </p:txBody>
      </p:sp>
    </p:spTree>
    <p:extLst>
      <p:ext uri="{BB962C8B-B14F-4D97-AF65-F5344CB8AC3E}">
        <p14:creationId xmlns:p14="http://schemas.microsoft.com/office/powerpoint/2010/main" val="301348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provide overview.</a:t>
            </a:r>
          </a:p>
          <a:p>
            <a:endParaRPr lang="en-US" dirty="0"/>
          </a:p>
          <a:p>
            <a:r>
              <a:rPr lang="en-US" dirty="0">
                <a:solidFill>
                  <a:srgbClr val="0070C0"/>
                </a:solidFill>
              </a:rPr>
              <a:t>There are different ways to view  persistent memory.</a:t>
            </a:r>
          </a:p>
          <a:p>
            <a:endParaRPr lang="en-US" dirty="0">
              <a:solidFill>
                <a:srgbClr val="0070C0"/>
              </a:solidFill>
            </a:endParaRPr>
          </a:p>
          <a:p>
            <a:r>
              <a:rPr lang="en-US" dirty="0"/>
              <a:t>For example, as a fast medium for hosting file systems.</a:t>
            </a:r>
          </a:p>
          <a:p>
            <a:endParaRPr lang="en-US" dirty="0"/>
          </a:p>
          <a:p>
            <a:r>
              <a:rPr lang="en-US" dirty="0"/>
              <a:t>Or as large persistent main memory holding persistent data structures encapsulated in objects.</a:t>
            </a:r>
          </a:p>
          <a:p>
            <a:endParaRPr lang="en-US" dirty="0"/>
          </a:p>
          <a:p>
            <a:r>
              <a:rPr lang="en-US" dirty="0"/>
              <a:t>Most of previous work on security of persistent memory explores threats from use of persistent memory. </a:t>
            </a:r>
          </a:p>
          <a:p>
            <a:endParaRPr lang="en-US" dirty="0"/>
          </a:p>
          <a:p>
            <a:r>
              <a:rPr lang="en-US" dirty="0"/>
              <a:t>For example, using encryption to address data remanence problem</a:t>
            </a:r>
          </a:p>
          <a:p>
            <a:endParaRPr lang="en-US" dirty="0"/>
          </a:p>
          <a:p>
            <a:r>
              <a:rPr lang="en-US" dirty="0"/>
              <a:t>Or mechanisms to handle early wear out due to repeated write attacks.</a:t>
            </a:r>
          </a:p>
          <a:p>
            <a:endParaRPr lang="en-US" dirty="0"/>
          </a:p>
          <a:p>
            <a:r>
              <a:rPr lang="en-US" dirty="0"/>
              <a:t>There are only couple of studies on security threats from use of PMO model.</a:t>
            </a:r>
          </a:p>
          <a:p>
            <a:endParaRPr lang="en-US" dirty="0"/>
          </a:p>
          <a:p>
            <a:r>
              <a:rPr lang="en-US" dirty="0"/>
              <a:t>They focus on making unauthorized accesses to PMO difficult.</a:t>
            </a:r>
          </a:p>
          <a:p>
            <a:endParaRPr lang="en-US" dirty="0"/>
          </a:p>
          <a:p>
            <a:r>
              <a:rPr lang="en-US" dirty="0"/>
              <a:t>But provide no detail on what are the threats and when protection is affective. Our work aims to fill this gap.</a:t>
            </a:r>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2</a:t>
            </a:fld>
            <a:endParaRPr lang="en-US" altLang="en-US"/>
          </a:p>
        </p:txBody>
      </p:sp>
    </p:spTree>
    <p:extLst>
      <p:ext uri="{BB962C8B-B14F-4D97-AF65-F5344CB8AC3E}">
        <p14:creationId xmlns:p14="http://schemas.microsoft.com/office/powerpoint/2010/main" val="317326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rest of presentation, I will first introduce PMO abstraction and security implications of persistent memory</a:t>
            </a:r>
          </a:p>
          <a:p>
            <a:endParaRPr lang="en-US" dirty="0"/>
          </a:p>
          <a:p>
            <a:r>
              <a:rPr lang="en-US" dirty="0"/>
              <a:t>Then discuss previous related work</a:t>
            </a:r>
          </a:p>
          <a:p>
            <a:endParaRPr lang="en-US" dirty="0"/>
          </a:p>
          <a:p>
            <a:r>
              <a:rPr lang="en-US" dirty="0"/>
              <a:t>Followed by PMO threat model assumed in this work.</a:t>
            </a:r>
          </a:p>
          <a:p>
            <a:endParaRPr lang="en-US" dirty="0"/>
          </a:p>
          <a:p>
            <a:r>
              <a:rPr lang="en-US" dirty="0"/>
              <a:t>Then I will present attack type </a:t>
            </a:r>
          </a:p>
          <a:p>
            <a:endParaRPr lang="en-US" dirty="0"/>
          </a:p>
          <a:p>
            <a:r>
              <a:rPr lang="en-US" dirty="0"/>
              <a:t>And possible defenses against them</a:t>
            </a:r>
          </a:p>
          <a:p>
            <a:endParaRPr lang="en-US" dirty="0"/>
          </a:p>
          <a:p>
            <a:r>
              <a:rPr lang="en-US" dirty="0"/>
              <a:t>Before concluding the presentation.</a:t>
            </a:r>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3</a:t>
            </a:fld>
            <a:endParaRPr lang="en-US" altLang="en-US"/>
          </a:p>
        </p:txBody>
      </p:sp>
    </p:spTree>
    <p:extLst>
      <p:ext uri="{BB962C8B-B14F-4D97-AF65-F5344CB8AC3E}">
        <p14:creationId xmlns:p14="http://schemas.microsoft.com/office/powerpoint/2010/main" val="223676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PMO is a general system abstraction for holding pointer rich persistent regular data structures encapsulated in objects.</a:t>
            </a:r>
          </a:p>
          <a:p>
            <a:endParaRPr lang="en-US" dirty="0"/>
          </a:p>
          <a:p>
            <a:r>
              <a:rPr lang="en-US" dirty="0"/>
              <a:t>PMOs are managed by OS providing name-space and permission settings.</a:t>
            </a:r>
          </a:p>
          <a:p>
            <a:endParaRPr lang="en-US" dirty="0"/>
          </a:p>
          <a:p>
            <a:r>
              <a:rPr lang="en-US" dirty="0"/>
              <a:t>And they are not backed by a file system.</a:t>
            </a:r>
          </a:p>
          <a:p>
            <a:endParaRPr lang="en-US" dirty="0"/>
          </a:p>
          <a:p>
            <a:r>
              <a:rPr lang="en-US" dirty="0"/>
              <a:t>A process can map or un-map a PMO by invoking attach and detach system calls.</a:t>
            </a:r>
          </a:p>
          <a:p>
            <a:endParaRPr lang="en-US" dirty="0"/>
          </a:p>
          <a:p>
            <a:r>
              <a:rPr lang="en-US" dirty="0"/>
              <a:t>PMO resident data is then directly accessible to a process through load/store instructions.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4</a:t>
            </a:fld>
            <a:endParaRPr lang="en-US" altLang="en-US"/>
          </a:p>
        </p:txBody>
      </p:sp>
    </p:spTree>
    <p:extLst>
      <p:ext uri="{BB962C8B-B14F-4D97-AF65-F5344CB8AC3E}">
        <p14:creationId xmlns:p14="http://schemas.microsoft.com/office/powerpoint/2010/main" val="286061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security implication of PMO model and persistent memory?</a:t>
            </a:r>
          </a:p>
          <a:p>
            <a:endParaRPr lang="en-US" dirty="0"/>
          </a:p>
          <a:p>
            <a:r>
              <a:rPr lang="en-US" dirty="0"/>
              <a:t>First, its important to note that Memory protection practices for DRAM apply to persistent memory but are not sufficient.</a:t>
            </a:r>
          </a:p>
          <a:p>
            <a:endParaRPr lang="en-US" dirty="0"/>
          </a:p>
          <a:p>
            <a:r>
              <a:rPr lang="en-US" dirty="0"/>
              <a:t>Because, unlike DRAM, PMO corruption is persistent and hence challenging.</a:t>
            </a:r>
          </a:p>
          <a:p>
            <a:endParaRPr lang="en-US" dirty="0"/>
          </a:p>
          <a:p>
            <a:r>
              <a:rPr lang="en-US" dirty="0"/>
              <a:t>Furthermore, such corruption is transmittable between runs of application(s).</a:t>
            </a:r>
          </a:p>
          <a:p>
            <a:endParaRPr lang="en-US" dirty="0"/>
          </a:p>
          <a:p>
            <a:r>
              <a:rPr lang="en-US" dirty="0"/>
              <a:t>Since PMOs can be shared between processes, attackers can figure out the target location in a victim process incrementally.</a:t>
            </a:r>
          </a:p>
          <a:p>
            <a:endParaRPr lang="en-US" dirty="0"/>
          </a:p>
          <a:p>
            <a:r>
              <a:rPr lang="en-US" dirty="0"/>
              <a:t>When contrasted with files, PMOs contain pointer rich data structures making them attractive target for attacks. </a:t>
            </a:r>
          </a:p>
          <a:p>
            <a:endParaRPr lang="en-US" dirty="0"/>
          </a:p>
          <a:p>
            <a:r>
              <a:rPr lang="en-US" dirty="0"/>
              <a:t>On top of that, processes have direct access to PMO data and pointers without need to perform serialization. </a:t>
            </a:r>
          </a:p>
          <a:p>
            <a:endParaRPr lang="en-US" dirty="0"/>
          </a:p>
          <a:p>
            <a:r>
              <a:rPr lang="en-US" dirty="0"/>
              <a:t>Since data is accessed directly through load/store instructions in a way transparent to OS, no security checks are performed by OS at time of data access. All these factors highlight the need for stronger security protection for persistent memory.</a:t>
            </a:r>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5</a:t>
            </a:fld>
            <a:endParaRPr lang="en-US" altLang="en-US"/>
          </a:p>
        </p:txBody>
      </p:sp>
    </p:spTree>
    <p:extLst>
      <p:ext uri="{BB962C8B-B14F-4D97-AF65-F5344CB8AC3E}">
        <p14:creationId xmlns:p14="http://schemas.microsoft.com/office/powerpoint/2010/main" val="968620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previous work focusing on security challenges due to PMO model, their philosophy and shortcomings.</a:t>
            </a:r>
          </a:p>
          <a:p>
            <a:endParaRPr lang="en-US" dirty="0"/>
          </a:p>
          <a:p>
            <a:r>
              <a:rPr lang="en-US" dirty="0"/>
              <a:t>First such study, focuses on increasing security of PMOs by reducing their exposure time. Mainly, they propose attaching a PMO when needed for access and detaching afterward.</a:t>
            </a:r>
          </a:p>
          <a:p>
            <a:endParaRPr lang="en-US" dirty="0"/>
          </a:p>
          <a:p>
            <a:r>
              <a:rPr lang="en-US" dirty="0"/>
              <a:t>To accelerate the attach process, page table referring to a PMO is </a:t>
            </a:r>
            <a:r>
              <a:rPr lang="en-US" dirty="0" err="1"/>
              <a:t>splited</a:t>
            </a:r>
            <a:r>
              <a:rPr lang="en-US" dirty="0"/>
              <a:t> and embedded in PMO itself.</a:t>
            </a:r>
          </a:p>
          <a:p>
            <a:endParaRPr lang="en-US" dirty="0"/>
          </a:p>
          <a:p>
            <a:r>
              <a:rPr lang="en-US" dirty="0"/>
              <a:t>Also, PMO space layout randomization is performed to make it hard for an attacker discovering PMO pointers and data across multiple runs.</a:t>
            </a:r>
          </a:p>
          <a:p>
            <a:endParaRPr lang="en-US" dirty="0"/>
          </a:p>
          <a:p>
            <a:r>
              <a:rPr lang="en-US" dirty="0"/>
              <a:t>Another study focuses on restricting access to PMO only to threads that access them.</a:t>
            </a:r>
          </a:p>
          <a:p>
            <a:endParaRPr lang="en-US" dirty="0"/>
          </a:p>
          <a:p>
            <a:r>
              <a:rPr lang="en-US" dirty="0"/>
              <a:t>And for that purpose, PMOs are mapped into separate domains to leverage domain protection. </a:t>
            </a:r>
          </a:p>
          <a:p>
            <a:endParaRPr lang="en-US" dirty="0"/>
          </a:p>
          <a:p>
            <a:r>
              <a:rPr lang="en-US" dirty="0"/>
              <a:t>Both studies follow same philosophy of making unauthorize accesses to PMO difficult.</a:t>
            </a:r>
          </a:p>
          <a:p>
            <a:endParaRPr lang="en-US" dirty="0"/>
          </a:p>
          <a:p>
            <a:r>
              <a:rPr lang="en-US" dirty="0"/>
              <a:t>However, it is possible that an attacker uses a vulnerable process with legal access to attach a PMO and launch attack on an otherwise not vulnerable process. This results in cross-process and cross run security attacks.</a:t>
            </a:r>
          </a:p>
          <a:p>
            <a:endParaRPr lang="en-US" dirty="0"/>
          </a:p>
          <a:p>
            <a:r>
              <a:rPr lang="en-US" dirty="0"/>
              <a:t>Such attacks are possible because sharing of a PMO, at different times, between processes breaks inter-process isolation guarantees.</a:t>
            </a:r>
          </a:p>
          <a:p>
            <a:endParaRPr lang="en-US" dirty="0"/>
          </a:p>
          <a:p>
            <a:r>
              <a:rPr lang="en-US" dirty="0"/>
              <a:t>Also, previous works do no provide details of threats and when proposed protection is affective.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6</a:t>
            </a:fld>
            <a:endParaRPr lang="en-US" altLang="en-US"/>
          </a:p>
        </p:txBody>
      </p:sp>
    </p:spTree>
    <p:extLst>
      <p:ext uri="{BB962C8B-B14F-4D97-AF65-F5344CB8AC3E}">
        <p14:creationId xmlns:p14="http://schemas.microsoft.com/office/powerpoint/2010/main" val="380997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threat model We assume multiple processes sharing a PMO(s) at different times.</a:t>
            </a:r>
          </a:p>
          <a:p>
            <a:endParaRPr lang="en-US" dirty="0"/>
          </a:p>
          <a:p>
            <a:r>
              <a:rPr lang="en-US" dirty="0"/>
              <a:t>A victim process is assumed to have no known safety vulnerabilities.</a:t>
            </a:r>
          </a:p>
          <a:p>
            <a:endParaRPr lang="en-US" dirty="0"/>
          </a:p>
          <a:p>
            <a:r>
              <a:rPr lang="en-US" dirty="0"/>
              <a:t>While a payload process has such vulnerabilities.</a:t>
            </a:r>
          </a:p>
          <a:p>
            <a:endParaRPr lang="en-US" dirty="0"/>
          </a:p>
          <a:p>
            <a:r>
              <a:rPr lang="en-US" dirty="0"/>
              <a:t>An adversary uses the payload to compromise the victim through shared PMOs.</a:t>
            </a:r>
          </a:p>
          <a:p>
            <a:endParaRPr lang="en-US" dirty="0"/>
          </a:p>
          <a:p>
            <a:r>
              <a:rPr lang="en-US" dirty="0"/>
              <a:t>Adversary knows that PMO is shared, has knowledge of data structures and layout of PMO.</a:t>
            </a:r>
          </a:p>
          <a:p>
            <a:endParaRPr lang="en-US" dirty="0"/>
          </a:p>
          <a:p>
            <a:r>
              <a:rPr lang="en-US" dirty="0"/>
              <a:t>PMOs contain buffers and pointers.</a:t>
            </a:r>
          </a:p>
          <a:p>
            <a:endParaRPr lang="en-US" dirty="0"/>
          </a:p>
          <a:p>
            <a:r>
              <a:rPr lang="en-US" dirty="0"/>
              <a:t>We also assume trusted OS that manages address space isolation and applies permission checking when PMOs are attached by a process.</a:t>
            </a:r>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7</a:t>
            </a:fld>
            <a:endParaRPr lang="en-US" altLang="en-US"/>
          </a:p>
        </p:txBody>
      </p:sp>
    </p:spTree>
    <p:extLst>
      <p:ext uri="{BB962C8B-B14F-4D97-AF65-F5344CB8AC3E}">
        <p14:creationId xmlns:p14="http://schemas.microsoft.com/office/powerpoint/2010/main" val="162642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Control-data attacks alter a program’s control data to execute injected or out-of-context code. </a:t>
            </a:r>
          </a:p>
          <a:p>
            <a:endParaRPr lang="en-US" dirty="0"/>
          </a:p>
          <a:p>
            <a:r>
              <a:rPr lang="en-US" dirty="0"/>
              <a:t>Consider a PMO consisting of skip-list and a circular list of free nodes, with separate head and tail pointers. Nodes are allocated from the head of free list.</a:t>
            </a:r>
          </a:p>
          <a:p>
            <a:endParaRPr lang="en-US" dirty="0"/>
          </a:p>
          <a:p>
            <a:r>
              <a:rPr lang="en-US" dirty="0"/>
              <a:t>In first step of attack, an attacker discover a function pointer </a:t>
            </a:r>
            <a:r>
              <a:rPr lang="en-US" dirty="0" err="1"/>
              <a:t>fp</a:t>
            </a:r>
            <a:r>
              <a:rPr lang="en-US" dirty="0"/>
              <a:t> and the target out-of-context code M in address space of victim process. Function pointer initially points to valid code block N.</a:t>
            </a:r>
          </a:p>
          <a:p>
            <a:endParaRPr lang="en-US" dirty="0"/>
          </a:p>
          <a:p>
            <a:r>
              <a:rPr lang="en-US" dirty="0"/>
              <a:t>In step 2, the adversary captures payload process, attach the PMO, and overwrite the forward pointer of first node such that it points to M. Also, the tail pointer is overwritten to point to </a:t>
            </a:r>
            <a:r>
              <a:rPr lang="en-US" dirty="0" err="1"/>
              <a:t>fp</a:t>
            </a:r>
            <a:r>
              <a:rPr lang="en-US" dirty="0"/>
              <a:t> – delta, where delta is constant displacement between address of a node and its </a:t>
            </a:r>
            <a:r>
              <a:rPr lang="en-US" dirty="0" err="1"/>
              <a:t>fd</a:t>
            </a:r>
            <a:r>
              <a:rPr lang="en-US" dirty="0"/>
              <a:t> pointer. After that PMO is persisted and detached.</a:t>
            </a:r>
          </a:p>
          <a:p>
            <a:endParaRPr lang="en-US" dirty="0"/>
          </a:p>
          <a:p>
            <a:r>
              <a:rPr lang="en-US" dirty="0"/>
              <a:t>when victim attaches PMO and node A is allocated, consolidation code is executed that removes the node A from free list and update the list. </a:t>
            </a:r>
          </a:p>
          <a:p>
            <a:endParaRPr lang="en-US" dirty="0"/>
          </a:p>
          <a:p>
            <a:r>
              <a:rPr lang="en-US" dirty="0"/>
              <a:t>The update causes </a:t>
            </a:r>
            <a:r>
              <a:rPr lang="en-US" dirty="0" err="1"/>
              <a:t>fp</a:t>
            </a:r>
            <a:r>
              <a:rPr lang="en-US" dirty="0"/>
              <a:t> pointing to M in step 3 of attack.</a:t>
            </a:r>
          </a:p>
          <a:p>
            <a:endParaRPr lang="en-US" dirty="0"/>
          </a:p>
          <a:p>
            <a:r>
              <a:rPr lang="en-US" dirty="0"/>
              <a:t>In step 4, when function pointer </a:t>
            </a:r>
            <a:r>
              <a:rPr lang="en-US" dirty="0" err="1"/>
              <a:t>fp</a:t>
            </a:r>
            <a:r>
              <a:rPr lang="en-US" dirty="0"/>
              <a:t> is used by victim, target code M is executed with attacker seizing control of victim.</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8</a:t>
            </a:fld>
            <a:endParaRPr lang="en-US" altLang="en-US"/>
          </a:p>
        </p:txBody>
      </p:sp>
    </p:spTree>
    <p:extLst>
      <p:ext uri="{BB962C8B-B14F-4D97-AF65-F5344CB8AC3E}">
        <p14:creationId xmlns:p14="http://schemas.microsoft.com/office/powerpoint/2010/main" val="73614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control-data attacks, non-control data attacks depend on specific semantics of an application and corrupt variety of application data.</a:t>
            </a:r>
          </a:p>
          <a:p>
            <a:endParaRPr lang="en-US" dirty="0"/>
          </a:p>
          <a:p>
            <a:r>
              <a:rPr lang="en-US" dirty="0"/>
              <a:t>As an example, denial of service attack can cause an application to crash and can be launched through a PMO. </a:t>
            </a:r>
          </a:p>
          <a:p>
            <a:endParaRPr lang="en-US" dirty="0"/>
          </a:p>
          <a:p>
            <a:r>
              <a:rPr lang="en-US" dirty="0"/>
              <a:t>For example, consider an un-corrupted PMO.</a:t>
            </a:r>
          </a:p>
          <a:p>
            <a:endParaRPr lang="en-US" dirty="0"/>
          </a:p>
          <a:p>
            <a:r>
              <a:rPr lang="en-US" dirty="0"/>
              <a:t>An adversary can use payload process to attach a PMO, set DSR and head pointer to null, persist the PMO and detach it. When victim process attaches the PMO, it crashes as result of segmentation fault.</a:t>
            </a:r>
          </a:p>
          <a:p>
            <a:endParaRPr lang="en-US" dirty="0"/>
          </a:p>
          <a:p>
            <a:r>
              <a:rPr lang="en-US" dirty="0"/>
              <a:t>Cross process attacks corrupting decision data can also be launched through sharing of PMOs.</a:t>
            </a:r>
          </a:p>
          <a:p>
            <a:endParaRPr lang="en-US" dirty="0"/>
          </a:p>
          <a:p>
            <a:r>
              <a:rPr lang="en-US" dirty="0"/>
              <a:t>Consider the code snippet for ZRANGE command from REDIS that iterates over element of skip list and return elements in sorted order.</a:t>
            </a:r>
          </a:p>
          <a:p>
            <a:endParaRPr lang="en-US" dirty="0"/>
          </a:p>
          <a:p>
            <a:r>
              <a:rPr lang="en-US" dirty="0"/>
              <a:t>For example, invocation of ZRANGE 4 8 BYSCORE on un-corrupted PMO prints 4, 4, 6, 8.</a:t>
            </a:r>
          </a:p>
          <a:p>
            <a:endParaRPr lang="en-US" dirty="0"/>
          </a:p>
          <a:p>
            <a:r>
              <a:rPr lang="en-US" dirty="0"/>
              <a:t>However, when an adversary through a payload corrupts the PMO by overwriting node data from 6 to 9 and persists it, </a:t>
            </a:r>
          </a:p>
          <a:p>
            <a:endParaRPr lang="en-US" dirty="0"/>
          </a:p>
          <a:p>
            <a:r>
              <a:rPr lang="en-US" dirty="0"/>
              <a:t>a victim process sees different result on invocation of ZRANGE command.</a:t>
            </a:r>
          </a:p>
        </p:txBody>
      </p:sp>
      <p:sp>
        <p:nvSpPr>
          <p:cNvPr id="4" name="Slide Number Placeholder 3"/>
          <p:cNvSpPr>
            <a:spLocks noGrp="1"/>
          </p:cNvSpPr>
          <p:nvPr>
            <p:ph type="sldNum" sz="quarter" idx="5"/>
          </p:nvPr>
        </p:nvSpPr>
        <p:spPr/>
        <p:txBody>
          <a:bodyPr/>
          <a:lstStyle/>
          <a:p>
            <a:pPr>
              <a:defRPr/>
            </a:pPr>
            <a:fld id="{5842857C-F797-4178-A3B6-6A970A183661}" type="slidenum">
              <a:rPr lang="en-US" altLang="en-US" smtClean="0"/>
              <a:pPr>
                <a:defRPr/>
              </a:pPr>
              <a:t>9</a:t>
            </a:fld>
            <a:endParaRPr lang="en-US" altLang="en-US"/>
          </a:p>
        </p:txBody>
      </p:sp>
    </p:spTree>
    <p:extLst>
      <p:ext uri="{BB962C8B-B14F-4D97-AF65-F5344CB8AC3E}">
        <p14:creationId xmlns:p14="http://schemas.microsoft.com/office/powerpoint/2010/main" val="27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tint val="92157"/>
                <a:invGamma/>
              </a:schemeClr>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666875"/>
            <a:ext cx="7772400" cy="1470025"/>
          </a:xfrm>
        </p:spPr>
        <p:txBody>
          <a:bodyPr/>
          <a:lstStyle>
            <a:lvl1pPr algn="ctr">
              <a:defRPr sz="4400"/>
            </a:lvl1pPr>
          </a:lstStyle>
          <a:p>
            <a:pPr lvl="0"/>
            <a:r>
              <a:rPr lang="en-US" altLang="en-US" noProof="0"/>
              <a:t>Click to edit Master title style</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82629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3BB382-73F5-44C7-B5D3-799A919245E8}"/>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5" name="Rectangle 5">
            <a:extLst>
              <a:ext uri="{FF2B5EF4-FFF2-40B4-BE49-F238E27FC236}">
                <a16:creationId xmlns:a16="http://schemas.microsoft.com/office/drawing/2014/main" id="{40C11FBC-278B-44E5-84C5-2965CED03716}"/>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231699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76200"/>
            <a:ext cx="21145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3375" y="76200"/>
            <a:ext cx="61912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BF2645-F0F2-45D9-B617-D031E1A0391D}"/>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5" name="Rectangle 5">
            <a:extLst>
              <a:ext uri="{FF2B5EF4-FFF2-40B4-BE49-F238E27FC236}">
                <a16:creationId xmlns:a16="http://schemas.microsoft.com/office/drawing/2014/main" id="{FE6A5B4E-2413-45C4-B48D-9C58ECB56320}"/>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1517825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33375" y="76200"/>
            <a:ext cx="8458200" cy="914400"/>
          </a:xfrm>
        </p:spPr>
        <p:txBody>
          <a:bodyPr/>
          <a:lstStyle/>
          <a:p>
            <a:r>
              <a:rPr lang="en-US"/>
              <a:t>Click to edit Master title style</a:t>
            </a:r>
          </a:p>
        </p:txBody>
      </p:sp>
      <p:sp>
        <p:nvSpPr>
          <p:cNvPr id="3" name="Content Placeholder 2"/>
          <p:cNvSpPr>
            <a:spLocks noGrp="1"/>
          </p:cNvSpPr>
          <p:nvPr>
            <p:ph sz="half" idx="1"/>
          </p:nvPr>
        </p:nvSpPr>
        <p:spPr>
          <a:xfrm>
            <a:off x="333375" y="1233488"/>
            <a:ext cx="8458200" cy="2468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33375" y="3854450"/>
            <a:ext cx="8458200"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C73830A-F740-4AC7-8FD2-3F17540EF0AB}"/>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6" name="Rectangle 5">
            <a:extLst>
              <a:ext uri="{FF2B5EF4-FFF2-40B4-BE49-F238E27FC236}">
                <a16:creationId xmlns:a16="http://schemas.microsoft.com/office/drawing/2014/main" id="{DF55D6AE-9358-44E4-B364-DF690710AC78}"/>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402292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43AC02-685D-47CA-AE1F-E633CE8077D0}"/>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5" name="Rectangle 5">
            <a:extLst>
              <a:ext uri="{FF2B5EF4-FFF2-40B4-BE49-F238E27FC236}">
                <a16:creationId xmlns:a16="http://schemas.microsoft.com/office/drawing/2014/main" id="{9F8A0346-92F4-4508-A992-3E36E642BB78}"/>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77322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54DF1E66-6C84-494F-BBD0-649EC65B067B}"/>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5" name="Rectangle 5">
            <a:extLst>
              <a:ext uri="{FF2B5EF4-FFF2-40B4-BE49-F238E27FC236}">
                <a16:creationId xmlns:a16="http://schemas.microsoft.com/office/drawing/2014/main" id="{87652F87-022B-46DF-985D-3D09C73AC38B}"/>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281124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3375" y="1233488"/>
            <a:ext cx="4152900" cy="5091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1233488"/>
            <a:ext cx="4152900" cy="5091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910B78B-81FE-4FD7-BCD5-B3B15D1980CE}"/>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6" name="Rectangle 5">
            <a:extLst>
              <a:ext uri="{FF2B5EF4-FFF2-40B4-BE49-F238E27FC236}">
                <a16:creationId xmlns:a16="http://schemas.microsoft.com/office/drawing/2014/main" id="{EADA2962-6C68-4A25-8886-181528F31E18}"/>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232069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DD2970C-4611-4E8A-B51C-2B42A513DF22}"/>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8" name="Rectangle 5">
            <a:extLst>
              <a:ext uri="{FF2B5EF4-FFF2-40B4-BE49-F238E27FC236}">
                <a16:creationId xmlns:a16="http://schemas.microsoft.com/office/drawing/2014/main" id="{3ACAB646-8E31-4C4D-B13A-528775237623}"/>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293179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9B6D02F-B5F1-43C0-B2A9-90DFB7188F45}"/>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4" name="Rectangle 5">
            <a:extLst>
              <a:ext uri="{FF2B5EF4-FFF2-40B4-BE49-F238E27FC236}">
                <a16:creationId xmlns:a16="http://schemas.microsoft.com/office/drawing/2014/main" id="{64E10FA6-0FBA-445C-9AD9-B7D4346A238D}"/>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292296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A3EBD8-6373-4971-8E06-6130314770EA}"/>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3" name="Rectangle 5">
            <a:extLst>
              <a:ext uri="{FF2B5EF4-FFF2-40B4-BE49-F238E27FC236}">
                <a16:creationId xmlns:a16="http://schemas.microsoft.com/office/drawing/2014/main" id="{40D58971-04B4-451C-98E3-E93FADCE04C4}"/>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416979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7A175A8-126D-4D5C-A86A-A05BBE5EAF84}"/>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6" name="Rectangle 5">
            <a:extLst>
              <a:ext uri="{FF2B5EF4-FFF2-40B4-BE49-F238E27FC236}">
                <a16:creationId xmlns:a16="http://schemas.microsoft.com/office/drawing/2014/main" id="{73998E43-3EDB-4BF1-BCFB-0A051A626508}"/>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396380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C6908E79-E4A5-40D9-9302-50EBC3505DD5}"/>
              </a:ext>
            </a:extLst>
          </p:cNvPr>
          <p:cNvSpPr>
            <a:spLocks noGrp="1" noChangeArrowheads="1"/>
          </p:cNvSpPr>
          <p:nvPr>
            <p:ph type="dt" sz="half" idx="10"/>
          </p:nvPr>
        </p:nvSpPr>
        <p:spPr>
          <a:ln/>
        </p:spPr>
        <p:txBody>
          <a:bodyPr/>
          <a:lstStyle>
            <a:lvl1pPr>
              <a:defRPr/>
            </a:lvl1pPr>
          </a:lstStyle>
          <a:p>
            <a:pPr>
              <a:defRPr/>
            </a:pPr>
            <a:r>
              <a:rPr lang="en-US" altLang="en-US"/>
              <a:t>5/12/2005</a:t>
            </a:r>
          </a:p>
        </p:txBody>
      </p:sp>
      <p:sp>
        <p:nvSpPr>
          <p:cNvPr id="6" name="Rectangle 5">
            <a:extLst>
              <a:ext uri="{FF2B5EF4-FFF2-40B4-BE49-F238E27FC236}">
                <a16:creationId xmlns:a16="http://schemas.microsoft.com/office/drawing/2014/main" id="{3A95D58D-8B78-4674-A1E2-F270B5F86ECE}"/>
              </a:ext>
            </a:extLst>
          </p:cNvPr>
          <p:cNvSpPr>
            <a:spLocks noGrp="1" noChangeArrowheads="1"/>
          </p:cNvSpPr>
          <p:nvPr>
            <p:ph type="ftr" sz="quarter" idx="11"/>
          </p:nvPr>
        </p:nvSpPr>
        <p:spPr>
          <a:ln/>
        </p:spPr>
        <p:txBody>
          <a:bodyPr/>
          <a:lstStyle>
            <a:lvl1pPr>
              <a:defRPr/>
            </a:lvl1pPr>
          </a:lstStyle>
          <a:p>
            <a:pPr>
              <a:defRPr/>
            </a:pPr>
            <a:r>
              <a:rPr lang="en-US" altLang="en-US"/>
              <a:t>Chang, Rival, Necula - Shape Analysis with Structural Invariant Checkers</a:t>
            </a:r>
          </a:p>
        </p:txBody>
      </p:sp>
    </p:spTree>
    <p:extLst>
      <p:ext uri="{BB962C8B-B14F-4D97-AF65-F5344CB8AC3E}">
        <p14:creationId xmlns:p14="http://schemas.microsoft.com/office/powerpoint/2010/main" val="206813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399B22A4-E1BA-4D6C-8F46-F3D1B9B3195C}"/>
              </a:ext>
            </a:extLst>
          </p:cNvPr>
          <p:cNvSpPr>
            <a:spLocks noChangeArrowheads="1"/>
          </p:cNvSpPr>
          <p:nvPr/>
        </p:nvSpPr>
        <p:spPr bwMode="auto">
          <a:xfrm>
            <a:off x="0" y="0"/>
            <a:ext cx="9144000" cy="1089025"/>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endParaRPr lang="en-US" altLang="en-US"/>
          </a:p>
        </p:txBody>
      </p:sp>
      <p:sp>
        <p:nvSpPr>
          <p:cNvPr id="4098" name="Rectangle 2">
            <a:extLst>
              <a:ext uri="{FF2B5EF4-FFF2-40B4-BE49-F238E27FC236}">
                <a16:creationId xmlns:a16="http://schemas.microsoft.com/office/drawing/2014/main" id="{AA5BB930-FAAF-4AAA-B663-BC0E1A42D356}"/>
              </a:ext>
            </a:extLst>
          </p:cNvPr>
          <p:cNvSpPr>
            <a:spLocks noGrp="1" noChangeArrowheads="1"/>
          </p:cNvSpPr>
          <p:nvPr>
            <p:ph type="title"/>
          </p:nvPr>
        </p:nvSpPr>
        <p:spPr bwMode="auto">
          <a:xfrm>
            <a:off x="333375" y="76200"/>
            <a:ext cx="8458200" cy="9144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5CEE7F4B-6D58-492D-A3DC-23E209A36F1D}"/>
              </a:ext>
            </a:extLst>
          </p:cNvPr>
          <p:cNvSpPr>
            <a:spLocks noGrp="1" noChangeArrowheads="1"/>
          </p:cNvSpPr>
          <p:nvPr>
            <p:ph type="body" idx="1"/>
          </p:nvPr>
        </p:nvSpPr>
        <p:spPr bwMode="auto">
          <a:xfrm>
            <a:off x="333375" y="1233488"/>
            <a:ext cx="845820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E0586C2C-78A5-49F3-BDB5-BC362677B399}"/>
              </a:ext>
            </a:extLst>
          </p:cNvPr>
          <p:cNvSpPr>
            <a:spLocks noGrp="1" noChangeArrowheads="1"/>
          </p:cNvSpPr>
          <p:nvPr>
            <p:ph type="dt" sz="half" idx="2"/>
          </p:nvPr>
        </p:nvSpPr>
        <p:spPr bwMode="auto">
          <a:xfrm>
            <a:off x="228600" y="6397625"/>
            <a:ext cx="1905000" cy="457200"/>
          </a:xfrm>
          <a:prstGeom prst="rect">
            <a:avLst/>
          </a:prstGeom>
          <a:noFill/>
          <a:ln>
            <a:noFill/>
          </a:ln>
          <a:effectLst/>
        </p:spPr>
        <p:txBody>
          <a:bodyPr vert="horz" wrap="square" lIns="91440" tIns="45720" rIns="91440" bIns="45720" numCol="1" anchor="ctr" anchorCtr="0" compatLnSpc="1">
            <a:prstTxWarp prst="textNoShape">
              <a:avLst/>
            </a:prstTxWarp>
          </a:bodyPr>
          <a:lstStyle>
            <a:lvl1pPr eaLnBrk="1" hangingPunct="1">
              <a:defRPr sz="1200">
                <a:solidFill>
                  <a:srgbClr val="660033"/>
                </a:solidFill>
                <a:latin typeface="Trebuchet MS" panose="020B0703020202090204" pitchFamily="34" charset="0"/>
              </a:defRPr>
            </a:lvl1pPr>
          </a:lstStyle>
          <a:p>
            <a:pPr>
              <a:defRPr/>
            </a:pPr>
            <a:r>
              <a:rPr lang="en-US" altLang="en-US"/>
              <a:t>5/12/2005</a:t>
            </a:r>
          </a:p>
        </p:txBody>
      </p:sp>
      <p:sp>
        <p:nvSpPr>
          <p:cNvPr id="4101" name="Rectangle 5">
            <a:extLst>
              <a:ext uri="{FF2B5EF4-FFF2-40B4-BE49-F238E27FC236}">
                <a16:creationId xmlns:a16="http://schemas.microsoft.com/office/drawing/2014/main" id="{C0A1D109-B158-42D5-844B-453D28858FE3}"/>
              </a:ext>
            </a:extLst>
          </p:cNvPr>
          <p:cNvSpPr>
            <a:spLocks noGrp="1" noChangeArrowheads="1"/>
          </p:cNvSpPr>
          <p:nvPr>
            <p:ph type="ftr" sz="quarter" idx="3"/>
          </p:nvPr>
        </p:nvSpPr>
        <p:spPr bwMode="auto">
          <a:xfrm>
            <a:off x="1008063" y="6397625"/>
            <a:ext cx="7173912" cy="4572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eaLnBrk="1" hangingPunct="1">
              <a:defRPr sz="1200">
                <a:solidFill>
                  <a:srgbClr val="660033"/>
                </a:solidFill>
                <a:latin typeface="Trebuchet MS" panose="020B0703020202090204" pitchFamily="34" charset="0"/>
              </a:defRPr>
            </a:lvl1pPr>
          </a:lstStyle>
          <a:p>
            <a:pPr>
              <a:defRPr/>
            </a:pPr>
            <a:r>
              <a:rPr lang="en-US" altLang="en-US"/>
              <a:t>Chang, Rival, Necula - Shape Analysis with Structural Invariant Checkers</a:t>
            </a:r>
          </a:p>
        </p:txBody>
      </p:sp>
      <p:sp>
        <p:nvSpPr>
          <p:cNvPr id="1031" name="Rectangle 7">
            <a:extLst>
              <a:ext uri="{FF2B5EF4-FFF2-40B4-BE49-F238E27FC236}">
                <a16:creationId xmlns:a16="http://schemas.microsoft.com/office/drawing/2014/main" id="{29473CBA-C7AD-4D33-BA27-870DA92ADAAE}"/>
              </a:ext>
            </a:extLst>
          </p:cNvPr>
          <p:cNvSpPr>
            <a:spLocks noChangeArrowheads="1"/>
          </p:cNvSpPr>
          <p:nvPr/>
        </p:nvSpPr>
        <p:spPr bwMode="auto">
          <a:xfrm>
            <a:off x="8610600" y="6400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a:fld id="{D6824DEE-D116-4567-97E8-536772E42F96}" type="slidenum">
              <a:rPr lang="en-US" altLang="en-US" sz="1200">
                <a:solidFill>
                  <a:srgbClr val="660033"/>
                </a:solidFill>
              </a:rPr>
              <a:pPr algn="ctr"/>
              <a:t>‹#›</a:t>
            </a:fld>
            <a:endParaRPr lang="en-US" altLang="en-US" sz="1200">
              <a:solidFill>
                <a:srgbClr val="660033"/>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rtl="0" eaLnBrk="0" fontAlgn="base" hangingPunct="0">
        <a:spcBef>
          <a:spcPct val="0"/>
        </a:spcBef>
        <a:spcAft>
          <a:spcPct val="0"/>
        </a:spcAft>
        <a:defRPr sz="3600"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Trebuchet MS" panose="020B0703020202090204" pitchFamily="34" charset="0"/>
        </a:defRPr>
      </a:lvl9pPr>
    </p:titleStyle>
    <p:bodyStyle>
      <a:lvl1pPr marL="342900" indent="-342900" algn="l" rtl="0" eaLnBrk="0" fontAlgn="base" hangingPunct="0">
        <a:spcBef>
          <a:spcPct val="20000"/>
        </a:spcBef>
        <a:spcAft>
          <a:spcPct val="0"/>
        </a:spcAft>
        <a:buChar char="•"/>
        <a:tabLst>
          <a:tab pos="339725" algn="l"/>
          <a:tab pos="682625" algn="l"/>
          <a:tab pos="917575" algn="l"/>
          <a:tab pos="1141413" algn="l"/>
          <a:tab pos="1376363" algn="l"/>
          <a:tab pos="1598613" algn="l"/>
          <a:tab pos="1820863" algn="l"/>
          <a:tab pos="2289175" algn="l"/>
          <a:tab pos="2740025" algn="l"/>
          <a:tab pos="3208338" algn="l"/>
          <a:tab pos="3709988" algn="l"/>
          <a:tab pos="4110038" algn="l"/>
          <a:tab pos="4578350" algn="l"/>
        </a:tabLst>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tabLst>
          <a:tab pos="339725" algn="l"/>
          <a:tab pos="682625" algn="l"/>
          <a:tab pos="917575" algn="l"/>
          <a:tab pos="1141413" algn="l"/>
          <a:tab pos="1376363" algn="l"/>
          <a:tab pos="1598613" algn="l"/>
          <a:tab pos="1820863" algn="l"/>
          <a:tab pos="2289175" algn="l"/>
          <a:tab pos="2740025" algn="l"/>
          <a:tab pos="3208338" algn="l"/>
          <a:tab pos="3709988" algn="l"/>
          <a:tab pos="4110038" algn="l"/>
          <a:tab pos="4578350" algn="l"/>
        </a:tabLst>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tabLst>
          <a:tab pos="339725" algn="l"/>
          <a:tab pos="682625" algn="l"/>
          <a:tab pos="917575" algn="l"/>
          <a:tab pos="1141413" algn="l"/>
          <a:tab pos="1376363" algn="l"/>
          <a:tab pos="1598613" algn="l"/>
          <a:tab pos="1820863" algn="l"/>
          <a:tab pos="2289175" algn="l"/>
          <a:tab pos="2740025" algn="l"/>
          <a:tab pos="3208338" algn="l"/>
          <a:tab pos="3709988" algn="l"/>
          <a:tab pos="4110038" algn="l"/>
          <a:tab pos="4578350" algn="l"/>
        </a:tabLs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tabLst>
          <a:tab pos="339725" algn="l"/>
          <a:tab pos="682625" algn="l"/>
          <a:tab pos="917575" algn="l"/>
          <a:tab pos="1141413" algn="l"/>
          <a:tab pos="1376363" algn="l"/>
          <a:tab pos="1598613" algn="l"/>
          <a:tab pos="1820863" algn="l"/>
          <a:tab pos="2289175" algn="l"/>
          <a:tab pos="2740025" algn="l"/>
          <a:tab pos="3208338" algn="l"/>
          <a:tab pos="3709988" algn="l"/>
          <a:tab pos="4110038" algn="l"/>
          <a:tab pos="4578350" algn="l"/>
        </a:tabLst>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tabLst>
          <a:tab pos="339725" algn="l"/>
          <a:tab pos="682625" algn="l"/>
          <a:tab pos="917575" algn="l"/>
          <a:tab pos="1141413" algn="l"/>
          <a:tab pos="1376363" algn="l"/>
          <a:tab pos="1598613" algn="l"/>
          <a:tab pos="1820863" algn="l"/>
          <a:tab pos="2289175" algn="l"/>
          <a:tab pos="2740025" algn="l"/>
          <a:tab pos="3208338" algn="l"/>
          <a:tab pos="3709988" algn="l"/>
          <a:tab pos="4110038" algn="l"/>
          <a:tab pos="4578350" algn="l"/>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85CE-150F-4EC2-B242-BF24765547B7}"/>
              </a:ext>
            </a:extLst>
          </p:cNvPr>
          <p:cNvSpPr>
            <a:spLocks noGrp="1"/>
          </p:cNvSpPr>
          <p:nvPr>
            <p:ph type="ctrTitle"/>
          </p:nvPr>
        </p:nvSpPr>
        <p:spPr/>
        <p:txBody>
          <a:bodyPr/>
          <a:lstStyle/>
          <a:p>
            <a:r>
              <a:rPr lang="en-US" dirty="0"/>
              <a:t>New Security Challenges for Persistent Memory</a:t>
            </a:r>
          </a:p>
        </p:txBody>
      </p:sp>
      <p:sp>
        <p:nvSpPr>
          <p:cNvPr id="3" name="Content Placeholder 2">
            <a:extLst>
              <a:ext uri="{FF2B5EF4-FFF2-40B4-BE49-F238E27FC236}">
                <a16:creationId xmlns:a16="http://schemas.microsoft.com/office/drawing/2014/main" id="{F6981266-5D9D-4706-A5F7-C03BBE59FA55}"/>
              </a:ext>
            </a:extLst>
          </p:cNvPr>
          <p:cNvSpPr>
            <a:spLocks noGrp="1"/>
          </p:cNvSpPr>
          <p:nvPr>
            <p:ph type="subTitle" idx="1"/>
          </p:nvPr>
        </p:nvSpPr>
        <p:spPr>
          <a:xfrm>
            <a:off x="472967" y="3886199"/>
            <a:ext cx="8324192" cy="612229"/>
          </a:xfrm>
        </p:spPr>
        <p:txBody>
          <a:bodyPr/>
          <a:lstStyle/>
          <a:p>
            <a:r>
              <a:rPr lang="en-US" sz="2400" dirty="0"/>
              <a:t>Naveed Ul Mustafa, </a:t>
            </a:r>
            <a:r>
              <a:rPr lang="en-US" sz="2400" dirty="0" err="1"/>
              <a:t>Yuanchao</a:t>
            </a:r>
            <a:r>
              <a:rPr lang="en-US" sz="2400" dirty="0"/>
              <a:t> Xu, </a:t>
            </a:r>
            <a:r>
              <a:rPr lang="en-US" sz="2400" dirty="0" err="1"/>
              <a:t>Xipeng</a:t>
            </a:r>
            <a:r>
              <a:rPr lang="en-US" sz="2400" dirty="0"/>
              <a:t> Shen, Yan </a:t>
            </a:r>
            <a:r>
              <a:rPr lang="en-US" sz="2400" dirty="0" err="1"/>
              <a:t>Solihin</a:t>
            </a:r>
            <a:endParaRPr lang="en-US" sz="2400" dirty="0"/>
          </a:p>
        </p:txBody>
      </p:sp>
      <p:pic>
        <p:nvPicPr>
          <p:cNvPr id="4" name="Picture 3" descr="A close up of a logo&#10;&#10;Description automatically generated">
            <a:extLst>
              <a:ext uri="{FF2B5EF4-FFF2-40B4-BE49-F238E27FC236}">
                <a16:creationId xmlns:a16="http://schemas.microsoft.com/office/drawing/2014/main" id="{ACE72B32-F32F-A745-ADE2-77C88A4C1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103" y="4889560"/>
            <a:ext cx="4188029" cy="1000223"/>
          </a:xfrm>
          <a:prstGeom prst="rect">
            <a:avLst/>
          </a:prstGeom>
        </p:spPr>
      </p:pic>
      <p:pic>
        <p:nvPicPr>
          <p:cNvPr id="5" name="Picture 4" descr="A picture containing drawing, stop, sign, red&#10;&#10;Description automatically generated">
            <a:extLst>
              <a:ext uri="{FF2B5EF4-FFF2-40B4-BE49-F238E27FC236}">
                <a16:creationId xmlns:a16="http://schemas.microsoft.com/office/drawing/2014/main" id="{81535728-2E00-DD40-BEAA-146C4B4BD7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1422" y="4889560"/>
            <a:ext cx="2279475" cy="1097525"/>
          </a:xfrm>
          <a:prstGeom prst="rect">
            <a:avLst/>
          </a:prstGeom>
        </p:spPr>
      </p:pic>
    </p:spTree>
    <p:extLst>
      <p:ext uri="{BB962C8B-B14F-4D97-AF65-F5344CB8AC3E}">
        <p14:creationId xmlns:p14="http://schemas.microsoft.com/office/powerpoint/2010/main" val="183405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12F9-8718-EA44-BC93-8A797BC2B84A}"/>
              </a:ext>
            </a:extLst>
          </p:cNvPr>
          <p:cNvSpPr>
            <a:spLocks noGrp="1"/>
          </p:cNvSpPr>
          <p:nvPr>
            <p:ph type="title"/>
          </p:nvPr>
        </p:nvSpPr>
        <p:spPr>
          <a:xfrm>
            <a:off x="342900" y="346841"/>
            <a:ext cx="8458200" cy="914400"/>
          </a:xfrm>
        </p:spPr>
        <p:txBody>
          <a:bodyPr/>
          <a:lstStyle/>
          <a:p>
            <a:r>
              <a:rPr lang="en-US" dirty="0"/>
              <a:t>Possible Defenses</a:t>
            </a:r>
          </a:p>
        </p:txBody>
      </p:sp>
      <p:sp>
        <p:nvSpPr>
          <p:cNvPr id="4" name="Footer Placeholder 3">
            <a:extLst>
              <a:ext uri="{FF2B5EF4-FFF2-40B4-BE49-F238E27FC236}">
                <a16:creationId xmlns:a16="http://schemas.microsoft.com/office/drawing/2014/main" id="{DCA0D36C-313A-F34C-98CC-985E020493B3}"/>
              </a:ext>
            </a:extLst>
          </p:cNvPr>
          <p:cNvSpPr>
            <a:spLocks noGrp="1"/>
          </p:cNvSpPr>
          <p:nvPr>
            <p:ph type="ftr" sz="quarter" idx="11"/>
          </p:nvPr>
        </p:nvSpPr>
        <p:spPr/>
        <p:txBody>
          <a:bodyPr/>
          <a:lstStyle/>
          <a:p>
            <a:pPr>
              <a:defRPr/>
            </a:pPr>
            <a:r>
              <a:rPr lang="en-US" altLang="en-US" dirty="0"/>
              <a:t>Seeds for SEED: New Security Challenges for Persistent Memory</a:t>
            </a:r>
          </a:p>
        </p:txBody>
      </p:sp>
      <p:sp>
        <p:nvSpPr>
          <p:cNvPr id="5" name="TextBox 4">
            <a:extLst>
              <a:ext uri="{FF2B5EF4-FFF2-40B4-BE49-F238E27FC236}">
                <a16:creationId xmlns:a16="http://schemas.microsoft.com/office/drawing/2014/main" id="{D2986272-7677-6443-9158-AFFC7A043211}"/>
              </a:ext>
            </a:extLst>
          </p:cNvPr>
          <p:cNvSpPr txBox="1"/>
          <p:nvPr/>
        </p:nvSpPr>
        <p:spPr>
          <a:xfrm>
            <a:off x="241738" y="1261241"/>
            <a:ext cx="4246179" cy="2062103"/>
          </a:xfrm>
          <a:prstGeom prst="rect">
            <a:avLst/>
          </a:prstGeom>
          <a:noFill/>
        </p:spPr>
        <p:txBody>
          <a:bodyPr wrap="square" rtlCol="0">
            <a:spAutoFit/>
          </a:bodyPr>
          <a:lstStyle/>
          <a:p>
            <a:r>
              <a:rPr lang="en-US" sz="1600" dirty="0"/>
              <a:t>Some attacks can be mitigated using existing defenses (PSLR, DEP).</a:t>
            </a:r>
          </a:p>
          <a:p>
            <a:endParaRPr lang="en-US" sz="1600" dirty="0"/>
          </a:p>
          <a:p>
            <a:r>
              <a:rPr lang="en-US" sz="1600" dirty="0"/>
              <a:t>But some attack frameworks can breach PSLR or DEP.</a:t>
            </a:r>
          </a:p>
          <a:p>
            <a:endParaRPr lang="en-US" sz="1600" dirty="0"/>
          </a:p>
          <a:p>
            <a:r>
              <a:rPr lang="en-US" sz="1600" dirty="0"/>
              <a:t>Additional steps are needed to detect and foil attacks.</a:t>
            </a:r>
          </a:p>
        </p:txBody>
      </p:sp>
      <p:pic>
        <p:nvPicPr>
          <p:cNvPr id="7" name="Picture 6" descr="Table&#10;&#10;Description automatically generated">
            <a:extLst>
              <a:ext uri="{FF2B5EF4-FFF2-40B4-BE49-F238E27FC236}">
                <a16:creationId xmlns:a16="http://schemas.microsoft.com/office/drawing/2014/main" id="{16D74308-1B8D-A64A-96F0-7CBF11E89A90}"/>
              </a:ext>
            </a:extLst>
          </p:cNvPr>
          <p:cNvPicPr>
            <a:picLocks noChangeAspect="1"/>
          </p:cNvPicPr>
          <p:nvPr/>
        </p:nvPicPr>
        <p:blipFill>
          <a:blip r:embed="rId3"/>
          <a:stretch>
            <a:fillRect/>
          </a:stretch>
        </p:blipFill>
        <p:spPr>
          <a:xfrm>
            <a:off x="4487917" y="1271741"/>
            <a:ext cx="3957583" cy="1583033"/>
          </a:xfrm>
          <a:prstGeom prst="rect">
            <a:avLst/>
          </a:prstGeom>
        </p:spPr>
      </p:pic>
      <p:sp>
        <p:nvSpPr>
          <p:cNvPr id="8" name="TextBox 7">
            <a:extLst>
              <a:ext uri="{FF2B5EF4-FFF2-40B4-BE49-F238E27FC236}">
                <a16:creationId xmlns:a16="http://schemas.microsoft.com/office/drawing/2014/main" id="{5ECE85C6-CCFE-5540-8D55-8EED7E66D1C3}"/>
              </a:ext>
            </a:extLst>
          </p:cNvPr>
          <p:cNvSpPr txBox="1"/>
          <p:nvPr/>
        </p:nvSpPr>
        <p:spPr>
          <a:xfrm>
            <a:off x="4309242" y="2911368"/>
            <a:ext cx="4698123" cy="246221"/>
          </a:xfrm>
          <a:prstGeom prst="rect">
            <a:avLst/>
          </a:prstGeom>
          <a:noFill/>
        </p:spPr>
        <p:txBody>
          <a:bodyPr wrap="square" rtlCol="0">
            <a:spAutoFit/>
          </a:bodyPr>
          <a:lstStyle/>
          <a:p>
            <a:r>
              <a:rPr lang="en-US" sz="1000" dirty="0"/>
              <a:t>Steps 1) Address discovery (</a:t>
            </a:r>
            <a:r>
              <a:rPr lang="en-US" sz="1000" dirty="0" err="1"/>
              <a:t>fp</a:t>
            </a:r>
            <a:r>
              <a:rPr lang="en-US" sz="1000" dirty="0"/>
              <a:t>, M) 2) Exploit PMO 3) Activation 4) Seize control</a:t>
            </a:r>
          </a:p>
        </p:txBody>
      </p:sp>
      <p:sp>
        <p:nvSpPr>
          <p:cNvPr id="9" name="TextBox 8">
            <a:extLst>
              <a:ext uri="{FF2B5EF4-FFF2-40B4-BE49-F238E27FC236}">
                <a16:creationId xmlns:a16="http://schemas.microsoft.com/office/drawing/2014/main" id="{5038095C-E4EC-F24F-A5BB-2D6A57AD2CE2}"/>
              </a:ext>
            </a:extLst>
          </p:cNvPr>
          <p:cNvSpPr txBox="1"/>
          <p:nvPr/>
        </p:nvSpPr>
        <p:spPr>
          <a:xfrm>
            <a:off x="409903" y="3520966"/>
            <a:ext cx="7315200" cy="2800767"/>
          </a:xfrm>
          <a:prstGeom prst="rect">
            <a:avLst/>
          </a:prstGeom>
          <a:noFill/>
        </p:spPr>
        <p:txBody>
          <a:bodyPr wrap="square" rtlCol="0">
            <a:spAutoFit/>
          </a:bodyPr>
          <a:lstStyle/>
          <a:p>
            <a:r>
              <a:rPr lang="en-US" sz="1600" dirty="0"/>
              <a:t>Assumption: </a:t>
            </a:r>
            <a:r>
              <a:rPr lang="en-US" sz="1600" dirty="0" err="1"/>
              <a:t>fp</a:t>
            </a:r>
            <a:r>
              <a:rPr lang="en-US" sz="1600" dirty="0"/>
              <a:t> and M remain same between step 1 and 3 for attack to succeed.</a:t>
            </a:r>
          </a:p>
          <a:p>
            <a:endParaRPr lang="en-US" sz="1600" dirty="0"/>
          </a:p>
          <a:p>
            <a:r>
              <a:rPr lang="en-US" sz="1600" dirty="0"/>
              <a:t>Step 2 to Step 4: Time window to detect the attack.</a:t>
            </a:r>
          </a:p>
          <a:p>
            <a:endParaRPr lang="en-US" sz="1600" dirty="0"/>
          </a:p>
          <a:p>
            <a:r>
              <a:rPr lang="en-US" sz="1600" dirty="0"/>
              <a:t>Step 2 to Step 3: Time window to foil the attack</a:t>
            </a:r>
          </a:p>
          <a:p>
            <a:endParaRPr lang="en-US" sz="1600" dirty="0"/>
          </a:p>
          <a:p>
            <a:r>
              <a:rPr lang="en-US" sz="1600" dirty="0"/>
              <a:t>Step 3 to Step 4: Time window to foil the attack by terminating the victim process.</a:t>
            </a:r>
          </a:p>
          <a:p>
            <a:endParaRPr lang="en-US" sz="1600" dirty="0"/>
          </a:p>
          <a:p>
            <a:r>
              <a:rPr lang="en-US" sz="1600" dirty="0"/>
              <a:t>After Step 4: Too late</a:t>
            </a:r>
          </a:p>
        </p:txBody>
      </p:sp>
    </p:spTree>
    <p:extLst>
      <p:ext uri="{BB962C8B-B14F-4D97-AF65-F5344CB8AC3E}">
        <p14:creationId xmlns:p14="http://schemas.microsoft.com/office/powerpoint/2010/main" val="7546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9151-C0E5-D946-954B-C57CEEC6C49A}"/>
              </a:ext>
            </a:extLst>
          </p:cNvPr>
          <p:cNvSpPr>
            <a:spLocks noGrp="1"/>
          </p:cNvSpPr>
          <p:nvPr>
            <p:ph type="title"/>
          </p:nvPr>
        </p:nvSpPr>
        <p:spPr/>
        <p:txBody>
          <a:bodyPr/>
          <a:lstStyle/>
          <a:p>
            <a:r>
              <a:rPr lang="en-US" dirty="0"/>
              <a:t>Possible Defenses</a:t>
            </a:r>
          </a:p>
        </p:txBody>
      </p:sp>
      <p:sp>
        <p:nvSpPr>
          <p:cNvPr id="4" name="Footer Placeholder 3">
            <a:extLst>
              <a:ext uri="{FF2B5EF4-FFF2-40B4-BE49-F238E27FC236}">
                <a16:creationId xmlns:a16="http://schemas.microsoft.com/office/drawing/2014/main" id="{0B03B7CD-CB99-C147-9B9A-46B219592652}"/>
              </a:ext>
            </a:extLst>
          </p:cNvPr>
          <p:cNvSpPr>
            <a:spLocks noGrp="1"/>
          </p:cNvSpPr>
          <p:nvPr>
            <p:ph type="ftr" sz="quarter" idx="11"/>
          </p:nvPr>
        </p:nvSpPr>
        <p:spPr/>
        <p:txBody>
          <a:bodyPr/>
          <a:lstStyle/>
          <a:p>
            <a:pPr>
              <a:defRPr/>
            </a:pPr>
            <a:r>
              <a:rPr lang="en-US" altLang="en-US" dirty="0"/>
              <a:t>Seeds for SEED: New Security Challenges for Persistent Memory</a:t>
            </a:r>
          </a:p>
        </p:txBody>
      </p:sp>
      <p:sp>
        <p:nvSpPr>
          <p:cNvPr id="5" name="TextBox 4">
            <a:extLst>
              <a:ext uri="{FF2B5EF4-FFF2-40B4-BE49-F238E27FC236}">
                <a16:creationId xmlns:a16="http://schemas.microsoft.com/office/drawing/2014/main" id="{9C6A25AE-729C-8D40-80D0-3184D90B365A}"/>
              </a:ext>
            </a:extLst>
          </p:cNvPr>
          <p:cNvSpPr txBox="1"/>
          <p:nvPr/>
        </p:nvSpPr>
        <p:spPr>
          <a:xfrm>
            <a:off x="451945" y="1334814"/>
            <a:ext cx="7493876" cy="923330"/>
          </a:xfrm>
          <a:prstGeom prst="rect">
            <a:avLst/>
          </a:prstGeom>
          <a:noFill/>
        </p:spPr>
        <p:txBody>
          <a:bodyPr wrap="square" rtlCol="0">
            <a:spAutoFit/>
          </a:bodyPr>
          <a:lstStyle/>
          <a:p>
            <a:r>
              <a:rPr lang="en-US" dirty="0"/>
              <a:t>Denial of service attacks:</a:t>
            </a:r>
          </a:p>
          <a:p>
            <a:pPr marL="285750" indent="-285750">
              <a:buFont typeface="Arial" panose="020B0604020202020204" pitchFamily="34" charset="0"/>
              <a:buChar char="•"/>
            </a:pPr>
            <a:r>
              <a:rPr lang="en-US" dirty="0"/>
              <a:t>Don’t rely on pointers</a:t>
            </a:r>
          </a:p>
          <a:p>
            <a:pPr marL="285750" indent="-285750">
              <a:buFont typeface="Arial" panose="020B0604020202020204" pitchFamily="34" charset="0"/>
              <a:buChar char="•"/>
            </a:pPr>
            <a:r>
              <a:rPr lang="en-US" dirty="0"/>
              <a:t>Detect by performing data integrity check (e.g., SHA256 hash code)</a:t>
            </a:r>
          </a:p>
        </p:txBody>
      </p:sp>
      <p:sp>
        <p:nvSpPr>
          <p:cNvPr id="6" name="TextBox 5">
            <a:extLst>
              <a:ext uri="{FF2B5EF4-FFF2-40B4-BE49-F238E27FC236}">
                <a16:creationId xmlns:a16="http://schemas.microsoft.com/office/drawing/2014/main" id="{0AF7A70D-D0A9-1F4C-803D-DC4A2277ED88}"/>
              </a:ext>
            </a:extLst>
          </p:cNvPr>
          <p:cNvSpPr txBox="1"/>
          <p:nvPr/>
        </p:nvSpPr>
        <p:spPr>
          <a:xfrm>
            <a:off x="451946" y="2414009"/>
            <a:ext cx="7493875" cy="646331"/>
          </a:xfrm>
          <a:prstGeom prst="rect">
            <a:avLst/>
          </a:prstGeom>
          <a:noFill/>
        </p:spPr>
        <p:txBody>
          <a:bodyPr wrap="square" rtlCol="0">
            <a:spAutoFit/>
          </a:bodyPr>
          <a:lstStyle/>
          <a:p>
            <a:r>
              <a:rPr lang="en-US" dirty="0"/>
              <a:t>Attacks corrupting decision making data:</a:t>
            </a:r>
          </a:p>
          <a:p>
            <a:pPr marL="285750" indent="-285750">
              <a:buFont typeface="Arial" panose="020B0604020202020204" pitchFamily="34" charset="0"/>
              <a:buChar char="•"/>
            </a:pPr>
            <a:r>
              <a:rPr lang="en-US" dirty="0"/>
              <a:t>Perform data invariance checks (test invariance properties of data)</a:t>
            </a:r>
          </a:p>
        </p:txBody>
      </p:sp>
      <p:graphicFrame>
        <p:nvGraphicFramePr>
          <p:cNvPr id="7" name="Table 7">
            <a:extLst>
              <a:ext uri="{FF2B5EF4-FFF2-40B4-BE49-F238E27FC236}">
                <a16:creationId xmlns:a16="http://schemas.microsoft.com/office/drawing/2014/main" id="{1DD0AF80-9CD5-E94D-B814-6AA2DE3D7F7F}"/>
              </a:ext>
            </a:extLst>
          </p:cNvPr>
          <p:cNvGraphicFramePr>
            <a:graphicFrameLocks noGrp="1"/>
          </p:cNvGraphicFramePr>
          <p:nvPr>
            <p:extLst>
              <p:ext uri="{D42A27DB-BD31-4B8C-83A1-F6EECF244321}">
                <p14:modId xmlns:p14="http://schemas.microsoft.com/office/powerpoint/2010/main" val="3353602140"/>
              </p:ext>
            </p:extLst>
          </p:nvPr>
        </p:nvGraphicFramePr>
        <p:xfrm>
          <a:off x="848082" y="3170270"/>
          <a:ext cx="7493874" cy="3181635"/>
        </p:xfrm>
        <a:graphic>
          <a:graphicData uri="http://schemas.openxmlformats.org/drawingml/2006/table">
            <a:tbl>
              <a:tblPr firstRow="1" bandRow="1">
                <a:tableStyleId>{073A0DAA-6AF3-43AB-8588-CEC1D06C72B9}</a:tableStyleId>
              </a:tblPr>
              <a:tblGrid>
                <a:gridCol w="2544434">
                  <a:extLst>
                    <a:ext uri="{9D8B030D-6E8A-4147-A177-3AD203B41FA5}">
                      <a16:colId xmlns:a16="http://schemas.microsoft.com/office/drawing/2014/main" val="2656647906"/>
                    </a:ext>
                  </a:extLst>
                </a:gridCol>
                <a:gridCol w="2451482">
                  <a:extLst>
                    <a:ext uri="{9D8B030D-6E8A-4147-A177-3AD203B41FA5}">
                      <a16:colId xmlns:a16="http://schemas.microsoft.com/office/drawing/2014/main" val="821291602"/>
                    </a:ext>
                  </a:extLst>
                </a:gridCol>
                <a:gridCol w="2497958">
                  <a:extLst>
                    <a:ext uri="{9D8B030D-6E8A-4147-A177-3AD203B41FA5}">
                      <a16:colId xmlns:a16="http://schemas.microsoft.com/office/drawing/2014/main" val="1761457587"/>
                    </a:ext>
                  </a:extLst>
                </a:gridCol>
              </a:tblGrid>
              <a:tr h="621315">
                <a:tc>
                  <a:txBody>
                    <a:bodyPr/>
                    <a:lstStyle/>
                    <a:p>
                      <a:r>
                        <a:rPr lang="en-US" dirty="0"/>
                        <a:t>Attack</a:t>
                      </a:r>
                    </a:p>
                  </a:txBody>
                  <a:tcPr/>
                </a:tc>
                <a:tc>
                  <a:txBody>
                    <a:bodyPr/>
                    <a:lstStyle/>
                    <a:p>
                      <a:r>
                        <a:rPr lang="en-US" dirty="0"/>
                        <a:t>Assumptions</a:t>
                      </a:r>
                    </a:p>
                  </a:txBody>
                  <a:tcPr/>
                </a:tc>
                <a:tc>
                  <a:txBody>
                    <a:bodyPr/>
                    <a:lstStyle/>
                    <a:p>
                      <a:r>
                        <a:rPr lang="en-US" dirty="0"/>
                        <a:t>Detection Strategy</a:t>
                      </a:r>
                    </a:p>
                  </a:txBody>
                  <a:tcPr/>
                </a:tc>
                <a:extLst>
                  <a:ext uri="{0D108BD9-81ED-4DB2-BD59-A6C34878D82A}">
                    <a16:rowId xmlns:a16="http://schemas.microsoft.com/office/drawing/2014/main" val="415537999"/>
                  </a:ext>
                </a:extLst>
              </a:tr>
              <a:tr h="357102">
                <a:tc>
                  <a:txBody>
                    <a:bodyPr/>
                    <a:lstStyle/>
                    <a:p>
                      <a:r>
                        <a:rPr lang="en-US" sz="1600" dirty="0"/>
                        <a:t>Pointer redirection to out of context code</a:t>
                      </a:r>
                    </a:p>
                  </a:txBody>
                  <a:tcPr/>
                </a:tc>
                <a:tc>
                  <a:txBody>
                    <a:bodyPr/>
                    <a:lstStyle/>
                    <a:p>
                      <a:r>
                        <a:rPr lang="en-US" sz="1600" dirty="0"/>
                        <a:t>No PSLR or breached,</a:t>
                      </a:r>
                    </a:p>
                    <a:p>
                      <a:r>
                        <a:rPr lang="en-US" sz="1600" dirty="0"/>
                        <a:t>PM2VM pointers</a:t>
                      </a:r>
                    </a:p>
                  </a:txBody>
                  <a:tcPr/>
                </a:tc>
                <a:tc>
                  <a:txBody>
                    <a:bodyPr/>
                    <a:lstStyle/>
                    <a:p>
                      <a:r>
                        <a:rPr lang="en-US" sz="1600" dirty="0"/>
                        <a:t>Topology verification</a:t>
                      </a:r>
                    </a:p>
                  </a:txBody>
                  <a:tcPr/>
                </a:tc>
                <a:extLst>
                  <a:ext uri="{0D108BD9-81ED-4DB2-BD59-A6C34878D82A}">
                    <a16:rowId xmlns:a16="http://schemas.microsoft.com/office/drawing/2014/main" val="3767842424"/>
                  </a:ext>
                </a:extLst>
              </a:tr>
              <a:tr h="359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Pointer redirection to injected code</a:t>
                      </a:r>
                    </a:p>
                  </a:txBody>
                  <a:tcPr/>
                </a:tc>
                <a:tc>
                  <a:txBody>
                    <a:bodyPr/>
                    <a:lstStyle/>
                    <a:p>
                      <a:r>
                        <a:rPr lang="en-US" sz="1600" dirty="0"/>
                        <a:t>No PSL and DEP or both breached, </a:t>
                      </a:r>
                    </a:p>
                    <a:p>
                      <a:r>
                        <a:rPr lang="en-US" sz="1600" dirty="0"/>
                        <a:t>PM2VM pointers</a:t>
                      </a:r>
                    </a:p>
                  </a:txBody>
                  <a:tcPr/>
                </a:tc>
                <a:tc>
                  <a:txBody>
                    <a:bodyPr/>
                    <a:lstStyle/>
                    <a:p>
                      <a:r>
                        <a:rPr lang="en-US" sz="1600" dirty="0"/>
                        <a:t>Topology verification</a:t>
                      </a:r>
                    </a:p>
                  </a:txBody>
                  <a:tcPr/>
                </a:tc>
                <a:extLst>
                  <a:ext uri="{0D108BD9-81ED-4DB2-BD59-A6C34878D82A}">
                    <a16:rowId xmlns:a16="http://schemas.microsoft.com/office/drawing/2014/main" val="1543032454"/>
                  </a:ext>
                </a:extLst>
              </a:tr>
              <a:tr h="359968">
                <a:tc>
                  <a:txBody>
                    <a:bodyPr/>
                    <a:lstStyle/>
                    <a:p>
                      <a:r>
                        <a:rPr lang="en-US" sz="1600" dirty="0"/>
                        <a:t>Denial of service</a:t>
                      </a:r>
                    </a:p>
                  </a:txBody>
                  <a:tcPr/>
                </a:tc>
                <a:tc>
                  <a:txBody>
                    <a:bodyPr/>
                    <a:lstStyle/>
                    <a:p>
                      <a:endParaRPr lang="en-US" sz="1600" dirty="0"/>
                    </a:p>
                  </a:txBody>
                  <a:tcPr/>
                </a:tc>
                <a:tc>
                  <a:txBody>
                    <a:bodyPr/>
                    <a:lstStyle/>
                    <a:p>
                      <a:r>
                        <a:rPr lang="en-US" sz="1600" dirty="0"/>
                        <a:t>Hash re-computation and comparison</a:t>
                      </a:r>
                    </a:p>
                  </a:txBody>
                  <a:tcPr/>
                </a:tc>
                <a:extLst>
                  <a:ext uri="{0D108BD9-81ED-4DB2-BD59-A6C34878D82A}">
                    <a16:rowId xmlns:a16="http://schemas.microsoft.com/office/drawing/2014/main" val="2800248926"/>
                  </a:ext>
                </a:extLst>
              </a:tr>
              <a:tr h="359968">
                <a:tc>
                  <a:txBody>
                    <a:bodyPr/>
                    <a:lstStyle/>
                    <a:p>
                      <a:r>
                        <a:rPr lang="en-US" sz="1600" dirty="0"/>
                        <a:t>Corrupting decision-making data</a:t>
                      </a:r>
                    </a:p>
                  </a:txBody>
                  <a:tcPr/>
                </a:tc>
                <a:tc>
                  <a:txBody>
                    <a:bodyPr/>
                    <a:lstStyle/>
                    <a:p>
                      <a:endParaRPr lang="en-US" sz="1600" dirty="0"/>
                    </a:p>
                  </a:txBody>
                  <a:tcPr/>
                </a:tc>
                <a:tc>
                  <a:txBody>
                    <a:bodyPr/>
                    <a:lstStyle/>
                    <a:p>
                      <a:r>
                        <a:rPr lang="en-US" sz="1600" dirty="0"/>
                        <a:t>Data invariance checking</a:t>
                      </a:r>
                    </a:p>
                  </a:txBody>
                  <a:tcPr/>
                </a:tc>
                <a:extLst>
                  <a:ext uri="{0D108BD9-81ED-4DB2-BD59-A6C34878D82A}">
                    <a16:rowId xmlns:a16="http://schemas.microsoft.com/office/drawing/2014/main" val="3062959026"/>
                  </a:ext>
                </a:extLst>
              </a:tr>
            </a:tbl>
          </a:graphicData>
        </a:graphic>
      </p:graphicFrame>
      <p:sp>
        <p:nvSpPr>
          <p:cNvPr id="8" name="Rectangle 7">
            <a:extLst>
              <a:ext uri="{FF2B5EF4-FFF2-40B4-BE49-F238E27FC236}">
                <a16:creationId xmlns:a16="http://schemas.microsoft.com/office/drawing/2014/main" id="{80E069AB-6F9B-F147-A7A4-FB3D4E179A27}"/>
              </a:ext>
            </a:extLst>
          </p:cNvPr>
          <p:cNvSpPr/>
          <p:nvPr/>
        </p:nvSpPr>
        <p:spPr>
          <a:xfrm>
            <a:off x="837572" y="3783724"/>
            <a:ext cx="7493874" cy="599089"/>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2000"/>
                </a:schemeClr>
              </a:solidFill>
            </a:endParaRPr>
          </a:p>
        </p:txBody>
      </p:sp>
      <p:sp>
        <p:nvSpPr>
          <p:cNvPr id="9" name="Rectangle 8">
            <a:extLst>
              <a:ext uri="{FF2B5EF4-FFF2-40B4-BE49-F238E27FC236}">
                <a16:creationId xmlns:a16="http://schemas.microsoft.com/office/drawing/2014/main" id="{14576F63-86DB-394D-96EB-1A60693021BF}"/>
              </a:ext>
            </a:extLst>
          </p:cNvPr>
          <p:cNvSpPr/>
          <p:nvPr/>
        </p:nvSpPr>
        <p:spPr>
          <a:xfrm>
            <a:off x="848082" y="4407483"/>
            <a:ext cx="7493874" cy="723384"/>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2000"/>
                </a:schemeClr>
              </a:solidFill>
            </a:endParaRPr>
          </a:p>
        </p:txBody>
      </p:sp>
      <p:sp>
        <p:nvSpPr>
          <p:cNvPr id="10" name="Rectangle 9">
            <a:extLst>
              <a:ext uri="{FF2B5EF4-FFF2-40B4-BE49-F238E27FC236}">
                <a16:creationId xmlns:a16="http://schemas.microsoft.com/office/drawing/2014/main" id="{64E35BE2-F89D-AC42-9B93-A3C5019AD59A}"/>
              </a:ext>
            </a:extLst>
          </p:cNvPr>
          <p:cNvSpPr/>
          <p:nvPr/>
        </p:nvSpPr>
        <p:spPr>
          <a:xfrm>
            <a:off x="802044" y="5153727"/>
            <a:ext cx="7493874" cy="599089"/>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2000"/>
                </a:schemeClr>
              </a:solidFill>
            </a:endParaRPr>
          </a:p>
        </p:txBody>
      </p:sp>
      <p:sp>
        <p:nvSpPr>
          <p:cNvPr id="11" name="Rectangle 10">
            <a:extLst>
              <a:ext uri="{FF2B5EF4-FFF2-40B4-BE49-F238E27FC236}">
                <a16:creationId xmlns:a16="http://schemas.microsoft.com/office/drawing/2014/main" id="{9CF78FF2-D9C2-8646-A51B-22867ADC59FF}"/>
              </a:ext>
            </a:extLst>
          </p:cNvPr>
          <p:cNvSpPr/>
          <p:nvPr/>
        </p:nvSpPr>
        <p:spPr>
          <a:xfrm>
            <a:off x="837572" y="5752816"/>
            <a:ext cx="7493874" cy="599089"/>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72000"/>
                </a:schemeClr>
              </a:solidFill>
            </a:endParaRPr>
          </a:p>
        </p:txBody>
      </p:sp>
    </p:spTree>
    <p:extLst>
      <p:ext uri="{BB962C8B-B14F-4D97-AF65-F5344CB8AC3E}">
        <p14:creationId xmlns:p14="http://schemas.microsoft.com/office/powerpoint/2010/main" val="159183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22" presetClass="exit" presetSubtype="4" fill="hold" grpId="0" nodeType="withEffect">
                                  <p:stCondLst>
                                    <p:cond delay="0"/>
                                  </p:stCondLst>
                                  <p:childTnLst>
                                    <p:animEffect transition="out" filter="wipe(down)">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0" nodeType="clickEffect">
                                  <p:stCondLst>
                                    <p:cond delay="0"/>
                                  </p:stCondLst>
                                  <p:childTnLst>
                                    <p:animEffect transition="out" filter="wipe(down)">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0" nodeType="clickEffect">
                                  <p:stCondLst>
                                    <p:cond delay="0"/>
                                  </p:stCondLst>
                                  <p:childTnLst>
                                    <p:animEffect transition="out" filter="wipe(down)">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3E8F-378B-1744-90E9-9D4C86FDB88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278D0C-4D74-A240-82B3-14FEA55F71C6}"/>
              </a:ext>
            </a:extLst>
          </p:cNvPr>
          <p:cNvSpPr>
            <a:spLocks noGrp="1"/>
          </p:cNvSpPr>
          <p:nvPr>
            <p:ph idx="1"/>
          </p:nvPr>
        </p:nvSpPr>
        <p:spPr/>
        <p:txBody>
          <a:bodyPr/>
          <a:lstStyle/>
          <a:p>
            <a:r>
              <a:rPr lang="en-US" dirty="0"/>
              <a:t>PMO sharing among processes makes PMOs a new tool for launching security attacks.</a:t>
            </a:r>
          </a:p>
          <a:p>
            <a:pPr lvl="1"/>
            <a:r>
              <a:rPr lang="en-US" dirty="0"/>
              <a:t>Demonstrated PMO-based attacks and possible defenses.</a:t>
            </a:r>
          </a:p>
          <a:p>
            <a:r>
              <a:rPr lang="en-US" dirty="0"/>
              <a:t>Increased memory safety (beyond DRAM security practices) is needed for PM.</a:t>
            </a:r>
          </a:p>
        </p:txBody>
      </p:sp>
      <p:sp>
        <p:nvSpPr>
          <p:cNvPr id="4" name="Footer Placeholder 3">
            <a:extLst>
              <a:ext uri="{FF2B5EF4-FFF2-40B4-BE49-F238E27FC236}">
                <a16:creationId xmlns:a16="http://schemas.microsoft.com/office/drawing/2014/main" id="{77CF8350-AD63-FC43-AFBE-300938916432}"/>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145632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65EC14-D7D7-7B4C-B14D-26081E17A806}"/>
              </a:ext>
            </a:extLst>
          </p:cNvPr>
          <p:cNvSpPr>
            <a:spLocks noGrp="1"/>
          </p:cNvSpPr>
          <p:nvPr>
            <p:ph type="ftr" sz="quarter" idx="11"/>
          </p:nvPr>
        </p:nvSpPr>
        <p:spPr/>
        <p:txBody>
          <a:bodyPr/>
          <a:lstStyle/>
          <a:p>
            <a:pPr>
              <a:defRPr/>
            </a:pPr>
            <a:r>
              <a:rPr lang="en-US" altLang="en-US" dirty="0"/>
              <a:t>Seeds for SEED: New Security Challenges for Persistent Memory</a:t>
            </a:r>
          </a:p>
        </p:txBody>
      </p:sp>
      <p:sp>
        <p:nvSpPr>
          <p:cNvPr id="5" name="TextBox 4">
            <a:extLst>
              <a:ext uri="{FF2B5EF4-FFF2-40B4-BE49-F238E27FC236}">
                <a16:creationId xmlns:a16="http://schemas.microsoft.com/office/drawing/2014/main" id="{22DE269E-9FC2-5140-B229-F3FB739F6BBD}"/>
              </a:ext>
            </a:extLst>
          </p:cNvPr>
          <p:cNvSpPr txBox="1"/>
          <p:nvPr/>
        </p:nvSpPr>
        <p:spPr>
          <a:xfrm>
            <a:off x="2240701" y="2844225"/>
            <a:ext cx="4708635" cy="584775"/>
          </a:xfrm>
          <a:prstGeom prst="rect">
            <a:avLst/>
          </a:prstGeom>
          <a:noFill/>
        </p:spPr>
        <p:txBody>
          <a:bodyPr wrap="square" rtlCol="0">
            <a:spAutoFit/>
          </a:bodyPr>
          <a:lstStyle/>
          <a:p>
            <a:r>
              <a:rPr lang="en-US" sz="3200" dirty="0"/>
              <a:t>Questions/Comments:</a:t>
            </a:r>
          </a:p>
        </p:txBody>
      </p:sp>
    </p:spTree>
    <p:extLst>
      <p:ext uri="{BB962C8B-B14F-4D97-AF65-F5344CB8AC3E}">
        <p14:creationId xmlns:p14="http://schemas.microsoft.com/office/powerpoint/2010/main" val="13965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8351-B48A-AF45-B59C-87E5C31B72E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D2C2C8B-BBE7-E444-BE65-650CCAFF4843}"/>
              </a:ext>
            </a:extLst>
          </p:cNvPr>
          <p:cNvSpPr>
            <a:spLocks noGrp="1"/>
          </p:cNvSpPr>
          <p:nvPr>
            <p:ph idx="1"/>
          </p:nvPr>
        </p:nvSpPr>
        <p:spPr/>
        <p:txBody>
          <a:bodyPr/>
          <a:lstStyle/>
          <a:p>
            <a:pPr marL="0" indent="0">
              <a:buNone/>
            </a:pPr>
            <a:r>
              <a:rPr lang="en-US" sz="1200" dirty="0"/>
              <a:t>[1] X. </a:t>
            </a:r>
            <a:r>
              <a:rPr lang="en-US" sz="1200" dirty="0" err="1"/>
              <a:t>Yuanchao</a:t>
            </a:r>
            <a:r>
              <a:rPr lang="en-US" sz="1200" dirty="0"/>
              <a:t>, S. Yan, S. </a:t>
            </a:r>
            <a:r>
              <a:rPr lang="en-US" sz="1200" dirty="0" err="1"/>
              <a:t>Xipeng</a:t>
            </a:r>
            <a:r>
              <a:rPr lang="en-US" sz="1200" dirty="0"/>
              <a:t>, “MERR: Improving security of persistent memory objects via efficient memory exposure reduction and randomization,” In Proceedings of the Twenty-Fifth International Conference on Architectural Support for Programming Languages and Operating Systems 2020 Mar 9 (pp. 987-1000). </a:t>
            </a:r>
          </a:p>
          <a:p>
            <a:pPr marL="0" indent="0">
              <a:buNone/>
            </a:pPr>
            <a:r>
              <a:rPr lang="en-US" sz="1200" dirty="0"/>
              <a:t>[2] (SNIA), S. N. I. A. Persistent memory hardware threat model. Technical Whitepaper (2018). </a:t>
            </a:r>
          </a:p>
          <a:p>
            <a:pPr marL="0" indent="0">
              <a:buNone/>
            </a:pPr>
            <a:r>
              <a:rPr lang="en-US" sz="1200" dirty="0"/>
              <a:t>[3] X. </a:t>
            </a:r>
            <a:r>
              <a:rPr lang="en-US" sz="1200" dirty="0" err="1"/>
              <a:t>Yuanchao</a:t>
            </a:r>
            <a:r>
              <a:rPr lang="en-US" sz="1200" dirty="0"/>
              <a:t>, Y. </a:t>
            </a:r>
            <a:r>
              <a:rPr lang="en-US" sz="1200" dirty="0" err="1"/>
              <a:t>ChenCheng</a:t>
            </a:r>
            <a:r>
              <a:rPr lang="en-US" sz="1200" dirty="0"/>
              <a:t>, S. Yan, S. </a:t>
            </a:r>
            <a:r>
              <a:rPr lang="en-US" sz="1200" dirty="0" err="1"/>
              <a:t>Xipeng</a:t>
            </a:r>
            <a:r>
              <a:rPr lang="en-US" sz="1200" dirty="0"/>
              <a:t>, “Hardware-based domain virtualization for intra-process isolation of persistent memory objects,” In 2020 ACM/IEEE 47th Annual International Symposium on Computer Architecture (ISCA) 2020 May 30 (pp. 680-692). IEEE. </a:t>
            </a:r>
          </a:p>
          <a:p>
            <a:pPr marL="0" indent="0">
              <a:buNone/>
            </a:pPr>
            <a:endParaRPr lang="en-US" sz="1200" dirty="0"/>
          </a:p>
          <a:p>
            <a:pPr marL="0" indent="0">
              <a:buNone/>
            </a:pPr>
            <a:endParaRPr lang="en-US" dirty="0"/>
          </a:p>
        </p:txBody>
      </p:sp>
      <p:sp>
        <p:nvSpPr>
          <p:cNvPr id="4" name="Footer Placeholder 3">
            <a:extLst>
              <a:ext uri="{FF2B5EF4-FFF2-40B4-BE49-F238E27FC236}">
                <a16:creationId xmlns:a16="http://schemas.microsoft.com/office/drawing/2014/main" id="{BEAC661A-F191-9645-B21E-D2E69A2506BC}"/>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137305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547D-DE27-924B-BA06-DB589170D1E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EBC4EDE-6EBB-5246-853A-6C4D27CA0736}"/>
              </a:ext>
            </a:extLst>
          </p:cNvPr>
          <p:cNvSpPr>
            <a:spLocks noGrp="1"/>
          </p:cNvSpPr>
          <p:nvPr>
            <p:ph idx="1"/>
          </p:nvPr>
        </p:nvSpPr>
        <p:spPr/>
        <p:txBody>
          <a:bodyPr/>
          <a:lstStyle/>
          <a:p>
            <a:r>
              <a:rPr lang="en-US" sz="2800" dirty="0"/>
              <a:t>PM abstractions</a:t>
            </a:r>
          </a:p>
          <a:p>
            <a:pPr lvl="1"/>
            <a:r>
              <a:rPr lang="en-US" sz="2400" dirty="0"/>
              <a:t>File systems</a:t>
            </a:r>
          </a:p>
          <a:p>
            <a:pPr lvl="1"/>
            <a:r>
              <a:rPr lang="en-US" sz="2400" dirty="0"/>
              <a:t>Persistent memory objects (PMOs)</a:t>
            </a:r>
          </a:p>
          <a:p>
            <a:r>
              <a:rPr lang="en-US" sz="2800" dirty="0"/>
              <a:t>Security threats from use of PM</a:t>
            </a:r>
          </a:p>
          <a:p>
            <a:pPr lvl="1"/>
            <a:r>
              <a:rPr lang="en-US" sz="2400" dirty="0"/>
              <a:t>Data remanence </a:t>
            </a:r>
            <a:r>
              <a:rPr lang="en-US" sz="2400" dirty="0">
                <a:sym typeface="Wingdings" pitchFamily="2" charset="2"/>
              </a:rPr>
              <a:t> encryption</a:t>
            </a:r>
          </a:p>
          <a:p>
            <a:pPr lvl="1"/>
            <a:r>
              <a:rPr lang="en-US" sz="2400" dirty="0">
                <a:sym typeface="Wingdings" pitchFamily="2" charset="2"/>
              </a:rPr>
              <a:t>Early wear out by repeated writes  wear leveling</a:t>
            </a:r>
            <a:endParaRPr lang="en-US" sz="2400" dirty="0"/>
          </a:p>
          <a:p>
            <a:r>
              <a:rPr lang="en-US" sz="2800" dirty="0"/>
              <a:t>Security threats from use of PMO model</a:t>
            </a:r>
          </a:p>
          <a:p>
            <a:pPr lvl="1"/>
            <a:r>
              <a:rPr lang="en-US" sz="2400" dirty="0"/>
              <a:t>Make unauthorized accesses to PMOs difficult</a:t>
            </a:r>
          </a:p>
          <a:p>
            <a:pPr lvl="1"/>
            <a:r>
              <a:rPr lang="en-US" sz="2400" dirty="0">
                <a:solidFill>
                  <a:srgbClr val="FF0000"/>
                </a:solidFill>
              </a:rPr>
              <a:t>What are the threats and when protection is affective?</a:t>
            </a:r>
          </a:p>
          <a:p>
            <a:endParaRPr lang="en-US" dirty="0"/>
          </a:p>
        </p:txBody>
      </p:sp>
      <p:sp>
        <p:nvSpPr>
          <p:cNvPr id="4" name="Footer Placeholder 3">
            <a:extLst>
              <a:ext uri="{FF2B5EF4-FFF2-40B4-BE49-F238E27FC236}">
                <a16:creationId xmlns:a16="http://schemas.microsoft.com/office/drawing/2014/main" id="{40197163-600A-934E-BDC7-C187808BD3CC}"/>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custDataLst>
      <p:tags r:id="rId1"/>
    </p:custDataLst>
    <p:extLst>
      <p:ext uri="{BB962C8B-B14F-4D97-AF65-F5344CB8AC3E}">
        <p14:creationId xmlns:p14="http://schemas.microsoft.com/office/powerpoint/2010/main" val="76249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C856-3533-D04E-90D5-0D5CEF0BC07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9F025DE-760B-9848-A108-C5314C3984C9}"/>
              </a:ext>
            </a:extLst>
          </p:cNvPr>
          <p:cNvSpPr>
            <a:spLocks noGrp="1"/>
          </p:cNvSpPr>
          <p:nvPr>
            <p:ph idx="1"/>
          </p:nvPr>
        </p:nvSpPr>
        <p:spPr/>
        <p:txBody>
          <a:bodyPr/>
          <a:lstStyle/>
          <a:p>
            <a:r>
              <a:rPr lang="en-US" dirty="0"/>
              <a:t>Background</a:t>
            </a:r>
          </a:p>
          <a:p>
            <a:pPr lvl="1"/>
            <a:r>
              <a:rPr lang="en-US" dirty="0"/>
              <a:t>PMOs</a:t>
            </a:r>
          </a:p>
          <a:p>
            <a:pPr lvl="1"/>
            <a:r>
              <a:rPr lang="en-US" dirty="0"/>
              <a:t>Security implications of PM</a:t>
            </a:r>
          </a:p>
          <a:p>
            <a:r>
              <a:rPr lang="en-US" dirty="0"/>
              <a:t>Previous work</a:t>
            </a:r>
          </a:p>
          <a:p>
            <a:r>
              <a:rPr lang="en-US" dirty="0"/>
              <a:t>PMO threat model</a:t>
            </a:r>
          </a:p>
          <a:p>
            <a:r>
              <a:rPr lang="en-US" dirty="0"/>
              <a:t>Attack types</a:t>
            </a:r>
          </a:p>
          <a:p>
            <a:r>
              <a:rPr lang="en-US" dirty="0"/>
              <a:t>Possible defenses</a:t>
            </a:r>
          </a:p>
          <a:p>
            <a:r>
              <a:rPr lang="en-US" dirty="0"/>
              <a:t>Conclusion</a:t>
            </a:r>
          </a:p>
        </p:txBody>
      </p:sp>
      <p:sp>
        <p:nvSpPr>
          <p:cNvPr id="4" name="Footer Placeholder 3">
            <a:extLst>
              <a:ext uri="{FF2B5EF4-FFF2-40B4-BE49-F238E27FC236}">
                <a16:creationId xmlns:a16="http://schemas.microsoft.com/office/drawing/2014/main" id="{CE59F576-DF8B-9B46-8C4E-191FAEF34020}"/>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16303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A0CD-09BE-1840-8641-273F641D9BE1}"/>
              </a:ext>
            </a:extLst>
          </p:cNvPr>
          <p:cNvSpPr>
            <a:spLocks noGrp="1"/>
          </p:cNvSpPr>
          <p:nvPr>
            <p:ph type="title"/>
          </p:nvPr>
        </p:nvSpPr>
        <p:spPr/>
        <p:txBody>
          <a:bodyPr/>
          <a:lstStyle/>
          <a:p>
            <a:r>
              <a:rPr lang="en-US" dirty="0"/>
              <a:t>PMOs</a:t>
            </a:r>
          </a:p>
        </p:txBody>
      </p:sp>
      <p:sp>
        <p:nvSpPr>
          <p:cNvPr id="3" name="Content Placeholder 2">
            <a:extLst>
              <a:ext uri="{FF2B5EF4-FFF2-40B4-BE49-F238E27FC236}">
                <a16:creationId xmlns:a16="http://schemas.microsoft.com/office/drawing/2014/main" id="{67488F6A-6314-3249-A869-76F74D2ED207}"/>
              </a:ext>
            </a:extLst>
          </p:cNvPr>
          <p:cNvSpPr>
            <a:spLocks noGrp="1"/>
          </p:cNvSpPr>
          <p:nvPr>
            <p:ph idx="1"/>
          </p:nvPr>
        </p:nvSpPr>
        <p:spPr/>
        <p:txBody>
          <a:bodyPr/>
          <a:lstStyle/>
          <a:p>
            <a:r>
              <a:rPr lang="en-US" dirty="0"/>
              <a:t>Abstraction to hold pointer-rich regular data structures encapsulated in objects [1].</a:t>
            </a:r>
          </a:p>
          <a:p>
            <a:r>
              <a:rPr lang="en-US" dirty="0"/>
              <a:t>Managed by OS</a:t>
            </a:r>
          </a:p>
          <a:p>
            <a:r>
              <a:rPr lang="en-US" dirty="0"/>
              <a:t>No file system backing</a:t>
            </a:r>
          </a:p>
          <a:p>
            <a:r>
              <a:rPr lang="en-US" dirty="0">
                <a:latin typeface="Century" panose="02040604050505020304" pitchFamily="18" charset="0"/>
              </a:rPr>
              <a:t>attach()</a:t>
            </a:r>
            <a:r>
              <a:rPr lang="en-US" dirty="0"/>
              <a:t>/</a:t>
            </a:r>
            <a:r>
              <a:rPr lang="en-US" dirty="0">
                <a:latin typeface="Century" panose="02040604050505020304" pitchFamily="18" charset="0"/>
              </a:rPr>
              <a:t>detach() </a:t>
            </a:r>
            <a:r>
              <a:rPr lang="en-US" dirty="0"/>
              <a:t>to map/</a:t>
            </a:r>
            <a:r>
              <a:rPr lang="en-US" dirty="0" err="1"/>
              <a:t>unmap</a:t>
            </a:r>
            <a:r>
              <a:rPr lang="en-US" dirty="0"/>
              <a:t> a PMO </a:t>
            </a:r>
          </a:p>
          <a:p>
            <a:r>
              <a:rPr lang="en-US" dirty="0"/>
              <a:t>Direct access by load/store</a:t>
            </a:r>
          </a:p>
        </p:txBody>
      </p:sp>
      <p:sp>
        <p:nvSpPr>
          <p:cNvPr id="4" name="Footer Placeholder 3">
            <a:extLst>
              <a:ext uri="{FF2B5EF4-FFF2-40B4-BE49-F238E27FC236}">
                <a16:creationId xmlns:a16="http://schemas.microsoft.com/office/drawing/2014/main" id="{EAAB8EEB-4D33-D84F-86D3-12420B0B31C5}"/>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35982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4AB8-2CA2-354E-A2D9-18B137A6E32D}"/>
              </a:ext>
            </a:extLst>
          </p:cNvPr>
          <p:cNvSpPr>
            <a:spLocks noGrp="1"/>
          </p:cNvSpPr>
          <p:nvPr>
            <p:ph type="title"/>
          </p:nvPr>
        </p:nvSpPr>
        <p:spPr/>
        <p:txBody>
          <a:bodyPr/>
          <a:lstStyle/>
          <a:p>
            <a:r>
              <a:rPr lang="en-US" dirty="0"/>
              <a:t>Background: Security Implication of PM</a:t>
            </a:r>
          </a:p>
        </p:txBody>
      </p:sp>
      <p:sp>
        <p:nvSpPr>
          <p:cNvPr id="3" name="Content Placeholder 2">
            <a:extLst>
              <a:ext uri="{FF2B5EF4-FFF2-40B4-BE49-F238E27FC236}">
                <a16:creationId xmlns:a16="http://schemas.microsoft.com/office/drawing/2014/main" id="{18C0B3BE-8941-D64E-AC77-09E1588937A6}"/>
              </a:ext>
            </a:extLst>
          </p:cNvPr>
          <p:cNvSpPr>
            <a:spLocks noGrp="1"/>
          </p:cNvSpPr>
          <p:nvPr>
            <p:ph idx="1"/>
          </p:nvPr>
        </p:nvSpPr>
        <p:spPr/>
        <p:txBody>
          <a:bodyPr/>
          <a:lstStyle/>
          <a:p>
            <a:r>
              <a:rPr lang="en-US" sz="2400" dirty="0"/>
              <a:t>vs DRAM data</a:t>
            </a:r>
          </a:p>
          <a:p>
            <a:pPr lvl="1"/>
            <a:r>
              <a:rPr lang="en-US" sz="2000" dirty="0"/>
              <a:t>“Memory protection practices for DRAM apply to PM” [2] but not sufficient.</a:t>
            </a:r>
          </a:p>
          <a:p>
            <a:pPr lvl="1"/>
            <a:r>
              <a:rPr lang="en-US" sz="2000" dirty="0"/>
              <a:t>PMO corruption is persistent and hence challenging. </a:t>
            </a:r>
          </a:p>
          <a:p>
            <a:pPr lvl="1"/>
            <a:r>
              <a:rPr lang="en-US" sz="2000" dirty="0"/>
              <a:t>PMO corruption is transmittable between runs.</a:t>
            </a:r>
          </a:p>
          <a:p>
            <a:pPr lvl="1"/>
            <a:r>
              <a:rPr lang="en-US" sz="2000" dirty="0"/>
              <a:t>Attackers can figure out the target locations incrementally.</a:t>
            </a:r>
          </a:p>
          <a:p>
            <a:r>
              <a:rPr lang="en-US" sz="2400" dirty="0"/>
              <a:t>vs Files</a:t>
            </a:r>
          </a:p>
          <a:p>
            <a:pPr lvl="1"/>
            <a:r>
              <a:rPr lang="en-US" sz="2000" dirty="0"/>
              <a:t>Pointer rich data structures.</a:t>
            </a:r>
          </a:p>
          <a:p>
            <a:pPr lvl="1"/>
            <a:r>
              <a:rPr lang="en-US" sz="2000" dirty="0"/>
              <a:t>Direct access to PMO data and pointers, no serialization involved.</a:t>
            </a:r>
          </a:p>
          <a:p>
            <a:pPr lvl="1"/>
            <a:r>
              <a:rPr lang="en-US" sz="2000" dirty="0"/>
              <a:t>Data accesses transparent to OS (load/store), no security check performed by OS.</a:t>
            </a:r>
          </a:p>
        </p:txBody>
      </p:sp>
      <p:sp>
        <p:nvSpPr>
          <p:cNvPr id="4" name="Footer Placeholder 3">
            <a:extLst>
              <a:ext uri="{FF2B5EF4-FFF2-40B4-BE49-F238E27FC236}">
                <a16:creationId xmlns:a16="http://schemas.microsoft.com/office/drawing/2014/main" id="{4D570030-787A-9E4A-B6FF-8CC091A9A227}"/>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11420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BA0D-6FB5-FD4B-8CB5-3C17407C6B2C}"/>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C8525EEA-140E-BB47-88C4-695362A94E01}"/>
              </a:ext>
            </a:extLst>
          </p:cNvPr>
          <p:cNvSpPr>
            <a:spLocks noGrp="1"/>
          </p:cNvSpPr>
          <p:nvPr>
            <p:ph idx="1"/>
          </p:nvPr>
        </p:nvSpPr>
        <p:spPr/>
        <p:txBody>
          <a:bodyPr/>
          <a:lstStyle/>
          <a:p>
            <a:r>
              <a:rPr lang="en-US" sz="2400" dirty="0"/>
              <a:t>MERR [1]:</a:t>
            </a:r>
          </a:p>
          <a:p>
            <a:pPr lvl="1"/>
            <a:r>
              <a:rPr lang="en-US" sz="2000" dirty="0"/>
              <a:t>Reduce exposure window </a:t>
            </a:r>
          </a:p>
          <a:p>
            <a:pPr lvl="1"/>
            <a:r>
              <a:rPr lang="en-US" sz="2000" dirty="0"/>
              <a:t>Split the page table and embed it in PMO to accelerate attach</a:t>
            </a:r>
          </a:p>
          <a:p>
            <a:pPr lvl="1"/>
            <a:r>
              <a:rPr lang="en-US" sz="2000" dirty="0"/>
              <a:t>PMO space layout randomization (PSLR)</a:t>
            </a:r>
          </a:p>
          <a:p>
            <a:r>
              <a:rPr lang="en-US" sz="2400" dirty="0"/>
              <a:t>Hardware based domain virtualization [3]:</a:t>
            </a:r>
          </a:p>
          <a:p>
            <a:pPr lvl="1"/>
            <a:r>
              <a:rPr lang="en-US" sz="2000" dirty="0"/>
              <a:t>Restrict access to PMOs only to threads that access them.</a:t>
            </a:r>
          </a:p>
          <a:p>
            <a:pPr lvl="1"/>
            <a:r>
              <a:rPr lang="en-US" sz="2000" dirty="0"/>
              <a:t>Map PMOs into separate domains to leverage domain protection.</a:t>
            </a:r>
          </a:p>
          <a:p>
            <a:r>
              <a:rPr lang="en-US" sz="2400" dirty="0"/>
              <a:t>Philosophy:</a:t>
            </a:r>
          </a:p>
          <a:p>
            <a:pPr lvl="1"/>
            <a:r>
              <a:rPr lang="en-US" sz="2000" dirty="0"/>
              <a:t>Make unauthorized accesses to PMOs difficult</a:t>
            </a:r>
          </a:p>
          <a:p>
            <a:r>
              <a:rPr lang="en-US" sz="2400" dirty="0"/>
              <a:t>Shortcomings:</a:t>
            </a:r>
          </a:p>
          <a:p>
            <a:pPr lvl="1"/>
            <a:r>
              <a:rPr lang="en-US" sz="2000" dirty="0"/>
              <a:t>A vulnerable process with legit access can be used to attach a PMO and launch attack.</a:t>
            </a:r>
          </a:p>
          <a:p>
            <a:pPr lvl="1"/>
            <a:r>
              <a:rPr lang="en-US" sz="2000" dirty="0"/>
              <a:t>PMO sharing may break inter-process isolation guarantees.</a:t>
            </a:r>
          </a:p>
          <a:p>
            <a:pPr lvl="1"/>
            <a:r>
              <a:rPr lang="en-US" sz="2000" dirty="0"/>
              <a:t>What are the threats and when protection is affective?</a:t>
            </a:r>
          </a:p>
          <a:p>
            <a:endParaRPr lang="en-US" dirty="0"/>
          </a:p>
        </p:txBody>
      </p:sp>
      <p:sp>
        <p:nvSpPr>
          <p:cNvPr id="4" name="Footer Placeholder 3">
            <a:extLst>
              <a:ext uri="{FF2B5EF4-FFF2-40B4-BE49-F238E27FC236}">
                <a16:creationId xmlns:a16="http://schemas.microsoft.com/office/drawing/2014/main" id="{8D2ED04E-E00E-3E40-B41F-7D6DE472BAE8}"/>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2665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E011-6C70-754A-AF51-514FAFA413DB}"/>
              </a:ext>
            </a:extLst>
          </p:cNvPr>
          <p:cNvSpPr>
            <a:spLocks noGrp="1"/>
          </p:cNvSpPr>
          <p:nvPr>
            <p:ph type="title"/>
          </p:nvPr>
        </p:nvSpPr>
        <p:spPr/>
        <p:txBody>
          <a:bodyPr/>
          <a:lstStyle/>
          <a:p>
            <a:r>
              <a:rPr lang="en-US" dirty="0"/>
              <a:t>Threat Model</a:t>
            </a:r>
          </a:p>
        </p:txBody>
      </p:sp>
      <p:sp>
        <p:nvSpPr>
          <p:cNvPr id="3" name="Content Placeholder 2">
            <a:extLst>
              <a:ext uri="{FF2B5EF4-FFF2-40B4-BE49-F238E27FC236}">
                <a16:creationId xmlns:a16="http://schemas.microsoft.com/office/drawing/2014/main" id="{5F90E1B6-C85F-F84E-B070-3682D490ADC8}"/>
              </a:ext>
            </a:extLst>
          </p:cNvPr>
          <p:cNvSpPr>
            <a:spLocks noGrp="1"/>
          </p:cNvSpPr>
          <p:nvPr>
            <p:ph idx="1"/>
          </p:nvPr>
        </p:nvSpPr>
        <p:spPr/>
        <p:txBody>
          <a:bodyPr/>
          <a:lstStyle/>
          <a:p>
            <a:r>
              <a:rPr lang="en-US" sz="2400" dirty="0"/>
              <a:t>Multiple processes sharing a PMO at different times.</a:t>
            </a:r>
          </a:p>
          <a:p>
            <a:r>
              <a:rPr lang="en-US" sz="2400" dirty="0"/>
              <a:t>Victim:</a:t>
            </a:r>
            <a:r>
              <a:rPr lang="en-US" dirty="0"/>
              <a:t> </a:t>
            </a:r>
            <a:r>
              <a:rPr lang="en-US" sz="2400" dirty="0"/>
              <a:t>No known memory safety vulnerabilities.</a:t>
            </a:r>
          </a:p>
          <a:p>
            <a:r>
              <a:rPr lang="en-US" sz="2400" dirty="0"/>
              <a:t>Payload: Has memory safety vulnerabilities.</a:t>
            </a:r>
          </a:p>
          <a:p>
            <a:r>
              <a:rPr lang="en-US" sz="2400" dirty="0"/>
              <a:t>Adversary:</a:t>
            </a:r>
          </a:p>
          <a:p>
            <a:pPr lvl="1"/>
            <a:r>
              <a:rPr lang="en-US" sz="2000" dirty="0"/>
              <a:t>Use the payload to compromise the victim.</a:t>
            </a:r>
          </a:p>
          <a:p>
            <a:pPr lvl="1"/>
            <a:r>
              <a:rPr lang="en-US" sz="2000" dirty="0"/>
              <a:t>Knows that PMO is shared.</a:t>
            </a:r>
          </a:p>
          <a:p>
            <a:pPr lvl="1"/>
            <a:r>
              <a:rPr lang="en-US" sz="2000" dirty="0"/>
              <a:t>Knows data structures and layout of PMO.</a:t>
            </a:r>
          </a:p>
          <a:p>
            <a:r>
              <a:rPr lang="en-US" sz="2400" dirty="0"/>
              <a:t>PMOs: Contain buffers and pointers.</a:t>
            </a:r>
          </a:p>
          <a:p>
            <a:r>
              <a:rPr lang="en-US" sz="2400" dirty="0"/>
              <a:t>Trusted system software e.g., OS.</a:t>
            </a:r>
          </a:p>
          <a:p>
            <a:pPr lvl="1"/>
            <a:r>
              <a:rPr lang="en-US" sz="2000" dirty="0"/>
              <a:t>Manage address space isolation.</a:t>
            </a:r>
          </a:p>
          <a:p>
            <a:pPr lvl="1"/>
            <a:r>
              <a:rPr lang="en-US" sz="2000" dirty="0"/>
              <a:t>Applies permission checking.</a:t>
            </a:r>
          </a:p>
        </p:txBody>
      </p:sp>
      <p:sp>
        <p:nvSpPr>
          <p:cNvPr id="4" name="Footer Placeholder 3">
            <a:extLst>
              <a:ext uri="{FF2B5EF4-FFF2-40B4-BE49-F238E27FC236}">
                <a16:creationId xmlns:a16="http://schemas.microsoft.com/office/drawing/2014/main" id="{6D3BFAD6-C509-E345-B2CA-9A795B27EA11}"/>
              </a:ext>
            </a:extLst>
          </p:cNvPr>
          <p:cNvSpPr>
            <a:spLocks noGrp="1"/>
          </p:cNvSpPr>
          <p:nvPr>
            <p:ph type="ftr" sz="quarter" idx="11"/>
          </p:nvPr>
        </p:nvSpPr>
        <p:spPr/>
        <p:txBody>
          <a:bodyPr/>
          <a:lstStyle/>
          <a:p>
            <a:pPr>
              <a:defRPr/>
            </a:pPr>
            <a:r>
              <a:rPr lang="en-US" altLang="en-US" dirty="0"/>
              <a:t>Seeds for SEED: New Security Challenges for Persistent Memory</a:t>
            </a:r>
          </a:p>
        </p:txBody>
      </p:sp>
    </p:spTree>
    <p:extLst>
      <p:ext uri="{BB962C8B-B14F-4D97-AF65-F5344CB8AC3E}">
        <p14:creationId xmlns:p14="http://schemas.microsoft.com/office/powerpoint/2010/main" val="140569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A547-C4C4-8940-952A-17E3A0DE361D}"/>
              </a:ext>
            </a:extLst>
          </p:cNvPr>
          <p:cNvSpPr>
            <a:spLocks noGrp="1"/>
          </p:cNvSpPr>
          <p:nvPr>
            <p:ph type="title"/>
          </p:nvPr>
        </p:nvSpPr>
        <p:spPr/>
        <p:txBody>
          <a:bodyPr/>
          <a:lstStyle/>
          <a:p>
            <a:r>
              <a:rPr lang="en-US" dirty="0"/>
              <a:t>Cross-process/run control-data attacks</a:t>
            </a:r>
          </a:p>
        </p:txBody>
      </p:sp>
      <p:sp>
        <p:nvSpPr>
          <p:cNvPr id="4" name="Footer Placeholder 3">
            <a:extLst>
              <a:ext uri="{FF2B5EF4-FFF2-40B4-BE49-F238E27FC236}">
                <a16:creationId xmlns:a16="http://schemas.microsoft.com/office/drawing/2014/main" id="{33987A8A-DEF3-3E40-AC65-A0B51E793CD1}"/>
              </a:ext>
            </a:extLst>
          </p:cNvPr>
          <p:cNvSpPr>
            <a:spLocks noGrp="1"/>
          </p:cNvSpPr>
          <p:nvPr>
            <p:ph type="ftr" sz="quarter" idx="11"/>
          </p:nvPr>
        </p:nvSpPr>
        <p:spPr/>
        <p:txBody>
          <a:bodyPr/>
          <a:lstStyle/>
          <a:p>
            <a:pPr>
              <a:defRPr/>
            </a:pPr>
            <a:r>
              <a:rPr lang="en-US" altLang="en-US" dirty="0"/>
              <a:t>Seeds for SEED: New Security Challenges for Persistent Memory</a:t>
            </a:r>
          </a:p>
          <a:p>
            <a:pPr>
              <a:defRPr/>
            </a:pPr>
            <a:endParaRPr lang="en-US" altLang="en-US" dirty="0"/>
          </a:p>
        </p:txBody>
      </p:sp>
      <p:pic>
        <p:nvPicPr>
          <p:cNvPr id="6" name="Picture 5" descr="Diagram&#10;&#10;Description automatically generated">
            <a:extLst>
              <a:ext uri="{FF2B5EF4-FFF2-40B4-BE49-F238E27FC236}">
                <a16:creationId xmlns:a16="http://schemas.microsoft.com/office/drawing/2014/main" id="{2E0929B9-A9CB-4740-9992-EE88A19231D2}"/>
              </a:ext>
            </a:extLst>
          </p:cNvPr>
          <p:cNvPicPr>
            <a:picLocks noChangeAspect="1"/>
          </p:cNvPicPr>
          <p:nvPr/>
        </p:nvPicPr>
        <p:blipFill>
          <a:blip r:embed="rId3"/>
          <a:stretch>
            <a:fillRect/>
          </a:stretch>
        </p:blipFill>
        <p:spPr>
          <a:xfrm>
            <a:off x="333375" y="1460500"/>
            <a:ext cx="2695684" cy="1625004"/>
          </a:xfrm>
          <a:prstGeom prst="rect">
            <a:avLst/>
          </a:prstGeom>
        </p:spPr>
      </p:pic>
      <p:pic>
        <p:nvPicPr>
          <p:cNvPr id="8" name="Picture 7" descr="Diagram&#10;&#10;Description automatically generated">
            <a:extLst>
              <a:ext uri="{FF2B5EF4-FFF2-40B4-BE49-F238E27FC236}">
                <a16:creationId xmlns:a16="http://schemas.microsoft.com/office/drawing/2014/main" id="{A5C4FFBC-F847-0442-954E-0310B4EA3319}"/>
              </a:ext>
            </a:extLst>
          </p:cNvPr>
          <p:cNvPicPr>
            <a:picLocks noChangeAspect="1"/>
          </p:cNvPicPr>
          <p:nvPr/>
        </p:nvPicPr>
        <p:blipFill>
          <a:blip r:embed="rId4"/>
          <a:stretch>
            <a:fillRect/>
          </a:stretch>
        </p:blipFill>
        <p:spPr>
          <a:xfrm>
            <a:off x="3380499" y="1498005"/>
            <a:ext cx="2333256" cy="1587500"/>
          </a:xfrm>
          <a:prstGeom prst="rect">
            <a:avLst/>
          </a:prstGeom>
        </p:spPr>
      </p:pic>
      <p:pic>
        <p:nvPicPr>
          <p:cNvPr id="10" name="Picture 9" descr="Diagram, schematic&#10;&#10;Description automatically generated">
            <a:extLst>
              <a:ext uri="{FF2B5EF4-FFF2-40B4-BE49-F238E27FC236}">
                <a16:creationId xmlns:a16="http://schemas.microsoft.com/office/drawing/2014/main" id="{851D2A2E-FBDA-7243-8DCF-362E3ACE2763}"/>
              </a:ext>
            </a:extLst>
          </p:cNvPr>
          <p:cNvPicPr>
            <a:picLocks noChangeAspect="1"/>
          </p:cNvPicPr>
          <p:nvPr/>
        </p:nvPicPr>
        <p:blipFill>
          <a:blip r:embed="rId5"/>
          <a:stretch>
            <a:fillRect/>
          </a:stretch>
        </p:blipFill>
        <p:spPr>
          <a:xfrm>
            <a:off x="5932375" y="1262458"/>
            <a:ext cx="2597645" cy="1823046"/>
          </a:xfrm>
          <a:prstGeom prst="rect">
            <a:avLst/>
          </a:prstGeom>
        </p:spPr>
      </p:pic>
      <p:pic>
        <p:nvPicPr>
          <p:cNvPr id="12" name="Picture 11" descr="Diagram&#10;&#10;Description automatically generated">
            <a:extLst>
              <a:ext uri="{FF2B5EF4-FFF2-40B4-BE49-F238E27FC236}">
                <a16:creationId xmlns:a16="http://schemas.microsoft.com/office/drawing/2014/main" id="{926AD82D-F9EF-8043-A004-7345EEC1E110}"/>
              </a:ext>
            </a:extLst>
          </p:cNvPr>
          <p:cNvPicPr>
            <a:picLocks noChangeAspect="1"/>
          </p:cNvPicPr>
          <p:nvPr/>
        </p:nvPicPr>
        <p:blipFill>
          <a:blip r:embed="rId6"/>
          <a:stretch>
            <a:fillRect/>
          </a:stretch>
        </p:blipFill>
        <p:spPr>
          <a:xfrm>
            <a:off x="333375" y="3628977"/>
            <a:ext cx="2695684" cy="1947384"/>
          </a:xfrm>
          <a:prstGeom prst="rect">
            <a:avLst/>
          </a:prstGeom>
        </p:spPr>
      </p:pic>
      <p:pic>
        <p:nvPicPr>
          <p:cNvPr id="14" name="Picture 13" descr="Text&#10;&#10;Description automatically generated">
            <a:extLst>
              <a:ext uri="{FF2B5EF4-FFF2-40B4-BE49-F238E27FC236}">
                <a16:creationId xmlns:a16="http://schemas.microsoft.com/office/drawing/2014/main" id="{9B8AE357-5034-8A4B-9E3A-E97C2DF92D15}"/>
              </a:ext>
            </a:extLst>
          </p:cNvPr>
          <p:cNvPicPr>
            <a:picLocks noChangeAspect="1"/>
          </p:cNvPicPr>
          <p:nvPr/>
        </p:nvPicPr>
        <p:blipFill>
          <a:blip r:embed="rId7"/>
          <a:stretch>
            <a:fillRect/>
          </a:stretch>
        </p:blipFill>
        <p:spPr>
          <a:xfrm>
            <a:off x="3380499" y="3830042"/>
            <a:ext cx="2393618" cy="1823046"/>
          </a:xfrm>
          <a:prstGeom prst="rect">
            <a:avLst/>
          </a:prstGeom>
        </p:spPr>
      </p:pic>
      <p:pic>
        <p:nvPicPr>
          <p:cNvPr id="16" name="Picture 15" descr="Diagram&#10;&#10;Description automatically generated">
            <a:extLst>
              <a:ext uri="{FF2B5EF4-FFF2-40B4-BE49-F238E27FC236}">
                <a16:creationId xmlns:a16="http://schemas.microsoft.com/office/drawing/2014/main" id="{BB00F53E-03EA-B84E-A81B-B34567CC1BD1}"/>
              </a:ext>
            </a:extLst>
          </p:cNvPr>
          <p:cNvPicPr>
            <a:picLocks noChangeAspect="1"/>
          </p:cNvPicPr>
          <p:nvPr/>
        </p:nvPicPr>
        <p:blipFill>
          <a:blip r:embed="rId8"/>
          <a:stretch>
            <a:fillRect/>
          </a:stretch>
        </p:blipFill>
        <p:spPr>
          <a:xfrm>
            <a:off x="5932375" y="3628977"/>
            <a:ext cx="2597645" cy="2054854"/>
          </a:xfrm>
          <a:prstGeom prst="rect">
            <a:avLst/>
          </a:prstGeom>
        </p:spPr>
      </p:pic>
      <p:sp>
        <p:nvSpPr>
          <p:cNvPr id="3" name="Oval 2">
            <a:extLst>
              <a:ext uri="{FF2B5EF4-FFF2-40B4-BE49-F238E27FC236}">
                <a16:creationId xmlns:a16="http://schemas.microsoft.com/office/drawing/2014/main" id="{30D9E8B5-1605-EB48-9DD7-32E8CEE98FBD}"/>
              </a:ext>
            </a:extLst>
          </p:cNvPr>
          <p:cNvSpPr/>
          <p:nvPr/>
        </p:nvSpPr>
        <p:spPr>
          <a:xfrm>
            <a:off x="6692348" y="1262458"/>
            <a:ext cx="397565" cy="3543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E9E0ED9-DB1F-3A4E-812A-3228BED51914}"/>
              </a:ext>
            </a:extLst>
          </p:cNvPr>
          <p:cNvSpPr/>
          <p:nvPr/>
        </p:nvSpPr>
        <p:spPr>
          <a:xfrm>
            <a:off x="7123044" y="1269085"/>
            <a:ext cx="397565" cy="3543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9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734F-73DC-F444-9353-7936A6803127}"/>
              </a:ext>
            </a:extLst>
          </p:cNvPr>
          <p:cNvSpPr>
            <a:spLocks noGrp="1"/>
          </p:cNvSpPr>
          <p:nvPr>
            <p:ph type="title"/>
          </p:nvPr>
        </p:nvSpPr>
        <p:spPr/>
        <p:txBody>
          <a:bodyPr/>
          <a:lstStyle/>
          <a:p>
            <a:r>
              <a:rPr lang="en-US" sz="3200" dirty="0"/>
              <a:t>Cross-process/run non-control-data attacks</a:t>
            </a:r>
          </a:p>
        </p:txBody>
      </p:sp>
      <p:sp>
        <p:nvSpPr>
          <p:cNvPr id="4" name="Footer Placeholder 3">
            <a:extLst>
              <a:ext uri="{FF2B5EF4-FFF2-40B4-BE49-F238E27FC236}">
                <a16:creationId xmlns:a16="http://schemas.microsoft.com/office/drawing/2014/main" id="{DD82F5C1-F395-194D-AA0B-0680A183E00C}"/>
              </a:ext>
            </a:extLst>
          </p:cNvPr>
          <p:cNvSpPr>
            <a:spLocks noGrp="1"/>
          </p:cNvSpPr>
          <p:nvPr>
            <p:ph type="ftr" sz="quarter" idx="11"/>
          </p:nvPr>
        </p:nvSpPr>
        <p:spPr/>
        <p:txBody>
          <a:bodyPr/>
          <a:lstStyle/>
          <a:p>
            <a:pPr>
              <a:defRPr/>
            </a:pPr>
            <a:r>
              <a:rPr lang="en-US" altLang="en-US" dirty="0"/>
              <a:t>Seeds for SEED: New Security Challenges for Persistent Memory</a:t>
            </a:r>
          </a:p>
          <a:p>
            <a:pPr>
              <a:defRPr/>
            </a:pPr>
            <a:endParaRPr lang="en-US" altLang="en-US" dirty="0"/>
          </a:p>
        </p:txBody>
      </p:sp>
      <p:sp>
        <p:nvSpPr>
          <p:cNvPr id="5" name="TextBox 4">
            <a:extLst>
              <a:ext uri="{FF2B5EF4-FFF2-40B4-BE49-F238E27FC236}">
                <a16:creationId xmlns:a16="http://schemas.microsoft.com/office/drawing/2014/main" id="{73E1C15E-CEE0-E24D-98B9-AF9ACBBDBA1D}"/>
              </a:ext>
            </a:extLst>
          </p:cNvPr>
          <p:cNvSpPr txBox="1"/>
          <p:nvPr/>
        </p:nvSpPr>
        <p:spPr>
          <a:xfrm>
            <a:off x="333375" y="1282263"/>
            <a:ext cx="3436883" cy="369332"/>
          </a:xfrm>
          <a:prstGeom prst="rect">
            <a:avLst/>
          </a:prstGeom>
          <a:noFill/>
        </p:spPr>
        <p:txBody>
          <a:bodyPr wrap="square" rtlCol="0">
            <a:spAutoFit/>
          </a:bodyPr>
          <a:lstStyle/>
          <a:p>
            <a:r>
              <a:rPr lang="en-US" dirty="0"/>
              <a:t>Denial of Service Attacks:</a:t>
            </a:r>
          </a:p>
        </p:txBody>
      </p:sp>
      <p:pic>
        <p:nvPicPr>
          <p:cNvPr id="7" name="Picture 6" descr="Diagram&#10;&#10;Description automatically generated">
            <a:extLst>
              <a:ext uri="{FF2B5EF4-FFF2-40B4-BE49-F238E27FC236}">
                <a16:creationId xmlns:a16="http://schemas.microsoft.com/office/drawing/2014/main" id="{5B65598C-3EB0-5D49-93DA-9751FFD5E1DE}"/>
              </a:ext>
            </a:extLst>
          </p:cNvPr>
          <p:cNvPicPr>
            <a:picLocks noChangeAspect="1"/>
          </p:cNvPicPr>
          <p:nvPr/>
        </p:nvPicPr>
        <p:blipFill>
          <a:blip r:embed="rId3"/>
          <a:stretch>
            <a:fillRect/>
          </a:stretch>
        </p:blipFill>
        <p:spPr>
          <a:xfrm>
            <a:off x="0" y="1761111"/>
            <a:ext cx="2638971" cy="1667889"/>
          </a:xfrm>
          <a:prstGeom prst="rect">
            <a:avLst/>
          </a:prstGeom>
        </p:spPr>
      </p:pic>
      <p:pic>
        <p:nvPicPr>
          <p:cNvPr id="9" name="Picture 8" descr="Diagram, schematic&#10;&#10;Description automatically generated">
            <a:extLst>
              <a:ext uri="{FF2B5EF4-FFF2-40B4-BE49-F238E27FC236}">
                <a16:creationId xmlns:a16="http://schemas.microsoft.com/office/drawing/2014/main" id="{239895D8-FF91-5C4E-9679-E9FBB555A070}"/>
              </a:ext>
            </a:extLst>
          </p:cNvPr>
          <p:cNvPicPr>
            <a:picLocks noChangeAspect="1"/>
          </p:cNvPicPr>
          <p:nvPr/>
        </p:nvPicPr>
        <p:blipFill>
          <a:blip r:embed="rId4"/>
          <a:stretch>
            <a:fillRect/>
          </a:stretch>
        </p:blipFill>
        <p:spPr>
          <a:xfrm>
            <a:off x="2743199" y="1769083"/>
            <a:ext cx="2482191" cy="1659917"/>
          </a:xfrm>
          <a:prstGeom prst="rect">
            <a:avLst/>
          </a:prstGeom>
        </p:spPr>
      </p:pic>
      <p:sp>
        <p:nvSpPr>
          <p:cNvPr id="10" name="TextBox 9">
            <a:extLst>
              <a:ext uri="{FF2B5EF4-FFF2-40B4-BE49-F238E27FC236}">
                <a16:creationId xmlns:a16="http://schemas.microsoft.com/office/drawing/2014/main" id="{BE2D652B-1503-F042-931A-40B714F63BCD}"/>
              </a:ext>
            </a:extLst>
          </p:cNvPr>
          <p:cNvSpPr txBox="1"/>
          <p:nvPr/>
        </p:nvSpPr>
        <p:spPr>
          <a:xfrm>
            <a:off x="211388" y="3528317"/>
            <a:ext cx="4627508" cy="923330"/>
          </a:xfrm>
          <a:prstGeom prst="rect">
            <a:avLst/>
          </a:prstGeom>
          <a:noFill/>
        </p:spPr>
        <p:txBody>
          <a:bodyPr wrap="square" rtlCol="0">
            <a:spAutoFit/>
          </a:bodyPr>
          <a:lstStyle/>
          <a:p>
            <a:r>
              <a:rPr lang="en-US" dirty="0"/>
              <a:t>Attacks corrupting decision making data:</a:t>
            </a:r>
          </a:p>
          <a:p>
            <a:endParaRPr lang="en-US" dirty="0"/>
          </a:p>
          <a:p>
            <a:r>
              <a:rPr lang="en-US" dirty="0"/>
              <a:t>ZRANGE </a:t>
            </a:r>
            <a:r>
              <a:rPr lang="en-US" i="1" dirty="0"/>
              <a:t>min max </a:t>
            </a:r>
            <a:r>
              <a:rPr lang="en-US" dirty="0"/>
              <a:t>BYSCORE command</a:t>
            </a:r>
          </a:p>
        </p:txBody>
      </p:sp>
      <p:pic>
        <p:nvPicPr>
          <p:cNvPr id="12" name="Picture 11" descr="Text&#10;&#10;Description automatically generated">
            <a:extLst>
              <a:ext uri="{FF2B5EF4-FFF2-40B4-BE49-F238E27FC236}">
                <a16:creationId xmlns:a16="http://schemas.microsoft.com/office/drawing/2014/main" id="{A36B1B27-BD3D-6C40-9729-AD7DD546B5AE}"/>
              </a:ext>
            </a:extLst>
          </p:cNvPr>
          <p:cNvPicPr>
            <a:picLocks noChangeAspect="1"/>
          </p:cNvPicPr>
          <p:nvPr/>
        </p:nvPicPr>
        <p:blipFill>
          <a:blip r:embed="rId5"/>
          <a:stretch>
            <a:fillRect/>
          </a:stretch>
        </p:blipFill>
        <p:spPr>
          <a:xfrm>
            <a:off x="5320320" y="1156528"/>
            <a:ext cx="3612292" cy="3216944"/>
          </a:xfrm>
          <a:prstGeom prst="rect">
            <a:avLst/>
          </a:prstGeom>
        </p:spPr>
      </p:pic>
      <p:pic>
        <p:nvPicPr>
          <p:cNvPr id="14" name="Picture 13" descr="Diagram&#10;&#10;Description automatically generated">
            <a:extLst>
              <a:ext uri="{FF2B5EF4-FFF2-40B4-BE49-F238E27FC236}">
                <a16:creationId xmlns:a16="http://schemas.microsoft.com/office/drawing/2014/main" id="{F8042279-716A-6547-B298-9A1627EEC9C6}"/>
              </a:ext>
            </a:extLst>
          </p:cNvPr>
          <p:cNvPicPr>
            <a:picLocks noChangeAspect="1"/>
          </p:cNvPicPr>
          <p:nvPr/>
        </p:nvPicPr>
        <p:blipFill>
          <a:blip r:embed="rId6"/>
          <a:stretch>
            <a:fillRect/>
          </a:stretch>
        </p:blipFill>
        <p:spPr>
          <a:xfrm>
            <a:off x="50143" y="4543905"/>
            <a:ext cx="2588828" cy="1662146"/>
          </a:xfrm>
          <a:prstGeom prst="rect">
            <a:avLst/>
          </a:prstGeom>
        </p:spPr>
      </p:pic>
      <p:sp>
        <p:nvSpPr>
          <p:cNvPr id="15" name="TextBox 14">
            <a:extLst>
              <a:ext uri="{FF2B5EF4-FFF2-40B4-BE49-F238E27FC236}">
                <a16:creationId xmlns:a16="http://schemas.microsoft.com/office/drawing/2014/main" id="{7361A60D-A0AB-D44D-B7CA-9DF0EDFF1386}"/>
              </a:ext>
            </a:extLst>
          </p:cNvPr>
          <p:cNvSpPr txBox="1"/>
          <p:nvPr/>
        </p:nvSpPr>
        <p:spPr>
          <a:xfrm>
            <a:off x="5606121" y="4462218"/>
            <a:ext cx="2482191" cy="923330"/>
          </a:xfrm>
          <a:prstGeom prst="rect">
            <a:avLst/>
          </a:prstGeom>
          <a:noFill/>
        </p:spPr>
        <p:txBody>
          <a:bodyPr wrap="square" rtlCol="0">
            <a:spAutoFit/>
          </a:bodyPr>
          <a:lstStyle/>
          <a:p>
            <a:r>
              <a:rPr lang="en-US" dirty="0"/>
              <a:t>ZRANGE </a:t>
            </a:r>
            <a:r>
              <a:rPr lang="en-US" i="1" dirty="0"/>
              <a:t>4 8 </a:t>
            </a:r>
            <a:r>
              <a:rPr lang="en-US" dirty="0"/>
              <a:t>BYSCORE</a:t>
            </a:r>
          </a:p>
          <a:p>
            <a:endParaRPr lang="en-US" dirty="0"/>
          </a:p>
          <a:p>
            <a:r>
              <a:rPr lang="en-US" dirty="0"/>
              <a:t>4 4 6 8</a:t>
            </a:r>
          </a:p>
        </p:txBody>
      </p:sp>
      <p:pic>
        <p:nvPicPr>
          <p:cNvPr id="17" name="Picture 16" descr="Diagram&#10;&#10;Description automatically generated">
            <a:extLst>
              <a:ext uri="{FF2B5EF4-FFF2-40B4-BE49-F238E27FC236}">
                <a16:creationId xmlns:a16="http://schemas.microsoft.com/office/drawing/2014/main" id="{F824A288-53F3-664F-9D58-5E559AD44AB1}"/>
              </a:ext>
            </a:extLst>
          </p:cNvPr>
          <p:cNvPicPr>
            <a:picLocks noChangeAspect="1"/>
          </p:cNvPicPr>
          <p:nvPr/>
        </p:nvPicPr>
        <p:blipFill>
          <a:blip r:embed="rId7"/>
          <a:stretch>
            <a:fillRect/>
          </a:stretch>
        </p:blipFill>
        <p:spPr>
          <a:xfrm>
            <a:off x="2837796" y="4582060"/>
            <a:ext cx="2342600" cy="1531157"/>
          </a:xfrm>
          <a:prstGeom prst="rect">
            <a:avLst/>
          </a:prstGeom>
        </p:spPr>
      </p:pic>
      <p:sp>
        <p:nvSpPr>
          <p:cNvPr id="18" name="TextBox 17">
            <a:extLst>
              <a:ext uri="{FF2B5EF4-FFF2-40B4-BE49-F238E27FC236}">
                <a16:creationId xmlns:a16="http://schemas.microsoft.com/office/drawing/2014/main" id="{62B5CF29-18AD-0B44-B5A5-A28AD070F75B}"/>
              </a:ext>
            </a:extLst>
          </p:cNvPr>
          <p:cNvSpPr txBox="1"/>
          <p:nvPr/>
        </p:nvSpPr>
        <p:spPr>
          <a:xfrm>
            <a:off x="5606121" y="5474295"/>
            <a:ext cx="2482191" cy="923330"/>
          </a:xfrm>
          <a:prstGeom prst="rect">
            <a:avLst/>
          </a:prstGeom>
          <a:noFill/>
        </p:spPr>
        <p:txBody>
          <a:bodyPr wrap="square" rtlCol="0">
            <a:spAutoFit/>
          </a:bodyPr>
          <a:lstStyle/>
          <a:p>
            <a:r>
              <a:rPr lang="en-US" dirty="0"/>
              <a:t>ZRANGE </a:t>
            </a:r>
            <a:r>
              <a:rPr lang="en-US" i="1" dirty="0"/>
              <a:t>4 8 </a:t>
            </a:r>
            <a:r>
              <a:rPr lang="en-US" dirty="0"/>
              <a:t>BYSCORE</a:t>
            </a:r>
          </a:p>
          <a:p>
            <a:endParaRPr lang="en-US" dirty="0"/>
          </a:p>
          <a:p>
            <a:r>
              <a:rPr lang="en-US" dirty="0"/>
              <a:t>4 4</a:t>
            </a:r>
          </a:p>
        </p:txBody>
      </p:sp>
    </p:spTree>
    <p:extLst>
      <p:ext uri="{BB962C8B-B14F-4D97-AF65-F5344CB8AC3E}">
        <p14:creationId xmlns:p14="http://schemas.microsoft.com/office/powerpoint/2010/main" val="24291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FIRSTBEC@V1HCOVRFUVWXY5I2" val="2784"/>
</p:tagLst>
</file>

<file path=ppt/tags/tag2.xml><?xml version="1.0" encoding="utf-8"?>
<p:tagLst xmlns:a="http://schemas.openxmlformats.org/drawingml/2006/main" xmlns:r="http://schemas.openxmlformats.org/officeDocument/2006/relationships" xmlns:p="http://schemas.openxmlformats.org/presentationml/2006/main">
  <p:tag name="TIMING" val="|3|2.7|3.8|6.6|7.2|4.9|4.9|10.5|5.8"/>
</p:tagLst>
</file>

<file path=ppt/theme/theme1.xml><?xml version="1.0" encoding="utf-8"?>
<a:theme xmlns:a="http://schemas.openxmlformats.org/drawingml/2006/main" name="1_Default Design">
  <a:themeElements>
    <a:clrScheme name="1_Default Design 15">
      <a:dk1>
        <a:srgbClr val="000000"/>
      </a:dk1>
      <a:lt1>
        <a:srgbClr val="FFFFFF"/>
      </a:lt1>
      <a:dk2>
        <a:srgbClr val="3B374B"/>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3E3E5C"/>
        </a:dk1>
        <a:lt1>
          <a:srgbClr val="FFFFFF"/>
        </a:lt1>
        <a:dk2>
          <a:srgbClr val="666699"/>
        </a:dk2>
        <a:lt2>
          <a:srgbClr val="CCCC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4">
        <a:dk1>
          <a:srgbClr val="3E3E5C"/>
        </a:dk1>
        <a:lt1>
          <a:srgbClr val="FFFFFF"/>
        </a:lt1>
        <a:dk2>
          <a:srgbClr val="666699"/>
        </a:dk2>
        <a:lt2>
          <a:srgbClr val="CCCCFF"/>
        </a:lt2>
        <a:accent1>
          <a:srgbClr val="336699"/>
        </a:accent1>
        <a:accent2>
          <a:srgbClr val="6666FF"/>
        </a:accent2>
        <a:accent3>
          <a:srgbClr val="B8B8CA"/>
        </a:accent3>
        <a:accent4>
          <a:srgbClr val="DADADA"/>
        </a:accent4>
        <a:accent5>
          <a:srgbClr val="ADB8CA"/>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5">
        <a:dk1>
          <a:srgbClr val="000000"/>
        </a:dk1>
        <a:lt1>
          <a:srgbClr val="FFFFFF"/>
        </a:lt1>
        <a:dk2>
          <a:srgbClr val="3B374B"/>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9898</TotalTime>
  <Words>2390</Words>
  <Application>Microsoft Macintosh PowerPoint</Application>
  <PresentationFormat>On-screen Show (4:3)</PresentationFormat>
  <Paragraphs>306</Paragraphs>
  <Slides>14</Slides>
  <Notes>12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vt:lpstr>
      <vt:lpstr>Arial</vt:lpstr>
      <vt:lpstr>Trebuchet MS</vt:lpstr>
      <vt:lpstr>1_Default Design</vt:lpstr>
      <vt:lpstr>New Security Challenges for Persistent Memory</vt:lpstr>
      <vt:lpstr>Overview</vt:lpstr>
      <vt:lpstr>Outline</vt:lpstr>
      <vt:lpstr>PMOs</vt:lpstr>
      <vt:lpstr>Background: Security Implication of PM</vt:lpstr>
      <vt:lpstr>Previous work</vt:lpstr>
      <vt:lpstr>Threat Model</vt:lpstr>
      <vt:lpstr>Cross-process/run control-data attacks</vt:lpstr>
      <vt:lpstr>Cross-process/run non-control-data attacks</vt:lpstr>
      <vt:lpstr>Possible Defenses</vt:lpstr>
      <vt:lpstr>Possible Defenses</vt:lpstr>
      <vt:lpstr>Conclusion</vt:lpstr>
      <vt:lpstr>PowerPoint Presentation</vt:lpstr>
      <vt:lpstr>References</vt:lpstr>
    </vt:vector>
  </TitlesOfParts>
  <Company>University of California,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Analysis with Structural Invariant Checkers</dc:title>
  <dc:creator>Bor-Yuh Evan Chang</dc:creator>
  <dc:description>SAS 2007</dc:description>
  <cp:lastModifiedBy>Unknown Naveed Ul Mustafa</cp:lastModifiedBy>
  <cp:revision>700</cp:revision>
  <dcterms:created xsi:type="dcterms:W3CDTF">2005-05-09T22:36:32Z</dcterms:created>
  <dcterms:modified xsi:type="dcterms:W3CDTF">2023-03-01T15:17:04Z</dcterms:modified>
</cp:coreProperties>
</file>