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2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39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Freeform 7"/>
          <p:cNvSpPr/>
          <p:nvPr/>
        </p:nvSpPr>
        <p:spPr>
          <a:xfrm rot="-1939785">
            <a:off x="14450125" y="7963182"/>
            <a:ext cx="4580932" cy="1414363"/>
          </a:xfrm>
          <a:custGeom>
            <a:avLst/>
            <a:gdLst/>
            <a:ahLst/>
            <a:cxnLst/>
            <a:rect l="l" t="t" r="r" b="b"/>
            <a:pathLst>
              <a:path w="4580932" h="1414363">
                <a:moveTo>
                  <a:pt x="0" y="0"/>
                </a:moveTo>
                <a:lnTo>
                  <a:pt x="4580932" y="0"/>
                </a:lnTo>
                <a:lnTo>
                  <a:pt x="4580932" y="1414363"/>
                </a:lnTo>
                <a:lnTo>
                  <a:pt x="0" y="14143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4032751" y="2783436"/>
            <a:ext cx="10289746" cy="4064450"/>
          </a:xfrm>
          <a:custGeom>
            <a:avLst/>
            <a:gdLst/>
            <a:ahLst/>
            <a:cxnLst/>
            <a:rect l="l" t="t" r="r" b="b"/>
            <a:pathLst>
              <a:path w="10289746" h="4064450">
                <a:moveTo>
                  <a:pt x="0" y="0"/>
                </a:moveTo>
                <a:lnTo>
                  <a:pt x="10289745" y="0"/>
                </a:lnTo>
                <a:lnTo>
                  <a:pt x="10289745" y="4064449"/>
                </a:lnTo>
                <a:lnTo>
                  <a:pt x="0" y="40644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4082247" y="5999947"/>
            <a:ext cx="3958746" cy="1563778"/>
            <a:chOff x="0" y="0"/>
            <a:chExt cx="1042633" cy="411859"/>
          </a:xfrm>
        </p:grpSpPr>
        <p:sp>
          <p:nvSpPr>
            <p:cNvPr id="8" name="Freeform 8"/>
            <p:cNvSpPr/>
            <p:nvPr/>
          </p:nvSpPr>
          <p:spPr>
            <a:xfrm>
              <a:off x="0" y="0"/>
              <a:ext cx="1042633" cy="411859"/>
            </a:xfrm>
            <a:custGeom>
              <a:avLst/>
              <a:gdLst/>
              <a:ahLst/>
              <a:cxnLst/>
              <a:rect l="l" t="t" r="r" b="b"/>
              <a:pathLst>
                <a:path w="1042633" h="411859">
                  <a:moveTo>
                    <a:pt x="99738" y="0"/>
                  </a:moveTo>
                  <a:lnTo>
                    <a:pt x="942894" y="0"/>
                  </a:lnTo>
                  <a:cubicBezTo>
                    <a:pt x="997978" y="0"/>
                    <a:pt x="1042633" y="44654"/>
                    <a:pt x="1042633" y="99738"/>
                  </a:cubicBezTo>
                  <a:lnTo>
                    <a:pt x="1042633" y="312121"/>
                  </a:lnTo>
                  <a:cubicBezTo>
                    <a:pt x="1042633" y="367205"/>
                    <a:pt x="997978" y="411859"/>
                    <a:pt x="942894" y="411859"/>
                  </a:cubicBezTo>
                  <a:lnTo>
                    <a:pt x="99738" y="411859"/>
                  </a:lnTo>
                  <a:cubicBezTo>
                    <a:pt x="44654" y="411859"/>
                    <a:pt x="0" y="367205"/>
                    <a:pt x="0" y="312121"/>
                  </a:cubicBezTo>
                  <a:lnTo>
                    <a:pt x="0" y="99738"/>
                  </a:lnTo>
                  <a:cubicBezTo>
                    <a:pt x="0" y="44654"/>
                    <a:pt x="44654" y="0"/>
                    <a:pt x="99738" y="0"/>
                  </a:cubicBezTo>
                  <a:close/>
                </a:path>
              </a:pathLst>
            </a:custGeom>
            <a:solidFill>
              <a:srgbClr val="CCCCCC"/>
            </a:solidFill>
          </p:spPr>
          <p:txBody>
            <a:bodyPr/>
            <a:lstStyle/>
            <a:p>
              <a:endParaRPr lang="en-US"/>
            </a:p>
          </p:txBody>
        </p:sp>
        <p:sp>
          <p:nvSpPr>
            <p:cNvPr id="9" name="TextBox 9"/>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10" name="TextBox 10"/>
          <p:cNvSpPr txBox="1"/>
          <p:nvPr/>
        </p:nvSpPr>
        <p:spPr>
          <a:xfrm>
            <a:off x="3725783" y="6458303"/>
            <a:ext cx="4671674" cy="580390"/>
          </a:xfrm>
          <a:prstGeom prst="rect">
            <a:avLst/>
          </a:prstGeom>
        </p:spPr>
        <p:txBody>
          <a:bodyPr lIns="0" tIns="0" rIns="0" bIns="0" rtlCol="0" anchor="t">
            <a:spAutoFit/>
          </a:bodyPr>
          <a:lstStyle/>
          <a:p>
            <a:pPr algn="ctr">
              <a:lnSpc>
                <a:spcPts val="4759"/>
              </a:lnSpc>
            </a:pPr>
            <a:r>
              <a:rPr lang="en-US" sz="3399" b="1" dirty="0">
                <a:solidFill>
                  <a:srgbClr val="000000"/>
                </a:solidFill>
                <a:latin typeface="Times New Roman" panose="02020603050405020304" pitchFamily="18" charset="0"/>
                <a:cs typeface="Times New Roman" panose="02020603050405020304" pitchFamily="18" charset="0"/>
              </a:rPr>
              <a:t>Login/Register</a:t>
            </a:r>
          </a:p>
        </p:txBody>
      </p:sp>
      <p:sp>
        <p:nvSpPr>
          <p:cNvPr id="11" name="AutoShape 11"/>
          <p:cNvSpPr/>
          <p:nvPr/>
        </p:nvSpPr>
        <p:spPr>
          <a:xfrm>
            <a:off x="8025301" y="6762786"/>
            <a:ext cx="1658712" cy="0"/>
          </a:xfrm>
          <a:prstGeom prst="line">
            <a:avLst/>
          </a:prstGeom>
          <a:ln w="85725" cap="flat">
            <a:solidFill>
              <a:srgbClr val="A6A2A2"/>
            </a:solidFill>
            <a:prstDash val="solid"/>
            <a:headEnd type="none" w="sm" len="sm"/>
            <a:tailEnd type="none" w="sm" len="sm"/>
          </a:ln>
        </p:spPr>
        <p:txBody>
          <a:bodyPr/>
          <a:lstStyle/>
          <a:p>
            <a:endParaRPr lang="en-US"/>
          </a:p>
        </p:txBody>
      </p:sp>
      <p:sp>
        <p:nvSpPr>
          <p:cNvPr id="12" name="AutoShape 12"/>
          <p:cNvSpPr/>
          <p:nvPr/>
        </p:nvSpPr>
        <p:spPr>
          <a:xfrm>
            <a:off x="9726876" y="4839121"/>
            <a:ext cx="0" cy="3861400"/>
          </a:xfrm>
          <a:prstGeom prst="line">
            <a:avLst/>
          </a:prstGeom>
          <a:ln w="85725" cap="flat">
            <a:solidFill>
              <a:srgbClr val="A6A2A2"/>
            </a:solidFill>
            <a:prstDash val="solid"/>
            <a:headEnd type="none" w="sm" len="sm"/>
            <a:tailEnd type="none" w="sm" len="sm"/>
          </a:ln>
        </p:spPr>
        <p:txBody>
          <a:bodyPr/>
          <a:lstStyle/>
          <a:p>
            <a:endParaRPr lang="en-US"/>
          </a:p>
        </p:txBody>
      </p:sp>
      <p:sp>
        <p:nvSpPr>
          <p:cNvPr id="13" name="AutoShape 13"/>
          <p:cNvSpPr/>
          <p:nvPr/>
        </p:nvSpPr>
        <p:spPr>
          <a:xfrm flipV="1">
            <a:off x="9678863" y="4881984"/>
            <a:ext cx="2671526" cy="0"/>
          </a:xfrm>
          <a:prstGeom prst="line">
            <a:avLst/>
          </a:prstGeom>
          <a:ln w="85725" cap="flat">
            <a:solidFill>
              <a:srgbClr val="A6A2A2"/>
            </a:solidFill>
            <a:prstDash val="solid"/>
            <a:headEnd type="none" w="sm" len="sm"/>
            <a:tailEnd type="arrow" w="med" len="sm"/>
          </a:ln>
        </p:spPr>
        <p:txBody>
          <a:bodyPr/>
          <a:lstStyle/>
          <a:p>
            <a:endParaRPr lang="en-US"/>
          </a:p>
        </p:txBody>
      </p:sp>
      <p:sp>
        <p:nvSpPr>
          <p:cNvPr id="14" name="AutoShape 14"/>
          <p:cNvSpPr/>
          <p:nvPr/>
        </p:nvSpPr>
        <p:spPr>
          <a:xfrm>
            <a:off x="9684013" y="6147584"/>
            <a:ext cx="2580652" cy="0"/>
          </a:xfrm>
          <a:prstGeom prst="line">
            <a:avLst/>
          </a:prstGeom>
          <a:ln w="85725" cap="flat">
            <a:solidFill>
              <a:srgbClr val="A6A2A2"/>
            </a:solidFill>
            <a:prstDash val="solid"/>
            <a:headEnd type="none" w="sm" len="sm"/>
            <a:tailEnd type="arrow" w="med" len="sm"/>
          </a:ln>
        </p:spPr>
        <p:txBody>
          <a:bodyPr/>
          <a:lstStyle/>
          <a:p>
            <a:endParaRPr lang="en-US"/>
          </a:p>
        </p:txBody>
      </p:sp>
      <p:sp>
        <p:nvSpPr>
          <p:cNvPr id="15" name="AutoShape 15"/>
          <p:cNvSpPr/>
          <p:nvPr/>
        </p:nvSpPr>
        <p:spPr>
          <a:xfrm>
            <a:off x="9684013" y="7487295"/>
            <a:ext cx="2580652" cy="0"/>
          </a:xfrm>
          <a:prstGeom prst="line">
            <a:avLst/>
          </a:prstGeom>
          <a:ln w="85725" cap="flat">
            <a:solidFill>
              <a:srgbClr val="A6A2A2"/>
            </a:solidFill>
            <a:prstDash val="solid"/>
            <a:headEnd type="none" w="sm" len="sm"/>
            <a:tailEnd type="arrow" w="med" len="sm"/>
          </a:ln>
        </p:spPr>
        <p:txBody>
          <a:bodyPr/>
          <a:lstStyle/>
          <a:p>
            <a:endParaRPr lang="en-US"/>
          </a:p>
        </p:txBody>
      </p:sp>
      <p:sp>
        <p:nvSpPr>
          <p:cNvPr id="16" name="AutoShape 16"/>
          <p:cNvSpPr/>
          <p:nvPr/>
        </p:nvSpPr>
        <p:spPr>
          <a:xfrm>
            <a:off x="9684013" y="8750300"/>
            <a:ext cx="2580652" cy="0"/>
          </a:xfrm>
          <a:prstGeom prst="line">
            <a:avLst/>
          </a:prstGeom>
          <a:ln w="85725" cap="flat">
            <a:solidFill>
              <a:srgbClr val="A6A2A2"/>
            </a:solidFill>
            <a:prstDash val="solid"/>
            <a:headEnd type="none" w="sm" len="sm"/>
            <a:tailEnd type="arrow" w="med" len="sm"/>
          </a:ln>
        </p:spPr>
        <p:txBody>
          <a:bodyPr/>
          <a:lstStyle/>
          <a:p>
            <a:endParaRPr lang="en-US"/>
          </a:p>
        </p:txBody>
      </p:sp>
      <p:sp>
        <p:nvSpPr>
          <p:cNvPr id="17" name="TextBox 17"/>
          <p:cNvSpPr txBox="1"/>
          <p:nvPr/>
        </p:nvSpPr>
        <p:spPr>
          <a:xfrm>
            <a:off x="12357999" y="4558451"/>
            <a:ext cx="4381500"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Times New Roman" panose="02020603050405020304" pitchFamily="18" charset="0"/>
                <a:cs typeface="Times New Roman" panose="02020603050405020304" pitchFamily="18" charset="0"/>
              </a:rPr>
              <a:t>Add trips/blogs</a:t>
            </a:r>
          </a:p>
        </p:txBody>
      </p:sp>
      <p:sp>
        <p:nvSpPr>
          <p:cNvPr id="18" name="TextBox 18"/>
          <p:cNvSpPr txBox="1"/>
          <p:nvPr/>
        </p:nvSpPr>
        <p:spPr>
          <a:xfrm>
            <a:off x="12546538" y="5853963"/>
            <a:ext cx="4712762"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Times New Roman" panose="02020603050405020304" pitchFamily="18" charset="0"/>
                <a:cs typeface="Times New Roman" panose="02020603050405020304" pitchFamily="18" charset="0"/>
              </a:rPr>
              <a:t>Update trips/blogs</a:t>
            </a:r>
          </a:p>
        </p:txBody>
      </p:sp>
      <p:sp>
        <p:nvSpPr>
          <p:cNvPr id="19" name="TextBox 19"/>
          <p:cNvSpPr txBox="1"/>
          <p:nvPr/>
        </p:nvSpPr>
        <p:spPr>
          <a:xfrm>
            <a:off x="12546538" y="7120900"/>
            <a:ext cx="3515429"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Times New Roman" panose="02020603050405020304" pitchFamily="18" charset="0"/>
                <a:cs typeface="Times New Roman" panose="02020603050405020304" pitchFamily="18" charset="0"/>
              </a:rPr>
              <a:t>Manage trips</a:t>
            </a:r>
          </a:p>
        </p:txBody>
      </p:sp>
      <p:sp>
        <p:nvSpPr>
          <p:cNvPr id="20" name="TextBox 20"/>
          <p:cNvSpPr txBox="1"/>
          <p:nvPr/>
        </p:nvSpPr>
        <p:spPr>
          <a:xfrm>
            <a:off x="12786709" y="8376989"/>
            <a:ext cx="5153845"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Times New Roman" panose="02020603050405020304" pitchFamily="18" charset="0"/>
                <a:cs typeface="Times New Roman" panose="02020603050405020304" pitchFamily="18" charset="0"/>
              </a:rPr>
              <a:t>Manage User enrollment</a:t>
            </a:r>
          </a:p>
        </p:txBody>
      </p:sp>
      <p:sp>
        <p:nvSpPr>
          <p:cNvPr id="21" name="TextBox 21"/>
          <p:cNvSpPr txBox="1"/>
          <p:nvPr/>
        </p:nvSpPr>
        <p:spPr>
          <a:xfrm>
            <a:off x="2825530" y="561975"/>
            <a:ext cx="9077325"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Times New Roman" panose="02020603050405020304" pitchFamily="18" charset="0"/>
                <a:cs typeface="Times New Roman" panose="02020603050405020304" pitchFamily="18" charset="0"/>
              </a:rPr>
              <a:t>System Working</a:t>
            </a:r>
          </a:p>
        </p:txBody>
      </p:sp>
      <p:sp>
        <p:nvSpPr>
          <p:cNvPr id="22" name="AutoShape 22"/>
          <p:cNvSpPr/>
          <p:nvPr/>
        </p:nvSpPr>
        <p:spPr>
          <a:xfrm>
            <a:off x="488116" y="1502410"/>
            <a:ext cx="1953578" cy="0"/>
          </a:xfrm>
          <a:prstGeom prst="line">
            <a:avLst/>
          </a:prstGeom>
          <a:ln w="142875" cap="flat">
            <a:solidFill>
              <a:srgbClr val="000000"/>
            </a:solidFill>
            <a:prstDash val="solid"/>
            <a:headEnd type="none" w="sm" len="sm"/>
            <a:tailEnd type="none" w="sm" len="sm"/>
          </a:ln>
        </p:spPr>
        <p:txBody>
          <a:bodyPr/>
          <a:lstStyle/>
          <a:p>
            <a:endParaRPr lang="en-US"/>
          </a:p>
        </p:txBody>
      </p:sp>
      <p:sp>
        <p:nvSpPr>
          <p:cNvPr id="23" name="TextBox 23"/>
          <p:cNvSpPr txBox="1"/>
          <p:nvPr/>
        </p:nvSpPr>
        <p:spPr>
          <a:xfrm>
            <a:off x="-1192763" y="2818340"/>
            <a:ext cx="9077325" cy="1002666"/>
          </a:xfrm>
          <a:prstGeom prst="rect">
            <a:avLst/>
          </a:prstGeom>
        </p:spPr>
        <p:txBody>
          <a:bodyPr lIns="0" tIns="0" rIns="0" bIns="0" rtlCol="0" anchor="t">
            <a:spAutoFit/>
          </a:bodyPr>
          <a:lstStyle/>
          <a:p>
            <a:pPr algn="ctr">
              <a:lnSpc>
                <a:spcPts val="8259"/>
              </a:lnSpc>
            </a:pPr>
            <a:r>
              <a:rPr lang="en-US" sz="5899" b="1" dirty="0">
                <a:solidFill>
                  <a:srgbClr val="000000"/>
                </a:solidFill>
                <a:latin typeface="Times New Roman" panose="02020603050405020304" pitchFamily="18" charset="0"/>
                <a:cs typeface="Times New Roman" panose="02020603050405020304" pitchFamily="18" charset="0"/>
              </a:rPr>
              <a:t>Admin Working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0" y="1737470"/>
            <a:ext cx="18355243" cy="1914226"/>
            <a:chOff x="0" y="0"/>
            <a:chExt cx="4974870" cy="504158"/>
          </a:xfrm>
        </p:grpSpPr>
        <p:sp>
          <p:nvSpPr>
            <p:cNvPr id="8" name="Freeform 8"/>
            <p:cNvSpPr/>
            <p:nvPr/>
          </p:nvSpPr>
          <p:spPr>
            <a:xfrm>
              <a:off x="0" y="0"/>
              <a:ext cx="4974870" cy="504158"/>
            </a:xfrm>
            <a:custGeom>
              <a:avLst/>
              <a:gdLst/>
              <a:ahLst/>
              <a:cxnLst/>
              <a:rect l="l" t="t" r="r" b="b"/>
              <a:pathLst>
                <a:path w="4974870" h="504158">
                  <a:moveTo>
                    <a:pt x="20903" y="0"/>
                  </a:moveTo>
                  <a:lnTo>
                    <a:pt x="4953967" y="0"/>
                  </a:lnTo>
                  <a:cubicBezTo>
                    <a:pt x="4959511" y="0"/>
                    <a:pt x="4964828" y="2202"/>
                    <a:pt x="4968748" y="6122"/>
                  </a:cubicBezTo>
                  <a:cubicBezTo>
                    <a:pt x="4972668" y="10042"/>
                    <a:pt x="4974870" y="15359"/>
                    <a:pt x="4974870" y="20903"/>
                  </a:cubicBezTo>
                  <a:lnTo>
                    <a:pt x="4974870" y="483255"/>
                  </a:lnTo>
                  <a:cubicBezTo>
                    <a:pt x="4974870" y="494800"/>
                    <a:pt x="4965512" y="504158"/>
                    <a:pt x="4953967" y="504158"/>
                  </a:cubicBezTo>
                  <a:lnTo>
                    <a:pt x="20903" y="504158"/>
                  </a:lnTo>
                  <a:cubicBezTo>
                    <a:pt x="15359" y="504158"/>
                    <a:pt x="10042" y="501956"/>
                    <a:pt x="6122" y="498036"/>
                  </a:cubicBezTo>
                  <a:cubicBezTo>
                    <a:pt x="2202" y="494116"/>
                    <a:pt x="0" y="488799"/>
                    <a:pt x="0" y="483255"/>
                  </a:cubicBezTo>
                  <a:lnTo>
                    <a:pt x="0" y="20903"/>
                  </a:lnTo>
                  <a:cubicBezTo>
                    <a:pt x="0" y="15359"/>
                    <a:pt x="2202" y="10042"/>
                    <a:pt x="6122" y="6122"/>
                  </a:cubicBezTo>
                  <a:cubicBezTo>
                    <a:pt x="10042" y="2202"/>
                    <a:pt x="15359" y="0"/>
                    <a:pt x="20903" y="0"/>
                  </a:cubicBezTo>
                  <a:close/>
                </a:path>
              </a:pathLst>
            </a:custGeom>
            <a:solidFill>
              <a:srgbClr val="CCCCCC"/>
            </a:solidFill>
          </p:spPr>
          <p:txBody>
            <a:bodyPr/>
            <a:lstStyle/>
            <a:p>
              <a:endParaRPr lang="en-US"/>
            </a:p>
          </p:txBody>
        </p:sp>
        <p:sp>
          <p:nvSpPr>
            <p:cNvPr id="9" name="TextBox 9"/>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10" name="Freeform 10"/>
          <p:cNvSpPr/>
          <p:nvPr/>
        </p:nvSpPr>
        <p:spPr>
          <a:xfrm rot="8748803">
            <a:off x="-767788" y="881343"/>
            <a:ext cx="4845479" cy="1496042"/>
          </a:xfrm>
          <a:custGeom>
            <a:avLst/>
            <a:gdLst/>
            <a:ahLst/>
            <a:cxnLst/>
            <a:rect l="l" t="t" r="r" b="b"/>
            <a:pathLst>
              <a:path w="4845479" h="1496042">
                <a:moveTo>
                  <a:pt x="0" y="0"/>
                </a:moveTo>
                <a:lnTo>
                  <a:pt x="4845479" y="0"/>
                </a:lnTo>
                <a:lnTo>
                  <a:pt x="4845479" y="1496042"/>
                </a:lnTo>
                <a:lnTo>
                  <a:pt x="0" y="14960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3438811" y="1825586"/>
            <a:ext cx="11477625"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Times New Roman" panose="02020603050405020304" pitchFamily="18" charset="0"/>
                <a:cs typeface="Times New Roman" panose="02020603050405020304" pitchFamily="18" charset="0"/>
              </a:rPr>
              <a:t>Technologies Used</a:t>
            </a:r>
          </a:p>
        </p:txBody>
      </p:sp>
      <p:sp>
        <p:nvSpPr>
          <p:cNvPr id="12" name="AutoShape 12"/>
          <p:cNvSpPr/>
          <p:nvPr/>
        </p:nvSpPr>
        <p:spPr>
          <a:xfrm flipV="1">
            <a:off x="1654952" y="4224827"/>
            <a:ext cx="15604348" cy="73741"/>
          </a:xfrm>
          <a:prstGeom prst="line">
            <a:avLst/>
          </a:prstGeom>
          <a:ln w="38100" cap="flat">
            <a:solidFill>
              <a:srgbClr val="000000"/>
            </a:solidFill>
            <a:prstDash val="solid"/>
            <a:headEnd type="none" w="sm" len="sm"/>
            <a:tailEnd type="none" w="sm" len="sm"/>
          </a:ln>
        </p:spPr>
        <p:txBody>
          <a:bodyPr/>
          <a:lstStyle/>
          <a:p>
            <a:endParaRPr lang="en-US"/>
          </a:p>
        </p:txBody>
      </p:sp>
      <p:sp>
        <p:nvSpPr>
          <p:cNvPr id="13" name="AutoShape 13"/>
          <p:cNvSpPr/>
          <p:nvPr/>
        </p:nvSpPr>
        <p:spPr>
          <a:xfrm flipV="1">
            <a:off x="1655042" y="5236291"/>
            <a:ext cx="15604348" cy="73741"/>
          </a:xfrm>
          <a:prstGeom prst="line">
            <a:avLst/>
          </a:prstGeom>
          <a:ln w="38100" cap="flat">
            <a:solidFill>
              <a:srgbClr val="000000"/>
            </a:solidFill>
            <a:prstDash val="solid"/>
            <a:headEnd type="none" w="sm" len="sm"/>
            <a:tailEnd type="none" w="sm" len="sm"/>
          </a:ln>
        </p:spPr>
        <p:txBody>
          <a:bodyPr/>
          <a:lstStyle/>
          <a:p>
            <a:endParaRPr lang="en-US"/>
          </a:p>
        </p:txBody>
      </p:sp>
      <p:sp>
        <p:nvSpPr>
          <p:cNvPr id="14" name="TextBox 14"/>
          <p:cNvSpPr txBox="1"/>
          <p:nvPr/>
        </p:nvSpPr>
        <p:spPr>
          <a:xfrm>
            <a:off x="2360877" y="4253932"/>
            <a:ext cx="3436999"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Times New Roman" panose="02020603050405020304" pitchFamily="18" charset="0"/>
                <a:cs typeface="Times New Roman" panose="02020603050405020304" pitchFamily="18" charset="0"/>
              </a:rPr>
              <a:t>Software's</a:t>
            </a:r>
          </a:p>
        </p:txBody>
      </p:sp>
      <p:sp>
        <p:nvSpPr>
          <p:cNvPr id="15" name="TextBox 15"/>
          <p:cNvSpPr txBox="1"/>
          <p:nvPr/>
        </p:nvSpPr>
        <p:spPr>
          <a:xfrm>
            <a:off x="8449809" y="4253932"/>
            <a:ext cx="4778818"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Times New Roman" panose="02020603050405020304" pitchFamily="18" charset="0"/>
                <a:cs typeface="Times New Roman" panose="02020603050405020304" pitchFamily="18" charset="0"/>
              </a:rPr>
              <a:t>Description</a:t>
            </a:r>
          </a:p>
        </p:txBody>
      </p:sp>
      <p:sp>
        <p:nvSpPr>
          <p:cNvPr id="16" name="AutoShape 16"/>
          <p:cNvSpPr/>
          <p:nvPr/>
        </p:nvSpPr>
        <p:spPr>
          <a:xfrm flipV="1">
            <a:off x="6744991" y="4301137"/>
            <a:ext cx="0" cy="4135627"/>
          </a:xfrm>
          <a:prstGeom prst="line">
            <a:avLst/>
          </a:prstGeom>
          <a:ln w="38100" cap="flat">
            <a:solidFill>
              <a:srgbClr val="000000"/>
            </a:solidFill>
            <a:prstDash val="solid"/>
            <a:headEnd type="none" w="sm" len="sm"/>
            <a:tailEnd type="none" w="sm" len="sm"/>
          </a:ln>
        </p:spPr>
        <p:txBody>
          <a:bodyPr/>
          <a:lstStyle/>
          <a:p>
            <a:endParaRPr lang="en-US"/>
          </a:p>
        </p:txBody>
      </p:sp>
      <p:sp>
        <p:nvSpPr>
          <p:cNvPr id="17" name="TextBox 17"/>
          <p:cNvSpPr txBox="1"/>
          <p:nvPr/>
        </p:nvSpPr>
        <p:spPr>
          <a:xfrm>
            <a:off x="2209803" y="5431378"/>
            <a:ext cx="4535188" cy="629920"/>
          </a:xfrm>
          <a:prstGeom prst="rect">
            <a:avLst/>
          </a:prstGeom>
        </p:spPr>
        <p:txBody>
          <a:bodyPr wrap="square" lIns="0" tIns="0" rIns="0" bIns="0" rtlCol="0" anchor="t">
            <a:spAutoFit/>
          </a:bodyPr>
          <a:lstStyle/>
          <a:p>
            <a:pPr algn="ctr">
              <a:lnSpc>
                <a:spcPts val="5179"/>
              </a:lnSpc>
            </a:pPr>
            <a:r>
              <a:rPr lang="en-US" sz="3699" b="1" dirty="0">
                <a:solidFill>
                  <a:srgbClr val="000000"/>
                </a:solidFill>
                <a:latin typeface="Times New Roman" panose="02020603050405020304" pitchFamily="18" charset="0"/>
                <a:cs typeface="Times New Roman" panose="02020603050405020304" pitchFamily="18" charset="0"/>
              </a:rPr>
              <a:t>Operating</a:t>
            </a:r>
            <a:r>
              <a:rPr lang="en-US" sz="3699" dirty="0">
                <a:solidFill>
                  <a:srgbClr val="000000"/>
                </a:solidFill>
                <a:latin typeface="Times New Roman" panose="02020603050405020304" pitchFamily="18" charset="0"/>
                <a:cs typeface="Times New Roman" panose="02020603050405020304" pitchFamily="18" charset="0"/>
              </a:rPr>
              <a:t> </a:t>
            </a:r>
            <a:r>
              <a:rPr lang="en-US" sz="3699" b="1" dirty="0">
                <a:solidFill>
                  <a:srgbClr val="000000"/>
                </a:solidFill>
                <a:latin typeface="Times New Roman" panose="02020603050405020304" pitchFamily="18" charset="0"/>
                <a:cs typeface="Times New Roman" panose="02020603050405020304" pitchFamily="18" charset="0"/>
              </a:rPr>
              <a:t>system</a:t>
            </a:r>
          </a:p>
        </p:txBody>
      </p:sp>
      <p:sp>
        <p:nvSpPr>
          <p:cNvPr id="18" name="TextBox 18"/>
          <p:cNvSpPr txBox="1"/>
          <p:nvPr/>
        </p:nvSpPr>
        <p:spPr>
          <a:xfrm>
            <a:off x="2199170" y="6135039"/>
            <a:ext cx="4090376" cy="629920"/>
          </a:xfrm>
          <a:prstGeom prst="rect">
            <a:avLst/>
          </a:prstGeom>
        </p:spPr>
        <p:txBody>
          <a:bodyPr wrap="square" lIns="0" tIns="0" rIns="0" bIns="0" rtlCol="0" anchor="t">
            <a:spAutoFit/>
          </a:bodyPr>
          <a:lstStyle/>
          <a:p>
            <a:pPr algn="ctr">
              <a:lnSpc>
                <a:spcPts val="5179"/>
              </a:lnSpc>
            </a:pPr>
            <a:r>
              <a:rPr lang="en-US" sz="3699" b="1" dirty="0">
                <a:solidFill>
                  <a:srgbClr val="000000"/>
                </a:solidFill>
                <a:latin typeface="Times New Roman" panose="02020603050405020304" pitchFamily="18" charset="0"/>
                <a:cs typeface="Times New Roman" panose="02020603050405020304" pitchFamily="18" charset="0"/>
              </a:rPr>
              <a:t> Web technology</a:t>
            </a:r>
          </a:p>
        </p:txBody>
      </p:sp>
      <p:sp>
        <p:nvSpPr>
          <p:cNvPr id="19" name="TextBox 19"/>
          <p:cNvSpPr txBox="1"/>
          <p:nvPr/>
        </p:nvSpPr>
        <p:spPr>
          <a:xfrm>
            <a:off x="2057400" y="6841159"/>
            <a:ext cx="3224367" cy="622606"/>
          </a:xfrm>
          <a:prstGeom prst="rect">
            <a:avLst/>
          </a:prstGeom>
        </p:spPr>
        <p:txBody>
          <a:bodyPr wrap="square" lIns="0" tIns="0" rIns="0" bIns="0" rtlCol="0" anchor="t">
            <a:spAutoFit/>
          </a:bodyPr>
          <a:lstStyle/>
          <a:p>
            <a:pPr algn="ctr">
              <a:lnSpc>
                <a:spcPts val="5179"/>
              </a:lnSpc>
            </a:pPr>
            <a:r>
              <a:rPr lang="en-US" sz="3699" b="1" dirty="0">
                <a:solidFill>
                  <a:srgbClr val="000000"/>
                </a:solidFill>
                <a:latin typeface="Times New Roman" panose="02020603050405020304" pitchFamily="18" charset="0"/>
                <a:cs typeface="Times New Roman" panose="02020603050405020304" pitchFamily="18" charset="0"/>
              </a:rPr>
              <a:t> Languages</a:t>
            </a:r>
          </a:p>
        </p:txBody>
      </p:sp>
      <p:sp>
        <p:nvSpPr>
          <p:cNvPr id="20" name="TextBox 20"/>
          <p:cNvSpPr txBox="1"/>
          <p:nvPr/>
        </p:nvSpPr>
        <p:spPr>
          <a:xfrm>
            <a:off x="2209803" y="7567518"/>
            <a:ext cx="3837249" cy="629920"/>
          </a:xfrm>
          <a:prstGeom prst="rect">
            <a:avLst/>
          </a:prstGeom>
        </p:spPr>
        <p:txBody>
          <a:bodyPr wrap="square" lIns="0" tIns="0" rIns="0" bIns="0" rtlCol="0" anchor="t">
            <a:spAutoFit/>
          </a:bodyPr>
          <a:lstStyle/>
          <a:p>
            <a:pPr algn="ctr">
              <a:lnSpc>
                <a:spcPts val="5179"/>
              </a:lnSpc>
            </a:pPr>
            <a:r>
              <a:rPr lang="en-US" sz="3699" b="1" dirty="0">
                <a:solidFill>
                  <a:srgbClr val="000000"/>
                </a:solidFill>
                <a:latin typeface="Times New Roman" panose="02020603050405020304" pitchFamily="18" charset="0"/>
                <a:cs typeface="Times New Roman" panose="02020603050405020304" pitchFamily="18" charset="0"/>
              </a:rPr>
              <a:t>Tools/software</a:t>
            </a:r>
          </a:p>
        </p:txBody>
      </p:sp>
      <p:sp>
        <p:nvSpPr>
          <p:cNvPr id="21" name="TextBox 21"/>
          <p:cNvSpPr txBox="1"/>
          <p:nvPr/>
        </p:nvSpPr>
        <p:spPr>
          <a:xfrm>
            <a:off x="7356119" y="5355178"/>
            <a:ext cx="2452804" cy="629920"/>
          </a:xfrm>
          <a:prstGeom prst="rect">
            <a:avLst/>
          </a:prstGeom>
        </p:spPr>
        <p:txBody>
          <a:bodyPr wrap="square" lIns="0" tIns="0" rIns="0" bIns="0" rtlCol="0" anchor="t">
            <a:spAutoFit/>
          </a:bodyPr>
          <a:lstStyle/>
          <a:p>
            <a:pPr algn="ctr">
              <a:lnSpc>
                <a:spcPts val="5179"/>
              </a:lnSpc>
            </a:pPr>
            <a:r>
              <a:rPr lang="en-US" sz="3699" b="1" dirty="0">
                <a:solidFill>
                  <a:srgbClr val="000000"/>
                </a:solidFill>
                <a:latin typeface="Times New Roman" panose="02020603050405020304" pitchFamily="18" charset="0"/>
                <a:cs typeface="Times New Roman" panose="02020603050405020304" pitchFamily="18" charset="0"/>
              </a:rPr>
              <a:t>     Windows</a:t>
            </a:r>
          </a:p>
        </p:txBody>
      </p:sp>
      <p:sp>
        <p:nvSpPr>
          <p:cNvPr id="22" name="TextBox 22"/>
          <p:cNvSpPr txBox="1"/>
          <p:nvPr/>
        </p:nvSpPr>
        <p:spPr>
          <a:xfrm>
            <a:off x="7080980" y="6905375"/>
            <a:ext cx="8715186" cy="629920"/>
          </a:xfrm>
          <a:prstGeom prst="rect">
            <a:avLst/>
          </a:prstGeom>
        </p:spPr>
        <p:txBody>
          <a:bodyPr wrap="square" lIns="0" tIns="0" rIns="0" bIns="0" rtlCol="0" anchor="t">
            <a:spAutoFit/>
          </a:bodyPr>
          <a:lstStyle/>
          <a:p>
            <a:pPr algn="ctr">
              <a:lnSpc>
                <a:spcPts val="5179"/>
              </a:lnSpc>
            </a:pPr>
            <a:r>
              <a:rPr lang="en-US" sz="3699" b="1" dirty="0">
                <a:solidFill>
                  <a:srgbClr val="000000"/>
                </a:solidFill>
                <a:latin typeface="Times New Roman" panose="02020603050405020304" pitchFamily="18" charset="0"/>
                <a:cs typeface="Times New Roman" panose="02020603050405020304" pitchFamily="18" charset="0"/>
              </a:rPr>
              <a:t>JavaScript, MongoDB, HTML,CSS</a:t>
            </a:r>
          </a:p>
        </p:txBody>
      </p:sp>
      <p:sp>
        <p:nvSpPr>
          <p:cNvPr id="23" name="TextBox 23"/>
          <p:cNvSpPr txBox="1"/>
          <p:nvPr/>
        </p:nvSpPr>
        <p:spPr>
          <a:xfrm>
            <a:off x="7581713" y="6135039"/>
            <a:ext cx="6227710" cy="629920"/>
          </a:xfrm>
          <a:prstGeom prst="rect">
            <a:avLst/>
          </a:prstGeom>
        </p:spPr>
        <p:txBody>
          <a:bodyPr wrap="square" lIns="0" tIns="0" rIns="0" bIns="0" rtlCol="0" anchor="t">
            <a:spAutoFit/>
          </a:bodyPr>
          <a:lstStyle/>
          <a:p>
            <a:pPr algn="ctr">
              <a:lnSpc>
                <a:spcPts val="5179"/>
              </a:lnSpc>
            </a:pPr>
            <a:r>
              <a:rPr lang="en-US" sz="3699" b="1" dirty="0">
                <a:solidFill>
                  <a:srgbClr val="000000"/>
                </a:solidFill>
                <a:latin typeface="Times New Roman" panose="02020603050405020304" pitchFamily="18" charset="0"/>
                <a:cs typeface="Times New Roman" panose="02020603050405020304" pitchFamily="18" charset="0"/>
              </a:rPr>
              <a:t>Express.js,Node.js,React.js</a:t>
            </a:r>
          </a:p>
        </p:txBody>
      </p:sp>
      <p:sp>
        <p:nvSpPr>
          <p:cNvPr id="24" name="TextBox 24"/>
          <p:cNvSpPr txBox="1"/>
          <p:nvPr/>
        </p:nvSpPr>
        <p:spPr>
          <a:xfrm>
            <a:off x="7200436" y="7574625"/>
            <a:ext cx="8595730" cy="629920"/>
          </a:xfrm>
          <a:prstGeom prst="rect">
            <a:avLst/>
          </a:prstGeom>
        </p:spPr>
        <p:txBody>
          <a:bodyPr lIns="0" tIns="0" rIns="0" bIns="0" rtlCol="0" anchor="t">
            <a:spAutoFit/>
          </a:bodyPr>
          <a:lstStyle/>
          <a:p>
            <a:pPr algn="ctr">
              <a:lnSpc>
                <a:spcPts val="5179"/>
              </a:lnSpc>
            </a:pPr>
            <a:r>
              <a:rPr lang="en-US" sz="3699" b="1" dirty="0">
                <a:solidFill>
                  <a:srgbClr val="000000"/>
                </a:solidFill>
                <a:latin typeface="Times New Roman" panose="02020603050405020304" pitchFamily="18" charset="0"/>
                <a:cs typeface="Times New Roman" panose="02020603050405020304" pitchFamily="18" charset="0"/>
              </a:rPr>
              <a:t>Vs Code, MongoDB atlas, Browser</a:t>
            </a:r>
          </a:p>
        </p:txBody>
      </p:sp>
      <p:sp>
        <p:nvSpPr>
          <p:cNvPr id="25" name="AutoShape 25"/>
          <p:cNvSpPr/>
          <p:nvPr/>
        </p:nvSpPr>
        <p:spPr>
          <a:xfrm flipV="1">
            <a:off x="1655042" y="6080348"/>
            <a:ext cx="15604348" cy="73741"/>
          </a:xfrm>
          <a:prstGeom prst="line">
            <a:avLst/>
          </a:prstGeom>
          <a:ln w="38100" cap="flat">
            <a:solidFill>
              <a:srgbClr val="000000"/>
            </a:solidFill>
            <a:prstDash val="solid"/>
            <a:headEnd type="none" w="sm" len="sm"/>
            <a:tailEnd type="none" w="sm" len="sm"/>
          </a:ln>
        </p:spPr>
        <p:txBody>
          <a:bodyPr/>
          <a:lstStyle/>
          <a:p>
            <a:endParaRPr lang="en-US"/>
          </a:p>
        </p:txBody>
      </p:sp>
      <p:sp>
        <p:nvSpPr>
          <p:cNvPr id="26" name="AutoShape 26"/>
          <p:cNvSpPr/>
          <p:nvPr/>
        </p:nvSpPr>
        <p:spPr>
          <a:xfrm flipV="1">
            <a:off x="1654862" y="6784009"/>
            <a:ext cx="15604348" cy="73741"/>
          </a:xfrm>
          <a:prstGeom prst="line">
            <a:avLst/>
          </a:prstGeom>
          <a:ln w="38100" cap="flat">
            <a:solidFill>
              <a:srgbClr val="000000"/>
            </a:solidFill>
            <a:prstDash val="solid"/>
            <a:headEnd type="none" w="sm" len="sm"/>
            <a:tailEnd type="none" w="sm" len="sm"/>
          </a:ln>
        </p:spPr>
        <p:txBody>
          <a:bodyPr/>
          <a:lstStyle/>
          <a:p>
            <a:endParaRPr lang="en-US"/>
          </a:p>
        </p:txBody>
      </p:sp>
      <p:sp>
        <p:nvSpPr>
          <p:cNvPr id="27" name="AutoShape 27"/>
          <p:cNvSpPr/>
          <p:nvPr/>
        </p:nvSpPr>
        <p:spPr>
          <a:xfrm flipV="1">
            <a:off x="1655042" y="7573395"/>
            <a:ext cx="15604348" cy="73741"/>
          </a:xfrm>
          <a:prstGeom prst="line">
            <a:avLst/>
          </a:prstGeom>
          <a:ln w="38100" cap="flat">
            <a:solidFill>
              <a:srgbClr val="000000"/>
            </a:solidFill>
            <a:prstDash val="solid"/>
            <a:headEnd type="none" w="sm" len="sm"/>
            <a:tailEnd type="none" w="sm" len="sm"/>
          </a:ln>
        </p:spPr>
        <p:txBody>
          <a:bodyPr/>
          <a:lstStyle/>
          <a:p>
            <a:endParaRPr lang="en-US"/>
          </a:p>
        </p:txBody>
      </p:sp>
      <p:sp>
        <p:nvSpPr>
          <p:cNvPr id="28" name="AutoShape 28"/>
          <p:cNvSpPr/>
          <p:nvPr/>
        </p:nvSpPr>
        <p:spPr>
          <a:xfrm flipV="1">
            <a:off x="1655042" y="8328370"/>
            <a:ext cx="15604348" cy="73741"/>
          </a:xfrm>
          <a:prstGeom prst="line">
            <a:avLst/>
          </a:prstGeom>
          <a:ln w="38100" cap="flat">
            <a:solidFill>
              <a:srgbClr val="000000"/>
            </a:solidFill>
            <a:prstDash val="solid"/>
            <a:headEnd type="none" w="sm" len="sm"/>
            <a:tailEnd type="none" w="sm" len="sm"/>
          </a:ln>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1" y="1737470"/>
            <a:ext cx="18288001" cy="1914226"/>
            <a:chOff x="0" y="0"/>
            <a:chExt cx="4974870" cy="504158"/>
          </a:xfrm>
        </p:grpSpPr>
        <p:sp>
          <p:nvSpPr>
            <p:cNvPr id="8" name="Freeform 8"/>
            <p:cNvSpPr/>
            <p:nvPr/>
          </p:nvSpPr>
          <p:spPr>
            <a:xfrm>
              <a:off x="0" y="0"/>
              <a:ext cx="4974870" cy="504158"/>
            </a:xfrm>
            <a:custGeom>
              <a:avLst/>
              <a:gdLst/>
              <a:ahLst/>
              <a:cxnLst/>
              <a:rect l="l" t="t" r="r" b="b"/>
              <a:pathLst>
                <a:path w="4974870" h="504158">
                  <a:moveTo>
                    <a:pt x="20903" y="0"/>
                  </a:moveTo>
                  <a:lnTo>
                    <a:pt x="4953967" y="0"/>
                  </a:lnTo>
                  <a:cubicBezTo>
                    <a:pt x="4959511" y="0"/>
                    <a:pt x="4964828" y="2202"/>
                    <a:pt x="4968748" y="6122"/>
                  </a:cubicBezTo>
                  <a:cubicBezTo>
                    <a:pt x="4972668" y="10042"/>
                    <a:pt x="4974870" y="15359"/>
                    <a:pt x="4974870" y="20903"/>
                  </a:cubicBezTo>
                  <a:lnTo>
                    <a:pt x="4974870" y="483255"/>
                  </a:lnTo>
                  <a:cubicBezTo>
                    <a:pt x="4974870" y="494800"/>
                    <a:pt x="4965512" y="504158"/>
                    <a:pt x="4953967" y="504158"/>
                  </a:cubicBezTo>
                  <a:lnTo>
                    <a:pt x="20903" y="504158"/>
                  </a:lnTo>
                  <a:cubicBezTo>
                    <a:pt x="15359" y="504158"/>
                    <a:pt x="10042" y="501956"/>
                    <a:pt x="6122" y="498036"/>
                  </a:cubicBezTo>
                  <a:cubicBezTo>
                    <a:pt x="2202" y="494116"/>
                    <a:pt x="0" y="488799"/>
                    <a:pt x="0" y="483255"/>
                  </a:cubicBezTo>
                  <a:lnTo>
                    <a:pt x="0" y="20903"/>
                  </a:lnTo>
                  <a:cubicBezTo>
                    <a:pt x="0" y="15359"/>
                    <a:pt x="2202" y="10042"/>
                    <a:pt x="6122" y="6122"/>
                  </a:cubicBezTo>
                  <a:cubicBezTo>
                    <a:pt x="10042" y="2202"/>
                    <a:pt x="15359" y="0"/>
                    <a:pt x="20903" y="0"/>
                  </a:cubicBezTo>
                  <a:close/>
                </a:path>
              </a:pathLst>
            </a:custGeom>
            <a:solidFill>
              <a:srgbClr val="CCCCCC"/>
            </a:solidFill>
          </p:spPr>
          <p:txBody>
            <a:bodyPr/>
            <a:lstStyle/>
            <a:p>
              <a:endParaRPr lang="en-US"/>
            </a:p>
          </p:txBody>
        </p:sp>
        <p:sp>
          <p:nvSpPr>
            <p:cNvPr id="9" name="TextBox 9"/>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10" name="Freeform 10"/>
          <p:cNvSpPr/>
          <p:nvPr/>
        </p:nvSpPr>
        <p:spPr>
          <a:xfrm rot="8748803">
            <a:off x="-767788" y="881343"/>
            <a:ext cx="4845479" cy="1496042"/>
          </a:xfrm>
          <a:custGeom>
            <a:avLst/>
            <a:gdLst/>
            <a:ahLst/>
            <a:cxnLst/>
            <a:rect l="l" t="t" r="r" b="b"/>
            <a:pathLst>
              <a:path w="4845479" h="1496042">
                <a:moveTo>
                  <a:pt x="0" y="0"/>
                </a:moveTo>
                <a:lnTo>
                  <a:pt x="4845479" y="0"/>
                </a:lnTo>
                <a:lnTo>
                  <a:pt x="4845479" y="1496042"/>
                </a:lnTo>
                <a:lnTo>
                  <a:pt x="0" y="14960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3438811" y="1825586"/>
            <a:ext cx="11477625"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Times New Roman" panose="02020603050405020304" pitchFamily="18" charset="0"/>
                <a:cs typeface="Times New Roman" panose="02020603050405020304" pitchFamily="18" charset="0"/>
              </a:rPr>
              <a:t>Conclusion</a:t>
            </a:r>
          </a:p>
        </p:txBody>
      </p:sp>
      <p:sp>
        <p:nvSpPr>
          <p:cNvPr id="12" name="TextBox 12"/>
          <p:cNvSpPr txBox="1"/>
          <p:nvPr/>
        </p:nvSpPr>
        <p:spPr>
          <a:xfrm>
            <a:off x="750963" y="4453889"/>
            <a:ext cx="16853319" cy="3641574"/>
          </a:xfrm>
          <a:prstGeom prst="rect">
            <a:avLst/>
          </a:prstGeom>
        </p:spPr>
        <p:txBody>
          <a:bodyPr lIns="0" tIns="0" rIns="0" bIns="0" rtlCol="0" anchor="t">
            <a:spAutoFit/>
          </a:bodyPr>
          <a:lstStyle/>
          <a:p>
            <a:pPr>
              <a:lnSpc>
                <a:spcPts val="4759"/>
              </a:lnSpc>
            </a:pPr>
            <a:r>
              <a:rPr lang="en-US" sz="3399" dirty="0">
                <a:solidFill>
                  <a:srgbClr val="000000"/>
                </a:solidFill>
                <a:latin typeface="Times New Roman" panose="02020603050405020304" pitchFamily="18" charset="0"/>
                <a:cs typeface="Times New Roman" panose="02020603050405020304" pitchFamily="18" charset="0"/>
              </a:rPr>
              <a:t>In conclusion, The social network for traveler website has the potential to revolutionize the way people travel and connect with others. It facilitates sharing travel tips, discovering new destinations, and sharing their experience by writing blog posts.</a:t>
            </a:r>
          </a:p>
          <a:p>
            <a:pPr>
              <a:lnSpc>
                <a:spcPts val="4759"/>
              </a:lnSpc>
            </a:pPr>
            <a:r>
              <a:rPr lang="en-US" sz="3399" dirty="0">
                <a:solidFill>
                  <a:srgbClr val="000000"/>
                </a:solidFill>
                <a:latin typeface="Times New Roman" panose="02020603050405020304" pitchFamily="18" charset="0"/>
                <a:cs typeface="Times New Roman" panose="02020603050405020304" pitchFamily="18" charset="0"/>
              </a:rPr>
              <a:t>However, it is essential to ensure the website's reliability and security to protect applicants' data and maintain a fair trip enrollment process. </a:t>
            </a:r>
          </a:p>
          <a:p>
            <a:pPr>
              <a:lnSpc>
                <a:spcPts val="4759"/>
              </a:lnSpc>
            </a:pPr>
            <a:r>
              <a:rPr lang="en-US" sz="3399" dirty="0">
                <a:solidFill>
                  <a:srgbClr val="000000"/>
                </a:solidFill>
                <a:latin typeface="Times New Roman" panose="02020603050405020304" pitchFamily="18" charset="0"/>
                <a:cs typeface="Times New Roman" panose="02020603050405020304" pitchFamily="18" charset="0"/>
              </a:rPr>
              <a:t>In summary, it opens exciting possibilities and makes travel more enjoyable and connected.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1" y="1737470"/>
            <a:ext cx="18288000" cy="1914226"/>
            <a:chOff x="0" y="0"/>
            <a:chExt cx="4974870" cy="504158"/>
          </a:xfrm>
        </p:grpSpPr>
        <p:sp>
          <p:nvSpPr>
            <p:cNvPr id="8" name="Freeform 8"/>
            <p:cNvSpPr/>
            <p:nvPr/>
          </p:nvSpPr>
          <p:spPr>
            <a:xfrm>
              <a:off x="0" y="0"/>
              <a:ext cx="4974870" cy="504158"/>
            </a:xfrm>
            <a:custGeom>
              <a:avLst/>
              <a:gdLst/>
              <a:ahLst/>
              <a:cxnLst/>
              <a:rect l="l" t="t" r="r" b="b"/>
              <a:pathLst>
                <a:path w="4974870" h="504158">
                  <a:moveTo>
                    <a:pt x="20903" y="0"/>
                  </a:moveTo>
                  <a:lnTo>
                    <a:pt x="4953967" y="0"/>
                  </a:lnTo>
                  <a:cubicBezTo>
                    <a:pt x="4959511" y="0"/>
                    <a:pt x="4964828" y="2202"/>
                    <a:pt x="4968748" y="6122"/>
                  </a:cubicBezTo>
                  <a:cubicBezTo>
                    <a:pt x="4972668" y="10042"/>
                    <a:pt x="4974870" y="15359"/>
                    <a:pt x="4974870" y="20903"/>
                  </a:cubicBezTo>
                  <a:lnTo>
                    <a:pt x="4974870" y="483255"/>
                  </a:lnTo>
                  <a:cubicBezTo>
                    <a:pt x="4974870" y="494800"/>
                    <a:pt x="4965512" y="504158"/>
                    <a:pt x="4953967" y="504158"/>
                  </a:cubicBezTo>
                  <a:lnTo>
                    <a:pt x="20903" y="504158"/>
                  </a:lnTo>
                  <a:cubicBezTo>
                    <a:pt x="15359" y="504158"/>
                    <a:pt x="10042" y="501956"/>
                    <a:pt x="6122" y="498036"/>
                  </a:cubicBezTo>
                  <a:cubicBezTo>
                    <a:pt x="2202" y="494116"/>
                    <a:pt x="0" y="488799"/>
                    <a:pt x="0" y="483255"/>
                  </a:cubicBezTo>
                  <a:lnTo>
                    <a:pt x="0" y="20903"/>
                  </a:lnTo>
                  <a:cubicBezTo>
                    <a:pt x="0" y="15359"/>
                    <a:pt x="2202" y="10042"/>
                    <a:pt x="6122" y="6122"/>
                  </a:cubicBezTo>
                  <a:cubicBezTo>
                    <a:pt x="10042" y="2202"/>
                    <a:pt x="15359" y="0"/>
                    <a:pt x="20903" y="0"/>
                  </a:cubicBezTo>
                  <a:close/>
                </a:path>
              </a:pathLst>
            </a:custGeom>
            <a:solidFill>
              <a:srgbClr val="CCCCCC"/>
            </a:solidFill>
          </p:spPr>
          <p:txBody>
            <a:bodyPr/>
            <a:lstStyle/>
            <a:p>
              <a:endParaRPr lang="en-US"/>
            </a:p>
          </p:txBody>
        </p:sp>
        <p:sp>
          <p:nvSpPr>
            <p:cNvPr id="9" name="TextBox 9"/>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10" name="TextBox 10"/>
          <p:cNvSpPr txBox="1"/>
          <p:nvPr/>
        </p:nvSpPr>
        <p:spPr>
          <a:xfrm>
            <a:off x="5405151" y="1825586"/>
            <a:ext cx="7410450"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2 Bold"/>
              </a:rPr>
              <a:t>Presentation</a:t>
            </a:r>
          </a:p>
        </p:txBody>
      </p:sp>
      <p:sp>
        <p:nvSpPr>
          <p:cNvPr id="11" name="Freeform 11"/>
          <p:cNvSpPr/>
          <p:nvPr/>
        </p:nvSpPr>
        <p:spPr>
          <a:xfrm rot="8748803">
            <a:off x="-767788" y="881343"/>
            <a:ext cx="4845479" cy="1496042"/>
          </a:xfrm>
          <a:custGeom>
            <a:avLst/>
            <a:gdLst/>
            <a:ahLst/>
            <a:cxnLst/>
            <a:rect l="l" t="t" r="r" b="b"/>
            <a:pathLst>
              <a:path w="4845479" h="1496042">
                <a:moveTo>
                  <a:pt x="0" y="0"/>
                </a:moveTo>
                <a:lnTo>
                  <a:pt x="4845479" y="0"/>
                </a:lnTo>
                <a:lnTo>
                  <a:pt x="4845479" y="1496042"/>
                </a:lnTo>
                <a:lnTo>
                  <a:pt x="0" y="14960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3277630" y="5093717"/>
            <a:ext cx="2057400" cy="712470"/>
          </a:xfrm>
          <a:prstGeom prst="rect">
            <a:avLst/>
          </a:prstGeom>
        </p:spPr>
        <p:txBody>
          <a:bodyPr lIns="0" tIns="0" rIns="0" bIns="0" rtlCol="0" anchor="t">
            <a:spAutoFit/>
          </a:bodyPr>
          <a:lstStyle/>
          <a:p>
            <a:pPr algn="ctr">
              <a:lnSpc>
                <a:spcPts val="5880"/>
              </a:lnSpc>
            </a:pPr>
            <a:r>
              <a:rPr lang="en-US" sz="4200" b="1" dirty="0">
                <a:solidFill>
                  <a:srgbClr val="000000"/>
                </a:solidFill>
                <a:latin typeface="Times New Roman" panose="02020603050405020304" pitchFamily="18" charset="0"/>
                <a:cs typeface="Times New Roman" panose="02020603050405020304" pitchFamily="18" charset="0"/>
              </a:rPr>
              <a:t>Name:</a:t>
            </a:r>
          </a:p>
        </p:txBody>
      </p:sp>
      <p:sp>
        <p:nvSpPr>
          <p:cNvPr id="13" name="TextBox 13"/>
          <p:cNvSpPr txBox="1"/>
          <p:nvPr/>
        </p:nvSpPr>
        <p:spPr>
          <a:xfrm>
            <a:off x="3187142" y="6189251"/>
            <a:ext cx="2505075" cy="712470"/>
          </a:xfrm>
          <a:prstGeom prst="rect">
            <a:avLst/>
          </a:prstGeom>
        </p:spPr>
        <p:txBody>
          <a:bodyPr lIns="0" tIns="0" rIns="0" bIns="0" rtlCol="0" anchor="t">
            <a:spAutoFit/>
          </a:bodyPr>
          <a:lstStyle/>
          <a:p>
            <a:pPr algn="ctr">
              <a:lnSpc>
                <a:spcPts val="5880"/>
              </a:lnSpc>
            </a:pPr>
            <a:r>
              <a:rPr lang="en-US" sz="4200" b="1">
                <a:solidFill>
                  <a:srgbClr val="000000"/>
                </a:solidFill>
                <a:latin typeface="Times New Roman" panose="02020603050405020304" pitchFamily="18" charset="0"/>
                <a:cs typeface="Times New Roman" panose="02020603050405020304" pitchFamily="18" charset="0"/>
              </a:rPr>
              <a:t>Roll No:</a:t>
            </a:r>
          </a:p>
        </p:txBody>
      </p:sp>
      <p:sp>
        <p:nvSpPr>
          <p:cNvPr id="14" name="TextBox 14"/>
          <p:cNvSpPr txBox="1"/>
          <p:nvPr/>
        </p:nvSpPr>
        <p:spPr>
          <a:xfrm>
            <a:off x="2849005" y="7324382"/>
            <a:ext cx="5686425" cy="712469"/>
          </a:xfrm>
          <a:prstGeom prst="rect">
            <a:avLst/>
          </a:prstGeom>
        </p:spPr>
        <p:txBody>
          <a:bodyPr lIns="0" tIns="0" rIns="0" bIns="0" rtlCol="0" anchor="t">
            <a:spAutoFit/>
          </a:bodyPr>
          <a:lstStyle/>
          <a:p>
            <a:pPr algn="ctr">
              <a:lnSpc>
                <a:spcPts val="5880"/>
              </a:lnSpc>
            </a:pPr>
            <a:r>
              <a:rPr lang="en-US" sz="4200" b="1">
                <a:solidFill>
                  <a:srgbClr val="000000"/>
                </a:solidFill>
                <a:latin typeface="Times New Roman" panose="02020603050405020304" pitchFamily="18" charset="0"/>
                <a:cs typeface="Times New Roman" panose="02020603050405020304" pitchFamily="18" charset="0"/>
              </a:rPr>
              <a:t>Supervisor Name:</a:t>
            </a:r>
          </a:p>
        </p:txBody>
      </p:sp>
      <p:sp>
        <p:nvSpPr>
          <p:cNvPr id="15" name="TextBox 15"/>
          <p:cNvSpPr txBox="1"/>
          <p:nvPr/>
        </p:nvSpPr>
        <p:spPr>
          <a:xfrm>
            <a:off x="9191911" y="6205761"/>
            <a:ext cx="3448050" cy="695960"/>
          </a:xfrm>
          <a:prstGeom prst="rect">
            <a:avLst/>
          </a:prstGeom>
        </p:spPr>
        <p:txBody>
          <a:bodyPr lIns="0" tIns="0" rIns="0" bIns="0" rtlCol="0" anchor="t">
            <a:spAutoFit/>
          </a:bodyPr>
          <a:lstStyle/>
          <a:p>
            <a:pPr algn="ctr">
              <a:lnSpc>
                <a:spcPts val="5740"/>
              </a:lnSpc>
            </a:pPr>
            <a:r>
              <a:rPr lang="en-US" sz="4100" b="1" dirty="0">
                <a:solidFill>
                  <a:srgbClr val="000000"/>
                </a:solidFill>
                <a:latin typeface="Times New Roman" panose="02020603050405020304" pitchFamily="18" charset="0"/>
                <a:cs typeface="Times New Roman" panose="02020603050405020304" pitchFamily="18" charset="0"/>
              </a:rPr>
              <a:t>BS-IT(E)19-11</a:t>
            </a:r>
          </a:p>
        </p:txBody>
      </p:sp>
      <p:sp>
        <p:nvSpPr>
          <p:cNvPr id="16" name="TextBox 16"/>
          <p:cNvSpPr txBox="1"/>
          <p:nvPr/>
        </p:nvSpPr>
        <p:spPr>
          <a:xfrm>
            <a:off x="9168099" y="5164112"/>
            <a:ext cx="4876800" cy="695960"/>
          </a:xfrm>
          <a:prstGeom prst="rect">
            <a:avLst/>
          </a:prstGeom>
        </p:spPr>
        <p:txBody>
          <a:bodyPr lIns="0" tIns="0" rIns="0" bIns="0" rtlCol="0" anchor="t">
            <a:spAutoFit/>
          </a:bodyPr>
          <a:lstStyle/>
          <a:p>
            <a:pPr algn="ctr">
              <a:lnSpc>
                <a:spcPts val="5740"/>
              </a:lnSpc>
            </a:pPr>
            <a:r>
              <a:rPr lang="en-US" sz="4100" b="1">
                <a:solidFill>
                  <a:srgbClr val="000000"/>
                </a:solidFill>
                <a:latin typeface="Times New Roman" panose="02020603050405020304" pitchFamily="18" charset="0"/>
                <a:cs typeface="Times New Roman" panose="02020603050405020304" pitchFamily="18" charset="0"/>
              </a:rPr>
              <a:t>Naveed Ul Rehman</a:t>
            </a:r>
          </a:p>
        </p:txBody>
      </p:sp>
      <p:sp>
        <p:nvSpPr>
          <p:cNvPr id="17" name="TextBox 17"/>
          <p:cNvSpPr txBox="1"/>
          <p:nvPr/>
        </p:nvSpPr>
        <p:spPr>
          <a:xfrm>
            <a:off x="9191911" y="7301693"/>
            <a:ext cx="3914775" cy="695960"/>
          </a:xfrm>
          <a:prstGeom prst="rect">
            <a:avLst/>
          </a:prstGeom>
        </p:spPr>
        <p:txBody>
          <a:bodyPr lIns="0" tIns="0" rIns="0" bIns="0" rtlCol="0" anchor="t">
            <a:spAutoFit/>
          </a:bodyPr>
          <a:lstStyle/>
          <a:p>
            <a:pPr algn="ctr">
              <a:lnSpc>
                <a:spcPts val="5740"/>
              </a:lnSpc>
            </a:pPr>
            <a:r>
              <a:rPr lang="en-US" sz="4100" b="1" dirty="0">
                <a:solidFill>
                  <a:srgbClr val="000000"/>
                </a:solidFill>
                <a:latin typeface="Times New Roman" panose="02020603050405020304" pitchFamily="18" charset="0"/>
                <a:cs typeface="Times New Roman" panose="02020603050405020304" pitchFamily="18" charset="0"/>
              </a:rPr>
              <a:t>Dr Maruf Pasha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l="-124" t="-5453" r="-3974" b="-18077"/>
            </a:stretch>
          </a:blipFill>
        </p:spPr>
        <p:txBody>
          <a:bodyPr/>
          <a:lstStyle/>
          <a:p>
            <a:endParaRPr lang="en-US"/>
          </a:p>
        </p:txBody>
      </p:sp>
      <p:grpSp>
        <p:nvGrpSpPr>
          <p:cNvPr id="3" name="Group 3"/>
          <p:cNvGrpSpPr/>
          <p:nvPr/>
        </p:nvGrpSpPr>
        <p:grpSpPr>
          <a:xfrm>
            <a:off x="-360256" y="-418616"/>
            <a:ext cx="18648256" cy="10911458"/>
            <a:chOff x="0" y="0"/>
            <a:chExt cx="4911475" cy="2873800"/>
          </a:xfrm>
        </p:grpSpPr>
        <p:sp>
          <p:nvSpPr>
            <p:cNvPr id="4" name="Freeform 4"/>
            <p:cNvSpPr/>
            <p:nvPr/>
          </p:nvSpPr>
          <p:spPr>
            <a:xfrm>
              <a:off x="0" y="0"/>
              <a:ext cx="4911475" cy="2873800"/>
            </a:xfrm>
            <a:custGeom>
              <a:avLst/>
              <a:gdLst/>
              <a:ahLst/>
              <a:cxnLst/>
              <a:rect l="l" t="t" r="r" b="b"/>
              <a:pathLst>
                <a:path w="4911475" h="2873800">
                  <a:moveTo>
                    <a:pt x="21173" y="0"/>
                  </a:moveTo>
                  <a:lnTo>
                    <a:pt x="4890302" y="0"/>
                  </a:lnTo>
                  <a:cubicBezTo>
                    <a:pt x="4895917" y="0"/>
                    <a:pt x="4901303" y="2231"/>
                    <a:pt x="4905273" y="6201"/>
                  </a:cubicBezTo>
                  <a:cubicBezTo>
                    <a:pt x="4909244" y="10172"/>
                    <a:pt x="4911475" y="15558"/>
                    <a:pt x="4911475" y="21173"/>
                  </a:cubicBezTo>
                  <a:lnTo>
                    <a:pt x="4911475" y="2852627"/>
                  </a:lnTo>
                  <a:cubicBezTo>
                    <a:pt x="4911475" y="2858242"/>
                    <a:pt x="4909244" y="2863628"/>
                    <a:pt x="4905273" y="2867598"/>
                  </a:cubicBezTo>
                  <a:cubicBezTo>
                    <a:pt x="4901303" y="2871569"/>
                    <a:pt x="4895917" y="2873800"/>
                    <a:pt x="4890302" y="2873800"/>
                  </a:cubicBezTo>
                  <a:lnTo>
                    <a:pt x="21173" y="2873800"/>
                  </a:lnTo>
                  <a:cubicBezTo>
                    <a:pt x="15558" y="2873800"/>
                    <a:pt x="10172" y="2871569"/>
                    <a:pt x="6201" y="2867598"/>
                  </a:cubicBezTo>
                  <a:cubicBezTo>
                    <a:pt x="2231" y="2863628"/>
                    <a:pt x="0" y="2858242"/>
                    <a:pt x="0" y="2852627"/>
                  </a:cubicBezTo>
                  <a:lnTo>
                    <a:pt x="0" y="21173"/>
                  </a:lnTo>
                  <a:cubicBezTo>
                    <a:pt x="0" y="15558"/>
                    <a:pt x="2231" y="10172"/>
                    <a:pt x="6201" y="6201"/>
                  </a:cubicBezTo>
                  <a:cubicBezTo>
                    <a:pt x="10172" y="2231"/>
                    <a:pt x="15558" y="0"/>
                    <a:pt x="21173" y="0"/>
                  </a:cubicBezTo>
                  <a:close/>
                </a:path>
              </a:pathLst>
            </a:custGeom>
            <a:solidFill>
              <a:srgbClr val="F0F1F1"/>
            </a:solidFill>
          </p:spPr>
          <p:txBody>
            <a:bodyPr/>
            <a:lstStyle/>
            <a:p>
              <a:endParaRPr lang="en-US"/>
            </a:p>
          </p:txBody>
        </p:sp>
        <p:sp>
          <p:nvSpPr>
            <p:cNvPr id="5" name="TextBox 5"/>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6" name="AutoShape 6"/>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AutoShape 7"/>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8" name="Freeform 8"/>
          <p:cNvSpPr/>
          <p:nvPr/>
        </p:nvSpPr>
        <p:spPr>
          <a:xfrm rot="-1939785">
            <a:off x="14450125" y="7963182"/>
            <a:ext cx="4580932" cy="1414363"/>
          </a:xfrm>
          <a:custGeom>
            <a:avLst/>
            <a:gdLst/>
            <a:ahLst/>
            <a:cxnLst/>
            <a:rect l="l" t="t" r="r" b="b"/>
            <a:pathLst>
              <a:path w="4580932" h="1414363">
                <a:moveTo>
                  <a:pt x="0" y="0"/>
                </a:moveTo>
                <a:lnTo>
                  <a:pt x="4580932" y="0"/>
                </a:lnTo>
                <a:lnTo>
                  <a:pt x="4580932" y="1414363"/>
                </a:lnTo>
                <a:lnTo>
                  <a:pt x="0" y="14143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a:off x="67247" y="733425"/>
            <a:ext cx="6688245" cy="8820150"/>
          </a:xfrm>
          <a:custGeom>
            <a:avLst/>
            <a:gdLst/>
            <a:ahLst/>
            <a:cxnLst/>
            <a:rect l="l" t="t" r="r" b="b"/>
            <a:pathLst>
              <a:path w="6688245" h="8820150">
                <a:moveTo>
                  <a:pt x="0" y="0"/>
                </a:moveTo>
                <a:lnTo>
                  <a:pt x="6688245" y="0"/>
                </a:lnTo>
                <a:lnTo>
                  <a:pt x="6688245" y="8820150"/>
                </a:lnTo>
                <a:lnTo>
                  <a:pt x="0" y="8820150"/>
                </a:lnTo>
                <a:lnTo>
                  <a:pt x="0" y="0"/>
                </a:lnTo>
                <a:close/>
              </a:path>
            </a:pathLst>
          </a:custGeom>
          <a:blipFill>
            <a:blip r:embed="rId5"/>
            <a:stretch>
              <a:fillRect l="-3514" t="-8824" b="-8824"/>
            </a:stretch>
          </a:blipFill>
        </p:spPr>
        <p:txBody>
          <a:bodyPr/>
          <a:lstStyle/>
          <a:p>
            <a:endParaRPr lang="en-US"/>
          </a:p>
        </p:txBody>
      </p:sp>
      <p:sp>
        <p:nvSpPr>
          <p:cNvPr id="10" name="TextBox 10"/>
          <p:cNvSpPr txBox="1"/>
          <p:nvPr/>
        </p:nvSpPr>
        <p:spPr>
          <a:xfrm>
            <a:off x="7772400" y="3244759"/>
            <a:ext cx="9758362" cy="4824094"/>
          </a:xfrm>
          <a:prstGeom prst="rect">
            <a:avLst/>
          </a:prstGeom>
        </p:spPr>
        <p:txBody>
          <a:bodyPr wrap="square" lIns="0" tIns="0" rIns="0" bIns="0" rtlCol="0" anchor="t">
            <a:spAutoFit/>
          </a:bodyPr>
          <a:lstStyle/>
          <a:p>
            <a:pPr>
              <a:lnSpc>
                <a:spcPts val="12880"/>
              </a:lnSpc>
            </a:pPr>
            <a:r>
              <a:rPr lang="en-US" sz="9200" b="1" dirty="0">
                <a:solidFill>
                  <a:srgbClr val="000000"/>
                </a:solidFill>
                <a:latin typeface="Times New Roman" panose="02020603050405020304" pitchFamily="18" charset="0"/>
                <a:cs typeface="Times New Roman" panose="02020603050405020304" pitchFamily="18" charset="0"/>
              </a:rPr>
              <a:t>Social Networks for Travelers</a:t>
            </a:r>
          </a:p>
          <a:p>
            <a:pPr>
              <a:lnSpc>
                <a:spcPts val="12880"/>
              </a:lnSpc>
            </a:pPr>
            <a:endParaRPr lang="en-US" sz="92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marL="431799" lvl="1" indent="-215899" algn="ctr">
                <a:lnSpc>
                  <a:spcPts val="2399"/>
                </a:lnSpc>
                <a:buFont typeface="Arial"/>
                <a:buChar char="•"/>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1" y="1737470"/>
            <a:ext cx="18288000" cy="1914226"/>
            <a:chOff x="0" y="0"/>
            <a:chExt cx="4974870" cy="504158"/>
          </a:xfrm>
        </p:grpSpPr>
        <p:sp>
          <p:nvSpPr>
            <p:cNvPr id="8" name="Freeform 8"/>
            <p:cNvSpPr/>
            <p:nvPr/>
          </p:nvSpPr>
          <p:spPr>
            <a:xfrm>
              <a:off x="0" y="0"/>
              <a:ext cx="4974870" cy="504158"/>
            </a:xfrm>
            <a:custGeom>
              <a:avLst/>
              <a:gdLst/>
              <a:ahLst/>
              <a:cxnLst/>
              <a:rect l="l" t="t" r="r" b="b"/>
              <a:pathLst>
                <a:path w="4974870" h="504158">
                  <a:moveTo>
                    <a:pt x="20903" y="0"/>
                  </a:moveTo>
                  <a:lnTo>
                    <a:pt x="4953967" y="0"/>
                  </a:lnTo>
                  <a:cubicBezTo>
                    <a:pt x="4959511" y="0"/>
                    <a:pt x="4964828" y="2202"/>
                    <a:pt x="4968748" y="6122"/>
                  </a:cubicBezTo>
                  <a:cubicBezTo>
                    <a:pt x="4972668" y="10042"/>
                    <a:pt x="4974870" y="15359"/>
                    <a:pt x="4974870" y="20903"/>
                  </a:cubicBezTo>
                  <a:lnTo>
                    <a:pt x="4974870" y="483255"/>
                  </a:lnTo>
                  <a:cubicBezTo>
                    <a:pt x="4974870" y="494800"/>
                    <a:pt x="4965512" y="504158"/>
                    <a:pt x="4953967" y="504158"/>
                  </a:cubicBezTo>
                  <a:lnTo>
                    <a:pt x="20903" y="504158"/>
                  </a:lnTo>
                  <a:cubicBezTo>
                    <a:pt x="15359" y="504158"/>
                    <a:pt x="10042" y="501956"/>
                    <a:pt x="6122" y="498036"/>
                  </a:cubicBezTo>
                  <a:cubicBezTo>
                    <a:pt x="2202" y="494116"/>
                    <a:pt x="0" y="488799"/>
                    <a:pt x="0" y="483255"/>
                  </a:cubicBezTo>
                  <a:lnTo>
                    <a:pt x="0" y="20903"/>
                  </a:lnTo>
                  <a:cubicBezTo>
                    <a:pt x="0" y="15359"/>
                    <a:pt x="2202" y="10042"/>
                    <a:pt x="6122" y="6122"/>
                  </a:cubicBezTo>
                  <a:cubicBezTo>
                    <a:pt x="10042" y="2202"/>
                    <a:pt x="15359" y="0"/>
                    <a:pt x="20903" y="0"/>
                  </a:cubicBezTo>
                  <a:close/>
                </a:path>
              </a:pathLst>
            </a:custGeom>
            <a:solidFill>
              <a:srgbClr val="CCCCCC"/>
            </a:solidFill>
          </p:spPr>
          <p:txBody>
            <a:bodyPr/>
            <a:lstStyle/>
            <a:p>
              <a:endParaRPr lang="en-US"/>
            </a:p>
          </p:txBody>
        </p:sp>
        <p:sp>
          <p:nvSpPr>
            <p:cNvPr id="9" name="TextBox 9"/>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10" name="Freeform 10"/>
          <p:cNvSpPr/>
          <p:nvPr/>
        </p:nvSpPr>
        <p:spPr>
          <a:xfrm rot="8748803">
            <a:off x="-767788" y="881343"/>
            <a:ext cx="4845479" cy="1496042"/>
          </a:xfrm>
          <a:custGeom>
            <a:avLst/>
            <a:gdLst/>
            <a:ahLst/>
            <a:cxnLst/>
            <a:rect l="l" t="t" r="r" b="b"/>
            <a:pathLst>
              <a:path w="4845479" h="1496042">
                <a:moveTo>
                  <a:pt x="0" y="0"/>
                </a:moveTo>
                <a:lnTo>
                  <a:pt x="4845479" y="0"/>
                </a:lnTo>
                <a:lnTo>
                  <a:pt x="4845479" y="1496042"/>
                </a:lnTo>
                <a:lnTo>
                  <a:pt x="0" y="14960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2262474" y="1825586"/>
            <a:ext cx="13830300"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Times New Roman" panose="02020603050405020304" pitchFamily="18" charset="0"/>
                <a:cs typeface="Times New Roman" panose="02020603050405020304" pitchFamily="18" charset="0"/>
              </a:rPr>
              <a:t>Introduction Of Website</a:t>
            </a:r>
          </a:p>
        </p:txBody>
      </p:sp>
      <p:sp>
        <p:nvSpPr>
          <p:cNvPr id="12" name="TextBox 12"/>
          <p:cNvSpPr txBox="1"/>
          <p:nvPr/>
        </p:nvSpPr>
        <p:spPr>
          <a:xfrm>
            <a:off x="159615" y="4350434"/>
            <a:ext cx="16878101" cy="4869666"/>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Social Networks for Travelers is aimed at developing a website for travelers.</a:t>
            </a:r>
          </a:p>
          <a:p>
            <a:pPr marL="734059" lvl="1" indent="-367030">
              <a:lnSpc>
                <a:spcPts val="4759"/>
              </a:lnSpc>
              <a:buFont typeface="Arial"/>
              <a:buChar char="•"/>
            </a:pPr>
            <a:r>
              <a:rPr lang="en-US" sz="3399"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Our system has two types of access modes, administrator and user.</a:t>
            </a:r>
          </a:p>
          <a:p>
            <a:pPr marL="734059" lvl="1" indent="-367030">
              <a:lnSpc>
                <a:spcPts val="4759"/>
              </a:lnSpc>
              <a:buFont typeface="Arial"/>
              <a:buChar char="•"/>
            </a:pPr>
            <a:r>
              <a:rPr lang="en-US" sz="3399"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The administrator will add trips, and blogs and can manage users who enroll in trips.</a:t>
            </a:r>
          </a:p>
          <a:p>
            <a:pPr marL="734059" lvl="1" indent="-367030">
              <a:lnSpc>
                <a:spcPts val="4759"/>
              </a:lnSpc>
              <a:buFont typeface="Arial"/>
              <a:buChar char="•"/>
            </a:pPr>
            <a:r>
              <a:rPr lang="en-US" sz="3399"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In this system users first need to register. Users can enroll in trips and also create trips that will be approved by Admin.</a:t>
            </a:r>
          </a:p>
          <a:p>
            <a:pPr marL="734059" lvl="1" indent="-367030">
              <a:lnSpc>
                <a:spcPts val="4759"/>
              </a:lnSpc>
              <a:buFont typeface="Arial"/>
              <a:buChar char="•"/>
            </a:pPr>
            <a:r>
              <a:rPr lang="en-US" sz="3399"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Users can read blogs and write their experiences by adding posts.</a:t>
            </a:r>
          </a:p>
          <a:p>
            <a:pPr>
              <a:lnSpc>
                <a:spcPts val="4759"/>
              </a:lnSpc>
            </a:pPr>
            <a:r>
              <a:rPr lang="en-US" sz="3399"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p>
          <a:p>
            <a:pPr>
              <a:lnSpc>
                <a:spcPts val="4759"/>
              </a:lnSpc>
            </a:pPr>
            <a:endParaRPr lang="en-US" sz="3399"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5" y="1737470"/>
            <a:ext cx="18288005" cy="1914226"/>
            <a:chOff x="0" y="0"/>
            <a:chExt cx="4974870" cy="504158"/>
          </a:xfrm>
        </p:grpSpPr>
        <p:sp>
          <p:nvSpPr>
            <p:cNvPr id="8" name="Freeform 8"/>
            <p:cNvSpPr/>
            <p:nvPr/>
          </p:nvSpPr>
          <p:spPr>
            <a:xfrm>
              <a:off x="0" y="0"/>
              <a:ext cx="4974870" cy="504158"/>
            </a:xfrm>
            <a:custGeom>
              <a:avLst/>
              <a:gdLst/>
              <a:ahLst/>
              <a:cxnLst/>
              <a:rect l="l" t="t" r="r" b="b"/>
              <a:pathLst>
                <a:path w="4974870" h="504158">
                  <a:moveTo>
                    <a:pt x="20903" y="0"/>
                  </a:moveTo>
                  <a:lnTo>
                    <a:pt x="4953967" y="0"/>
                  </a:lnTo>
                  <a:cubicBezTo>
                    <a:pt x="4959511" y="0"/>
                    <a:pt x="4964828" y="2202"/>
                    <a:pt x="4968748" y="6122"/>
                  </a:cubicBezTo>
                  <a:cubicBezTo>
                    <a:pt x="4972668" y="10042"/>
                    <a:pt x="4974870" y="15359"/>
                    <a:pt x="4974870" y="20903"/>
                  </a:cubicBezTo>
                  <a:lnTo>
                    <a:pt x="4974870" y="483255"/>
                  </a:lnTo>
                  <a:cubicBezTo>
                    <a:pt x="4974870" y="494800"/>
                    <a:pt x="4965512" y="504158"/>
                    <a:pt x="4953967" y="504158"/>
                  </a:cubicBezTo>
                  <a:lnTo>
                    <a:pt x="20903" y="504158"/>
                  </a:lnTo>
                  <a:cubicBezTo>
                    <a:pt x="15359" y="504158"/>
                    <a:pt x="10042" y="501956"/>
                    <a:pt x="6122" y="498036"/>
                  </a:cubicBezTo>
                  <a:cubicBezTo>
                    <a:pt x="2202" y="494116"/>
                    <a:pt x="0" y="488799"/>
                    <a:pt x="0" y="483255"/>
                  </a:cubicBezTo>
                  <a:lnTo>
                    <a:pt x="0" y="20903"/>
                  </a:lnTo>
                  <a:cubicBezTo>
                    <a:pt x="0" y="15359"/>
                    <a:pt x="2202" y="10042"/>
                    <a:pt x="6122" y="6122"/>
                  </a:cubicBezTo>
                  <a:cubicBezTo>
                    <a:pt x="10042" y="2202"/>
                    <a:pt x="15359" y="0"/>
                    <a:pt x="20903" y="0"/>
                  </a:cubicBezTo>
                  <a:close/>
                </a:path>
              </a:pathLst>
            </a:custGeom>
            <a:solidFill>
              <a:srgbClr val="CCCCCC"/>
            </a:solidFill>
          </p:spPr>
          <p:txBody>
            <a:bodyPr/>
            <a:lstStyle/>
            <a:p>
              <a:endParaRPr lang="en-US"/>
            </a:p>
          </p:txBody>
        </p:sp>
        <p:sp>
          <p:nvSpPr>
            <p:cNvPr id="9" name="TextBox 9"/>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10" name="Freeform 10"/>
          <p:cNvSpPr/>
          <p:nvPr/>
        </p:nvSpPr>
        <p:spPr>
          <a:xfrm rot="8748803">
            <a:off x="-767788" y="881343"/>
            <a:ext cx="4845479" cy="1496042"/>
          </a:xfrm>
          <a:custGeom>
            <a:avLst/>
            <a:gdLst/>
            <a:ahLst/>
            <a:cxnLst/>
            <a:rect l="l" t="t" r="r" b="b"/>
            <a:pathLst>
              <a:path w="4845479" h="1496042">
                <a:moveTo>
                  <a:pt x="0" y="0"/>
                </a:moveTo>
                <a:lnTo>
                  <a:pt x="4845479" y="0"/>
                </a:lnTo>
                <a:lnTo>
                  <a:pt x="4845479" y="1496042"/>
                </a:lnTo>
                <a:lnTo>
                  <a:pt x="0" y="14960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6443949" y="1825586"/>
            <a:ext cx="5467350"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Times New Roman" panose="02020603050405020304" pitchFamily="18" charset="0"/>
                <a:cs typeface="Times New Roman" panose="02020603050405020304" pitchFamily="18" charset="0"/>
              </a:rPr>
              <a:t>Problems</a:t>
            </a:r>
          </a:p>
        </p:txBody>
      </p:sp>
      <p:sp>
        <p:nvSpPr>
          <p:cNvPr id="12" name="TextBox 12"/>
          <p:cNvSpPr txBox="1"/>
          <p:nvPr/>
        </p:nvSpPr>
        <p:spPr>
          <a:xfrm>
            <a:off x="1399579" y="4819967"/>
            <a:ext cx="14995364" cy="3641574"/>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Although there are other websites related to travelers' networks, they have some Problems like,</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marL="734059" lvl="1" indent="-367030" algn="just">
              <a:lnSpc>
                <a:spcPts val="4759"/>
              </a:lnSpc>
              <a:buFont typeface="Arial"/>
              <a:buChar char="•"/>
            </a:pPr>
            <a:r>
              <a:rPr lang="en-US" sz="3399" dirty="0">
                <a:solidFill>
                  <a:srgbClr val="000000"/>
                </a:solidFill>
                <a:latin typeface="Times New Roman" panose="02020603050405020304" pitchFamily="18" charset="0"/>
                <a:cs typeface="Times New Roman" panose="02020603050405020304" pitchFamily="18" charset="0"/>
              </a:rPr>
              <a:t>They do not allow users to share experiences by writing blogs.</a:t>
            </a:r>
          </a:p>
          <a:p>
            <a:pPr marL="734059" lvl="1" indent="-367030" algn="just">
              <a:lnSpc>
                <a:spcPts val="4759"/>
              </a:lnSpc>
              <a:buFont typeface="Arial"/>
              <a:buChar char="•"/>
            </a:pPr>
            <a:r>
              <a:rPr lang="en-US" sz="3399" dirty="0">
                <a:solidFill>
                  <a:srgbClr val="000000"/>
                </a:solidFill>
                <a:latin typeface="Times New Roman" panose="02020603050405020304" pitchFamily="18" charset="0"/>
                <a:cs typeface="Times New Roman" panose="02020603050405020304" pitchFamily="18" charset="0"/>
              </a:rPr>
              <a:t>They do not allow users to add trips according to their interests.</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1" y="1737470"/>
            <a:ext cx="18288000" cy="1914226"/>
            <a:chOff x="0" y="0"/>
            <a:chExt cx="4974870" cy="504158"/>
          </a:xfrm>
        </p:grpSpPr>
        <p:sp>
          <p:nvSpPr>
            <p:cNvPr id="8" name="Freeform 8"/>
            <p:cNvSpPr/>
            <p:nvPr/>
          </p:nvSpPr>
          <p:spPr>
            <a:xfrm>
              <a:off x="0" y="0"/>
              <a:ext cx="4974870" cy="504158"/>
            </a:xfrm>
            <a:custGeom>
              <a:avLst/>
              <a:gdLst/>
              <a:ahLst/>
              <a:cxnLst/>
              <a:rect l="l" t="t" r="r" b="b"/>
              <a:pathLst>
                <a:path w="4974870" h="504158">
                  <a:moveTo>
                    <a:pt x="20903" y="0"/>
                  </a:moveTo>
                  <a:lnTo>
                    <a:pt x="4953967" y="0"/>
                  </a:lnTo>
                  <a:cubicBezTo>
                    <a:pt x="4959511" y="0"/>
                    <a:pt x="4964828" y="2202"/>
                    <a:pt x="4968748" y="6122"/>
                  </a:cubicBezTo>
                  <a:cubicBezTo>
                    <a:pt x="4972668" y="10042"/>
                    <a:pt x="4974870" y="15359"/>
                    <a:pt x="4974870" y="20903"/>
                  </a:cubicBezTo>
                  <a:lnTo>
                    <a:pt x="4974870" y="483255"/>
                  </a:lnTo>
                  <a:cubicBezTo>
                    <a:pt x="4974870" y="494800"/>
                    <a:pt x="4965512" y="504158"/>
                    <a:pt x="4953967" y="504158"/>
                  </a:cubicBezTo>
                  <a:lnTo>
                    <a:pt x="20903" y="504158"/>
                  </a:lnTo>
                  <a:cubicBezTo>
                    <a:pt x="15359" y="504158"/>
                    <a:pt x="10042" y="501956"/>
                    <a:pt x="6122" y="498036"/>
                  </a:cubicBezTo>
                  <a:cubicBezTo>
                    <a:pt x="2202" y="494116"/>
                    <a:pt x="0" y="488799"/>
                    <a:pt x="0" y="483255"/>
                  </a:cubicBezTo>
                  <a:lnTo>
                    <a:pt x="0" y="20903"/>
                  </a:lnTo>
                  <a:cubicBezTo>
                    <a:pt x="0" y="15359"/>
                    <a:pt x="2202" y="10042"/>
                    <a:pt x="6122" y="6122"/>
                  </a:cubicBezTo>
                  <a:cubicBezTo>
                    <a:pt x="10042" y="2202"/>
                    <a:pt x="15359" y="0"/>
                    <a:pt x="20903" y="0"/>
                  </a:cubicBezTo>
                  <a:close/>
                </a:path>
              </a:pathLst>
            </a:custGeom>
            <a:solidFill>
              <a:srgbClr val="CCCCCC"/>
            </a:solidFill>
          </p:spPr>
          <p:txBody>
            <a:bodyPr/>
            <a:lstStyle/>
            <a:p>
              <a:endParaRPr lang="en-US"/>
            </a:p>
          </p:txBody>
        </p:sp>
        <p:sp>
          <p:nvSpPr>
            <p:cNvPr id="9" name="TextBox 9"/>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10" name="Freeform 10"/>
          <p:cNvSpPr/>
          <p:nvPr/>
        </p:nvSpPr>
        <p:spPr>
          <a:xfrm rot="8748803">
            <a:off x="-767788" y="881343"/>
            <a:ext cx="4845479" cy="1496042"/>
          </a:xfrm>
          <a:custGeom>
            <a:avLst/>
            <a:gdLst/>
            <a:ahLst/>
            <a:cxnLst/>
            <a:rect l="l" t="t" r="r" b="b"/>
            <a:pathLst>
              <a:path w="4845479" h="1496042">
                <a:moveTo>
                  <a:pt x="0" y="0"/>
                </a:moveTo>
                <a:lnTo>
                  <a:pt x="4845479" y="0"/>
                </a:lnTo>
                <a:lnTo>
                  <a:pt x="4845479" y="1496042"/>
                </a:lnTo>
                <a:lnTo>
                  <a:pt x="0" y="14960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6462999" y="1825586"/>
            <a:ext cx="5429250"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Times New Roman" panose="02020603050405020304" pitchFamily="18" charset="0"/>
                <a:cs typeface="Times New Roman" panose="02020603050405020304" pitchFamily="18" charset="0"/>
              </a:rPr>
              <a:t>Solutions</a:t>
            </a:r>
          </a:p>
        </p:txBody>
      </p:sp>
      <p:sp>
        <p:nvSpPr>
          <p:cNvPr id="12" name="TextBox 12"/>
          <p:cNvSpPr txBox="1"/>
          <p:nvPr/>
        </p:nvSpPr>
        <p:spPr>
          <a:xfrm>
            <a:off x="2010630" y="4459828"/>
            <a:ext cx="14758309" cy="4257127"/>
          </a:xfrm>
          <a:prstGeom prst="rect">
            <a:avLst/>
          </a:prstGeom>
        </p:spPr>
        <p:txBody>
          <a:bodyPr lIns="0" tIns="0" rIns="0" bIns="0" rtlCol="0" anchor="t">
            <a:spAutoFit/>
          </a:bodyPr>
          <a:lstStyle/>
          <a:p>
            <a:pPr>
              <a:lnSpc>
                <a:spcPts val="4759"/>
              </a:lnSpc>
            </a:pPr>
            <a:r>
              <a:rPr lang="en-US" sz="3399" dirty="0">
                <a:solidFill>
                  <a:srgbClr val="000000"/>
                </a:solidFill>
                <a:latin typeface="Times New Roman" panose="02020603050405020304" pitchFamily="18" charset="0"/>
                <a:cs typeface="Times New Roman" panose="02020603050405020304" pitchFamily="18" charset="0"/>
              </a:rPr>
              <a:t>So I have developed this website by considering these problems and providing rights to users.</a:t>
            </a:r>
          </a:p>
          <a:p>
            <a:pPr>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marL="734059" lvl="1" indent="-367030">
              <a:lnSpc>
                <a:spcPts val="4759"/>
              </a:lnSpc>
              <a:buFont typeface="Arial"/>
              <a:buChar char="•"/>
            </a:pPr>
            <a:r>
              <a:rPr lang="en-US" sz="3399" dirty="0">
                <a:solidFill>
                  <a:srgbClr val="000000"/>
                </a:solidFill>
                <a:latin typeface="Times New Roman" panose="02020603050405020304" pitchFamily="18" charset="0"/>
                <a:cs typeface="Times New Roman" panose="02020603050405020304" pitchFamily="18" charset="0"/>
              </a:rPr>
              <a:t>Users can add trips and create trips according to their interests. After admin approval, the trips are activated</a:t>
            </a:r>
          </a:p>
          <a:p>
            <a:pPr marL="734059" lvl="1" indent="-367030">
              <a:lnSpc>
                <a:spcPts val="4759"/>
              </a:lnSpc>
              <a:buFont typeface="Arial"/>
              <a:buChar char="•"/>
            </a:pPr>
            <a:r>
              <a:rPr lang="en-US" sz="3399" dirty="0">
                <a:solidFill>
                  <a:srgbClr val="000000"/>
                </a:solidFill>
                <a:latin typeface="Times New Roman" panose="02020603050405020304" pitchFamily="18" charset="0"/>
                <a:cs typeface="Times New Roman" panose="02020603050405020304" pitchFamily="18" charset="0"/>
              </a:rPr>
              <a:t>Users can read blog posts and also have the ability to share their experiences by writing posts, subject to company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1" y="1737470"/>
            <a:ext cx="18288000" cy="1914226"/>
            <a:chOff x="0" y="0"/>
            <a:chExt cx="4974870" cy="504158"/>
          </a:xfrm>
        </p:grpSpPr>
        <p:sp>
          <p:nvSpPr>
            <p:cNvPr id="8" name="Freeform 8"/>
            <p:cNvSpPr/>
            <p:nvPr/>
          </p:nvSpPr>
          <p:spPr>
            <a:xfrm>
              <a:off x="0" y="0"/>
              <a:ext cx="4974870" cy="504158"/>
            </a:xfrm>
            <a:custGeom>
              <a:avLst/>
              <a:gdLst/>
              <a:ahLst/>
              <a:cxnLst/>
              <a:rect l="l" t="t" r="r" b="b"/>
              <a:pathLst>
                <a:path w="4974870" h="504158">
                  <a:moveTo>
                    <a:pt x="20903" y="0"/>
                  </a:moveTo>
                  <a:lnTo>
                    <a:pt x="4953967" y="0"/>
                  </a:lnTo>
                  <a:cubicBezTo>
                    <a:pt x="4959511" y="0"/>
                    <a:pt x="4964828" y="2202"/>
                    <a:pt x="4968748" y="6122"/>
                  </a:cubicBezTo>
                  <a:cubicBezTo>
                    <a:pt x="4972668" y="10042"/>
                    <a:pt x="4974870" y="15359"/>
                    <a:pt x="4974870" y="20903"/>
                  </a:cubicBezTo>
                  <a:lnTo>
                    <a:pt x="4974870" y="483255"/>
                  </a:lnTo>
                  <a:cubicBezTo>
                    <a:pt x="4974870" y="494800"/>
                    <a:pt x="4965512" y="504158"/>
                    <a:pt x="4953967" y="504158"/>
                  </a:cubicBezTo>
                  <a:lnTo>
                    <a:pt x="20903" y="504158"/>
                  </a:lnTo>
                  <a:cubicBezTo>
                    <a:pt x="15359" y="504158"/>
                    <a:pt x="10042" y="501956"/>
                    <a:pt x="6122" y="498036"/>
                  </a:cubicBezTo>
                  <a:cubicBezTo>
                    <a:pt x="2202" y="494116"/>
                    <a:pt x="0" y="488799"/>
                    <a:pt x="0" y="483255"/>
                  </a:cubicBezTo>
                  <a:lnTo>
                    <a:pt x="0" y="20903"/>
                  </a:lnTo>
                  <a:cubicBezTo>
                    <a:pt x="0" y="15359"/>
                    <a:pt x="2202" y="10042"/>
                    <a:pt x="6122" y="6122"/>
                  </a:cubicBezTo>
                  <a:cubicBezTo>
                    <a:pt x="10042" y="2202"/>
                    <a:pt x="15359" y="0"/>
                    <a:pt x="20903" y="0"/>
                  </a:cubicBezTo>
                  <a:close/>
                </a:path>
              </a:pathLst>
            </a:custGeom>
            <a:solidFill>
              <a:srgbClr val="CCCCCC"/>
            </a:solidFill>
          </p:spPr>
          <p:txBody>
            <a:bodyPr/>
            <a:lstStyle/>
            <a:p>
              <a:endParaRPr lang="en-US"/>
            </a:p>
          </p:txBody>
        </p:sp>
        <p:sp>
          <p:nvSpPr>
            <p:cNvPr id="9" name="TextBox 9"/>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10" name="Freeform 10"/>
          <p:cNvSpPr/>
          <p:nvPr/>
        </p:nvSpPr>
        <p:spPr>
          <a:xfrm rot="8748803">
            <a:off x="-767788" y="881343"/>
            <a:ext cx="4845479" cy="1496042"/>
          </a:xfrm>
          <a:custGeom>
            <a:avLst/>
            <a:gdLst/>
            <a:ahLst/>
            <a:cxnLst/>
            <a:rect l="l" t="t" r="r" b="b"/>
            <a:pathLst>
              <a:path w="4845479" h="1496042">
                <a:moveTo>
                  <a:pt x="0" y="0"/>
                </a:moveTo>
                <a:lnTo>
                  <a:pt x="4845479" y="0"/>
                </a:lnTo>
                <a:lnTo>
                  <a:pt x="4845479" y="1496042"/>
                </a:lnTo>
                <a:lnTo>
                  <a:pt x="0" y="14960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4329399" y="1825586"/>
            <a:ext cx="9696450"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Times New Roman" panose="02020603050405020304" pitchFamily="18" charset="0"/>
                <a:cs typeface="Times New Roman" panose="02020603050405020304" pitchFamily="18" charset="0"/>
              </a:rPr>
              <a:t>Goals of Projects</a:t>
            </a:r>
          </a:p>
        </p:txBody>
      </p:sp>
      <p:sp>
        <p:nvSpPr>
          <p:cNvPr id="12" name="TextBox 12"/>
          <p:cNvSpPr txBox="1"/>
          <p:nvPr/>
        </p:nvSpPr>
        <p:spPr>
          <a:xfrm>
            <a:off x="407431" y="4036776"/>
            <a:ext cx="17137758" cy="4872681"/>
          </a:xfrm>
          <a:prstGeom prst="rect">
            <a:avLst/>
          </a:prstGeom>
        </p:spPr>
        <p:txBody>
          <a:bodyPr lIns="0" tIns="0" rIns="0" bIns="0" rtlCol="0" anchor="t">
            <a:spAutoFit/>
          </a:bodyPr>
          <a:lstStyle/>
          <a:p>
            <a:pPr>
              <a:lnSpc>
                <a:spcPts val="4759"/>
              </a:lnSpc>
            </a:pPr>
            <a:r>
              <a:rPr lang="en-US" sz="3399" dirty="0">
                <a:solidFill>
                  <a:srgbClr val="000000"/>
                </a:solidFill>
                <a:latin typeface="Times New Roman" panose="02020603050405020304" pitchFamily="18" charset="0"/>
                <a:cs typeface="Times New Roman" panose="02020603050405020304" pitchFamily="18" charset="0"/>
              </a:rPr>
              <a:t>The goals of your project should be clear and focused on addressing the identified issues in existing travelers' networks websites.</a:t>
            </a:r>
          </a:p>
          <a:p>
            <a:pPr>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nSpc>
                <a:spcPts val="4759"/>
              </a:lnSpc>
            </a:pPr>
            <a:r>
              <a:rPr lang="en-US" sz="3399" b="1" dirty="0">
                <a:solidFill>
                  <a:srgbClr val="000000"/>
                </a:solidFill>
                <a:latin typeface="Times New Roman" panose="02020603050405020304" pitchFamily="18" charset="0"/>
                <a:cs typeface="Times New Roman" panose="02020603050405020304" pitchFamily="18" charset="0"/>
              </a:rPr>
              <a:t>User Empowerment</a:t>
            </a:r>
            <a:r>
              <a:rPr lang="en-US" sz="3399" dirty="0">
                <a:solidFill>
                  <a:srgbClr val="000000"/>
                </a:solidFill>
                <a:latin typeface="Times New Roman" panose="02020603050405020304" pitchFamily="18" charset="0"/>
                <a:cs typeface="Times New Roman" panose="02020603050405020304" pitchFamily="18" charset="0"/>
              </a:rPr>
              <a:t>: Provide users with the ability to create and add trips according to their interests, giving them more control over their travel experiences.</a:t>
            </a:r>
          </a:p>
          <a:p>
            <a:pPr>
              <a:lnSpc>
                <a:spcPts val="4759"/>
              </a:lnSpc>
            </a:pPr>
            <a:r>
              <a:rPr lang="en-US" sz="3399" b="1" dirty="0">
                <a:solidFill>
                  <a:srgbClr val="000000"/>
                </a:solidFill>
                <a:latin typeface="Times New Roman" panose="02020603050405020304" pitchFamily="18" charset="0"/>
                <a:cs typeface="Times New Roman" panose="02020603050405020304" pitchFamily="18" charset="0"/>
              </a:rPr>
              <a:t>User-Friendly Interface</a:t>
            </a:r>
            <a:r>
              <a:rPr lang="en-US" sz="3399" dirty="0">
                <a:solidFill>
                  <a:srgbClr val="000000"/>
                </a:solidFill>
                <a:latin typeface="Times New Roman" panose="02020603050405020304" pitchFamily="18" charset="0"/>
                <a:cs typeface="Times New Roman" panose="02020603050405020304" pitchFamily="18" charset="0"/>
              </a:rPr>
              <a:t>: Create an intuitive and user-friendly interface that allows users to easily navigate the website, promoting a positive user experience.</a:t>
            </a:r>
          </a:p>
          <a:p>
            <a:pPr>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Freeform 7"/>
          <p:cNvSpPr/>
          <p:nvPr/>
        </p:nvSpPr>
        <p:spPr>
          <a:xfrm rot="-1939785">
            <a:off x="14450125" y="7963182"/>
            <a:ext cx="4580932" cy="1414363"/>
          </a:xfrm>
          <a:custGeom>
            <a:avLst/>
            <a:gdLst/>
            <a:ahLst/>
            <a:cxnLst/>
            <a:rect l="l" t="t" r="r" b="b"/>
            <a:pathLst>
              <a:path w="4580932" h="1414363">
                <a:moveTo>
                  <a:pt x="0" y="0"/>
                </a:moveTo>
                <a:lnTo>
                  <a:pt x="4580932" y="0"/>
                </a:lnTo>
                <a:lnTo>
                  <a:pt x="4580932" y="1414363"/>
                </a:lnTo>
                <a:lnTo>
                  <a:pt x="0" y="14143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473028" y="2804689"/>
            <a:ext cx="17409191" cy="3026021"/>
          </a:xfrm>
          <a:prstGeom prst="rect">
            <a:avLst/>
          </a:prstGeom>
        </p:spPr>
        <p:txBody>
          <a:bodyPr lIns="0" tIns="0" rIns="0" bIns="0" rtlCol="0" anchor="t">
            <a:spAutoFit/>
          </a:bodyPr>
          <a:lstStyle/>
          <a:p>
            <a:pPr>
              <a:lnSpc>
                <a:spcPts val="4759"/>
              </a:lnSpc>
            </a:pPr>
            <a:r>
              <a:rPr lang="en-US" sz="3399" b="1" dirty="0">
                <a:solidFill>
                  <a:srgbClr val="000000"/>
                </a:solidFill>
                <a:latin typeface="Times New Roman" panose="02020603050405020304" pitchFamily="18" charset="0"/>
                <a:cs typeface="Times New Roman" panose="02020603050405020304" pitchFamily="18" charset="0"/>
              </a:rPr>
              <a:t>Security and Privacy</a:t>
            </a:r>
            <a:r>
              <a:rPr lang="en-US" sz="3399" dirty="0">
                <a:solidFill>
                  <a:srgbClr val="000000"/>
                </a:solidFill>
                <a:latin typeface="Times New Roman" panose="02020603050405020304" pitchFamily="18" charset="0"/>
                <a:cs typeface="Times New Roman" panose="02020603050405020304" pitchFamily="18" charset="0"/>
              </a:rPr>
              <a:t>: Ensure the safety of user data and personal information by implementing robust security measures and adhering to privacy regulations.</a:t>
            </a:r>
          </a:p>
          <a:p>
            <a:pPr>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nSpc>
                <a:spcPts val="4759"/>
              </a:lnSpc>
            </a:pPr>
            <a:r>
              <a:rPr lang="en-US" sz="3399" b="1" dirty="0">
                <a:solidFill>
                  <a:srgbClr val="000000"/>
                </a:solidFill>
                <a:latin typeface="Times New Roman" panose="02020603050405020304" pitchFamily="18" charset="0"/>
                <a:cs typeface="Times New Roman" panose="02020603050405020304" pitchFamily="18" charset="0"/>
              </a:rPr>
              <a:t>Community Engagement</a:t>
            </a:r>
            <a:r>
              <a:rPr lang="en-US" sz="3399" dirty="0">
                <a:solidFill>
                  <a:srgbClr val="000000"/>
                </a:solidFill>
                <a:latin typeface="Times New Roman" panose="02020603050405020304" pitchFamily="18" charset="0"/>
                <a:cs typeface="Times New Roman" panose="02020603050405020304" pitchFamily="18" charset="0"/>
              </a:rPr>
              <a:t>: Foster a sense of community among travelers by allowing them to share their experiences through blog posts, encouraging interactions and knowledge sharing.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58360"/>
            <a:ext cx="18288000" cy="10551202"/>
            <a:chOff x="0" y="0"/>
            <a:chExt cx="4816593" cy="2778917"/>
          </a:xfrm>
        </p:grpSpPr>
        <p:sp>
          <p:nvSpPr>
            <p:cNvPr id="3" name="Freeform 3"/>
            <p:cNvSpPr/>
            <p:nvPr/>
          </p:nvSpPr>
          <p:spPr>
            <a:xfrm>
              <a:off x="0" y="0"/>
              <a:ext cx="4816592" cy="2778917"/>
            </a:xfrm>
            <a:custGeom>
              <a:avLst/>
              <a:gdLst/>
              <a:ahLst/>
              <a:cxnLst/>
              <a:rect l="l" t="t" r="r" b="b"/>
              <a:pathLst>
                <a:path w="4816592" h="2778917">
                  <a:moveTo>
                    <a:pt x="21590" y="0"/>
                  </a:moveTo>
                  <a:lnTo>
                    <a:pt x="4795002" y="0"/>
                  </a:lnTo>
                  <a:cubicBezTo>
                    <a:pt x="4800728" y="0"/>
                    <a:pt x="4806220" y="2275"/>
                    <a:pt x="4810269" y="6324"/>
                  </a:cubicBezTo>
                  <a:cubicBezTo>
                    <a:pt x="4814318" y="10372"/>
                    <a:pt x="4816592" y="15864"/>
                    <a:pt x="4816592" y="21590"/>
                  </a:cubicBezTo>
                  <a:lnTo>
                    <a:pt x="4816592" y="2757327"/>
                  </a:lnTo>
                  <a:cubicBezTo>
                    <a:pt x="4816592" y="2769251"/>
                    <a:pt x="4806926" y="2778917"/>
                    <a:pt x="4795002" y="2778917"/>
                  </a:cubicBezTo>
                  <a:lnTo>
                    <a:pt x="21590" y="2778917"/>
                  </a:lnTo>
                  <a:cubicBezTo>
                    <a:pt x="9666" y="2778917"/>
                    <a:pt x="0" y="2769251"/>
                    <a:pt x="0" y="2757327"/>
                  </a:cubicBezTo>
                  <a:lnTo>
                    <a:pt x="0" y="21590"/>
                  </a:lnTo>
                  <a:cubicBezTo>
                    <a:pt x="0" y="9666"/>
                    <a:pt x="9666" y="0"/>
                    <a:pt x="21590" y="0"/>
                  </a:cubicBezTo>
                  <a:close/>
                </a:path>
              </a:pathLst>
            </a:custGeom>
            <a:solidFill>
              <a:srgbClr val="F0F1F1"/>
            </a:solidFill>
          </p:spPr>
          <p:txBody>
            <a:bodyPr/>
            <a:lstStyle/>
            <a:p>
              <a:endParaRPr lang="en-US"/>
            </a:p>
          </p:txBody>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5" name="AutoShape 5"/>
          <p:cNvSpPr/>
          <p:nvPr/>
        </p:nvSpPr>
        <p:spPr>
          <a:xfrm>
            <a:off x="0" y="714375"/>
            <a:ext cx="18220753" cy="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67247" y="9534525"/>
            <a:ext cx="18220753"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3115865" y="4752188"/>
            <a:ext cx="13722625" cy="4516587"/>
            <a:chOff x="0" y="-66675"/>
            <a:chExt cx="18296834" cy="6022116"/>
          </a:xfrm>
        </p:grpSpPr>
        <p:grpSp>
          <p:nvGrpSpPr>
            <p:cNvPr id="8" name="Group 8"/>
            <p:cNvGrpSpPr/>
            <p:nvPr/>
          </p:nvGrpSpPr>
          <p:grpSpPr>
            <a:xfrm>
              <a:off x="475286" y="1845794"/>
              <a:ext cx="5278328" cy="2085038"/>
              <a:chOff x="0" y="0"/>
              <a:chExt cx="1042633" cy="411859"/>
            </a:xfrm>
          </p:grpSpPr>
          <p:sp>
            <p:nvSpPr>
              <p:cNvPr id="9" name="Freeform 9"/>
              <p:cNvSpPr/>
              <p:nvPr/>
            </p:nvSpPr>
            <p:spPr>
              <a:xfrm>
                <a:off x="0" y="0"/>
                <a:ext cx="1042633" cy="411859"/>
              </a:xfrm>
              <a:custGeom>
                <a:avLst/>
                <a:gdLst/>
                <a:ahLst/>
                <a:cxnLst/>
                <a:rect l="l" t="t" r="r" b="b"/>
                <a:pathLst>
                  <a:path w="1042633" h="411859">
                    <a:moveTo>
                      <a:pt x="99738" y="0"/>
                    </a:moveTo>
                    <a:lnTo>
                      <a:pt x="942894" y="0"/>
                    </a:lnTo>
                    <a:cubicBezTo>
                      <a:pt x="997978" y="0"/>
                      <a:pt x="1042633" y="44654"/>
                      <a:pt x="1042633" y="99738"/>
                    </a:cubicBezTo>
                    <a:lnTo>
                      <a:pt x="1042633" y="312121"/>
                    </a:lnTo>
                    <a:cubicBezTo>
                      <a:pt x="1042633" y="367205"/>
                      <a:pt x="997978" y="411859"/>
                      <a:pt x="942894" y="411859"/>
                    </a:cubicBezTo>
                    <a:lnTo>
                      <a:pt x="99738" y="411859"/>
                    </a:lnTo>
                    <a:cubicBezTo>
                      <a:pt x="44654" y="411859"/>
                      <a:pt x="0" y="367205"/>
                      <a:pt x="0" y="312121"/>
                    </a:cubicBezTo>
                    <a:lnTo>
                      <a:pt x="0" y="99738"/>
                    </a:lnTo>
                    <a:cubicBezTo>
                      <a:pt x="0" y="44654"/>
                      <a:pt x="44654" y="0"/>
                      <a:pt x="99738" y="0"/>
                    </a:cubicBezTo>
                    <a:close/>
                  </a:path>
                </a:pathLst>
              </a:custGeom>
              <a:solidFill>
                <a:srgbClr val="CCCCCC"/>
              </a:solidFill>
            </p:spPr>
            <p:txBody>
              <a:bodyPr/>
              <a:lstStyle/>
              <a:p>
                <a:endParaRPr lang="en-US"/>
              </a:p>
            </p:txBody>
          </p:sp>
          <p:sp>
            <p:nvSpPr>
              <p:cNvPr id="10" name="TextBox 10"/>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11" name="TextBox 11"/>
            <p:cNvSpPr txBox="1"/>
            <p:nvPr/>
          </p:nvSpPr>
          <p:spPr>
            <a:xfrm>
              <a:off x="0" y="2479161"/>
              <a:ext cx="6228899" cy="751628"/>
            </a:xfrm>
            <a:prstGeom prst="rect">
              <a:avLst/>
            </a:prstGeom>
          </p:spPr>
          <p:txBody>
            <a:bodyPr lIns="0" tIns="0" rIns="0" bIns="0" rtlCol="0" anchor="t">
              <a:spAutoFit/>
            </a:bodyPr>
            <a:lstStyle/>
            <a:p>
              <a:pPr algn="ctr">
                <a:lnSpc>
                  <a:spcPts val="4759"/>
                </a:lnSpc>
              </a:pPr>
              <a:r>
                <a:rPr lang="en-US" sz="3399" b="1" dirty="0">
                  <a:solidFill>
                    <a:srgbClr val="000000"/>
                  </a:solidFill>
                  <a:latin typeface="Times New Roman" panose="02020603050405020304" pitchFamily="18" charset="0"/>
                  <a:cs typeface="Times New Roman" panose="02020603050405020304" pitchFamily="18" charset="0"/>
                </a:rPr>
                <a:t>Login/Register</a:t>
              </a:r>
            </a:p>
          </p:txBody>
        </p:sp>
        <p:sp>
          <p:nvSpPr>
            <p:cNvPr id="12" name="AutoShape 12"/>
            <p:cNvSpPr/>
            <p:nvPr/>
          </p:nvSpPr>
          <p:spPr>
            <a:xfrm>
              <a:off x="5732691" y="2862912"/>
              <a:ext cx="2211616" cy="0"/>
            </a:xfrm>
            <a:prstGeom prst="line">
              <a:avLst/>
            </a:prstGeom>
            <a:ln w="114300" cap="flat">
              <a:solidFill>
                <a:srgbClr val="A6A2A2"/>
              </a:solidFill>
              <a:prstDash val="solid"/>
              <a:headEnd type="none" w="sm" len="sm"/>
              <a:tailEnd type="none" w="sm" len="sm"/>
            </a:ln>
          </p:spPr>
          <p:txBody>
            <a:bodyPr/>
            <a:lstStyle/>
            <a:p>
              <a:endParaRPr lang="en-US"/>
            </a:p>
          </p:txBody>
        </p:sp>
        <p:sp>
          <p:nvSpPr>
            <p:cNvPr id="13" name="AutoShape 13"/>
            <p:cNvSpPr/>
            <p:nvPr/>
          </p:nvSpPr>
          <p:spPr>
            <a:xfrm>
              <a:off x="8001457" y="298027"/>
              <a:ext cx="0" cy="5148533"/>
            </a:xfrm>
            <a:prstGeom prst="line">
              <a:avLst/>
            </a:prstGeom>
            <a:ln w="114300" cap="flat">
              <a:solidFill>
                <a:srgbClr val="A6A2A2"/>
              </a:solidFill>
              <a:prstDash val="solid"/>
              <a:headEnd type="none" w="sm" len="sm"/>
              <a:tailEnd type="none" w="sm" len="sm"/>
            </a:ln>
          </p:spPr>
          <p:txBody>
            <a:bodyPr/>
            <a:lstStyle/>
            <a:p>
              <a:endParaRPr lang="en-US"/>
            </a:p>
          </p:txBody>
        </p:sp>
        <p:sp>
          <p:nvSpPr>
            <p:cNvPr id="14" name="AutoShape 14"/>
            <p:cNvSpPr/>
            <p:nvPr/>
          </p:nvSpPr>
          <p:spPr>
            <a:xfrm flipV="1">
              <a:off x="7937441" y="355177"/>
              <a:ext cx="3562035" cy="0"/>
            </a:xfrm>
            <a:prstGeom prst="line">
              <a:avLst/>
            </a:prstGeom>
            <a:ln w="114300" cap="flat">
              <a:solidFill>
                <a:srgbClr val="A6A2A2"/>
              </a:solidFill>
              <a:prstDash val="solid"/>
              <a:headEnd type="none" w="sm" len="sm"/>
              <a:tailEnd type="arrow" w="med" len="sm"/>
            </a:ln>
          </p:spPr>
          <p:txBody>
            <a:bodyPr/>
            <a:lstStyle/>
            <a:p>
              <a:endParaRPr lang="en-US"/>
            </a:p>
          </p:txBody>
        </p:sp>
        <p:sp>
          <p:nvSpPr>
            <p:cNvPr id="15" name="AutoShape 15"/>
            <p:cNvSpPr/>
            <p:nvPr/>
          </p:nvSpPr>
          <p:spPr>
            <a:xfrm>
              <a:off x="7944307" y="2042644"/>
              <a:ext cx="3440869" cy="0"/>
            </a:xfrm>
            <a:prstGeom prst="line">
              <a:avLst/>
            </a:prstGeom>
            <a:ln w="114300" cap="flat">
              <a:solidFill>
                <a:srgbClr val="A6A2A2"/>
              </a:solidFill>
              <a:prstDash val="solid"/>
              <a:headEnd type="none" w="sm" len="sm"/>
              <a:tailEnd type="arrow" w="med" len="sm"/>
            </a:ln>
          </p:spPr>
          <p:txBody>
            <a:bodyPr/>
            <a:lstStyle/>
            <a:p>
              <a:endParaRPr lang="en-US"/>
            </a:p>
          </p:txBody>
        </p:sp>
        <p:sp>
          <p:nvSpPr>
            <p:cNvPr id="16" name="AutoShape 16"/>
            <p:cNvSpPr/>
            <p:nvPr/>
          </p:nvSpPr>
          <p:spPr>
            <a:xfrm>
              <a:off x="7944307" y="3828924"/>
              <a:ext cx="3440869" cy="0"/>
            </a:xfrm>
            <a:prstGeom prst="line">
              <a:avLst/>
            </a:prstGeom>
            <a:ln w="114300" cap="flat">
              <a:solidFill>
                <a:srgbClr val="A6A2A2"/>
              </a:solidFill>
              <a:prstDash val="solid"/>
              <a:headEnd type="none" w="sm" len="sm"/>
              <a:tailEnd type="arrow" w="med" len="sm"/>
            </a:ln>
          </p:spPr>
          <p:txBody>
            <a:bodyPr/>
            <a:lstStyle/>
            <a:p>
              <a:endParaRPr lang="en-US"/>
            </a:p>
          </p:txBody>
        </p:sp>
        <p:sp>
          <p:nvSpPr>
            <p:cNvPr id="17" name="AutoShape 17"/>
            <p:cNvSpPr/>
            <p:nvPr/>
          </p:nvSpPr>
          <p:spPr>
            <a:xfrm>
              <a:off x="7944307" y="5512931"/>
              <a:ext cx="3440869" cy="0"/>
            </a:xfrm>
            <a:prstGeom prst="line">
              <a:avLst/>
            </a:prstGeom>
            <a:ln w="114300" cap="flat">
              <a:solidFill>
                <a:srgbClr val="A6A2A2"/>
              </a:solidFill>
              <a:prstDash val="solid"/>
              <a:headEnd type="none" w="sm" len="sm"/>
              <a:tailEnd type="arrow" w="med" len="sm"/>
            </a:ln>
          </p:spPr>
          <p:txBody>
            <a:bodyPr/>
            <a:lstStyle/>
            <a:p>
              <a:endParaRPr lang="en-US"/>
            </a:p>
          </p:txBody>
        </p:sp>
        <p:sp>
          <p:nvSpPr>
            <p:cNvPr id="18" name="TextBox 18"/>
            <p:cNvSpPr txBox="1"/>
            <p:nvPr/>
          </p:nvSpPr>
          <p:spPr>
            <a:xfrm>
              <a:off x="11999915" y="-66675"/>
              <a:ext cx="6296919" cy="765595"/>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Times New Roman" panose="02020603050405020304" pitchFamily="18" charset="0"/>
                  <a:cs typeface="Times New Roman" panose="02020603050405020304" pitchFamily="18" charset="0"/>
                </a:rPr>
                <a:t>View trip detail/blogs</a:t>
              </a:r>
            </a:p>
          </p:txBody>
        </p:sp>
        <p:sp>
          <p:nvSpPr>
            <p:cNvPr id="19" name="TextBox 19"/>
            <p:cNvSpPr txBox="1"/>
            <p:nvPr/>
          </p:nvSpPr>
          <p:spPr>
            <a:xfrm>
              <a:off x="11999915" y="1510000"/>
              <a:ext cx="3960119" cy="765595"/>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Times New Roman" panose="02020603050405020304" pitchFamily="18" charset="0"/>
                  <a:cs typeface="Times New Roman" panose="02020603050405020304" pitchFamily="18" charset="0"/>
                </a:rPr>
                <a:t>  Enroll in Trip</a:t>
              </a:r>
            </a:p>
          </p:txBody>
        </p:sp>
        <p:sp>
          <p:nvSpPr>
            <p:cNvPr id="20" name="TextBox 20"/>
            <p:cNvSpPr txBox="1"/>
            <p:nvPr/>
          </p:nvSpPr>
          <p:spPr>
            <a:xfrm>
              <a:off x="11999915" y="3400724"/>
              <a:ext cx="3750569" cy="765595"/>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Times New Roman" panose="02020603050405020304" pitchFamily="18" charset="0"/>
                  <a:cs typeface="Times New Roman" panose="02020603050405020304" pitchFamily="18" charset="0"/>
                </a:rPr>
                <a:t>Create Trip</a:t>
              </a:r>
            </a:p>
          </p:txBody>
        </p:sp>
        <p:sp>
          <p:nvSpPr>
            <p:cNvPr id="21" name="TextBox 21"/>
            <p:cNvSpPr txBox="1"/>
            <p:nvPr/>
          </p:nvSpPr>
          <p:spPr>
            <a:xfrm>
              <a:off x="11999916" y="5189846"/>
              <a:ext cx="4938019" cy="765595"/>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Times New Roman" panose="02020603050405020304" pitchFamily="18" charset="0"/>
                  <a:cs typeface="Times New Roman" panose="02020603050405020304" pitchFamily="18" charset="0"/>
                </a:rPr>
                <a:t>create blog post</a:t>
              </a:r>
            </a:p>
          </p:txBody>
        </p:sp>
      </p:grpSp>
      <p:sp>
        <p:nvSpPr>
          <p:cNvPr id="22" name="TextBox 22"/>
          <p:cNvSpPr txBox="1"/>
          <p:nvPr/>
        </p:nvSpPr>
        <p:spPr>
          <a:xfrm>
            <a:off x="2825530" y="561975"/>
            <a:ext cx="9077325"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Times New Roman" panose="02020603050405020304" pitchFamily="18" charset="0"/>
                <a:cs typeface="Times New Roman" panose="02020603050405020304" pitchFamily="18" charset="0"/>
              </a:rPr>
              <a:t>System Working</a:t>
            </a:r>
          </a:p>
        </p:txBody>
      </p:sp>
      <p:sp>
        <p:nvSpPr>
          <p:cNvPr id="23" name="AutoShape 23"/>
          <p:cNvSpPr/>
          <p:nvPr/>
        </p:nvSpPr>
        <p:spPr>
          <a:xfrm>
            <a:off x="488116" y="1502410"/>
            <a:ext cx="1953578" cy="0"/>
          </a:xfrm>
          <a:prstGeom prst="line">
            <a:avLst/>
          </a:prstGeom>
          <a:ln w="142875" cap="flat">
            <a:solidFill>
              <a:srgbClr val="000000"/>
            </a:solidFill>
            <a:prstDash val="solid"/>
            <a:headEnd type="none" w="sm" len="sm"/>
            <a:tailEnd type="none" w="sm" len="sm"/>
          </a:ln>
        </p:spPr>
        <p:txBody>
          <a:bodyPr/>
          <a:lstStyle/>
          <a:p>
            <a:endParaRPr lang="en-US"/>
          </a:p>
        </p:txBody>
      </p:sp>
      <p:sp>
        <p:nvSpPr>
          <p:cNvPr id="24" name="TextBox 24"/>
          <p:cNvSpPr txBox="1"/>
          <p:nvPr/>
        </p:nvSpPr>
        <p:spPr>
          <a:xfrm>
            <a:off x="-1713133" y="2757169"/>
            <a:ext cx="9077325" cy="1002666"/>
          </a:xfrm>
          <a:prstGeom prst="rect">
            <a:avLst/>
          </a:prstGeom>
        </p:spPr>
        <p:txBody>
          <a:bodyPr lIns="0" tIns="0" rIns="0" bIns="0" rtlCol="0" anchor="t">
            <a:spAutoFit/>
          </a:bodyPr>
          <a:lstStyle/>
          <a:p>
            <a:pPr algn="ctr">
              <a:lnSpc>
                <a:spcPts val="8259"/>
              </a:lnSpc>
            </a:pPr>
            <a:r>
              <a:rPr lang="en-US" sz="5899" b="1" dirty="0">
                <a:solidFill>
                  <a:srgbClr val="000000"/>
                </a:solidFill>
                <a:latin typeface="Times New Roman" panose="02020603050405020304" pitchFamily="18" charset="0"/>
                <a:cs typeface="Times New Roman" panose="02020603050405020304" pitchFamily="18" charset="0"/>
              </a:rPr>
              <a:t>User Working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504</Words>
  <Application>Microsoft Office PowerPoint</Application>
  <PresentationFormat>Custom</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Arial</vt:lpstr>
      <vt:lpstr>Canva Sans 2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Naveed Ul Rehman</cp:lastModifiedBy>
  <cp:revision>5</cp:revision>
  <dcterms:created xsi:type="dcterms:W3CDTF">2006-08-16T00:00:00Z</dcterms:created>
  <dcterms:modified xsi:type="dcterms:W3CDTF">2023-08-02T01:32:00Z</dcterms:modified>
  <dc:identifier>DAFqT8zLkcw</dc:identifier>
</cp:coreProperties>
</file>