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1.xml" ContentType="application/vnd.openxmlformats-officedocument.themeOverride+xml"/>
  <Override PartName="/ppt/tags/tag11.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
    <p:sldMasterId id="2147484578" r:id="rId2"/>
    <p:sldMasterId id="2147485070" r:id="rId3"/>
    <p:sldMasterId id="2147485095" r:id="rId4"/>
  </p:sldMasterIdLst>
  <p:notesMasterIdLst>
    <p:notesMasterId r:id="rId70"/>
  </p:notesMasterIdLst>
  <p:handoutMasterIdLst>
    <p:handoutMasterId r:id="rId71"/>
  </p:handoutMasterIdLst>
  <p:sldIdLst>
    <p:sldId id="368" r:id="rId5"/>
    <p:sldId id="369" r:id="rId6"/>
    <p:sldId id="373" r:id="rId7"/>
    <p:sldId id="374" r:id="rId8"/>
    <p:sldId id="372" r:id="rId9"/>
    <p:sldId id="428" r:id="rId10"/>
    <p:sldId id="390" r:id="rId11"/>
    <p:sldId id="441" r:id="rId12"/>
    <p:sldId id="442" r:id="rId13"/>
    <p:sldId id="392" r:id="rId14"/>
    <p:sldId id="391" r:id="rId15"/>
    <p:sldId id="393" r:id="rId16"/>
    <p:sldId id="389" r:id="rId17"/>
    <p:sldId id="394" r:id="rId18"/>
    <p:sldId id="395" r:id="rId19"/>
    <p:sldId id="375" r:id="rId20"/>
    <p:sldId id="381" r:id="rId21"/>
    <p:sldId id="376" r:id="rId22"/>
    <p:sldId id="424" r:id="rId23"/>
    <p:sldId id="377" r:id="rId24"/>
    <p:sldId id="396" r:id="rId25"/>
    <p:sldId id="397" r:id="rId26"/>
    <p:sldId id="398" r:id="rId27"/>
    <p:sldId id="399" r:id="rId28"/>
    <p:sldId id="378" r:id="rId29"/>
    <p:sldId id="379" r:id="rId30"/>
    <p:sldId id="380" r:id="rId31"/>
    <p:sldId id="383" r:id="rId32"/>
    <p:sldId id="401" r:id="rId33"/>
    <p:sldId id="402" r:id="rId34"/>
    <p:sldId id="385" r:id="rId35"/>
    <p:sldId id="386" r:id="rId36"/>
    <p:sldId id="417" r:id="rId37"/>
    <p:sldId id="387" r:id="rId38"/>
    <p:sldId id="388" r:id="rId39"/>
    <p:sldId id="404" r:id="rId40"/>
    <p:sldId id="406" r:id="rId41"/>
    <p:sldId id="405" r:id="rId42"/>
    <p:sldId id="427" r:id="rId43"/>
    <p:sldId id="425" r:id="rId44"/>
    <p:sldId id="426" r:id="rId45"/>
    <p:sldId id="418" r:id="rId46"/>
    <p:sldId id="407" r:id="rId47"/>
    <p:sldId id="408" r:id="rId48"/>
    <p:sldId id="419" r:id="rId49"/>
    <p:sldId id="420" r:id="rId50"/>
    <p:sldId id="421" r:id="rId51"/>
    <p:sldId id="422" r:id="rId52"/>
    <p:sldId id="423" r:id="rId53"/>
    <p:sldId id="409" r:id="rId54"/>
    <p:sldId id="439" r:id="rId55"/>
    <p:sldId id="430" r:id="rId56"/>
    <p:sldId id="431" r:id="rId57"/>
    <p:sldId id="432" r:id="rId58"/>
    <p:sldId id="433" r:id="rId59"/>
    <p:sldId id="434" r:id="rId60"/>
    <p:sldId id="435" r:id="rId61"/>
    <p:sldId id="436" r:id="rId62"/>
    <p:sldId id="437" r:id="rId63"/>
    <p:sldId id="438" r:id="rId64"/>
    <p:sldId id="400" r:id="rId65"/>
    <p:sldId id="384" r:id="rId66"/>
    <p:sldId id="440" r:id="rId67"/>
    <p:sldId id="382" r:id="rId68"/>
    <p:sldId id="371" r:id="rId69"/>
  </p:sldIdLst>
  <p:sldSz cx="12436475" cy="6994525"/>
  <p:notesSz cx="6858000" cy="9313863"/>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y Ryan" initials="KR" lastIdx="108" clrIdx="0">
    <p:extLst>
      <p:ext uri="{19B8F6BF-5375-455C-9EA6-DF929625EA0E}">
        <p15:presenceInfo xmlns:p15="http://schemas.microsoft.com/office/powerpoint/2012/main" userId="S-1-5-21-3649012876-1825867495-937646333-9142" providerId="AD"/>
      </p:ext>
    </p:extLst>
  </p:cmAuthor>
  <p:cmAuthor id="2" name="Lisa Rosenberger" initials="LR [2]" lastIdx="53" clrIdx="1">
    <p:extLst>
      <p:ext uri="{19B8F6BF-5375-455C-9EA6-DF929625EA0E}">
        <p15:presenceInfo xmlns:p15="http://schemas.microsoft.com/office/powerpoint/2012/main" userId="03f948e86cf43c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72C6"/>
    <a:srgbClr val="E7ECF8"/>
    <a:srgbClr val="D6702B"/>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61755-EE19-47C9-BD66-4DF996166101}" v="24" dt="2018-09-08T03:59:09.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14" autoAdjust="0"/>
    <p:restoredTop sz="80029" autoAdjust="0"/>
  </p:normalViewPr>
  <p:slideViewPr>
    <p:cSldViewPr snapToGrid="0">
      <p:cViewPr varScale="1">
        <p:scale>
          <a:sx n="77" d="100"/>
          <a:sy n="77" d="100"/>
        </p:scale>
        <p:origin x="442" y="67"/>
      </p:cViewPr>
      <p:guideLst/>
    </p:cSldViewPr>
  </p:slideViewPr>
  <p:outlineViewPr>
    <p:cViewPr>
      <p:scale>
        <a:sx n="33" d="100"/>
        <a:sy n="33" d="100"/>
      </p:scale>
      <p:origin x="0" y="-161"/>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6" d="100"/>
          <a:sy n="86" d="100"/>
        </p:scale>
        <p:origin x="3864" y="96"/>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d Zaheer" userId="c7482e2bc5e6cf2a" providerId="LiveId" clId="{38761755-EE19-47C9-BD66-4DF996166101}"/>
    <pc:docChg chg="delSld modSld">
      <pc:chgData name="Naveed Zaheer" userId="c7482e2bc5e6cf2a" providerId="LiveId" clId="{38761755-EE19-47C9-BD66-4DF996166101}" dt="2018-09-08T03:59:09.118" v="2" actId="2696"/>
      <pc:docMkLst>
        <pc:docMk/>
      </pc:docMkLst>
      <pc:sldChg chg="modSp">
        <pc:chgData name="Naveed Zaheer" userId="c7482e2bc5e6cf2a" providerId="LiveId" clId="{38761755-EE19-47C9-BD66-4DF996166101}" dt="2018-09-08T03:59:06.922" v="1" actId="6549"/>
        <pc:sldMkLst>
          <pc:docMk/>
          <pc:sldMk cId="3921923564" sldId="382"/>
        </pc:sldMkLst>
        <pc:spChg chg="mod">
          <ac:chgData name="Naveed Zaheer" userId="c7482e2bc5e6cf2a" providerId="LiveId" clId="{38761755-EE19-47C9-BD66-4DF996166101}" dt="2018-09-08T03:58:55.563" v="0"/>
          <ac:spMkLst>
            <pc:docMk/>
            <pc:sldMk cId="3921923564" sldId="382"/>
            <ac:spMk id="2" creationId="{D844BE7E-3F02-4496-BBE9-407B67B8B3DC}"/>
          </ac:spMkLst>
        </pc:spChg>
        <pc:spChg chg="mod">
          <ac:chgData name="Naveed Zaheer" userId="c7482e2bc5e6cf2a" providerId="LiveId" clId="{38761755-EE19-47C9-BD66-4DF996166101}" dt="2018-09-08T03:59:06.922" v="1" actId="6549"/>
          <ac:spMkLst>
            <pc:docMk/>
            <pc:sldMk cId="3921923564" sldId="382"/>
            <ac:spMk id="4" creationId="{E07A14BA-BF2B-4DB4-8A4E-EFEC29CFB75E}"/>
          </ac:spMkLst>
        </pc:spChg>
      </pc:sldChg>
      <pc:sldChg chg="del">
        <pc:chgData name="Naveed Zaheer" userId="c7482e2bc5e6cf2a" providerId="LiveId" clId="{38761755-EE19-47C9-BD66-4DF996166101}" dt="2018-09-08T03:59:09.118" v="2" actId="2696"/>
        <pc:sldMkLst>
          <pc:docMk/>
          <pc:sldMk cId="4213396685" sldId="410"/>
        </pc:sldMkLst>
      </pc:sldChg>
    </pc:docChg>
  </pc:docChgLst>
  <pc:docChgLst>
    <pc:chgData userId="c7482e2bc5e6cf2a" providerId="LiveId" clId="{38761755-EE19-47C9-BD66-4DF996166101}"/>
    <pc:docChg chg="delSld delMainMaster">
      <pc:chgData name="" userId="c7482e2bc5e6cf2a" providerId="LiveId" clId="{38761755-EE19-47C9-BD66-4DF996166101}" dt="2018-08-15T16:53:29.683" v="20" actId="2696"/>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530E8-F475-44C8-8D33-8196B8E372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0CDF29-583C-4C8C-9084-7D7FD5BE9F2F}">
      <dgm:prSet phldrT="[Text]"/>
      <dgm:spPr/>
      <dgm:t>
        <a:bodyPr/>
        <a:lstStyle/>
        <a:p>
          <a:r>
            <a:rPr lang="en-US" dirty="0"/>
            <a:t>Scalability</a:t>
          </a:r>
        </a:p>
      </dgm:t>
    </dgm:pt>
    <dgm:pt modelId="{B72C4848-B1C7-4ACC-B8EA-FC60588E7E20}" type="parTrans" cxnId="{002F6964-ADA3-4E4A-8D1F-C7AA40FEDF7B}">
      <dgm:prSet/>
      <dgm:spPr/>
      <dgm:t>
        <a:bodyPr/>
        <a:lstStyle/>
        <a:p>
          <a:endParaRPr lang="en-US"/>
        </a:p>
      </dgm:t>
    </dgm:pt>
    <dgm:pt modelId="{0ECBCB69-3B81-40D3-B604-F3C2D6AC7D2D}" type="sibTrans" cxnId="{002F6964-ADA3-4E4A-8D1F-C7AA40FEDF7B}">
      <dgm:prSet/>
      <dgm:spPr/>
      <dgm:t>
        <a:bodyPr/>
        <a:lstStyle/>
        <a:p>
          <a:endParaRPr lang="en-US"/>
        </a:p>
      </dgm:t>
    </dgm:pt>
    <dgm:pt modelId="{37C06017-F9E2-47E1-A59B-3FEB93591BE2}">
      <dgm:prSet phldrT="[Text]"/>
      <dgm:spPr/>
      <dgm:t>
        <a:bodyPr/>
        <a:lstStyle/>
        <a:p>
          <a:r>
            <a:rPr lang="en-US" dirty="0"/>
            <a:t>Features</a:t>
          </a:r>
        </a:p>
      </dgm:t>
    </dgm:pt>
    <dgm:pt modelId="{99E818ED-2F6F-4295-841A-27A00A3C0D34}" type="parTrans" cxnId="{4939137D-745E-4770-BFD9-7BE5B8D07174}">
      <dgm:prSet/>
      <dgm:spPr/>
      <dgm:t>
        <a:bodyPr/>
        <a:lstStyle/>
        <a:p>
          <a:endParaRPr lang="en-US"/>
        </a:p>
      </dgm:t>
    </dgm:pt>
    <dgm:pt modelId="{73E13AC5-2364-4045-977C-20178974E123}" type="sibTrans" cxnId="{4939137D-745E-4770-BFD9-7BE5B8D07174}">
      <dgm:prSet/>
      <dgm:spPr/>
      <dgm:t>
        <a:bodyPr/>
        <a:lstStyle/>
        <a:p>
          <a:endParaRPr lang="en-US"/>
        </a:p>
      </dgm:t>
    </dgm:pt>
    <dgm:pt modelId="{3364275F-4495-472D-A237-E6384A68DD36}">
      <dgm:prSet phldrT="[Text]"/>
      <dgm:spPr/>
      <dgm:t>
        <a:bodyPr/>
        <a:lstStyle/>
        <a:p>
          <a:r>
            <a:rPr lang="en-US" dirty="0">
              <a:latin typeface="+mj-lt"/>
            </a:rPr>
            <a:t>Standard (HDD) or Premium (SDD)</a:t>
          </a:r>
        </a:p>
      </dgm:t>
    </dgm:pt>
    <dgm:pt modelId="{1937DA36-A6FC-4AFC-B5EE-35F9E37072DC}" type="parTrans" cxnId="{BF628346-E6B4-458B-A0A8-13AD7E5731B5}">
      <dgm:prSet/>
      <dgm:spPr/>
      <dgm:t>
        <a:bodyPr/>
        <a:lstStyle/>
        <a:p>
          <a:endParaRPr lang="en-US"/>
        </a:p>
      </dgm:t>
    </dgm:pt>
    <dgm:pt modelId="{AF2D8281-4F5C-4651-A7AA-B388BF89A768}" type="sibTrans" cxnId="{BF628346-E6B4-458B-A0A8-13AD7E5731B5}">
      <dgm:prSet/>
      <dgm:spPr/>
      <dgm:t>
        <a:bodyPr/>
        <a:lstStyle/>
        <a:p>
          <a:endParaRPr lang="en-US"/>
        </a:p>
      </dgm:t>
    </dgm:pt>
    <dgm:pt modelId="{FCA8ADDB-08AC-4052-8362-121D3A584ED3}">
      <dgm:prSet phldrT="[Text]"/>
      <dgm:spPr/>
      <dgm:t>
        <a:bodyPr/>
        <a:lstStyle/>
        <a:p>
          <a:r>
            <a:rPr lang="en-US" dirty="0">
              <a:latin typeface="+mj-lt"/>
            </a:rPr>
            <a:t>500 TB per account</a:t>
          </a:r>
        </a:p>
      </dgm:t>
    </dgm:pt>
    <dgm:pt modelId="{7DFEAE88-876A-4C0E-A33C-417CDADFA5DE}" type="parTrans" cxnId="{8846544B-4452-4D85-97E3-1053B2F90854}">
      <dgm:prSet/>
      <dgm:spPr/>
      <dgm:t>
        <a:bodyPr/>
        <a:lstStyle/>
        <a:p>
          <a:endParaRPr lang="en-US"/>
        </a:p>
      </dgm:t>
    </dgm:pt>
    <dgm:pt modelId="{5DFDDB87-029F-4A31-BAD4-720270E899FC}" type="sibTrans" cxnId="{8846544B-4452-4D85-97E3-1053B2F90854}">
      <dgm:prSet/>
      <dgm:spPr/>
      <dgm:t>
        <a:bodyPr/>
        <a:lstStyle/>
        <a:p>
          <a:endParaRPr lang="en-US"/>
        </a:p>
      </dgm:t>
    </dgm:pt>
    <dgm:pt modelId="{E0B9212D-2D59-4230-A87D-D9CF7F43FCDF}">
      <dgm:prSet phldrT="[Text]"/>
      <dgm:spPr/>
      <dgm:t>
        <a:bodyPr/>
        <a:lstStyle/>
        <a:p>
          <a:r>
            <a:rPr lang="en-US" dirty="0">
              <a:latin typeface="+mj-lt"/>
            </a:rPr>
            <a:t>20k IOPS per service type</a:t>
          </a:r>
        </a:p>
      </dgm:t>
    </dgm:pt>
    <dgm:pt modelId="{6F2A2C48-67A4-4AA6-8BAB-47C986EFDDB6}" type="parTrans" cxnId="{E0986258-DDEE-4C23-B56A-E1A259C58452}">
      <dgm:prSet/>
      <dgm:spPr/>
      <dgm:t>
        <a:bodyPr/>
        <a:lstStyle/>
        <a:p>
          <a:endParaRPr lang="en-US"/>
        </a:p>
      </dgm:t>
    </dgm:pt>
    <dgm:pt modelId="{716309DE-51ED-4D58-BDDE-0911DF1CCEB8}" type="sibTrans" cxnId="{E0986258-DDEE-4C23-B56A-E1A259C58452}">
      <dgm:prSet/>
      <dgm:spPr/>
      <dgm:t>
        <a:bodyPr/>
        <a:lstStyle/>
        <a:p>
          <a:endParaRPr lang="en-US"/>
        </a:p>
      </dgm:t>
    </dgm:pt>
    <dgm:pt modelId="{62A6885F-680C-4AFE-BB74-2B74FDA641F9}">
      <dgm:prSet phldrT="[Text]"/>
      <dgm:spPr/>
      <dgm:t>
        <a:bodyPr/>
        <a:lstStyle/>
        <a:p>
          <a:r>
            <a:rPr lang="en-US" dirty="0">
              <a:latin typeface="+mj-lt"/>
            </a:rPr>
            <a:t>10-20 </a:t>
          </a:r>
          <a:r>
            <a:rPr lang="en-US" dirty="0" err="1">
              <a:latin typeface="+mj-lt"/>
            </a:rPr>
            <a:t>Gbps</a:t>
          </a:r>
          <a:r>
            <a:rPr lang="en-US" dirty="0">
              <a:latin typeface="+mj-lt"/>
            </a:rPr>
            <a:t> ingress</a:t>
          </a:r>
        </a:p>
      </dgm:t>
    </dgm:pt>
    <dgm:pt modelId="{7CD51434-ACE2-4EEC-A23A-26A0FDB1F736}" type="parTrans" cxnId="{3391AF0F-30D7-4F0B-8ECC-C32ABC370273}">
      <dgm:prSet/>
      <dgm:spPr/>
      <dgm:t>
        <a:bodyPr/>
        <a:lstStyle/>
        <a:p>
          <a:endParaRPr lang="en-US"/>
        </a:p>
      </dgm:t>
    </dgm:pt>
    <dgm:pt modelId="{5A93AC9C-3593-4A5D-9CCF-A5D5B4A97A55}" type="sibTrans" cxnId="{3391AF0F-30D7-4F0B-8ECC-C32ABC370273}">
      <dgm:prSet/>
      <dgm:spPr/>
      <dgm:t>
        <a:bodyPr/>
        <a:lstStyle/>
        <a:p>
          <a:endParaRPr lang="en-US"/>
        </a:p>
      </dgm:t>
    </dgm:pt>
    <dgm:pt modelId="{317775E2-BC49-4AF9-B0B8-52AFDBC70AE6}">
      <dgm:prSet phldrT="[Text]"/>
      <dgm:spPr/>
      <dgm:t>
        <a:bodyPr/>
        <a:lstStyle/>
        <a:p>
          <a:r>
            <a:rPr lang="en-US" dirty="0">
              <a:latin typeface="+mj-lt"/>
            </a:rPr>
            <a:t>20-30 </a:t>
          </a:r>
          <a:r>
            <a:rPr lang="en-US" dirty="0" err="1">
              <a:latin typeface="+mj-lt"/>
            </a:rPr>
            <a:t>Gbps</a:t>
          </a:r>
          <a:r>
            <a:rPr lang="en-US" dirty="0">
              <a:latin typeface="+mj-lt"/>
            </a:rPr>
            <a:t> egress</a:t>
          </a:r>
        </a:p>
      </dgm:t>
    </dgm:pt>
    <dgm:pt modelId="{BC747FCE-2C9D-4D83-8FB0-2993BF2CA340}" type="parTrans" cxnId="{F811F84E-F6F1-4D4D-A496-440FC5B2DBBA}">
      <dgm:prSet/>
      <dgm:spPr/>
      <dgm:t>
        <a:bodyPr/>
        <a:lstStyle/>
        <a:p>
          <a:endParaRPr lang="en-US"/>
        </a:p>
      </dgm:t>
    </dgm:pt>
    <dgm:pt modelId="{A0194461-B49F-497E-A969-7B9B90034A70}" type="sibTrans" cxnId="{F811F84E-F6F1-4D4D-A496-440FC5B2DBBA}">
      <dgm:prSet/>
      <dgm:spPr/>
      <dgm:t>
        <a:bodyPr/>
        <a:lstStyle/>
        <a:p>
          <a:endParaRPr lang="en-US"/>
        </a:p>
      </dgm:t>
    </dgm:pt>
    <dgm:pt modelId="{9416F4EC-7C16-4854-A31E-838C5C2B72A5}">
      <dgm:prSet phldrT="[Text]"/>
      <dgm:spPr/>
      <dgm:t>
        <a:bodyPr/>
        <a:lstStyle/>
        <a:p>
          <a:r>
            <a:rPr lang="en-US" dirty="0">
              <a:latin typeface="+mj-lt"/>
            </a:rPr>
            <a:t>Server Side Encryption (SSE)</a:t>
          </a:r>
        </a:p>
      </dgm:t>
    </dgm:pt>
    <dgm:pt modelId="{91C9B79D-F6CD-4C31-BB66-D4551711BC1F}" type="parTrans" cxnId="{4026FE03-7ABB-472D-8312-8FCC8889A8A4}">
      <dgm:prSet/>
      <dgm:spPr/>
      <dgm:t>
        <a:bodyPr/>
        <a:lstStyle/>
        <a:p>
          <a:endParaRPr lang="en-US"/>
        </a:p>
      </dgm:t>
    </dgm:pt>
    <dgm:pt modelId="{F6FA3ED1-7E79-4506-A99C-984FCF5AF484}" type="sibTrans" cxnId="{4026FE03-7ABB-472D-8312-8FCC8889A8A4}">
      <dgm:prSet/>
      <dgm:spPr/>
      <dgm:t>
        <a:bodyPr/>
        <a:lstStyle/>
        <a:p>
          <a:endParaRPr lang="en-US"/>
        </a:p>
      </dgm:t>
    </dgm:pt>
    <dgm:pt modelId="{4AC52C9B-B686-433B-84CF-177BB3FA8148}">
      <dgm:prSet phldrT="[Text]"/>
      <dgm:spPr/>
      <dgm:t>
        <a:bodyPr/>
        <a:lstStyle/>
        <a:p>
          <a:r>
            <a:rPr lang="en-US" dirty="0">
              <a:latin typeface="+mj-lt"/>
            </a:rPr>
            <a:t>Geo-redundant storage</a:t>
          </a:r>
        </a:p>
      </dgm:t>
    </dgm:pt>
    <dgm:pt modelId="{1A944813-B085-4233-A54C-133C8C655EBC}" type="parTrans" cxnId="{D97CB935-25B6-4668-BDA1-ADDA1FC3D01B}">
      <dgm:prSet/>
      <dgm:spPr/>
      <dgm:t>
        <a:bodyPr/>
        <a:lstStyle/>
        <a:p>
          <a:endParaRPr lang="en-US"/>
        </a:p>
      </dgm:t>
    </dgm:pt>
    <dgm:pt modelId="{7F5D9E17-B1D8-4EA8-832E-1CFF9A72DA57}" type="sibTrans" cxnId="{D97CB935-25B6-4668-BDA1-ADDA1FC3D01B}">
      <dgm:prSet/>
      <dgm:spPr/>
      <dgm:t>
        <a:bodyPr/>
        <a:lstStyle/>
        <a:p>
          <a:endParaRPr lang="en-US"/>
        </a:p>
      </dgm:t>
    </dgm:pt>
    <dgm:pt modelId="{F78CB0BB-0077-46F7-9FD1-6152F3BD9C8F}">
      <dgm:prSet phldrT="[Text]"/>
      <dgm:spPr/>
      <dgm:t>
        <a:bodyPr/>
        <a:lstStyle/>
        <a:p>
          <a:r>
            <a:rPr lang="en-US" dirty="0">
              <a:latin typeface="+mj-lt"/>
            </a:rPr>
            <a:t>Hot, cold, archive tiers use same API</a:t>
          </a:r>
        </a:p>
      </dgm:t>
    </dgm:pt>
    <dgm:pt modelId="{C12869E7-CE3E-456A-82E3-7D6F55FF9E99}" type="parTrans" cxnId="{65FBAAE5-9768-4E49-9084-57CDBA50BAE0}">
      <dgm:prSet/>
      <dgm:spPr/>
      <dgm:t>
        <a:bodyPr/>
        <a:lstStyle/>
        <a:p>
          <a:endParaRPr lang="en-US"/>
        </a:p>
      </dgm:t>
    </dgm:pt>
    <dgm:pt modelId="{A815023B-1363-401D-B758-E2CF1CF95937}" type="sibTrans" cxnId="{65FBAAE5-9768-4E49-9084-57CDBA50BAE0}">
      <dgm:prSet/>
      <dgm:spPr/>
      <dgm:t>
        <a:bodyPr/>
        <a:lstStyle/>
        <a:p>
          <a:endParaRPr lang="en-US"/>
        </a:p>
      </dgm:t>
    </dgm:pt>
    <dgm:pt modelId="{082AD7B9-C15F-4B46-ADC5-CC14E7A601D2}">
      <dgm:prSet phldrT="[Text]"/>
      <dgm:spPr/>
      <dgm:t>
        <a:bodyPr/>
        <a:lstStyle/>
        <a:p>
          <a:r>
            <a:rPr lang="en-US" dirty="0">
              <a:latin typeface="+mj-lt"/>
            </a:rPr>
            <a:t>Anonymous access Blob Containers</a:t>
          </a:r>
        </a:p>
      </dgm:t>
    </dgm:pt>
    <dgm:pt modelId="{3E06EC66-2A7F-4EC8-84EC-C3BF336877B2}" type="parTrans" cxnId="{29003DAA-324A-4654-923D-71D4094B9AC2}">
      <dgm:prSet/>
      <dgm:spPr/>
      <dgm:t>
        <a:bodyPr/>
        <a:lstStyle/>
        <a:p>
          <a:endParaRPr lang="en-US"/>
        </a:p>
      </dgm:t>
    </dgm:pt>
    <dgm:pt modelId="{A4FDE858-A4AE-45FD-8D30-2D30E10EF915}" type="sibTrans" cxnId="{29003DAA-324A-4654-923D-71D4094B9AC2}">
      <dgm:prSet/>
      <dgm:spPr/>
      <dgm:t>
        <a:bodyPr/>
        <a:lstStyle/>
        <a:p>
          <a:endParaRPr lang="en-US"/>
        </a:p>
      </dgm:t>
    </dgm:pt>
    <dgm:pt modelId="{7132EC87-1B98-45B7-BBDA-AC8B670166AD}">
      <dgm:prSet phldrT="[Text]"/>
      <dgm:spPr/>
      <dgm:t>
        <a:bodyPr/>
        <a:lstStyle/>
        <a:p>
          <a:r>
            <a:rPr lang="en-US" dirty="0">
              <a:latin typeface="+mj-lt"/>
            </a:rPr>
            <a:t>Shared Access Signatures</a:t>
          </a:r>
        </a:p>
      </dgm:t>
    </dgm:pt>
    <dgm:pt modelId="{E9295687-3AD9-42CC-9BEE-5AB0A5BBC7BD}" type="parTrans" cxnId="{5DF4D1DF-6C0B-4290-B2C6-16F578524F8E}">
      <dgm:prSet/>
      <dgm:spPr/>
      <dgm:t>
        <a:bodyPr/>
        <a:lstStyle/>
        <a:p>
          <a:endParaRPr lang="en-US"/>
        </a:p>
      </dgm:t>
    </dgm:pt>
    <dgm:pt modelId="{5FDFFBA6-4E44-4EAA-8C8D-36D9E364CDC0}" type="sibTrans" cxnId="{5DF4D1DF-6C0B-4290-B2C6-16F578524F8E}">
      <dgm:prSet/>
      <dgm:spPr/>
      <dgm:t>
        <a:bodyPr/>
        <a:lstStyle/>
        <a:p>
          <a:endParaRPr lang="en-US"/>
        </a:p>
      </dgm:t>
    </dgm:pt>
    <dgm:pt modelId="{C9297624-EF2C-42E0-9D4E-F006F2DB9923}" type="pres">
      <dgm:prSet presAssocID="{FE0530E8-F475-44C8-8D33-8196B8E37205}" presName="linear" presStyleCnt="0">
        <dgm:presLayoutVars>
          <dgm:animLvl val="lvl"/>
          <dgm:resizeHandles val="exact"/>
        </dgm:presLayoutVars>
      </dgm:prSet>
      <dgm:spPr/>
    </dgm:pt>
    <dgm:pt modelId="{A1380C3E-EF49-4F7C-A277-B418331270C6}" type="pres">
      <dgm:prSet presAssocID="{A20CDF29-583C-4C8C-9084-7D7FD5BE9F2F}" presName="parentText" presStyleLbl="node1" presStyleIdx="0" presStyleCnt="2">
        <dgm:presLayoutVars>
          <dgm:chMax val="0"/>
          <dgm:bulletEnabled val="1"/>
        </dgm:presLayoutVars>
      </dgm:prSet>
      <dgm:spPr/>
    </dgm:pt>
    <dgm:pt modelId="{15FB1477-4BDF-4F8C-9700-5AD6798E9DF6}" type="pres">
      <dgm:prSet presAssocID="{A20CDF29-583C-4C8C-9084-7D7FD5BE9F2F}" presName="childText" presStyleLbl="revTx" presStyleIdx="0" presStyleCnt="2">
        <dgm:presLayoutVars>
          <dgm:bulletEnabled val="1"/>
        </dgm:presLayoutVars>
      </dgm:prSet>
      <dgm:spPr/>
    </dgm:pt>
    <dgm:pt modelId="{D5C24507-8FFC-4E1F-B0F4-153026FAAE0B}" type="pres">
      <dgm:prSet presAssocID="{37C06017-F9E2-47E1-A59B-3FEB93591BE2}" presName="parentText" presStyleLbl="node1" presStyleIdx="1" presStyleCnt="2">
        <dgm:presLayoutVars>
          <dgm:chMax val="0"/>
          <dgm:bulletEnabled val="1"/>
        </dgm:presLayoutVars>
      </dgm:prSet>
      <dgm:spPr/>
    </dgm:pt>
    <dgm:pt modelId="{D40AEBB0-6A07-4295-8BFA-EF6C9C746F87}" type="pres">
      <dgm:prSet presAssocID="{37C06017-F9E2-47E1-A59B-3FEB93591BE2}" presName="childText" presStyleLbl="revTx" presStyleIdx="1" presStyleCnt="2">
        <dgm:presLayoutVars>
          <dgm:bulletEnabled val="1"/>
        </dgm:presLayoutVars>
      </dgm:prSet>
      <dgm:spPr/>
    </dgm:pt>
  </dgm:ptLst>
  <dgm:cxnLst>
    <dgm:cxn modelId="{A8BB7D00-5067-4F42-A043-0FFA977B6514}" type="presOf" srcId="{7132EC87-1B98-45B7-BBDA-AC8B670166AD}" destId="{D40AEBB0-6A07-4295-8BFA-EF6C9C746F87}" srcOrd="0" destOrd="2" presId="urn:microsoft.com/office/officeart/2005/8/layout/vList2"/>
    <dgm:cxn modelId="{4026FE03-7ABB-472D-8312-8FCC8889A8A4}" srcId="{37C06017-F9E2-47E1-A59B-3FEB93591BE2}" destId="{9416F4EC-7C16-4854-A31E-838C5C2B72A5}" srcOrd="3" destOrd="0" parTransId="{91C9B79D-F6CD-4C31-BB66-D4551711BC1F}" sibTransId="{F6FA3ED1-7E79-4506-A99C-984FCF5AF484}"/>
    <dgm:cxn modelId="{3391AF0F-30D7-4F0B-8ECC-C32ABC370273}" srcId="{A20CDF29-583C-4C8C-9084-7D7FD5BE9F2F}" destId="{62A6885F-680C-4AFE-BB74-2B74FDA641F9}" srcOrd="2" destOrd="0" parTransId="{7CD51434-ACE2-4EEC-A23A-26A0FDB1F736}" sibTransId="{5A93AC9C-3593-4A5D-9CCF-A5D5B4A97A55}"/>
    <dgm:cxn modelId="{7653A913-28A5-4EB7-A897-4262236E4924}" type="presOf" srcId="{FCA8ADDB-08AC-4052-8362-121D3A584ED3}" destId="{15FB1477-4BDF-4F8C-9700-5AD6798E9DF6}" srcOrd="0" destOrd="0" presId="urn:microsoft.com/office/officeart/2005/8/layout/vList2"/>
    <dgm:cxn modelId="{1D15331D-C6C8-4997-95D5-ED820889E08C}" type="presOf" srcId="{FE0530E8-F475-44C8-8D33-8196B8E37205}" destId="{C9297624-EF2C-42E0-9D4E-F006F2DB9923}" srcOrd="0" destOrd="0" presId="urn:microsoft.com/office/officeart/2005/8/layout/vList2"/>
    <dgm:cxn modelId="{CC755C29-B947-4BA0-8D52-4595E89C3ACD}" type="presOf" srcId="{A20CDF29-583C-4C8C-9084-7D7FD5BE9F2F}" destId="{A1380C3E-EF49-4F7C-A277-B418331270C6}" srcOrd="0" destOrd="0" presId="urn:microsoft.com/office/officeart/2005/8/layout/vList2"/>
    <dgm:cxn modelId="{D97CB935-25B6-4668-BDA1-ADDA1FC3D01B}" srcId="{37C06017-F9E2-47E1-A59B-3FEB93591BE2}" destId="{4AC52C9B-B686-433B-84CF-177BB3FA8148}" srcOrd="4" destOrd="0" parTransId="{1A944813-B085-4233-A54C-133C8C655EBC}" sibTransId="{7F5D9E17-B1D8-4EA8-832E-1CFF9A72DA57}"/>
    <dgm:cxn modelId="{002F6964-ADA3-4E4A-8D1F-C7AA40FEDF7B}" srcId="{FE0530E8-F475-44C8-8D33-8196B8E37205}" destId="{A20CDF29-583C-4C8C-9084-7D7FD5BE9F2F}" srcOrd="0" destOrd="0" parTransId="{B72C4848-B1C7-4ACC-B8EA-FC60588E7E20}" sibTransId="{0ECBCB69-3B81-40D3-B604-F3C2D6AC7D2D}"/>
    <dgm:cxn modelId="{BF628346-E6B4-458B-A0A8-13AD7E5731B5}" srcId="{37C06017-F9E2-47E1-A59B-3FEB93591BE2}" destId="{3364275F-4495-472D-A237-E6384A68DD36}" srcOrd="0" destOrd="0" parTransId="{1937DA36-A6FC-4AFC-B5EE-35F9E37072DC}" sibTransId="{AF2D8281-4F5C-4651-A7AA-B388BF89A768}"/>
    <dgm:cxn modelId="{3C13344A-7747-454B-9640-D5FDC5E2F6A8}" type="presOf" srcId="{082AD7B9-C15F-4B46-ADC5-CC14E7A601D2}" destId="{D40AEBB0-6A07-4295-8BFA-EF6C9C746F87}" srcOrd="0" destOrd="1" presId="urn:microsoft.com/office/officeart/2005/8/layout/vList2"/>
    <dgm:cxn modelId="{8846544B-4452-4D85-97E3-1053B2F90854}" srcId="{A20CDF29-583C-4C8C-9084-7D7FD5BE9F2F}" destId="{FCA8ADDB-08AC-4052-8362-121D3A584ED3}" srcOrd="0" destOrd="0" parTransId="{7DFEAE88-876A-4C0E-A33C-417CDADFA5DE}" sibTransId="{5DFDDB87-029F-4A31-BAD4-720270E899FC}"/>
    <dgm:cxn modelId="{F811F84E-F6F1-4D4D-A496-440FC5B2DBBA}" srcId="{A20CDF29-583C-4C8C-9084-7D7FD5BE9F2F}" destId="{317775E2-BC49-4AF9-B0B8-52AFDBC70AE6}" srcOrd="3" destOrd="0" parTransId="{BC747FCE-2C9D-4D83-8FB0-2993BF2CA340}" sibTransId="{A0194461-B49F-497E-A969-7B9B90034A70}"/>
    <dgm:cxn modelId="{E0986258-DDEE-4C23-B56A-E1A259C58452}" srcId="{A20CDF29-583C-4C8C-9084-7D7FD5BE9F2F}" destId="{E0B9212D-2D59-4230-A87D-D9CF7F43FCDF}" srcOrd="1" destOrd="0" parTransId="{6F2A2C48-67A4-4AA6-8BAB-47C986EFDDB6}" sibTransId="{716309DE-51ED-4D58-BDDE-0911DF1CCEB8}"/>
    <dgm:cxn modelId="{83EC3E7B-D4FC-463B-97AB-9869D1BD7837}" type="presOf" srcId="{9416F4EC-7C16-4854-A31E-838C5C2B72A5}" destId="{D40AEBB0-6A07-4295-8BFA-EF6C9C746F87}" srcOrd="0" destOrd="3" presId="urn:microsoft.com/office/officeart/2005/8/layout/vList2"/>
    <dgm:cxn modelId="{17B0947C-341A-4F9E-8C21-5F7474574E61}" type="presOf" srcId="{F78CB0BB-0077-46F7-9FD1-6152F3BD9C8F}" destId="{D40AEBB0-6A07-4295-8BFA-EF6C9C746F87}" srcOrd="0" destOrd="5" presId="urn:microsoft.com/office/officeart/2005/8/layout/vList2"/>
    <dgm:cxn modelId="{4939137D-745E-4770-BFD9-7BE5B8D07174}" srcId="{FE0530E8-F475-44C8-8D33-8196B8E37205}" destId="{37C06017-F9E2-47E1-A59B-3FEB93591BE2}" srcOrd="1" destOrd="0" parTransId="{99E818ED-2F6F-4295-841A-27A00A3C0D34}" sibTransId="{73E13AC5-2364-4045-977C-20178974E123}"/>
    <dgm:cxn modelId="{3D9E6D8A-D578-41FD-8E52-760CAB0CE41F}" type="presOf" srcId="{317775E2-BC49-4AF9-B0B8-52AFDBC70AE6}" destId="{15FB1477-4BDF-4F8C-9700-5AD6798E9DF6}" srcOrd="0" destOrd="3" presId="urn:microsoft.com/office/officeart/2005/8/layout/vList2"/>
    <dgm:cxn modelId="{29003DAA-324A-4654-923D-71D4094B9AC2}" srcId="{37C06017-F9E2-47E1-A59B-3FEB93591BE2}" destId="{082AD7B9-C15F-4B46-ADC5-CC14E7A601D2}" srcOrd="1" destOrd="0" parTransId="{3E06EC66-2A7F-4EC8-84EC-C3BF336877B2}" sibTransId="{A4FDE858-A4AE-45FD-8D30-2D30E10EF915}"/>
    <dgm:cxn modelId="{659BD7C4-0EBF-442A-A3FE-5B17684A287A}" type="presOf" srcId="{E0B9212D-2D59-4230-A87D-D9CF7F43FCDF}" destId="{15FB1477-4BDF-4F8C-9700-5AD6798E9DF6}" srcOrd="0" destOrd="1" presId="urn:microsoft.com/office/officeart/2005/8/layout/vList2"/>
    <dgm:cxn modelId="{5DF4D1DF-6C0B-4290-B2C6-16F578524F8E}" srcId="{37C06017-F9E2-47E1-A59B-3FEB93591BE2}" destId="{7132EC87-1B98-45B7-BBDA-AC8B670166AD}" srcOrd="2" destOrd="0" parTransId="{E9295687-3AD9-42CC-9BEE-5AB0A5BBC7BD}" sibTransId="{5FDFFBA6-4E44-4EAA-8C8D-36D9E364CDC0}"/>
    <dgm:cxn modelId="{DC768BE1-890F-48CE-8C3F-FE0AD7EF8963}" type="presOf" srcId="{3364275F-4495-472D-A237-E6384A68DD36}" destId="{D40AEBB0-6A07-4295-8BFA-EF6C9C746F87}" srcOrd="0" destOrd="0" presId="urn:microsoft.com/office/officeart/2005/8/layout/vList2"/>
    <dgm:cxn modelId="{65FBAAE5-9768-4E49-9084-57CDBA50BAE0}" srcId="{37C06017-F9E2-47E1-A59B-3FEB93591BE2}" destId="{F78CB0BB-0077-46F7-9FD1-6152F3BD9C8F}" srcOrd="5" destOrd="0" parTransId="{C12869E7-CE3E-456A-82E3-7D6F55FF9E99}" sibTransId="{A815023B-1363-401D-B758-E2CF1CF95937}"/>
    <dgm:cxn modelId="{16C877E7-F4AF-4AAD-861F-BC8273002CCE}" type="presOf" srcId="{37C06017-F9E2-47E1-A59B-3FEB93591BE2}" destId="{D5C24507-8FFC-4E1F-B0F4-153026FAAE0B}" srcOrd="0" destOrd="0" presId="urn:microsoft.com/office/officeart/2005/8/layout/vList2"/>
    <dgm:cxn modelId="{29A29AED-2A20-4A77-947A-01F92EFFE843}" type="presOf" srcId="{62A6885F-680C-4AFE-BB74-2B74FDA641F9}" destId="{15FB1477-4BDF-4F8C-9700-5AD6798E9DF6}" srcOrd="0" destOrd="2" presId="urn:microsoft.com/office/officeart/2005/8/layout/vList2"/>
    <dgm:cxn modelId="{2276BAF3-691A-4BBF-83DB-D842C0723642}" type="presOf" srcId="{4AC52C9B-B686-433B-84CF-177BB3FA8148}" destId="{D40AEBB0-6A07-4295-8BFA-EF6C9C746F87}" srcOrd="0" destOrd="4" presId="urn:microsoft.com/office/officeart/2005/8/layout/vList2"/>
    <dgm:cxn modelId="{469A6DFF-312A-4166-877F-ABB4179D0D33}" type="presParOf" srcId="{C9297624-EF2C-42E0-9D4E-F006F2DB9923}" destId="{A1380C3E-EF49-4F7C-A277-B418331270C6}" srcOrd="0" destOrd="0" presId="urn:microsoft.com/office/officeart/2005/8/layout/vList2"/>
    <dgm:cxn modelId="{62F6A7F8-FFE8-4B45-B3AC-EAEF5D9ABB94}" type="presParOf" srcId="{C9297624-EF2C-42E0-9D4E-F006F2DB9923}" destId="{15FB1477-4BDF-4F8C-9700-5AD6798E9DF6}" srcOrd="1" destOrd="0" presId="urn:microsoft.com/office/officeart/2005/8/layout/vList2"/>
    <dgm:cxn modelId="{AE0F9DBD-98A0-43BC-909E-A38DB40314DE}" type="presParOf" srcId="{C9297624-EF2C-42E0-9D4E-F006F2DB9923}" destId="{D5C24507-8FFC-4E1F-B0F4-153026FAAE0B}" srcOrd="2" destOrd="0" presId="urn:microsoft.com/office/officeart/2005/8/layout/vList2"/>
    <dgm:cxn modelId="{137C1DA9-411F-41E6-AE64-6AFC17F1EE7A}" type="presParOf" srcId="{C9297624-EF2C-42E0-9D4E-F006F2DB9923}" destId="{D40AEBB0-6A07-4295-8BFA-EF6C9C746F87}" srcOrd="3"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530E8-F475-44C8-8D33-8196B8E372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0CDF29-583C-4C8C-9084-7D7FD5BE9F2F}">
      <dgm:prSet phldrT="[Text]"/>
      <dgm:spPr/>
      <dgm:t>
        <a:bodyPr/>
        <a:lstStyle/>
        <a:p>
          <a:r>
            <a:rPr lang="en-US" dirty="0"/>
            <a:t>Features</a:t>
          </a:r>
        </a:p>
      </dgm:t>
    </dgm:pt>
    <dgm:pt modelId="{B72C4848-B1C7-4ACC-B8EA-FC60588E7E20}" type="parTrans" cxnId="{002F6964-ADA3-4E4A-8D1F-C7AA40FEDF7B}">
      <dgm:prSet/>
      <dgm:spPr/>
      <dgm:t>
        <a:bodyPr/>
        <a:lstStyle/>
        <a:p>
          <a:endParaRPr lang="en-US"/>
        </a:p>
      </dgm:t>
    </dgm:pt>
    <dgm:pt modelId="{0ECBCB69-3B81-40D3-B604-F3C2D6AC7D2D}" type="sibTrans" cxnId="{002F6964-ADA3-4E4A-8D1F-C7AA40FEDF7B}">
      <dgm:prSet/>
      <dgm:spPr/>
      <dgm:t>
        <a:bodyPr/>
        <a:lstStyle/>
        <a:p>
          <a:endParaRPr lang="en-US"/>
        </a:p>
      </dgm:t>
    </dgm:pt>
    <dgm:pt modelId="{FCA8ADDB-08AC-4052-8362-121D3A584ED3}">
      <dgm:prSet phldrT="[Text]"/>
      <dgm:spPr/>
      <dgm:t>
        <a:bodyPr/>
        <a:lstStyle/>
        <a:p>
          <a:r>
            <a:rPr lang="en-US" dirty="0">
              <a:latin typeface="+mj-lt"/>
            </a:rPr>
            <a:t>Query syntax – simple, Lucene</a:t>
          </a:r>
        </a:p>
      </dgm:t>
    </dgm:pt>
    <dgm:pt modelId="{7DFEAE88-876A-4C0E-A33C-417CDADFA5DE}" type="parTrans" cxnId="{8846544B-4452-4D85-97E3-1053B2F90854}">
      <dgm:prSet/>
      <dgm:spPr/>
      <dgm:t>
        <a:bodyPr/>
        <a:lstStyle/>
        <a:p>
          <a:endParaRPr lang="en-US"/>
        </a:p>
      </dgm:t>
    </dgm:pt>
    <dgm:pt modelId="{5DFDDB87-029F-4A31-BAD4-720270E899FC}" type="sibTrans" cxnId="{8846544B-4452-4D85-97E3-1053B2F90854}">
      <dgm:prSet/>
      <dgm:spPr/>
      <dgm:t>
        <a:bodyPr/>
        <a:lstStyle/>
        <a:p>
          <a:endParaRPr lang="en-US"/>
        </a:p>
      </dgm:t>
    </dgm:pt>
    <dgm:pt modelId="{F35E9A5F-82FA-41A3-A8EC-4D2513382606}">
      <dgm:prSet phldrT="[Text]"/>
      <dgm:spPr/>
      <dgm:t>
        <a:bodyPr/>
        <a:lstStyle/>
        <a:p>
          <a:r>
            <a:rPr lang="en-US" dirty="0">
              <a:latin typeface="+mj-lt"/>
            </a:rPr>
            <a:t>56 Languages</a:t>
          </a:r>
        </a:p>
      </dgm:t>
    </dgm:pt>
    <dgm:pt modelId="{FAC171EB-2530-4EB7-AA94-FDCB1634CF1A}" type="parTrans" cxnId="{08C1D821-20C2-4913-9DC1-6133991C9252}">
      <dgm:prSet/>
      <dgm:spPr/>
      <dgm:t>
        <a:bodyPr/>
        <a:lstStyle/>
        <a:p>
          <a:endParaRPr lang="en-US"/>
        </a:p>
      </dgm:t>
    </dgm:pt>
    <dgm:pt modelId="{744C249E-2E14-4833-AB03-40CD4BA94CC5}" type="sibTrans" cxnId="{08C1D821-20C2-4913-9DC1-6133991C9252}">
      <dgm:prSet/>
      <dgm:spPr/>
      <dgm:t>
        <a:bodyPr/>
        <a:lstStyle/>
        <a:p>
          <a:endParaRPr lang="en-US"/>
        </a:p>
      </dgm:t>
    </dgm:pt>
    <dgm:pt modelId="{C57BC0B7-C888-4256-AE6D-95380FD8404D}">
      <dgm:prSet phldrT="[Text]"/>
      <dgm:spPr/>
      <dgm:t>
        <a:bodyPr/>
        <a:lstStyle/>
        <a:p>
          <a:r>
            <a:rPr lang="en-US" dirty="0">
              <a:latin typeface="+mj-lt"/>
            </a:rPr>
            <a:t>Search suggestions</a:t>
          </a:r>
        </a:p>
      </dgm:t>
    </dgm:pt>
    <dgm:pt modelId="{308C33F4-E112-49C9-9C2A-C49508AEB264}" type="parTrans" cxnId="{FEB216A4-4478-4C09-8D48-59EBD279CBA5}">
      <dgm:prSet/>
      <dgm:spPr/>
      <dgm:t>
        <a:bodyPr/>
        <a:lstStyle/>
        <a:p>
          <a:endParaRPr lang="en-US"/>
        </a:p>
      </dgm:t>
    </dgm:pt>
    <dgm:pt modelId="{01016C6F-7ACD-434B-B97A-8E1960C94797}" type="sibTrans" cxnId="{FEB216A4-4478-4C09-8D48-59EBD279CBA5}">
      <dgm:prSet/>
      <dgm:spPr/>
      <dgm:t>
        <a:bodyPr/>
        <a:lstStyle/>
        <a:p>
          <a:endParaRPr lang="en-US"/>
        </a:p>
      </dgm:t>
    </dgm:pt>
    <dgm:pt modelId="{975BD1FF-546E-4A3B-B1B7-699E642E7F35}">
      <dgm:prSet phldrT="[Text]"/>
      <dgm:spPr/>
      <dgm:t>
        <a:bodyPr/>
        <a:lstStyle/>
        <a:p>
          <a:r>
            <a:rPr lang="en-US" dirty="0">
              <a:latin typeface="+mj-lt"/>
            </a:rPr>
            <a:t>Hit highlighting</a:t>
          </a:r>
        </a:p>
      </dgm:t>
    </dgm:pt>
    <dgm:pt modelId="{FA8F0BBE-F882-4725-AA7C-DAC6A23B12EF}" type="parTrans" cxnId="{1395DE85-2B8B-4836-B078-E11D9952A60E}">
      <dgm:prSet/>
      <dgm:spPr/>
      <dgm:t>
        <a:bodyPr/>
        <a:lstStyle/>
        <a:p>
          <a:endParaRPr lang="en-US"/>
        </a:p>
      </dgm:t>
    </dgm:pt>
    <dgm:pt modelId="{4E092F22-AD80-424C-A9DF-EF14D311907A}" type="sibTrans" cxnId="{1395DE85-2B8B-4836-B078-E11D9952A60E}">
      <dgm:prSet/>
      <dgm:spPr/>
      <dgm:t>
        <a:bodyPr/>
        <a:lstStyle/>
        <a:p>
          <a:endParaRPr lang="en-US"/>
        </a:p>
      </dgm:t>
    </dgm:pt>
    <dgm:pt modelId="{5BFBDBD2-9932-475B-BB2D-D4133126101E}">
      <dgm:prSet/>
      <dgm:spPr/>
      <dgm:t>
        <a:bodyPr/>
        <a:lstStyle/>
        <a:p>
          <a:r>
            <a:rPr lang="en-US" dirty="0">
              <a:latin typeface="+mj-lt"/>
            </a:rPr>
            <a:t>Faceted navigation</a:t>
          </a:r>
        </a:p>
      </dgm:t>
    </dgm:pt>
    <dgm:pt modelId="{FD0C5E62-BC4F-4455-8D14-BCA837CF913D}" type="parTrans" cxnId="{3A516092-EA50-4065-9750-7DA886A13154}">
      <dgm:prSet/>
      <dgm:spPr/>
      <dgm:t>
        <a:bodyPr/>
        <a:lstStyle/>
        <a:p>
          <a:endParaRPr lang="en-US"/>
        </a:p>
      </dgm:t>
    </dgm:pt>
    <dgm:pt modelId="{72748E9B-6BEA-48D6-9C83-306B9D2AC48B}" type="sibTrans" cxnId="{3A516092-EA50-4065-9750-7DA886A13154}">
      <dgm:prSet/>
      <dgm:spPr/>
      <dgm:t>
        <a:bodyPr/>
        <a:lstStyle/>
        <a:p>
          <a:endParaRPr lang="en-US"/>
        </a:p>
      </dgm:t>
    </dgm:pt>
    <dgm:pt modelId="{20A9E79A-1DA0-49C4-9D40-A75C07C44CBB}">
      <dgm:prSet/>
      <dgm:spPr/>
      <dgm:t>
        <a:bodyPr/>
        <a:lstStyle/>
        <a:p>
          <a:r>
            <a:rPr lang="en-US" dirty="0">
              <a:latin typeface="+mj-lt"/>
            </a:rPr>
            <a:t>Geo-special support</a:t>
          </a:r>
        </a:p>
      </dgm:t>
    </dgm:pt>
    <dgm:pt modelId="{82CDDAD6-F62D-4564-ADA9-7D10A37EED80}" type="parTrans" cxnId="{8B21A16A-2C40-40CA-B960-166BAE3AC74C}">
      <dgm:prSet/>
      <dgm:spPr/>
      <dgm:t>
        <a:bodyPr/>
        <a:lstStyle/>
        <a:p>
          <a:endParaRPr lang="en-US"/>
        </a:p>
      </dgm:t>
    </dgm:pt>
    <dgm:pt modelId="{3553ADAC-2590-4458-AE8C-9735C3F7A3B3}" type="sibTrans" cxnId="{8B21A16A-2C40-40CA-B960-166BAE3AC74C}">
      <dgm:prSet/>
      <dgm:spPr/>
      <dgm:t>
        <a:bodyPr/>
        <a:lstStyle/>
        <a:p>
          <a:endParaRPr lang="en-US"/>
        </a:p>
      </dgm:t>
    </dgm:pt>
    <dgm:pt modelId="{EAC33143-E927-48E9-B66D-DD6C7EC37B94}">
      <dgm:prSet/>
      <dgm:spPr/>
      <dgm:t>
        <a:bodyPr/>
        <a:lstStyle/>
        <a:p>
          <a:r>
            <a:rPr lang="en-US" dirty="0">
              <a:latin typeface="+mj-lt"/>
            </a:rPr>
            <a:t>Filters, sorting, paging</a:t>
          </a:r>
        </a:p>
      </dgm:t>
    </dgm:pt>
    <dgm:pt modelId="{1C2B0714-C72A-49EC-BDCD-D7CE5BC35798}" type="parTrans" cxnId="{1D10DD0E-942F-4480-BB33-BAD1FFD54716}">
      <dgm:prSet/>
      <dgm:spPr/>
      <dgm:t>
        <a:bodyPr/>
        <a:lstStyle/>
        <a:p>
          <a:endParaRPr lang="en-US"/>
        </a:p>
      </dgm:t>
    </dgm:pt>
    <dgm:pt modelId="{88311C1A-9085-4844-B07E-0987C37A35D5}" type="sibTrans" cxnId="{1D10DD0E-942F-4480-BB33-BAD1FFD54716}">
      <dgm:prSet/>
      <dgm:spPr/>
      <dgm:t>
        <a:bodyPr/>
        <a:lstStyle/>
        <a:p>
          <a:endParaRPr lang="en-US"/>
        </a:p>
      </dgm:t>
    </dgm:pt>
    <dgm:pt modelId="{A4BB506D-300F-4F61-9F13-0FF166B27AFD}">
      <dgm:prSet/>
      <dgm:spPr/>
      <dgm:t>
        <a:bodyPr/>
        <a:lstStyle/>
        <a:p>
          <a:r>
            <a:rPr lang="en-US" dirty="0">
              <a:latin typeface="+mj-lt"/>
            </a:rPr>
            <a:t>Fully managed, highly available</a:t>
          </a:r>
        </a:p>
      </dgm:t>
    </dgm:pt>
    <dgm:pt modelId="{0CE844AE-BFD9-4639-A657-A4DA66F06DA8}" type="parTrans" cxnId="{4F7E60FD-C173-4081-B406-B42344E94D2A}">
      <dgm:prSet/>
      <dgm:spPr/>
      <dgm:t>
        <a:bodyPr/>
        <a:lstStyle/>
        <a:p>
          <a:endParaRPr lang="en-US"/>
        </a:p>
      </dgm:t>
    </dgm:pt>
    <dgm:pt modelId="{E85CBED9-D913-43E4-856C-E1D81DD5897F}" type="sibTrans" cxnId="{4F7E60FD-C173-4081-B406-B42344E94D2A}">
      <dgm:prSet/>
      <dgm:spPr/>
      <dgm:t>
        <a:bodyPr/>
        <a:lstStyle/>
        <a:p>
          <a:endParaRPr lang="en-US"/>
        </a:p>
      </dgm:t>
    </dgm:pt>
    <dgm:pt modelId="{3DBCE691-1207-4D88-9FBA-98A0DE51A965}">
      <dgm:prSet/>
      <dgm:spPr/>
      <dgm:t>
        <a:bodyPr/>
        <a:lstStyle/>
        <a:p>
          <a:r>
            <a:rPr lang="en-US" dirty="0">
              <a:latin typeface="+mj-lt"/>
            </a:rPr>
            <a:t>Scoring profiles</a:t>
          </a:r>
        </a:p>
      </dgm:t>
    </dgm:pt>
    <dgm:pt modelId="{B7F586EC-649E-4FB2-A836-6ABFCA6CEE7B}" type="parTrans" cxnId="{FC490CB7-BC7C-414D-8FA4-E9ACC0CA26CE}">
      <dgm:prSet/>
      <dgm:spPr/>
      <dgm:t>
        <a:bodyPr/>
        <a:lstStyle/>
        <a:p>
          <a:endParaRPr lang="en-US"/>
        </a:p>
      </dgm:t>
    </dgm:pt>
    <dgm:pt modelId="{8D3EC402-BEFD-4DD9-BA90-D439D8354C62}" type="sibTrans" cxnId="{FC490CB7-BC7C-414D-8FA4-E9ACC0CA26CE}">
      <dgm:prSet/>
      <dgm:spPr/>
      <dgm:t>
        <a:bodyPr/>
        <a:lstStyle/>
        <a:p>
          <a:endParaRPr lang="en-US"/>
        </a:p>
      </dgm:t>
    </dgm:pt>
    <dgm:pt modelId="{149E6E42-F24B-418C-9516-8B95380E8E06}">
      <dgm:prSet/>
      <dgm:spPr/>
      <dgm:t>
        <a:bodyPr/>
        <a:lstStyle/>
        <a:p>
          <a:r>
            <a:rPr lang="en-US" dirty="0">
              <a:latin typeface="+mj-lt"/>
            </a:rPr>
            <a:t>Data connectors</a:t>
          </a:r>
        </a:p>
      </dgm:t>
    </dgm:pt>
    <dgm:pt modelId="{C6EFB733-BE7E-4AE4-8430-E313E71953B8}" type="parTrans" cxnId="{3F127183-D181-47C2-9059-4DC5FB16DFA4}">
      <dgm:prSet/>
      <dgm:spPr/>
      <dgm:t>
        <a:bodyPr/>
        <a:lstStyle/>
        <a:p>
          <a:endParaRPr lang="en-US"/>
        </a:p>
      </dgm:t>
    </dgm:pt>
    <dgm:pt modelId="{C8FF75F5-1094-47A0-A927-1AD6C277D716}" type="sibTrans" cxnId="{3F127183-D181-47C2-9059-4DC5FB16DFA4}">
      <dgm:prSet/>
      <dgm:spPr/>
      <dgm:t>
        <a:bodyPr/>
        <a:lstStyle/>
        <a:p>
          <a:endParaRPr lang="en-US"/>
        </a:p>
      </dgm:t>
    </dgm:pt>
    <dgm:pt modelId="{B29085A5-720F-481C-9D27-DB3DFC2C1B70}">
      <dgm:prSet/>
      <dgm:spPr/>
      <dgm:t>
        <a:bodyPr/>
        <a:lstStyle/>
        <a:p>
          <a:r>
            <a:rPr lang="en-US" dirty="0">
              <a:latin typeface="+mj-lt"/>
            </a:rPr>
            <a:t>Testing tools</a:t>
          </a:r>
        </a:p>
      </dgm:t>
    </dgm:pt>
    <dgm:pt modelId="{621463F3-4A3D-4164-AC27-3D9AFB9C0FDC}" type="parTrans" cxnId="{8CE7B0B3-49B9-468F-B939-940FE4093425}">
      <dgm:prSet/>
      <dgm:spPr/>
      <dgm:t>
        <a:bodyPr/>
        <a:lstStyle/>
        <a:p>
          <a:endParaRPr lang="en-US"/>
        </a:p>
      </dgm:t>
    </dgm:pt>
    <dgm:pt modelId="{BD4B639B-57FC-42EB-8220-2DBF80B9DFCB}" type="sibTrans" cxnId="{8CE7B0B3-49B9-468F-B939-940FE4093425}">
      <dgm:prSet/>
      <dgm:spPr/>
      <dgm:t>
        <a:bodyPr/>
        <a:lstStyle/>
        <a:p>
          <a:endParaRPr lang="en-US"/>
        </a:p>
      </dgm:t>
    </dgm:pt>
    <dgm:pt modelId="{25BBC4F2-D52E-42B2-9889-78D9830E9712}">
      <dgm:prSet/>
      <dgm:spPr/>
      <dgm:t>
        <a:bodyPr/>
        <a:lstStyle/>
        <a:p>
          <a:r>
            <a:rPr lang="en-US" dirty="0">
              <a:latin typeface="+mj-lt"/>
            </a:rPr>
            <a:t>Search analytics</a:t>
          </a:r>
        </a:p>
      </dgm:t>
    </dgm:pt>
    <dgm:pt modelId="{3C5F3B78-07C3-48C6-98F8-B66D7B7E7C40}" type="parTrans" cxnId="{6F892EC2-528E-471F-BA37-27ED9E3F2A08}">
      <dgm:prSet/>
      <dgm:spPr/>
      <dgm:t>
        <a:bodyPr/>
        <a:lstStyle/>
        <a:p>
          <a:endParaRPr lang="en-US"/>
        </a:p>
      </dgm:t>
    </dgm:pt>
    <dgm:pt modelId="{14277F98-E8BD-43D2-86D6-45BDEC0FFA92}" type="sibTrans" cxnId="{6F892EC2-528E-471F-BA37-27ED9E3F2A08}">
      <dgm:prSet/>
      <dgm:spPr/>
      <dgm:t>
        <a:bodyPr/>
        <a:lstStyle/>
        <a:p>
          <a:endParaRPr lang="en-US"/>
        </a:p>
      </dgm:t>
    </dgm:pt>
    <dgm:pt modelId="{C9297624-EF2C-42E0-9D4E-F006F2DB9923}" type="pres">
      <dgm:prSet presAssocID="{FE0530E8-F475-44C8-8D33-8196B8E37205}" presName="linear" presStyleCnt="0">
        <dgm:presLayoutVars>
          <dgm:animLvl val="lvl"/>
          <dgm:resizeHandles val="exact"/>
        </dgm:presLayoutVars>
      </dgm:prSet>
      <dgm:spPr/>
    </dgm:pt>
    <dgm:pt modelId="{A1380C3E-EF49-4F7C-A277-B418331270C6}" type="pres">
      <dgm:prSet presAssocID="{A20CDF29-583C-4C8C-9084-7D7FD5BE9F2F}" presName="parentText" presStyleLbl="node1" presStyleIdx="0" presStyleCnt="1">
        <dgm:presLayoutVars>
          <dgm:chMax val="0"/>
          <dgm:bulletEnabled val="1"/>
        </dgm:presLayoutVars>
      </dgm:prSet>
      <dgm:spPr/>
    </dgm:pt>
    <dgm:pt modelId="{15FB1477-4BDF-4F8C-9700-5AD6798E9DF6}" type="pres">
      <dgm:prSet presAssocID="{A20CDF29-583C-4C8C-9084-7D7FD5BE9F2F}" presName="childText" presStyleLbl="revTx" presStyleIdx="0" presStyleCnt="1">
        <dgm:presLayoutVars>
          <dgm:bulletEnabled val="1"/>
        </dgm:presLayoutVars>
      </dgm:prSet>
      <dgm:spPr/>
    </dgm:pt>
  </dgm:ptLst>
  <dgm:cxnLst>
    <dgm:cxn modelId="{1D10DD0E-942F-4480-BB33-BAD1FFD54716}" srcId="{A20CDF29-583C-4C8C-9084-7D7FD5BE9F2F}" destId="{EAC33143-E927-48E9-B66D-DD6C7EC37B94}" srcOrd="6" destOrd="0" parTransId="{1C2B0714-C72A-49EC-BDCD-D7CE5BC35798}" sibTransId="{88311C1A-9085-4844-B07E-0987C37A35D5}"/>
    <dgm:cxn modelId="{7653A913-28A5-4EB7-A897-4262236E4924}" type="presOf" srcId="{FCA8ADDB-08AC-4052-8362-121D3A584ED3}" destId="{15FB1477-4BDF-4F8C-9700-5AD6798E9DF6}" srcOrd="0" destOrd="0" presId="urn:microsoft.com/office/officeart/2005/8/layout/vList2"/>
    <dgm:cxn modelId="{1D15331D-C6C8-4997-95D5-ED820889E08C}" type="presOf" srcId="{FE0530E8-F475-44C8-8D33-8196B8E37205}" destId="{C9297624-EF2C-42E0-9D4E-F006F2DB9923}" srcOrd="0" destOrd="0" presId="urn:microsoft.com/office/officeart/2005/8/layout/vList2"/>
    <dgm:cxn modelId="{08C1D821-20C2-4913-9DC1-6133991C9252}" srcId="{A20CDF29-583C-4C8C-9084-7D7FD5BE9F2F}" destId="{F35E9A5F-82FA-41A3-A8EC-4D2513382606}" srcOrd="1" destOrd="0" parTransId="{FAC171EB-2530-4EB7-AA94-FDCB1634CF1A}" sibTransId="{744C249E-2E14-4833-AB03-40CD4BA94CC5}"/>
    <dgm:cxn modelId="{CC755C29-B947-4BA0-8D52-4595E89C3ACD}" type="presOf" srcId="{A20CDF29-583C-4C8C-9084-7D7FD5BE9F2F}" destId="{A1380C3E-EF49-4F7C-A277-B418331270C6}" srcOrd="0" destOrd="0" presId="urn:microsoft.com/office/officeart/2005/8/layout/vList2"/>
    <dgm:cxn modelId="{002F6964-ADA3-4E4A-8D1F-C7AA40FEDF7B}" srcId="{FE0530E8-F475-44C8-8D33-8196B8E37205}" destId="{A20CDF29-583C-4C8C-9084-7D7FD5BE9F2F}" srcOrd="0" destOrd="0" parTransId="{B72C4848-B1C7-4ACC-B8EA-FC60588E7E20}" sibTransId="{0ECBCB69-3B81-40D3-B604-F3C2D6AC7D2D}"/>
    <dgm:cxn modelId="{8B21A16A-2C40-40CA-B960-166BAE3AC74C}" srcId="{A20CDF29-583C-4C8C-9084-7D7FD5BE9F2F}" destId="{20A9E79A-1DA0-49C4-9D40-A75C07C44CBB}" srcOrd="5" destOrd="0" parTransId="{82CDDAD6-F62D-4564-ADA9-7D10A37EED80}" sibTransId="{3553ADAC-2590-4458-AE8C-9735C3F7A3B3}"/>
    <dgm:cxn modelId="{8846544B-4452-4D85-97E3-1053B2F90854}" srcId="{A20CDF29-583C-4C8C-9084-7D7FD5BE9F2F}" destId="{FCA8ADDB-08AC-4052-8362-121D3A584ED3}" srcOrd="0" destOrd="0" parTransId="{7DFEAE88-876A-4C0E-A33C-417CDADFA5DE}" sibTransId="{5DFDDB87-029F-4A31-BAD4-720270E899FC}"/>
    <dgm:cxn modelId="{3C731F4E-3031-4DEB-BEC3-55D3BB9E50C0}" type="presOf" srcId="{25BBC4F2-D52E-42B2-9889-78D9830E9712}" destId="{15FB1477-4BDF-4F8C-9700-5AD6798E9DF6}" srcOrd="0" destOrd="11" presId="urn:microsoft.com/office/officeart/2005/8/layout/vList2"/>
    <dgm:cxn modelId="{B0881E4F-3D0F-4C44-8FF5-DC7EF99B8712}" type="presOf" srcId="{A4BB506D-300F-4F61-9F13-0FF166B27AFD}" destId="{15FB1477-4BDF-4F8C-9700-5AD6798E9DF6}" srcOrd="0" destOrd="7" presId="urn:microsoft.com/office/officeart/2005/8/layout/vList2"/>
    <dgm:cxn modelId="{E134C67C-703F-4BA0-B6DE-344390D2A4F3}" type="presOf" srcId="{B29085A5-720F-481C-9D27-DB3DFC2C1B70}" destId="{15FB1477-4BDF-4F8C-9700-5AD6798E9DF6}" srcOrd="0" destOrd="10" presId="urn:microsoft.com/office/officeart/2005/8/layout/vList2"/>
    <dgm:cxn modelId="{3F127183-D181-47C2-9059-4DC5FB16DFA4}" srcId="{A20CDF29-583C-4C8C-9084-7D7FD5BE9F2F}" destId="{149E6E42-F24B-418C-9516-8B95380E8E06}" srcOrd="9" destOrd="0" parTransId="{C6EFB733-BE7E-4AE4-8430-E313E71953B8}" sibTransId="{C8FF75F5-1094-47A0-A927-1AD6C277D716}"/>
    <dgm:cxn modelId="{1395DE85-2B8B-4836-B078-E11D9952A60E}" srcId="{A20CDF29-583C-4C8C-9084-7D7FD5BE9F2F}" destId="{975BD1FF-546E-4A3B-B1B7-699E642E7F35}" srcOrd="3" destOrd="0" parTransId="{FA8F0BBE-F882-4725-AA7C-DAC6A23B12EF}" sibTransId="{4E092F22-AD80-424C-A9DF-EF14D311907A}"/>
    <dgm:cxn modelId="{3A516092-EA50-4065-9750-7DA886A13154}" srcId="{A20CDF29-583C-4C8C-9084-7D7FD5BE9F2F}" destId="{5BFBDBD2-9932-475B-BB2D-D4133126101E}" srcOrd="4" destOrd="0" parTransId="{FD0C5E62-BC4F-4455-8D14-BCA837CF913D}" sibTransId="{72748E9B-6BEA-48D6-9C83-306B9D2AC48B}"/>
    <dgm:cxn modelId="{FEB216A4-4478-4C09-8D48-59EBD279CBA5}" srcId="{A20CDF29-583C-4C8C-9084-7D7FD5BE9F2F}" destId="{C57BC0B7-C888-4256-AE6D-95380FD8404D}" srcOrd="2" destOrd="0" parTransId="{308C33F4-E112-49C9-9C2A-C49508AEB264}" sibTransId="{01016C6F-7ACD-434B-B97A-8E1960C94797}"/>
    <dgm:cxn modelId="{9204BBAC-1323-4EB4-9578-92BE94916CA7}" type="presOf" srcId="{20A9E79A-1DA0-49C4-9D40-A75C07C44CBB}" destId="{15FB1477-4BDF-4F8C-9700-5AD6798E9DF6}" srcOrd="0" destOrd="5" presId="urn:microsoft.com/office/officeart/2005/8/layout/vList2"/>
    <dgm:cxn modelId="{8CE7B0B3-49B9-468F-B939-940FE4093425}" srcId="{A20CDF29-583C-4C8C-9084-7D7FD5BE9F2F}" destId="{B29085A5-720F-481C-9D27-DB3DFC2C1B70}" srcOrd="10" destOrd="0" parTransId="{621463F3-4A3D-4164-AC27-3D9AFB9C0FDC}" sibTransId="{BD4B639B-57FC-42EB-8220-2DBF80B9DFCB}"/>
    <dgm:cxn modelId="{7A0DCDB3-5786-4CFE-A34A-96F290F6D15A}" type="presOf" srcId="{C57BC0B7-C888-4256-AE6D-95380FD8404D}" destId="{15FB1477-4BDF-4F8C-9700-5AD6798E9DF6}" srcOrd="0" destOrd="2" presId="urn:microsoft.com/office/officeart/2005/8/layout/vList2"/>
    <dgm:cxn modelId="{FC490CB7-BC7C-414D-8FA4-E9ACC0CA26CE}" srcId="{A20CDF29-583C-4C8C-9084-7D7FD5BE9F2F}" destId="{3DBCE691-1207-4D88-9FBA-98A0DE51A965}" srcOrd="8" destOrd="0" parTransId="{B7F586EC-649E-4FB2-A836-6ABFCA6CEE7B}" sibTransId="{8D3EC402-BEFD-4DD9-BA90-D439D8354C62}"/>
    <dgm:cxn modelId="{018243BC-9C07-4048-854B-4B61997B931A}" type="presOf" srcId="{3DBCE691-1207-4D88-9FBA-98A0DE51A965}" destId="{15FB1477-4BDF-4F8C-9700-5AD6798E9DF6}" srcOrd="0" destOrd="8" presId="urn:microsoft.com/office/officeart/2005/8/layout/vList2"/>
    <dgm:cxn modelId="{6F892EC2-528E-471F-BA37-27ED9E3F2A08}" srcId="{A20CDF29-583C-4C8C-9084-7D7FD5BE9F2F}" destId="{25BBC4F2-D52E-42B2-9889-78D9830E9712}" srcOrd="11" destOrd="0" parTransId="{3C5F3B78-07C3-48C6-98F8-B66D7B7E7C40}" sibTransId="{14277F98-E8BD-43D2-86D6-45BDEC0FFA92}"/>
    <dgm:cxn modelId="{BA141DD2-422F-4752-BB0A-9CC2CB98F3D7}" type="presOf" srcId="{5BFBDBD2-9932-475B-BB2D-D4133126101E}" destId="{15FB1477-4BDF-4F8C-9700-5AD6798E9DF6}" srcOrd="0" destOrd="4" presId="urn:microsoft.com/office/officeart/2005/8/layout/vList2"/>
    <dgm:cxn modelId="{EC4351EF-7176-4C84-B7F2-0A191AD71567}" type="presOf" srcId="{975BD1FF-546E-4A3B-B1B7-699E642E7F35}" destId="{15FB1477-4BDF-4F8C-9700-5AD6798E9DF6}" srcOrd="0" destOrd="3" presId="urn:microsoft.com/office/officeart/2005/8/layout/vList2"/>
    <dgm:cxn modelId="{522FB6F1-8EF4-493A-832C-466339355DFA}" type="presOf" srcId="{149E6E42-F24B-418C-9516-8B95380E8E06}" destId="{15FB1477-4BDF-4F8C-9700-5AD6798E9DF6}" srcOrd="0" destOrd="9" presId="urn:microsoft.com/office/officeart/2005/8/layout/vList2"/>
    <dgm:cxn modelId="{577AD7F1-E2BA-4676-A41C-E6ECEF951886}" type="presOf" srcId="{EAC33143-E927-48E9-B66D-DD6C7EC37B94}" destId="{15FB1477-4BDF-4F8C-9700-5AD6798E9DF6}" srcOrd="0" destOrd="6" presId="urn:microsoft.com/office/officeart/2005/8/layout/vList2"/>
    <dgm:cxn modelId="{1B6AD6F3-5539-475F-B1D0-2EE208954708}" type="presOf" srcId="{F35E9A5F-82FA-41A3-A8EC-4D2513382606}" destId="{15FB1477-4BDF-4F8C-9700-5AD6798E9DF6}" srcOrd="0" destOrd="1" presId="urn:microsoft.com/office/officeart/2005/8/layout/vList2"/>
    <dgm:cxn modelId="{4F7E60FD-C173-4081-B406-B42344E94D2A}" srcId="{A20CDF29-583C-4C8C-9084-7D7FD5BE9F2F}" destId="{A4BB506D-300F-4F61-9F13-0FF166B27AFD}" srcOrd="7" destOrd="0" parTransId="{0CE844AE-BFD9-4639-A657-A4DA66F06DA8}" sibTransId="{E85CBED9-D913-43E4-856C-E1D81DD5897F}"/>
    <dgm:cxn modelId="{469A6DFF-312A-4166-877F-ABB4179D0D33}" type="presParOf" srcId="{C9297624-EF2C-42E0-9D4E-F006F2DB9923}" destId="{A1380C3E-EF49-4F7C-A277-B418331270C6}" srcOrd="0" destOrd="0" presId="urn:microsoft.com/office/officeart/2005/8/layout/vList2"/>
    <dgm:cxn modelId="{62F6A7F8-FFE8-4B45-B3AC-EAEF5D9ABB94}" type="presParOf" srcId="{C9297624-EF2C-42E0-9D4E-F006F2DB9923}" destId="{15FB1477-4BDF-4F8C-9700-5AD6798E9DF6}"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80C3E-EF49-4F7C-A277-B418331270C6}">
      <dsp:nvSpPr>
        <dsp:cNvPr id="0" name=""/>
        <dsp:cNvSpPr/>
      </dsp:nvSpPr>
      <dsp:spPr>
        <a:xfrm>
          <a:off x="0" y="70619"/>
          <a:ext cx="4413301"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Scalability</a:t>
          </a:r>
        </a:p>
      </dsp:txBody>
      <dsp:txXfrm>
        <a:off x="32670" y="103289"/>
        <a:ext cx="4347961" cy="603900"/>
      </dsp:txXfrm>
    </dsp:sp>
    <dsp:sp modelId="{15FB1477-4BDF-4F8C-9700-5AD6798E9DF6}">
      <dsp:nvSpPr>
        <dsp:cNvPr id="0" name=""/>
        <dsp:cNvSpPr/>
      </dsp:nvSpPr>
      <dsp:spPr>
        <a:xfrm>
          <a:off x="0" y="739859"/>
          <a:ext cx="4413301"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2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500 TB per account</a:t>
          </a:r>
        </a:p>
        <a:p>
          <a:pPr marL="228600" lvl="1" indent="-228600" algn="l" defTabSz="889000">
            <a:lnSpc>
              <a:spcPct val="90000"/>
            </a:lnSpc>
            <a:spcBef>
              <a:spcPct val="0"/>
            </a:spcBef>
            <a:spcAft>
              <a:spcPct val="20000"/>
            </a:spcAft>
            <a:buChar char="•"/>
          </a:pPr>
          <a:r>
            <a:rPr lang="en-US" sz="2000" kern="1200" dirty="0">
              <a:latin typeface="+mj-lt"/>
            </a:rPr>
            <a:t>20k IOPS per service type</a:t>
          </a:r>
        </a:p>
        <a:p>
          <a:pPr marL="228600" lvl="1" indent="-228600" algn="l" defTabSz="889000">
            <a:lnSpc>
              <a:spcPct val="90000"/>
            </a:lnSpc>
            <a:spcBef>
              <a:spcPct val="0"/>
            </a:spcBef>
            <a:spcAft>
              <a:spcPct val="20000"/>
            </a:spcAft>
            <a:buChar char="•"/>
          </a:pPr>
          <a:r>
            <a:rPr lang="en-US" sz="2000" kern="1200" dirty="0">
              <a:latin typeface="+mj-lt"/>
            </a:rPr>
            <a:t>10-20 </a:t>
          </a:r>
          <a:r>
            <a:rPr lang="en-US" sz="2000" kern="1200" dirty="0" err="1">
              <a:latin typeface="+mj-lt"/>
            </a:rPr>
            <a:t>Gbps</a:t>
          </a:r>
          <a:r>
            <a:rPr lang="en-US" sz="2000" kern="1200" dirty="0">
              <a:latin typeface="+mj-lt"/>
            </a:rPr>
            <a:t> ingress</a:t>
          </a:r>
        </a:p>
        <a:p>
          <a:pPr marL="228600" lvl="1" indent="-228600" algn="l" defTabSz="889000">
            <a:lnSpc>
              <a:spcPct val="90000"/>
            </a:lnSpc>
            <a:spcBef>
              <a:spcPct val="0"/>
            </a:spcBef>
            <a:spcAft>
              <a:spcPct val="20000"/>
            </a:spcAft>
            <a:buChar char="•"/>
          </a:pPr>
          <a:r>
            <a:rPr lang="en-US" sz="2000" kern="1200" dirty="0">
              <a:latin typeface="+mj-lt"/>
            </a:rPr>
            <a:t>20-30 </a:t>
          </a:r>
          <a:r>
            <a:rPr lang="en-US" sz="2000" kern="1200" dirty="0" err="1">
              <a:latin typeface="+mj-lt"/>
            </a:rPr>
            <a:t>Gbps</a:t>
          </a:r>
          <a:r>
            <a:rPr lang="en-US" sz="2000" kern="1200" dirty="0">
              <a:latin typeface="+mj-lt"/>
            </a:rPr>
            <a:t> egress</a:t>
          </a:r>
        </a:p>
      </dsp:txBody>
      <dsp:txXfrm>
        <a:off x="0" y="739859"/>
        <a:ext cx="4413301" cy="1506960"/>
      </dsp:txXfrm>
    </dsp:sp>
    <dsp:sp modelId="{D5C24507-8FFC-4E1F-B0F4-153026FAAE0B}">
      <dsp:nvSpPr>
        <dsp:cNvPr id="0" name=""/>
        <dsp:cNvSpPr/>
      </dsp:nvSpPr>
      <dsp:spPr>
        <a:xfrm>
          <a:off x="0" y="2246819"/>
          <a:ext cx="4413301"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Features</a:t>
          </a:r>
        </a:p>
      </dsp:txBody>
      <dsp:txXfrm>
        <a:off x="32670" y="2279489"/>
        <a:ext cx="4347961" cy="603900"/>
      </dsp:txXfrm>
    </dsp:sp>
    <dsp:sp modelId="{D40AEBB0-6A07-4295-8BFA-EF6C9C746F87}">
      <dsp:nvSpPr>
        <dsp:cNvPr id="0" name=""/>
        <dsp:cNvSpPr/>
      </dsp:nvSpPr>
      <dsp:spPr>
        <a:xfrm>
          <a:off x="0" y="2916059"/>
          <a:ext cx="4413301" cy="2260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2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Standard (HDD) or Premium (SDD)</a:t>
          </a:r>
        </a:p>
        <a:p>
          <a:pPr marL="228600" lvl="1" indent="-228600" algn="l" defTabSz="889000">
            <a:lnSpc>
              <a:spcPct val="90000"/>
            </a:lnSpc>
            <a:spcBef>
              <a:spcPct val="0"/>
            </a:spcBef>
            <a:spcAft>
              <a:spcPct val="20000"/>
            </a:spcAft>
            <a:buChar char="•"/>
          </a:pPr>
          <a:r>
            <a:rPr lang="en-US" sz="2000" kern="1200" dirty="0">
              <a:latin typeface="+mj-lt"/>
            </a:rPr>
            <a:t>Anonymous access Blob Containers</a:t>
          </a:r>
        </a:p>
        <a:p>
          <a:pPr marL="228600" lvl="1" indent="-228600" algn="l" defTabSz="889000">
            <a:lnSpc>
              <a:spcPct val="90000"/>
            </a:lnSpc>
            <a:spcBef>
              <a:spcPct val="0"/>
            </a:spcBef>
            <a:spcAft>
              <a:spcPct val="20000"/>
            </a:spcAft>
            <a:buChar char="•"/>
          </a:pPr>
          <a:r>
            <a:rPr lang="en-US" sz="2000" kern="1200" dirty="0">
              <a:latin typeface="+mj-lt"/>
            </a:rPr>
            <a:t>Shared Access Signatures</a:t>
          </a:r>
        </a:p>
        <a:p>
          <a:pPr marL="228600" lvl="1" indent="-228600" algn="l" defTabSz="889000">
            <a:lnSpc>
              <a:spcPct val="90000"/>
            </a:lnSpc>
            <a:spcBef>
              <a:spcPct val="0"/>
            </a:spcBef>
            <a:spcAft>
              <a:spcPct val="20000"/>
            </a:spcAft>
            <a:buChar char="•"/>
          </a:pPr>
          <a:r>
            <a:rPr lang="en-US" sz="2000" kern="1200" dirty="0">
              <a:latin typeface="+mj-lt"/>
            </a:rPr>
            <a:t>Server Side Encryption (SSE)</a:t>
          </a:r>
        </a:p>
        <a:p>
          <a:pPr marL="228600" lvl="1" indent="-228600" algn="l" defTabSz="889000">
            <a:lnSpc>
              <a:spcPct val="90000"/>
            </a:lnSpc>
            <a:spcBef>
              <a:spcPct val="0"/>
            </a:spcBef>
            <a:spcAft>
              <a:spcPct val="20000"/>
            </a:spcAft>
            <a:buChar char="•"/>
          </a:pPr>
          <a:r>
            <a:rPr lang="en-US" sz="2000" kern="1200" dirty="0">
              <a:latin typeface="+mj-lt"/>
            </a:rPr>
            <a:t>Geo-redundant storage</a:t>
          </a:r>
        </a:p>
        <a:p>
          <a:pPr marL="228600" lvl="1" indent="-228600" algn="l" defTabSz="889000">
            <a:lnSpc>
              <a:spcPct val="90000"/>
            </a:lnSpc>
            <a:spcBef>
              <a:spcPct val="0"/>
            </a:spcBef>
            <a:spcAft>
              <a:spcPct val="20000"/>
            </a:spcAft>
            <a:buChar char="•"/>
          </a:pPr>
          <a:r>
            <a:rPr lang="en-US" sz="2000" kern="1200" dirty="0">
              <a:latin typeface="+mj-lt"/>
            </a:rPr>
            <a:t>Hot, cold, archive tiers use same API</a:t>
          </a:r>
        </a:p>
      </dsp:txBody>
      <dsp:txXfrm>
        <a:off x="0" y="2916059"/>
        <a:ext cx="4413301" cy="2260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80C3E-EF49-4F7C-A277-B418331270C6}">
      <dsp:nvSpPr>
        <dsp:cNvPr id="0" name=""/>
        <dsp:cNvSpPr/>
      </dsp:nvSpPr>
      <dsp:spPr>
        <a:xfrm>
          <a:off x="0" y="28499"/>
          <a:ext cx="3861866"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Features</a:t>
          </a:r>
        </a:p>
      </dsp:txBody>
      <dsp:txXfrm>
        <a:off x="32670" y="61169"/>
        <a:ext cx="3796526" cy="603900"/>
      </dsp:txXfrm>
    </dsp:sp>
    <dsp:sp modelId="{15FB1477-4BDF-4F8C-9700-5AD6798E9DF6}">
      <dsp:nvSpPr>
        <dsp:cNvPr id="0" name=""/>
        <dsp:cNvSpPr/>
      </dsp:nvSpPr>
      <dsp:spPr>
        <a:xfrm>
          <a:off x="0" y="697739"/>
          <a:ext cx="3861866" cy="452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1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mj-lt"/>
            </a:rPr>
            <a:t>Query syntax – simple, Lucene</a:t>
          </a:r>
        </a:p>
        <a:p>
          <a:pPr marL="228600" lvl="1" indent="-228600" algn="l" defTabSz="889000">
            <a:lnSpc>
              <a:spcPct val="90000"/>
            </a:lnSpc>
            <a:spcBef>
              <a:spcPct val="0"/>
            </a:spcBef>
            <a:spcAft>
              <a:spcPct val="20000"/>
            </a:spcAft>
            <a:buChar char="•"/>
          </a:pPr>
          <a:r>
            <a:rPr lang="en-US" sz="2000" kern="1200" dirty="0">
              <a:latin typeface="+mj-lt"/>
            </a:rPr>
            <a:t>56 Languages</a:t>
          </a:r>
        </a:p>
        <a:p>
          <a:pPr marL="228600" lvl="1" indent="-228600" algn="l" defTabSz="889000">
            <a:lnSpc>
              <a:spcPct val="90000"/>
            </a:lnSpc>
            <a:spcBef>
              <a:spcPct val="0"/>
            </a:spcBef>
            <a:spcAft>
              <a:spcPct val="20000"/>
            </a:spcAft>
            <a:buChar char="•"/>
          </a:pPr>
          <a:r>
            <a:rPr lang="en-US" sz="2000" kern="1200" dirty="0">
              <a:latin typeface="+mj-lt"/>
            </a:rPr>
            <a:t>Search suggestions</a:t>
          </a:r>
        </a:p>
        <a:p>
          <a:pPr marL="228600" lvl="1" indent="-228600" algn="l" defTabSz="889000">
            <a:lnSpc>
              <a:spcPct val="90000"/>
            </a:lnSpc>
            <a:spcBef>
              <a:spcPct val="0"/>
            </a:spcBef>
            <a:spcAft>
              <a:spcPct val="20000"/>
            </a:spcAft>
            <a:buChar char="•"/>
          </a:pPr>
          <a:r>
            <a:rPr lang="en-US" sz="2000" kern="1200" dirty="0">
              <a:latin typeface="+mj-lt"/>
            </a:rPr>
            <a:t>Hit highlighting</a:t>
          </a:r>
        </a:p>
        <a:p>
          <a:pPr marL="228600" lvl="1" indent="-228600" algn="l" defTabSz="889000">
            <a:lnSpc>
              <a:spcPct val="90000"/>
            </a:lnSpc>
            <a:spcBef>
              <a:spcPct val="0"/>
            </a:spcBef>
            <a:spcAft>
              <a:spcPct val="20000"/>
            </a:spcAft>
            <a:buChar char="•"/>
          </a:pPr>
          <a:r>
            <a:rPr lang="en-US" sz="2000" kern="1200" dirty="0">
              <a:latin typeface="+mj-lt"/>
            </a:rPr>
            <a:t>Faceted navigation</a:t>
          </a:r>
        </a:p>
        <a:p>
          <a:pPr marL="228600" lvl="1" indent="-228600" algn="l" defTabSz="889000">
            <a:lnSpc>
              <a:spcPct val="90000"/>
            </a:lnSpc>
            <a:spcBef>
              <a:spcPct val="0"/>
            </a:spcBef>
            <a:spcAft>
              <a:spcPct val="20000"/>
            </a:spcAft>
            <a:buChar char="•"/>
          </a:pPr>
          <a:r>
            <a:rPr lang="en-US" sz="2000" kern="1200" dirty="0">
              <a:latin typeface="+mj-lt"/>
            </a:rPr>
            <a:t>Geo-special support</a:t>
          </a:r>
        </a:p>
        <a:p>
          <a:pPr marL="228600" lvl="1" indent="-228600" algn="l" defTabSz="889000">
            <a:lnSpc>
              <a:spcPct val="90000"/>
            </a:lnSpc>
            <a:spcBef>
              <a:spcPct val="0"/>
            </a:spcBef>
            <a:spcAft>
              <a:spcPct val="20000"/>
            </a:spcAft>
            <a:buChar char="•"/>
          </a:pPr>
          <a:r>
            <a:rPr lang="en-US" sz="2000" kern="1200" dirty="0">
              <a:latin typeface="+mj-lt"/>
            </a:rPr>
            <a:t>Filters, sorting, paging</a:t>
          </a:r>
        </a:p>
        <a:p>
          <a:pPr marL="228600" lvl="1" indent="-228600" algn="l" defTabSz="889000">
            <a:lnSpc>
              <a:spcPct val="90000"/>
            </a:lnSpc>
            <a:spcBef>
              <a:spcPct val="0"/>
            </a:spcBef>
            <a:spcAft>
              <a:spcPct val="20000"/>
            </a:spcAft>
            <a:buChar char="•"/>
          </a:pPr>
          <a:r>
            <a:rPr lang="en-US" sz="2000" kern="1200" dirty="0">
              <a:latin typeface="+mj-lt"/>
            </a:rPr>
            <a:t>Fully managed, highly available</a:t>
          </a:r>
        </a:p>
        <a:p>
          <a:pPr marL="228600" lvl="1" indent="-228600" algn="l" defTabSz="889000">
            <a:lnSpc>
              <a:spcPct val="90000"/>
            </a:lnSpc>
            <a:spcBef>
              <a:spcPct val="0"/>
            </a:spcBef>
            <a:spcAft>
              <a:spcPct val="20000"/>
            </a:spcAft>
            <a:buChar char="•"/>
          </a:pPr>
          <a:r>
            <a:rPr lang="en-US" sz="2000" kern="1200" dirty="0">
              <a:latin typeface="+mj-lt"/>
            </a:rPr>
            <a:t>Scoring profiles</a:t>
          </a:r>
        </a:p>
        <a:p>
          <a:pPr marL="228600" lvl="1" indent="-228600" algn="l" defTabSz="889000">
            <a:lnSpc>
              <a:spcPct val="90000"/>
            </a:lnSpc>
            <a:spcBef>
              <a:spcPct val="0"/>
            </a:spcBef>
            <a:spcAft>
              <a:spcPct val="20000"/>
            </a:spcAft>
            <a:buChar char="•"/>
          </a:pPr>
          <a:r>
            <a:rPr lang="en-US" sz="2000" kern="1200" dirty="0">
              <a:latin typeface="+mj-lt"/>
            </a:rPr>
            <a:t>Data connectors</a:t>
          </a:r>
        </a:p>
        <a:p>
          <a:pPr marL="228600" lvl="1" indent="-228600" algn="l" defTabSz="889000">
            <a:lnSpc>
              <a:spcPct val="90000"/>
            </a:lnSpc>
            <a:spcBef>
              <a:spcPct val="0"/>
            </a:spcBef>
            <a:spcAft>
              <a:spcPct val="20000"/>
            </a:spcAft>
            <a:buChar char="•"/>
          </a:pPr>
          <a:r>
            <a:rPr lang="en-US" sz="2000" kern="1200" dirty="0">
              <a:latin typeface="+mj-lt"/>
            </a:rPr>
            <a:t>Testing tools</a:t>
          </a:r>
        </a:p>
        <a:p>
          <a:pPr marL="228600" lvl="1" indent="-228600" algn="l" defTabSz="889000">
            <a:lnSpc>
              <a:spcPct val="90000"/>
            </a:lnSpc>
            <a:spcBef>
              <a:spcPct val="0"/>
            </a:spcBef>
            <a:spcAft>
              <a:spcPct val="20000"/>
            </a:spcAft>
            <a:buChar char="•"/>
          </a:pPr>
          <a:r>
            <a:rPr lang="en-US" sz="2000" kern="1200" dirty="0">
              <a:latin typeface="+mj-lt"/>
            </a:rPr>
            <a:t>Search analytics</a:t>
          </a:r>
        </a:p>
      </dsp:txBody>
      <dsp:txXfrm>
        <a:off x="0" y="697739"/>
        <a:ext cx="3861866" cy="4520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r>
              <a:rPr lang="en-US" dirty="0"/>
              <a:t>The Azure Cloud Platform</a:t>
            </a:r>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FABBF283-1F7D-4698-BD2D-498B967895DE}" type="datetimeFigureOut">
              <a:rPr lang="en-US" smtClean="0"/>
              <a:t>9/7/2018</a:t>
            </a:fld>
            <a:endParaRPr lang="en-US" dirty="0"/>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CA1C85DE-0F25-4209-98C5-9EC2AA73DABB}" type="slidenum">
              <a:rPr lang="en-US" smtClean="0"/>
              <a:t>‹#›</a:t>
            </a:fld>
            <a:endParaRPr lang="en-US"/>
          </a:p>
        </p:txBody>
      </p:sp>
    </p:spTree>
    <p:extLst>
      <p:ext uri="{BB962C8B-B14F-4D97-AF65-F5344CB8AC3E}">
        <p14:creationId xmlns:p14="http://schemas.microsoft.com/office/powerpoint/2010/main" val="338755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D582C1D3-EED3-48DA-A4FE-44E90D29C24B}" type="datetimeFigureOut">
              <a:rPr lang="en-US" smtClean="0"/>
              <a:t>9/7/2018</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81DAC4B1-58FE-4C51-97F7-84305AD64E9C}" type="slidenum">
              <a:rPr lang="en-US" smtClean="0"/>
              <a:t>‹#›</a:t>
            </a:fld>
            <a:endParaRPr lang="en-US"/>
          </a:p>
        </p:txBody>
      </p:sp>
    </p:spTree>
    <p:extLst>
      <p:ext uri="{BB962C8B-B14F-4D97-AF65-F5344CB8AC3E}">
        <p14:creationId xmlns:p14="http://schemas.microsoft.com/office/powerpoint/2010/main" val="71588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phyr.com/posts/313-strong-consistency-models"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docs.microsoft.com/en-us/azure/cosmos-db/request-units"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microsoft.com/en-us/azure/cosmos-db/documentdb-introduction"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docs.microsoft.com/en-us/azure/cosmos-db/graph-introduction" TargetMode="External"/><Relationship Id="rId5" Type="http://schemas.openxmlformats.org/officeDocument/2006/relationships/hyperlink" Target="https://docs.microsoft.com/en-us/azure/cosmos-db/table-introduction" TargetMode="External"/><Relationship Id="rId4" Type="http://schemas.openxmlformats.org/officeDocument/2006/relationships/hyperlink" Target="https://docs.microsoft.com/en-us/azure/cosmos-db/mongodb-introduction" TargetMode="Externa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1</a:t>
            </a:fld>
            <a:endParaRPr lang="en-US"/>
          </a:p>
        </p:txBody>
      </p:sp>
    </p:spTree>
    <p:extLst>
      <p:ext uri="{BB962C8B-B14F-4D97-AF65-F5344CB8AC3E}">
        <p14:creationId xmlns:p14="http://schemas.microsoft.com/office/powerpoint/2010/main" val="404407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10</a:t>
            </a:fld>
            <a:endParaRPr lang="en-US"/>
          </a:p>
        </p:txBody>
      </p:sp>
    </p:spTree>
    <p:extLst>
      <p:ext uri="{BB962C8B-B14F-4D97-AF65-F5344CB8AC3E}">
        <p14:creationId xmlns:p14="http://schemas.microsoft.com/office/powerpoint/2010/main" val="3802859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7668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04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13</a:t>
            </a:fld>
            <a:endParaRPr lang="en-US"/>
          </a:p>
        </p:txBody>
      </p:sp>
    </p:spTree>
    <p:extLst>
      <p:ext uri="{BB962C8B-B14F-4D97-AF65-F5344CB8AC3E}">
        <p14:creationId xmlns:p14="http://schemas.microsoft.com/office/powerpoint/2010/main" val="751081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743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499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16</a:t>
            </a:fld>
            <a:endParaRPr lang="en-US"/>
          </a:p>
        </p:txBody>
      </p:sp>
    </p:spTree>
    <p:extLst>
      <p:ext uri="{BB962C8B-B14F-4D97-AF65-F5344CB8AC3E}">
        <p14:creationId xmlns:p14="http://schemas.microsoft.com/office/powerpoint/2010/main" val="1305202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17</a:t>
            </a:fld>
            <a:endParaRPr lang="en-US"/>
          </a:p>
        </p:txBody>
      </p:sp>
    </p:spTree>
    <p:extLst>
      <p:ext uri="{BB962C8B-B14F-4D97-AF65-F5344CB8AC3E}">
        <p14:creationId xmlns:p14="http://schemas.microsoft.com/office/powerpoint/2010/main" val="352193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https://docs.microsoft.com/en-us/azure/azure-subscription-service-limits#storage-limits</a:t>
            </a:r>
          </a:p>
        </p:txBody>
      </p:sp>
      <p:sp>
        <p:nvSpPr>
          <p:cNvPr id="4" name="Slide Number Placeholder 3"/>
          <p:cNvSpPr>
            <a:spLocks noGrp="1"/>
          </p:cNvSpPr>
          <p:nvPr>
            <p:ph type="sldNum" sz="quarter" idx="10"/>
          </p:nvPr>
        </p:nvSpPr>
        <p:spPr/>
        <p:txBody>
          <a:bodyPr/>
          <a:lstStyle/>
          <a:p>
            <a:fld id="{81DAC4B1-58FE-4C51-97F7-84305AD64E9C}" type="slidenum">
              <a:rPr lang="en-US" smtClean="0"/>
              <a:t>18</a:t>
            </a:fld>
            <a:endParaRPr lang="en-US"/>
          </a:p>
        </p:txBody>
      </p:sp>
    </p:spTree>
    <p:extLst>
      <p:ext uri="{BB962C8B-B14F-4D97-AF65-F5344CB8AC3E}">
        <p14:creationId xmlns:p14="http://schemas.microsoft.com/office/powerpoint/2010/main" val="3226664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604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a:t>
            </a:fld>
            <a:endParaRPr lang="en-US"/>
          </a:p>
        </p:txBody>
      </p:sp>
    </p:spTree>
    <p:extLst>
      <p:ext uri="{BB962C8B-B14F-4D97-AF65-F5344CB8AC3E}">
        <p14:creationId xmlns:p14="http://schemas.microsoft.com/office/powerpoint/2010/main" val="2202143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https://docs.microsoft.com/en-us/azure/azure-subscription-service-limits#storage-limits</a:t>
            </a:r>
          </a:p>
          <a:p>
            <a:endParaRPr lang="en-US" dirty="0"/>
          </a:p>
        </p:txBody>
      </p:sp>
      <p:sp>
        <p:nvSpPr>
          <p:cNvPr id="4" name="Slide Number Placeholder 3"/>
          <p:cNvSpPr>
            <a:spLocks noGrp="1"/>
          </p:cNvSpPr>
          <p:nvPr>
            <p:ph type="sldNum" sz="quarter" idx="10"/>
          </p:nvPr>
        </p:nvSpPr>
        <p:spPr/>
        <p:txBody>
          <a:bodyPr/>
          <a:lstStyle/>
          <a:p>
            <a:fld id="{81DAC4B1-58FE-4C51-97F7-84305AD64E9C}" type="slidenum">
              <a:rPr lang="en-US" smtClean="0"/>
              <a:t>20</a:t>
            </a:fld>
            <a:endParaRPr lang="en-US"/>
          </a:p>
        </p:txBody>
      </p:sp>
    </p:spTree>
    <p:extLst>
      <p:ext uri="{BB962C8B-B14F-4D97-AF65-F5344CB8AC3E}">
        <p14:creationId xmlns:p14="http://schemas.microsoft.com/office/powerpoint/2010/main" val="3540941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368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055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454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99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25</a:t>
            </a:fld>
            <a:endParaRPr lang="en-US"/>
          </a:p>
        </p:txBody>
      </p:sp>
    </p:spTree>
    <p:extLst>
      <p:ext uri="{BB962C8B-B14F-4D97-AF65-F5344CB8AC3E}">
        <p14:creationId xmlns:p14="http://schemas.microsoft.com/office/powerpoint/2010/main" val="2609338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26</a:t>
            </a:fld>
            <a:endParaRPr lang="en-US"/>
          </a:p>
        </p:txBody>
      </p:sp>
    </p:spTree>
    <p:extLst>
      <p:ext uri="{BB962C8B-B14F-4D97-AF65-F5344CB8AC3E}">
        <p14:creationId xmlns:p14="http://schemas.microsoft.com/office/powerpoint/2010/main" val="2571924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27</a:t>
            </a:fld>
            <a:endParaRPr lang="en-US"/>
          </a:p>
        </p:txBody>
      </p:sp>
    </p:spTree>
    <p:extLst>
      <p:ext uri="{BB962C8B-B14F-4D97-AF65-F5344CB8AC3E}">
        <p14:creationId xmlns:p14="http://schemas.microsoft.com/office/powerpoint/2010/main" val="2571260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28</a:t>
            </a:fld>
            <a:endParaRPr lang="en-US"/>
          </a:p>
        </p:txBody>
      </p:sp>
    </p:spTree>
    <p:extLst>
      <p:ext uri="{BB962C8B-B14F-4D97-AF65-F5344CB8AC3E}">
        <p14:creationId xmlns:p14="http://schemas.microsoft.com/office/powerpoint/2010/main" val="3430824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29</a:t>
            </a:fld>
            <a:endParaRPr lang="en-US"/>
          </a:p>
        </p:txBody>
      </p:sp>
    </p:spTree>
    <p:extLst>
      <p:ext uri="{BB962C8B-B14F-4D97-AF65-F5344CB8AC3E}">
        <p14:creationId xmlns:p14="http://schemas.microsoft.com/office/powerpoint/2010/main" val="48853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C+E US Roadshow Beyond //build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9/7/2018 10:45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087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327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31</a:t>
            </a:fld>
            <a:endParaRPr lang="en-US"/>
          </a:p>
        </p:txBody>
      </p:sp>
    </p:spTree>
    <p:extLst>
      <p:ext uri="{BB962C8B-B14F-4D97-AF65-F5344CB8AC3E}">
        <p14:creationId xmlns:p14="http://schemas.microsoft.com/office/powerpoint/2010/main" val="1932293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32</a:t>
            </a:fld>
            <a:endParaRPr lang="en-US"/>
          </a:p>
        </p:txBody>
      </p:sp>
    </p:spTree>
    <p:extLst>
      <p:ext uri="{BB962C8B-B14F-4D97-AF65-F5344CB8AC3E}">
        <p14:creationId xmlns:p14="http://schemas.microsoft.com/office/powerpoint/2010/main" val="805389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33</a:t>
            </a:fld>
            <a:endParaRPr lang="en-US"/>
          </a:p>
        </p:txBody>
      </p:sp>
    </p:spTree>
    <p:extLst>
      <p:ext uri="{BB962C8B-B14F-4D97-AF65-F5344CB8AC3E}">
        <p14:creationId xmlns:p14="http://schemas.microsoft.com/office/powerpoint/2010/main" val="3684375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https://docs.microsoft.com/azure/sql-database/sql-database-dtu-resource-limits</a:t>
            </a:r>
          </a:p>
        </p:txBody>
      </p:sp>
      <p:sp>
        <p:nvSpPr>
          <p:cNvPr id="4" name="Slide Number Placeholder 3"/>
          <p:cNvSpPr>
            <a:spLocks noGrp="1"/>
          </p:cNvSpPr>
          <p:nvPr>
            <p:ph type="sldNum" sz="quarter" idx="10"/>
          </p:nvPr>
        </p:nvSpPr>
        <p:spPr/>
        <p:txBody>
          <a:bodyPr/>
          <a:lstStyle/>
          <a:p>
            <a:fld id="{81DAC4B1-58FE-4C51-97F7-84305AD64E9C}" type="slidenum">
              <a:rPr lang="en-US" smtClean="0"/>
              <a:t>34</a:t>
            </a:fld>
            <a:endParaRPr lang="en-US"/>
          </a:p>
        </p:txBody>
      </p:sp>
    </p:spTree>
    <p:extLst>
      <p:ext uri="{BB962C8B-B14F-4D97-AF65-F5344CB8AC3E}">
        <p14:creationId xmlns:p14="http://schemas.microsoft.com/office/powerpoint/2010/main" val="3944277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35</a:t>
            </a:fld>
            <a:endParaRPr lang="en-US"/>
          </a:p>
        </p:txBody>
      </p:sp>
    </p:spTree>
    <p:extLst>
      <p:ext uri="{BB962C8B-B14F-4D97-AF65-F5344CB8AC3E}">
        <p14:creationId xmlns:p14="http://schemas.microsoft.com/office/powerpoint/2010/main" val="4287423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36</a:t>
            </a:fld>
            <a:endParaRPr lang="en-US"/>
          </a:p>
        </p:txBody>
      </p:sp>
    </p:spTree>
    <p:extLst>
      <p:ext uri="{BB962C8B-B14F-4D97-AF65-F5344CB8AC3E}">
        <p14:creationId xmlns:p14="http://schemas.microsoft.com/office/powerpoint/2010/main" val="4264168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37</a:t>
            </a:fld>
            <a:endParaRPr lang="en-US"/>
          </a:p>
        </p:txBody>
      </p:sp>
    </p:spTree>
    <p:extLst>
      <p:ext uri="{BB962C8B-B14F-4D97-AF65-F5344CB8AC3E}">
        <p14:creationId xmlns:p14="http://schemas.microsoft.com/office/powerpoint/2010/main" val="916491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38</a:t>
            </a:fld>
            <a:endParaRPr lang="en-US"/>
          </a:p>
        </p:txBody>
      </p:sp>
    </p:spTree>
    <p:extLst>
      <p:ext uri="{BB962C8B-B14F-4D97-AF65-F5344CB8AC3E}">
        <p14:creationId xmlns:p14="http://schemas.microsoft.com/office/powerpoint/2010/main" val="1532303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9/7/2018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892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4</a:t>
            </a:fld>
            <a:endParaRPr lang="en-US"/>
          </a:p>
        </p:txBody>
      </p:sp>
    </p:spTree>
    <p:extLst>
      <p:ext uri="{BB962C8B-B14F-4D97-AF65-F5344CB8AC3E}">
        <p14:creationId xmlns:p14="http://schemas.microsoft.com/office/powerpoint/2010/main" val="2960262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300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71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42</a:t>
            </a:fld>
            <a:endParaRPr lang="en-US"/>
          </a:p>
        </p:txBody>
      </p:sp>
    </p:spTree>
    <p:extLst>
      <p:ext uri="{BB962C8B-B14F-4D97-AF65-F5344CB8AC3E}">
        <p14:creationId xmlns:p14="http://schemas.microsoft.com/office/powerpoint/2010/main" val="10733032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43</a:t>
            </a:fld>
            <a:endParaRPr lang="en-US"/>
          </a:p>
        </p:txBody>
      </p:sp>
    </p:spTree>
    <p:extLst>
      <p:ext uri="{BB962C8B-B14F-4D97-AF65-F5344CB8AC3E}">
        <p14:creationId xmlns:p14="http://schemas.microsoft.com/office/powerpoint/2010/main" val="4270551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44</a:t>
            </a:fld>
            <a:endParaRPr lang="en-US"/>
          </a:p>
        </p:txBody>
      </p:sp>
    </p:spTree>
    <p:extLst>
      <p:ext uri="{BB962C8B-B14F-4D97-AF65-F5344CB8AC3E}">
        <p14:creationId xmlns:p14="http://schemas.microsoft.com/office/powerpoint/2010/main" val="1929279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6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2684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602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261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49</a:t>
            </a:fld>
            <a:endParaRPr lang="en-US"/>
          </a:p>
        </p:txBody>
      </p:sp>
    </p:spTree>
    <p:extLst>
      <p:ext uri="{BB962C8B-B14F-4D97-AF65-F5344CB8AC3E}">
        <p14:creationId xmlns:p14="http://schemas.microsoft.com/office/powerpoint/2010/main" val="280923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5</a:t>
            </a:fld>
            <a:endParaRPr lang="en-US"/>
          </a:p>
        </p:txBody>
      </p:sp>
    </p:spTree>
    <p:extLst>
      <p:ext uri="{BB962C8B-B14F-4D97-AF65-F5344CB8AC3E}">
        <p14:creationId xmlns:p14="http://schemas.microsoft.com/office/powerpoint/2010/main" val="262766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50</a:t>
            </a:fld>
            <a:endParaRPr lang="en-US"/>
          </a:p>
        </p:txBody>
      </p:sp>
    </p:spTree>
    <p:extLst>
      <p:ext uri="{BB962C8B-B14F-4D97-AF65-F5344CB8AC3E}">
        <p14:creationId xmlns:p14="http://schemas.microsoft.com/office/powerpoint/2010/main" val="312011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51</a:t>
            </a:fld>
            <a:endParaRPr lang="en-US"/>
          </a:p>
        </p:txBody>
      </p:sp>
    </p:spTree>
    <p:extLst>
      <p:ext uri="{BB962C8B-B14F-4D97-AF65-F5344CB8AC3E}">
        <p14:creationId xmlns:p14="http://schemas.microsoft.com/office/powerpoint/2010/main" val="2403711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7852" indent="-267852" defTabSz="857124"/>
            <a:r>
              <a:rPr lang="en-US" sz="2295" kern="0" dirty="0">
                <a:solidFill>
                  <a:srgbClr val="00B0F0"/>
                </a:solidFill>
                <a:latin typeface="Segoe UI Light" panose="020B0502040204020203" pitchFamily="34" charset="0"/>
                <a:cs typeface="Segoe UI Light" panose="020B0502040204020203" pitchFamily="34" charset="0"/>
              </a:rPr>
              <a:t>Cosmos DB is a Foundational (Ring 0) Azure service</a:t>
            </a:r>
          </a:p>
          <a:p>
            <a:pPr marL="494037" lvl="1" indent="-267852" defTabSz="857124"/>
            <a:r>
              <a:rPr lang="en-US" sz="1721" kern="0" dirty="0">
                <a:solidFill>
                  <a:schemeClr val="bg1"/>
                </a:solidFill>
                <a:latin typeface="Segoe UI Light" panose="020B0502040204020203" pitchFamily="34" charset="0"/>
                <a:cs typeface="Segoe UI Light" panose="020B0502040204020203" pitchFamily="34" charset="0"/>
              </a:rPr>
              <a:t>Available in </a:t>
            </a:r>
            <a:r>
              <a:rPr lang="en-US" sz="1721" b="1" i="1" u="sng" kern="0" dirty="0">
                <a:solidFill>
                  <a:srgbClr val="92D050"/>
                </a:solidFill>
                <a:latin typeface="Segoe UI Light" panose="020B0502040204020203" pitchFamily="34" charset="0"/>
                <a:cs typeface="Segoe UI Light" panose="020B0502040204020203" pitchFamily="34" charset="0"/>
              </a:rPr>
              <a:t>all</a:t>
            </a:r>
            <a:r>
              <a:rPr lang="en-US" sz="1721" kern="0" dirty="0">
                <a:solidFill>
                  <a:schemeClr val="bg1"/>
                </a:solidFill>
                <a:latin typeface="Segoe UI Light" panose="020B0502040204020203" pitchFamily="34" charset="0"/>
                <a:cs typeface="Segoe UI Light" panose="020B0502040204020203" pitchFamily="34" charset="0"/>
              </a:rPr>
              <a:t> Azure regions by default, including sovereign/government clouds</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marL="267852" indent="-267852" defTabSz="857124"/>
            <a:r>
              <a:rPr lang="en-US" sz="2295" kern="0" dirty="0">
                <a:solidFill>
                  <a:srgbClr val="00B0F0"/>
                </a:solidFill>
                <a:latin typeface="Segoe UI Light" panose="020B0502040204020203" pitchFamily="34" charset="0"/>
                <a:cs typeface="Segoe UI Light" panose="020B0502040204020203" pitchFamily="34" charset="0"/>
              </a:rPr>
              <a:t>Transparent and automatic multi-region replication</a:t>
            </a:r>
          </a:p>
          <a:p>
            <a:pPr marL="705026" lvl="1" indent="-267852" defTabSz="857124"/>
            <a:r>
              <a:rPr lang="en-US" sz="1721" kern="0" dirty="0">
                <a:solidFill>
                  <a:schemeClr val="bg1"/>
                </a:solidFill>
                <a:latin typeface="Segoe UI Light" panose="020B0502040204020203" pitchFamily="34" charset="0"/>
                <a:cs typeface="Segoe UI Light" panose="020B0502040204020203" pitchFamily="34" charset="0"/>
              </a:rPr>
              <a:t>Associate </a:t>
            </a:r>
            <a:r>
              <a:rPr lang="en-US" sz="1721" b="1" i="1" u="sng" kern="0" dirty="0">
                <a:solidFill>
                  <a:srgbClr val="92D050"/>
                </a:solidFill>
                <a:latin typeface="Segoe UI Light" panose="020B0502040204020203" pitchFamily="34" charset="0"/>
                <a:cs typeface="Segoe UI Light" panose="020B0502040204020203" pitchFamily="34" charset="0"/>
              </a:rPr>
              <a:t>any</a:t>
            </a:r>
            <a:r>
              <a:rPr lang="en-US" sz="1721" b="1" kern="0" dirty="0">
                <a:solidFill>
                  <a:schemeClr val="bg1"/>
                </a:solidFill>
                <a:latin typeface="Segoe UI Light" panose="020B0502040204020203" pitchFamily="34" charset="0"/>
                <a:cs typeface="Segoe UI Light" panose="020B0502040204020203" pitchFamily="34" charset="0"/>
              </a:rPr>
              <a:t> </a:t>
            </a:r>
            <a:r>
              <a:rPr lang="en-US" sz="1721" kern="0" dirty="0">
                <a:solidFill>
                  <a:schemeClr val="bg1"/>
                </a:solidFill>
                <a:latin typeface="Segoe UI Light" panose="020B0502040204020203" pitchFamily="34" charset="0"/>
                <a:cs typeface="Segoe UI Light" panose="020B0502040204020203" pitchFamily="34" charset="0"/>
              </a:rPr>
              <a:t>number of regions with your database account, </a:t>
            </a:r>
            <a:r>
              <a:rPr lang="en-US" sz="1721" b="1" i="1" u="sng" kern="0" dirty="0">
                <a:solidFill>
                  <a:srgbClr val="92D050"/>
                </a:solidFill>
                <a:latin typeface="Segoe UI Light" panose="020B0502040204020203" pitchFamily="34" charset="0"/>
                <a:cs typeface="Segoe UI Light" panose="020B0502040204020203" pitchFamily="34" charset="0"/>
              </a:rPr>
              <a:t>at any time</a:t>
            </a:r>
          </a:p>
          <a:p>
            <a:pPr marL="705026" lvl="1" indent="-267852" defTabSz="857124"/>
            <a:r>
              <a:rPr lang="en-US" sz="1721" kern="0" dirty="0">
                <a:solidFill>
                  <a:schemeClr val="bg1"/>
                </a:solidFill>
                <a:latin typeface="Segoe UI Light" panose="020B0502040204020203" pitchFamily="34" charset="0"/>
                <a:cs typeface="Segoe UI Light" panose="020B0502040204020203" pitchFamily="34" charset="0"/>
              </a:rPr>
              <a:t>Policy based geo-fencing</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marL="267852" indent="-267852" defTabSz="857124"/>
            <a:r>
              <a:rPr lang="en-US" sz="2295" kern="0" dirty="0">
                <a:solidFill>
                  <a:srgbClr val="00B0F0"/>
                </a:solidFill>
                <a:latin typeface="Segoe UI Light" panose="020B0502040204020203" pitchFamily="34" charset="0"/>
                <a:cs typeface="Segoe UI Light" panose="020B0502040204020203" pitchFamily="34" charset="0"/>
              </a:rPr>
              <a:t>Multi-homing APIs</a:t>
            </a:r>
          </a:p>
          <a:p>
            <a:pPr marL="705026" lvl="1" indent="-267852" defTabSz="857124"/>
            <a:r>
              <a:rPr lang="en-US" sz="1721" kern="0" dirty="0">
                <a:solidFill>
                  <a:schemeClr val="bg1"/>
                </a:solidFill>
                <a:latin typeface="Segoe UI Light" panose="020B0502040204020203" pitchFamily="34" charset="0"/>
                <a:cs typeface="Segoe UI Light" panose="020B0502040204020203" pitchFamily="34" charset="0"/>
              </a:rPr>
              <a:t>All endpoints are logical, by default</a:t>
            </a:r>
          </a:p>
          <a:p>
            <a:pPr marL="705026" lvl="1" indent="-267852" defTabSz="857124"/>
            <a:r>
              <a:rPr lang="en-US" sz="1721" kern="0" dirty="0">
                <a:solidFill>
                  <a:schemeClr val="bg1"/>
                </a:solidFill>
                <a:latin typeface="Segoe UI Light" panose="020B0502040204020203" pitchFamily="34" charset="0"/>
                <a:cs typeface="Segoe UI Light" panose="020B0502040204020203" pitchFamily="34" charset="0"/>
              </a:rPr>
              <a:t>Apps don’t need to be redeployed during regional failover</a:t>
            </a:r>
          </a:p>
          <a:p>
            <a:pPr marL="705026" lvl="1" indent="-267852" defTabSz="857124"/>
            <a:r>
              <a:rPr lang="en-US" sz="1721" kern="0" dirty="0">
                <a:solidFill>
                  <a:schemeClr val="bg1"/>
                </a:solidFill>
                <a:latin typeface="Segoe UI Light" panose="020B0502040204020203" pitchFamily="34" charset="0"/>
                <a:cs typeface="Segoe UI Light" panose="020B0502040204020203" pitchFamily="34" charset="0"/>
              </a:rPr>
              <a:t>Apps can also access physical endpoints if needed</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marL="267852" indent="-267852" defTabSz="857124"/>
            <a:r>
              <a:rPr lang="en-US" sz="2295" kern="0" dirty="0">
                <a:solidFill>
                  <a:srgbClr val="00B0F0"/>
                </a:solidFill>
                <a:latin typeface="Segoe UI Light" panose="020B0502040204020203" pitchFamily="34" charset="0"/>
                <a:cs typeface="Segoe UI Light" panose="020B0502040204020203" pitchFamily="34" charset="0"/>
              </a:rPr>
              <a:t>Support for both manual and automatic failover</a:t>
            </a:r>
          </a:p>
          <a:p>
            <a:pPr marL="267852" indent="-267852" defTabSz="857124"/>
            <a:endParaRPr lang="en-US" sz="2295" kern="0" dirty="0">
              <a:solidFill>
                <a:srgbClr val="00B0F0"/>
              </a:solidFill>
              <a:latin typeface="Segoe UI Light" panose="020B0502040204020203" pitchFamily="34" charset="0"/>
              <a:cs typeface="Segoe UI Light" panose="020B0502040204020203" pitchFamily="34" charset="0"/>
            </a:endParaRPr>
          </a:p>
          <a:p>
            <a:pPr marL="267852" indent="-267852" defTabSz="857124"/>
            <a:r>
              <a:rPr lang="en-US" sz="2295" kern="0" dirty="0">
                <a:solidFill>
                  <a:srgbClr val="00B0F0"/>
                </a:solidFill>
                <a:latin typeface="Segoe UI Light" panose="020B0502040204020203" pitchFamily="34" charset="0"/>
                <a:cs typeface="Segoe UI Light" panose="020B0502040204020203" pitchFamily="34" charset="0"/>
              </a:rPr>
              <a:t>Designed for high availability</a:t>
            </a:r>
          </a:p>
          <a:p>
            <a:pPr marL="494037" lvl="1" indent="-267852" defTabSz="857124"/>
            <a:r>
              <a:rPr lang="en-US" sz="1721" kern="0" dirty="0">
                <a:solidFill>
                  <a:schemeClr val="bg1"/>
                </a:solidFill>
                <a:latin typeface="Segoe UI Light" panose="020B0502040204020203" pitchFamily="34" charset="0"/>
                <a:cs typeface="Segoe UI Light" panose="020B0502040204020203" pitchFamily="34" charset="0"/>
              </a:rPr>
              <a:t>Allows for dynamically setting </a:t>
            </a:r>
            <a:r>
              <a:rPr lang="en-US" sz="1721" i="1" kern="0" dirty="0">
                <a:solidFill>
                  <a:srgbClr val="92D050"/>
                </a:solidFill>
                <a:latin typeface="Segoe UI Light" panose="020B0502040204020203" pitchFamily="34" charset="0"/>
                <a:cs typeface="Segoe UI Light" panose="020B0502040204020203" pitchFamily="34" charset="0"/>
              </a:rPr>
              <a:t>priorities</a:t>
            </a:r>
            <a:r>
              <a:rPr lang="en-US" sz="1721" kern="0" dirty="0">
                <a:solidFill>
                  <a:schemeClr val="bg1"/>
                </a:solidFill>
                <a:latin typeface="Segoe UI Light" panose="020B0502040204020203" pitchFamily="34" charset="0"/>
                <a:cs typeface="Segoe UI Light" panose="020B0502040204020203" pitchFamily="34" charset="0"/>
              </a:rPr>
              <a:t> to regions</a:t>
            </a:r>
          </a:p>
          <a:p>
            <a:pPr marL="494037" lvl="1" indent="-267852" defTabSz="857124"/>
            <a:r>
              <a:rPr lang="en-US" sz="1721" i="1" kern="0" dirty="0">
                <a:solidFill>
                  <a:srgbClr val="92D050"/>
                </a:solidFill>
                <a:latin typeface="Segoe UI Light" panose="020B0502040204020203" pitchFamily="34" charset="0"/>
                <a:cs typeface="Segoe UI Light" panose="020B0502040204020203" pitchFamily="34" charset="0"/>
              </a:rPr>
              <a:t>Simulate</a:t>
            </a:r>
            <a:r>
              <a:rPr lang="en-US" sz="1721" kern="0" dirty="0">
                <a:solidFill>
                  <a:schemeClr val="bg1"/>
                </a:solidFill>
                <a:latin typeface="Segoe UI Light" panose="020B0502040204020203" pitchFamily="34" charset="0"/>
                <a:cs typeface="Segoe UI Light" panose="020B0502040204020203" pitchFamily="34" charset="0"/>
              </a:rPr>
              <a:t> regional disasters via API</a:t>
            </a:r>
          </a:p>
          <a:p>
            <a:pPr marL="494037" lvl="1" indent="-267852" defTabSz="857124"/>
            <a:r>
              <a:rPr lang="en-US" sz="1721" kern="0" dirty="0">
                <a:solidFill>
                  <a:schemeClr val="bg1"/>
                </a:solidFill>
                <a:latin typeface="Segoe UI Light" panose="020B0502040204020203" pitchFamily="34" charset="0"/>
                <a:cs typeface="Segoe UI Light" panose="020B0502040204020203" pitchFamily="34" charset="0"/>
              </a:rPr>
              <a:t>Test the </a:t>
            </a:r>
            <a:r>
              <a:rPr lang="en-US" sz="1721" i="1" kern="0" dirty="0">
                <a:solidFill>
                  <a:srgbClr val="92D050"/>
                </a:solidFill>
                <a:latin typeface="Segoe UI Light" panose="020B0502040204020203" pitchFamily="34" charset="0"/>
                <a:cs typeface="Segoe UI Light" panose="020B0502040204020203" pitchFamily="34" charset="0"/>
              </a:rPr>
              <a:t>end-to-end availability </a:t>
            </a:r>
            <a:r>
              <a:rPr lang="en-US" sz="1721" kern="0" dirty="0">
                <a:solidFill>
                  <a:schemeClr val="bg1"/>
                </a:solidFill>
                <a:latin typeface="Segoe UI Light" panose="020B0502040204020203" pitchFamily="34" charset="0"/>
                <a:cs typeface="Segoe UI Light" panose="020B0502040204020203" pitchFamily="34" charset="0"/>
              </a:rPr>
              <a:t>for the entire app (beyond just the database)</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830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4500" dirty="0">
                <a:solidFill>
                  <a:srgbClr val="00B0F0"/>
                </a:solidFill>
                <a:cs typeface="Segoe UI Light" panose="020B0502040204020203" pitchFamily="34" charset="0"/>
              </a:rPr>
              <a:t>Unique design of the quorum based replication protocol</a:t>
            </a:r>
          </a:p>
          <a:p>
            <a:pPr lvl="1"/>
            <a:r>
              <a:rPr lang="en-US" sz="3700" dirty="0">
                <a:solidFill>
                  <a:schemeClr val="bg1"/>
                </a:solidFill>
                <a:cs typeface="Segoe UI Light" panose="020B0502040204020203" pitchFamily="34" charset="0"/>
              </a:rPr>
              <a:t>Globally distributed with reads and writes served from local region</a:t>
            </a:r>
          </a:p>
          <a:p>
            <a:pPr lvl="1"/>
            <a:r>
              <a:rPr lang="en-US" sz="3700" dirty="0">
                <a:solidFill>
                  <a:schemeClr val="bg1"/>
                </a:solidFill>
                <a:cs typeface="Segoe UI Light" panose="020B0502040204020203" pitchFamily="34" charset="0"/>
              </a:rPr>
              <a:t>Well defined consistency models designed to provide precise consistency guarantees</a:t>
            </a:r>
          </a:p>
          <a:p>
            <a:pPr lvl="1"/>
            <a:endParaRPr lang="en-US" sz="3700" dirty="0">
              <a:solidFill>
                <a:schemeClr val="bg1"/>
              </a:solidFill>
              <a:cs typeface="Segoe UI Light" panose="020B0502040204020203" pitchFamily="34" charset="0"/>
            </a:endParaRPr>
          </a:p>
          <a:p>
            <a:pPr lvl="0"/>
            <a:r>
              <a:rPr lang="en-US" sz="4500" dirty="0">
                <a:solidFill>
                  <a:srgbClr val="00B0F0"/>
                </a:solidFill>
                <a:cs typeface="Segoe UI Light" panose="020B0502040204020203" pitchFamily="34" charset="0"/>
              </a:rPr>
              <a:t>Unique design of database engine</a:t>
            </a:r>
          </a:p>
          <a:p>
            <a:pPr lvl="1"/>
            <a:r>
              <a:rPr lang="en-US" sz="3700" dirty="0">
                <a:solidFill>
                  <a:schemeClr val="bg1"/>
                </a:solidFill>
                <a:cs typeface="Segoe UI Light" panose="020B0502040204020203" pitchFamily="34" charset="0"/>
              </a:rPr>
              <a:t>Write optimized, latch-free database engine designed for SSDs and low latency access</a:t>
            </a:r>
          </a:p>
          <a:p>
            <a:pPr lvl="1"/>
            <a:r>
              <a:rPr lang="en-US" sz="3700" dirty="0">
                <a:solidFill>
                  <a:schemeClr val="bg1"/>
                </a:solidFill>
                <a:cs typeface="Segoe UI Light" panose="020B0502040204020203" pitchFamily="34" charset="0"/>
              </a:rPr>
              <a:t>Culmination of decades of database system research in marrying the best of NoSQL techniques for the write path with the Relational query optimized data structures concurrent </a:t>
            </a:r>
            <a:r>
              <a:rPr lang="en-US" sz="3700" dirty="0" err="1">
                <a:solidFill>
                  <a:schemeClr val="bg1"/>
                </a:solidFill>
                <a:cs typeface="Segoe UI Light" panose="020B0502040204020203" pitchFamily="34" charset="0"/>
              </a:rPr>
              <a:t>btree</a:t>
            </a:r>
            <a:r>
              <a:rPr lang="en-US" sz="3700" dirty="0">
                <a:solidFill>
                  <a:schemeClr val="bg1"/>
                </a:solidFill>
                <a:cs typeface="Segoe UI Light" panose="020B0502040204020203" pitchFamily="34" charset="0"/>
              </a:rPr>
              <a:t> on the read/query path</a:t>
            </a:r>
          </a:p>
          <a:p>
            <a:pPr lvl="1"/>
            <a:r>
              <a:rPr lang="en-US" sz="3700" dirty="0">
                <a:solidFill>
                  <a:schemeClr val="bg1"/>
                </a:solidFill>
                <a:cs typeface="Segoe UI Light" panose="020B0502040204020203" pitchFamily="34" charset="0"/>
              </a:rPr>
              <a:t>Benchmarked to have the lowest write and read amplifications.</a:t>
            </a:r>
          </a:p>
          <a:p>
            <a:pPr lvl="1"/>
            <a:r>
              <a:rPr lang="en-US" sz="3700" dirty="0">
                <a:solidFill>
                  <a:schemeClr val="bg1"/>
                </a:solidFill>
                <a:cs typeface="Segoe UI Light" panose="020B0502040204020203" pitchFamily="34" charset="0"/>
              </a:rPr>
              <a:t>Better performance and TCO compared to all popular log structured engines </a:t>
            </a:r>
            <a:r>
              <a:rPr lang="en-US" sz="3700" dirty="0" err="1">
                <a:solidFill>
                  <a:schemeClr val="bg1"/>
                </a:solidFill>
                <a:cs typeface="Segoe UI Light" panose="020B0502040204020203" pitchFamily="34" charset="0"/>
              </a:rPr>
              <a:t>LevelDB</a:t>
            </a:r>
            <a:r>
              <a:rPr lang="en-US" sz="3700" dirty="0">
                <a:solidFill>
                  <a:schemeClr val="bg1"/>
                </a:solidFill>
                <a:cs typeface="Segoe UI Light" panose="020B0502040204020203" pitchFamily="34" charset="0"/>
              </a:rPr>
              <a:t>, </a:t>
            </a:r>
            <a:r>
              <a:rPr lang="en-US" sz="3700" dirty="0" err="1">
                <a:solidFill>
                  <a:schemeClr val="bg1"/>
                </a:solidFill>
                <a:cs typeface="Segoe UI Light" panose="020B0502040204020203" pitchFamily="34" charset="0"/>
              </a:rPr>
              <a:t>RocksDB</a:t>
            </a:r>
            <a:r>
              <a:rPr lang="en-US" sz="3700" dirty="0">
                <a:solidFill>
                  <a:schemeClr val="bg1"/>
                </a:solidFill>
                <a:cs typeface="Segoe UI Light" panose="020B0502040204020203" pitchFamily="34" charset="0"/>
              </a:rPr>
              <a:t>, </a:t>
            </a:r>
            <a:r>
              <a:rPr lang="en-US" sz="3700" dirty="0" err="1">
                <a:solidFill>
                  <a:schemeClr val="bg1"/>
                </a:solidFill>
                <a:cs typeface="Segoe UI Light" panose="020B0502040204020203" pitchFamily="34" charset="0"/>
              </a:rPr>
              <a:t>TokuDB</a:t>
            </a:r>
            <a:r>
              <a:rPr lang="en-US" sz="3700" dirty="0">
                <a:solidFill>
                  <a:schemeClr val="bg1"/>
                </a:solidFill>
                <a:cs typeface="Segoe UI Light" panose="020B0502040204020203" pitchFamily="34" charset="0"/>
              </a:rPr>
              <a:t>, </a:t>
            </a:r>
            <a:r>
              <a:rPr lang="en-US" sz="3700" dirty="0" err="1">
                <a:solidFill>
                  <a:schemeClr val="bg1"/>
                </a:solidFill>
                <a:cs typeface="Segoe UI Light" panose="020B0502040204020203" pitchFamily="34" charset="0"/>
              </a:rPr>
              <a:t>WiredTiger</a:t>
            </a:r>
            <a:endParaRPr lang="en-US" sz="3700" dirty="0">
              <a:solidFill>
                <a:schemeClr val="bg1"/>
              </a:solidFill>
              <a:cs typeface="Segoe UI Light" panose="020B0502040204020203" pitchFamily="34" charset="0"/>
            </a:endParaRPr>
          </a:p>
          <a:p>
            <a:pPr lvl="1"/>
            <a:r>
              <a:rPr lang="en-US" sz="3700" dirty="0">
                <a:solidFill>
                  <a:schemeClr val="bg1"/>
                </a:solidFill>
                <a:cs typeface="Segoe UI Light" panose="020B0502040204020203" pitchFamily="34" charset="0"/>
              </a:rPr>
              <a:t>Fully resource governed NO WRITE PAUSES</a:t>
            </a:r>
          </a:p>
          <a:p>
            <a:pPr marL="593960" lvl="1" indent="0">
              <a:buNone/>
            </a:pPr>
            <a:endParaRPr lang="en-US" sz="3700" dirty="0">
              <a:solidFill>
                <a:schemeClr val="bg1"/>
              </a:solidFill>
              <a:cs typeface="Segoe UI Light" panose="020B0502040204020203" pitchFamily="34" charset="0"/>
            </a:endParaRPr>
          </a:p>
          <a:p>
            <a:pPr lvl="0"/>
            <a:r>
              <a:rPr lang="en-US" sz="4500" dirty="0">
                <a:solidFill>
                  <a:srgbClr val="00B0F0"/>
                </a:solidFill>
                <a:cs typeface="Segoe UI Light" panose="020B0502040204020203" pitchFamily="34" charset="0"/>
              </a:rPr>
              <a:t>Synchronous and automatic indexing at sustained ingestion rates</a:t>
            </a:r>
          </a:p>
          <a:p>
            <a:pPr lvl="1"/>
            <a:r>
              <a:rPr lang="en-US" sz="3700" dirty="0">
                <a:solidFill>
                  <a:schemeClr val="bg1"/>
                </a:solidFill>
                <a:cs typeface="Segoe UI Light" panose="020B0502040204020203" pitchFamily="34" charset="0"/>
              </a:rPr>
              <a:t>No schema or index management needed</a:t>
            </a:r>
          </a:p>
          <a:p>
            <a:pPr lvl="1"/>
            <a:r>
              <a:rPr lang="en-US" sz="3700" dirty="0">
                <a:solidFill>
                  <a:schemeClr val="bg1"/>
                </a:solidFill>
                <a:cs typeface="Segoe UI Light" panose="020B0502040204020203" pitchFamily="34" charset="0"/>
              </a:rPr>
              <a:t>No schema versioning needed</a:t>
            </a:r>
          </a:p>
          <a:p>
            <a:pPr lvl="1"/>
            <a:r>
              <a:rPr lang="en-US" sz="3700" dirty="0">
                <a:solidFill>
                  <a:schemeClr val="bg1"/>
                </a:solidFill>
                <a:cs typeface="Segoe UI Light" panose="020B0502040204020203" pitchFamily="34" charset="0"/>
              </a:rPr>
              <a:t>No schema migration needed</a:t>
            </a:r>
          </a:p>
          <a:p>
            <a:pPr lvl="1"/>
            <a:r>
              <a:rPr lang="en-US" sz="3700" dirty="0">
                <a:solidFill>
                  <a:schemeClr val="bg1"/>
                </a:solidFill>
                <a:cs typeface="Segoe UI Light" panose="020B0502040204020203" pitchFamily="34" charset="0"/>
              </a:rPr>
              <a:t>All of this is highly relevant for rapidly evolving apps in a globally distributed setup</a:t>
            </a:r>
          </a:p>
          <a:p>
            <a:pPr defTabSz="930772">
              <a:lnSpc>
                <a:spcPct val="100000"/>
              </a:lnSpc>
              <a:spcAft>
                <a:spcPts val="0"/>
              </a:spcAft>
              <a:defRPr/>
            </a:pPr>
            <a:endParaRPr lang="en-US" sz="1200" dirty="0"/>
          </a:p>
          <a:p>
            <a:pPr defTabSz="930772">
              <a:lnSpc>
                <a:spcPct val="100000"/>
              </a:lnSpc>
              <a:spcAft>
                <a:spcPts val="0"/>
              </a:spcAft>
              <a:defRPr/>
            </a:pPr>
            <a:r>
              <a:rPr lang="en-US" sz="1200" dirty="0"/>
              <a:t>Cosmos DB guarantees low latency access by serving reads and writes from the local regions. This helps your applications to beat the speed of light or network latency across regions.</a:t>
            </a:r>
          </a:p>
          <a:p>
            <a:pPr defTabSz="930772">
              <a:lnSpc>
                <a:spcPct val="100000"/>
              </a:lnSpc>
              <a:spcAft>
                <a:spcPts val="0"/>
              </a:spcAft>
              <a:defRPr/>
            </a:pPr>
            <a:endParaRPr lang="en-US" sz="1200" dirty="0"/>
          </a:p>
          <a:p>
            <a:pPr defTabSz="930772">
              <a:lnSpc>
                <a:spcPct val="100000"/>
              </a:lnSpc>
              <a:spcAft>
                <a:spcPts val="0"/>
              </a:spcAft>
              <a:defRPr/>
            </a:pPr>
            <a:r>
              <a:rPr lang="en-US" sz="1200" dirty="0"/>
              <a:t>Nucleus of Cosmos DB is a write optimized, latch-free database engine which is designed for Solid State Drives. The core design point is low latency and performance and global scale. </a:t>
            </a:r>
          </a:p>
          <a:p>
            <a:pPr defTabSz="930772">
              <a:lnSpc>
                <a:spcPct val="100000"/>
              </a:lnSpc>
              <a:spcAft>
                <a:spcPts val="0"/>
              </a:spcAft>
              <a:defRPr/>
            </a:pPr>
            <a:r>
              <a:rPr lang="en-US" sz="1200" dirty="0"/>
              <a:t>Cosmos DB indexes all your data automatically, synchronously at sustained ingestion rates. There is no overhead of secondary indexes as with other databases. Most of us know the pain of managing indexes. Now imagine for a moment maintaining, managing, migrating indexes at global scale. It is almost impossible but with Azure Cosmos DB, you don’t have to. At P99 Cosmos DB guarantees &lt;10ms latency for read access and &lt;15ms for write access. Most applications will experience even lower latency of under &lt;2ms for reads and &lt;6ms for writes.</a:t>
            </a:r>
          </a:p>
          <a:p>
            <a:pPr defTabSz="930772">
              <a:lnSpc>
                <a:spcPct val="100000"/>
              </a:lnSpc>
              <a:spcAft>
                <a:spcPts val="0"/>
              </a:spcAft>
              <a:defRPr/>
            </a:pPr>
            <a:endParaRPr lang="en-US" sz="1200" dirty="0"/>
          </a:p>
          <a:p>
            <a:pPr defTabSz="930772">
              <a:lnSpc>
                <a:spcPct val="100000"/>
              </a:lnSpc>
              <a:spcAft>
                <a:spcPts val="0"/>
              </a:spcAft>
              <a:defRPr/>
            </a:pPr>
            <a:r>
              <a:rPr lang="en-US" sz="1200" dirty="0"/>
              <a:t>Several of our large scale cloud services at Microsoft uses Cosmos DB for low latency access. All the device telemetry from windows mobile devices is stored in a globally distributed database and with 100s of millions of devices out there, low latency was a key factor in deciding on the right data store.</a:t>
            </a:r>
          </a:p>
          <a:p>
            <a:pPr defTabSz="930772">
              <a:lnSpc>
                <a:spcPct val="100000"/>
              </a:lnSpc>
              <a:spcAft>
                <a:spcPts val="0"/>
              </a:spcAft>
              <a:defRPr/>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3167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0" kern="1200" dirty="0">
                <a:solidFill>
                  <a:schemeClr val="tx1"/>
                </a:solidFill>
                <a:effectLst/>
                <a:latin typeface="+mn-lt"/>
                <a:ea typeface="+mn-ea"/>
                <a:cs typeface="+mn-cs"/>
              </a:rPr>
              <a:t>CAP theorem.</a:t>
            </a:r>
            <a:r>
              <a:rPr lang="en-US" sz="1200" b="0" i="0" kern="1200" dirty="0">
                <a:solidFill>
                  <a:schemeClr val="tx1"/>
                </a:solidFill>
                <a:effectLst/>
                <a:latin typeface="+mn-lt"/>
                <a:ea typeface="+mn-ea"/>
                <a:cs typeface="+mn-cs"/>
              </a:rPr>
              <a:t> In other words, the CAP theorem states that in the presence of a network partition, one has to choose between consistency and availability.</a:t>
            </a:r>
          </a:p>
          <a:p>
            <a:pPr lvl="0"/>
            <a:r>
              <a:rPr lang="en-US" sz="1200" b="0" i="0" kern="1200" dirty="0">
                <a:solidFill>
                  <a:schemeClr val="tx1"/>
                </a:solidFill>
                <a:effectLst/>
                <a:latin typeface="+mn-lt"/>
                <a:ea typeface="+mn-ea"/>
                <a:cs typeface="+mn-cs"/>
              </a:rPr>
              <a:t>Reference: https://en.wikipedia.org/wiki/CAP_theorem</a:t>
            </a:r>
            <a:endParaRPr lang="en-US" sz="4400" dirty="0">
              <a:solidFill>
                <a:schemeClr val="bg1"/>
              </a:solidFill>
              <a:latin typeface="Segoe UI Light" panose="020B0502040204020203" pitchFamily="34" charset="0"/>
              <a:cs typeface="Segoe UI Light" panose="020B0502040204020203" pitchFamily="34" charset="0"/>
            </a:endParaRP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Databases are divided into </a:t>
            </a:r>
            <a:r>
              <a:rPr lang="en-US" sz="4400" dirty="0">
                <a:solidFill>
                  <a:srgbClr val="00B0F0"/>
                </a:solidFill>
                <a:latin typeface="Segoe UI Light" panose="020B0502040204020203" pitchFamily="34" charset="0"/>
                <a:cs typeface="Segoe UI Light" panose="020B0502040204020203" pitchFamily="34" charset="0"/>
              </a:rPr>
              <a:t>two categories</a:t>
            </a:r>
          </a:p>
          <a:p>
            <a:pPr lvl="0"/>
            <a:endParaRPr lang="en-US" sz="4400" dirty="0">
              <a:solidFill>
                <a:srgbClr val="00B0F0"/>
              </a:solidFill>
              <a:latin typeface="Segoe UI Light" panose="020B0502040204020203" pitchFamily="34" charset="0"/>
              <a:cs typeface="Segoe UI Light" panose="020B0502040204020203" pitchFamily="34" charset="0"/>
            </a:endParaRPr>
          </a:p>
          <a:p>
            <a:pPr lvl="1"/>
            <a:r>
              <a:rPr lang="en-US" sz="3600" dirty="0">
                <a:solidFill>
                  <a:schemeClr val="bg1"/>
                </a:solidFill>
                <a:latin typeface="Segoe UI Light" panose="020B0502040204020203" pitchFamily="34" charset="0"/>
                <a:cs typeface="Segoe UI Light" panose="020B0502040204020203" pitchFamily="34" charset="0"/>
              </a:rPr>
              <a:t>Provide </a:t>
            </a:r>
            <a:r>
              <a:rPr lang="en-US" sz="3600" dirty="0">
                <a:solidFill>
                  <a:srgbClr val="00B0F0"/>
                </a:solidFill>
                <a:latin typeface="Segoe UI Light" panose="020B0502040204020203" pitchFamily="34" charset="0"/>
                <a:cs typeface="Segoe UI Light" panose="020B0502040204020203" pitchFamily="34" charset="0"/>
              </a:rPr>
              <a:t>extreme choices </a:t>
            </a:r>
            <a:r>
              <a:rPr lang="en-US" sz="3600" dirty="0">
                <a:solidFill>
                  <a:schemeClr val="bg1"/>
                </a:solidFill>
                <a:latin typeface="Segoe UI Light" panose="020B0502040204020203" pitchFamily="34" charset="0"/>
                <a:cs typeface="Segoe UI Light" panose="020B0502040204020203" pitchFamily="34" charset="0"/>
              </a:rPr>
              <a:t>– strong vs. eventual consistency (e.g., DynamoDB)</a:t>
            </a:r>
          </a:p>
          <a:p>
            <a:pPr lvl="1"/>
            <a:endParaRPr lang="en-US" sz="3600" dirty="0">
              <a:solidFill>
                <a:schemeClr val="bg1"/>
              </a:solidFill>
              <a:latin typeface="Segoe UI Light" panose="020B0502040204020203" pitchFamily="34" charset="0"/>
              <a:cs typeface="Segoe UI Light" panose="020B0502040204020203" pitchFamily="34" charset="0"/>
            </a:endParaRPr>
          </a:p>
          <a:p>
            <a:pPr lvl="1"/>
            <a:r>
              <a:rPr lang="en-US" sz="3600" dirty="0">
                <a:solidFill>
                  <a:schemeClr val="bg1"/>
                </a:solidFill>
                <a:latin typeface="Segoe UI Light" panose="020B0502040204020203" pitchFamily="34" charset="0"/>
                <a:cs typeface="Segoe UI Light" panose="020B0502040204020203" pitchFamily="34" charset="0"/>
              </a:rPr>
              <a:t>Leave </a:t>
            </a:r>
            <a:r>
              <a:rPr lang="en-US" sz="3600" dirty="0">
                <a:solidFill>
                  <a:srgbClr val="00B0F0"/>
                </a:solidFill>
                <a:latin typeface="Segoe UI Light" panose="020B0502040204020203" pitchFamily="34" charset="0"/>
                <a:cs typeface="Segoe UI Light" panose="020B0502040204020203" pitchFamily="34" charset="0"/>
              </a:rPr>
              <a:t>everything for developers </a:t>
            </a:r>
            <a:r>
              <a:rPr lang="en-US" sz="3600" dirty="0">
                <a:solidFill>
                  <a:schemeClr val="bg1"/>
                </a:solidFill>
                <a:latin typeface="Segoe UI Light" panose="020B0502040204020203" pitchFamily="34" charset="0"/>
                <a:cs typeface="Segoe UI Light" panose="020B0502040204020203" pitchFamily="34" charset="0"/>
              </a:rPr>
              <a:t>to configure (e.g., Cassandra)</a:t>
            </a:r>
          </a:p>
          <a:p>
            <a:pPr lvl="2"/>
            <a:r>
              <a:rPr lang="en-US" sz="3200" dirty="0">
                <a:solidFill>
                  <a:schemeClr val="bg1"/>
                </a:solidFill>
                <a:latin typeface="Segoe UI Light" panose="020B0502040204020203" pitchFamily="34" charset="0"/>
                <a:cs typeface="Segoe UI Light" panose="020B0502040204020203" pitchFamily="34" charset="0"/>
              </a:rPr>
              <a:t>Read repair, Hinted handoff, quorum sizes, replication topologies </a:t>
            </a:r>
            <a:r>
              <a:rPr lang="en-US" sz="3200" dirty="0" err="1">
                <a:solidFill>
                  <a:schemeClr val="bg1"/>
                </a:solidFill>
                <a:latin typeface="Segoe UI Light" panose="020B0502040204020203" pitchFamily="34" charset="0"/>
                <a:cs typeface="Segoe UI Light" panose="020B0502040204020203" pitchFamily="34" charset="0"/>
              </a:rPr>
              <a:t>etc</a:t>
            </a:r>
            <a:endParaRPr lang="en-US" sz="3200" dirty="0">
              <a:solidFill>
                <a:schemeClr val="bg1"/>
              </a:solidFill>
              <a:latin typeface="Segoe UI Light" panose="020B0502040204020203" pitchFamily="34" charset="0"/>
              <a:cs typeface="Segoe UI Light" panose="020B0502040204020203" pitchFamily="34" charset="0"/>
            </a:endParaRPr>
          </a:p>
          <a:p>
            <a:pPr marL="1165770" lvl="2" indent="0">
              <a:buNone/>
            </a:pPr>
            <a:endParaRPr lang="en-US" sz="3200" dirty="0">
              <a:solidFill>
                <a:schemeClr val="bg1"/>
              </a:solidFill>
              <a:latin typeface="Segoe UI Light" panose="020B0502040204020203" pitchFamily="34" charset="0"/>
              <a:cs typeface="Segoe UI Light" panose="020B0502040204020203" pitchFamily="34" charset="0"/>
            </a:endParaRPr>
          </a:p>
          <a:p>
            <a:pPr lvl="2"/>
            <a:r>
              <a:rPr lang="en-US" sz="3200" dirty="0">
                <a:solidFill>
                  <a:srgbClr val="00B0F0"/>
                </a:solidFill>
                <a:latin typeface="Segoe UI Light" panose="020B0502040204020203" pitchFamily="34" charset="0"/>
                <a:cs typeface="Segoe UI Light" panose="020B0502040204020203" pitchFamily="34" charset="0"/>
              </a:rPr>
              <a:t>Developers have to make </a:t>
            </a:r>
            <a:r>
              <a:rPr lang="en-US" sz="3200" u="sng" dirty="0">
                <a:solidFill>
                  <a:srgbClr val="00B0F0"/>
                </a:solidFill>
                <a:latin typeface="Segoe UI Light" panose="020B0502040204020203" pitchFamily="34" charset="0"/>
                <a:cs typeface="Segoe UI Light" panose="020B0502040204020203" pitchFamily="34" charset="0"/>
              </a:rPr>
              <a:t>precise</a:t>
            </a:r>
            <a:r>
              <a:rPr lang="en-US" sz="3200" dirty="0">
                <a:solidFill>
                  <a:srgbClr val="00B0F0"/>
                </a:solidFill>
                <a:latin typeface="Segoe UI Light" panose="020B0502040204020203" pitchFamily="34" charset="0"/>
                <a:cs typeface="Segoe UI Light" panose="020B0502040204020203" pitchFamily="34" charset="0"/>
              </a:rPr>
              <a:t> tradeoffs </a:t>
            </a:r>
            <a:r>
              <a:rPr lang="en-US" sz="3200" dirty="0">
                <a:solidFill>
                  <a:schemeClr val="bg1"/>
                </a:solidFill>
                <a:latin typeface="Segoe UI Light" panose="020B0502040204020203" pitchFamily="34" charset="0"/>
                <a:cs typeface="Segoe UI Light" panose="020B0502040204020203" pitchFamily="34" charset="0"/>
              </a:rPr>
              <a:t>between</a:t>
            </a:r>
          </a:p>
          <a:p>
            <a:pPr lvl="3"/>
            <a:r>
              <a:rPr lang="en-US" sz="2800" dirty="0">
                <a:solidFill>
                  <a:schemeClr val="bg1"/>
                </a:solidFill>
                <a:latin typeface="Segoe UI Light" panose="020B0502040204020203" pitchFamily="34" charset="0"/>
                <a:cs typeface="Segoe UI Light" panose="020B0502040204020203" pitchFamily="34" charset="0"/>
              </a:rPr>
              <a:t>Consistency and availability (</a:t>
            </a:r>
            <a:r>
              <a:rPr lang="en-US" sz="2800" dirty="0">
                <a:solidFill>
                  <a:srgbClr val="92D050"/>
                </a:solidFill>
                <a:latin typeface="Segoe UI Light" panose="020B0502040204020203" pitchFamily="34" charset="0"/>
                <a:cs typeface="Segoe UI Light" panose="020B0502040204020203" pitchFamily="34" charset="0"/>
              </a:rPr>
              <a:t>during failures</a:t>
            </a:r>
            <a:r>
              <a:rPr lang="en-US" sz="2800" dirty="0">
                <a:solidFill>
                  <a:schemeClr val="bg1"/>
                </a:solidFill>
                <a:latin typeface="Segoe UI Light" panose="020B0502040204020203" pitchFamily="34" charset="0"/>
                <a:cs typeface="Segoe UI Light" panose="020B0502040204020203" pitchFamily="34" charset="0"/>
              </a:rPr>
              <a:t>)</a:t>
            </a:r>
          </a:p>
          <a:p>
            <a:pPr lvl="3"/>
            <a:r>
              <a:rPr lang="en-US" sz="2800" dirty="0">
                <a:solidFill>
                  <a:schemeClr val="bg1"/>
                </a:solidFill>
                <a:latin typeface="Segoe UI Light" panose="020B0502040204020203" pitchFamily="34" charset="0"/>
                <a:cs typeface="Segoe UI Light" panose="020B0502040204020203" pitchFamily="34" charset="0"/>
              </a:rPr>
              <a:t>Consistency and latency (</a:t>
            </a:r>
            <a:r>
              <a:rPr lang="en-US" sz="2800" dirty="0">
                <a:solidFill>
                  <a:srgbClr val="92D050"/>
                </a:solidFill>
                <a:latin typeface="Segoe UI Light" panose="020B0502040204020203" pitchFamily="34" charset="0"/>
                <a:cs typeface="Segoe UI Light" panose="020B0502040204020203" pitchFamily="34" charset="0"/>
              </a:rPr>
              <a:t>during steady state</a:t>
            </a:r>
            <a:r>
              <a:rPr lang="en-US" sz="2800" dirty="0">
                <a:solidFill>
                  <a:schemeClr val="bg1"/>
                </a:solidFill>
                <a:latin typeface="Segoe UI Light" panose="020B0502040204020203" pitchFamily="34" charset="0"/>
                <a:cs typeface="Segoe UI Light" panose="020B0502040204020203" pitchFamily="34" charset="0"/>
              </a:rPr>
              <a:t>)</a:t>
            </a:r>
          </a:p>
          <a:p>
            <a:pPr lvl="3"/>
            <a:r>
              <a:rPr lang="en-US" sz="2800" dirty="0">
                <a:solidFill>
                  <a:schemeClr val="bg1"/>
                </a:solidFill>
                <a:latin typeface="Segoe UI Light" panose="020B0502040204020203" pitchFamily="34" charset="0"/>
                <a:cs typeface="Segoe UI Light" panose="020B0502040204020203" pitchFamily="34" charset="0"/>
              </a:rPr>
              <a:t>Consistency and throughput (this is </a:t>
            </a:r>
            <a:r>
              <a:rPr lang="en-US" sz="2800" dirty="0">
                <a:solidFill>
                  <a:srgbClr val="92D050"/>
                </a:solidFill>
                <a:latin typeface="Segoe UI Light" panose="020B0502040204020203" pitchFamily="34" charset="0"/>
                <a:cs typeface="Segoe UI Light" panose="020B0502040204020203" pitchFamily="34" charset="0"/>
              </a:rPr>
              <a:t>important for TCO </a:t>
            </a:r>
            <a:r>
              <a:rPr lang="en-US" sz="2800" dirty="0">
                <a:solidFill>
                  <a:schemeClr val="bg1"/>
                </a:solidFill>
                <a:latin typeface="Segoe UI Light" panose="020B0502040204020203" pitchFamily="34" charset="0"/>
                <a:cs typeface="Segoe UI Light" panose="020B0502040204020203" pitchFamily="34" charset="0"/>
              </a:rPr>
              <a:t>reasons)</a:t>
            </a:r>
          </a:p>
          <a:p>
            <a:pPr marL="342762" lvl="3" indent="0">
              <a:buNone/>
            </a:pPr>
            <a:endParaRPr lang="en-US" sz="2800" dirty="0">
              <a:solidFill>
                <a:schemeClr val="bg1"/>
              </a:solidFill>
              <a:latin typeface="Segoe UI Light" panose="020B0502040204020203" pitchFamily="34" charset="0"/>
              <a:cs typeface="Segoe UI Light" panose="020B0502040204020203" pitchFamily="34" charset="0"/>
            </a:endParaRP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rtl="0"/>
            <a:r>
              <a:rPr lang="en-US" sz="2400" b="1" dirty="0"/>
              <a:t>Strong</a:t>
            </a:r>
            <a:r>
              <a:rPr lang="en-US" sz="2400" dirty="0"/>
              <a:t>: </a:t>
            </a:r>
          </a:p>
          <a:p>
            <a:pPr rtl="0"/>
            <a:r>
              <a:rPr lang="en-US" sz="2400" dirty="0"/>
              <a:t>Strong consistency offers a </a:t>
            </a:r>
            <a:r>
              <a:rPr lang="en-US" sz="2400" dirty="0">
                <a:hlinkClick r:id="rId3"/>
              </a:rPr>
              <a:t>linearizability</a:t>
            </a:r>
            <a:r>
              <a:rPr lang="en-US" sz="2400" dirty="0"/>
              <a:t> guarantee with the reads guaranteed to return the most recent version of an item. </a:t>
            </a:r>
          </a:p>
          <a:p>
            <a:pPr rtl="0"/>
            <a:r>
              <a:rPr lang="en-US" sz="2400" dirty="0"/>
              <a:t>Strong consistency guarantees that a write is only visible after it is committed durably by the majority quorum of replicas. A write is either synchronously committed durably by both the primary and the quorum of </a:t>
            </a:r>
            <a:r>
              <a:rPr lang="en-US" sz="2400" dirty="0" err="1"/>
              <a:t>secondaries</a:t>
            </a:r>
            <a:r>
              <a:rPr lang="en-US" sz="2400" dirty="0"/>
              <a:t>, or it is aborted. A read is always acknowledged by the majority read quorum, a client can never see an uncommitted or partial write and is always guaranteed to read the latest acknowledged write. </a:t>
            </a:r>
          </a:p>
          <a:p>
            <a:pPr rtl="0"/>
            <a:r>
              <a:rPr lang="en-US" sz="2400" dirty="0"/>
              <a:t>Azure Cosmos DB accounts that are configured to use strong consistency cannot associate more than one Azure region with their Azure Cosmos DB account. </a:t>
            </a:r>
          </a:p>
          <a:p>
            <a:pPr rtl="0"/>
            <a:r>
              <a:rPr lang="en-US" sz="2400" dirty="0"/>
              <a:t>The cost of a read operation (in terms of </a:t>
            </a:r>
            <a:r>
              <a:rPr lang="en-US" sz="2400" dirty="0">
                <a:hlinkClick r:id="rId4"/>
              </a:rPr>
              <a:t>request units</a:t>
            </a:r>
            <a:r>
              <a:rPr lang="en-US" sz="2400" dirty="0"/>
              <a:t> consumed) with strong consistency is higher than session and eventual, but the same as bounded staleness.</a:t>
            </a:r>
          </a:p>
          <a:p>
            <a:pPr rtl="0"/>
            <a:endParaRPr lang="en-US" sz="2400" dirty="0"/>
          </a:p>
          <a:p>
            <a:pPr rtl="0"/>
            <a:r>
              <a:rPr lang="en-US" sz="2400" b="1" dirty="0"/>
              <a:t>Bounded staleness</a:t>
            </a:r>
            <a:r>
              <a:rPr lang="en-US" sz="2400" dirty="0"/>
              <a:t>: </a:t>
            </a:r>
          </a:p>
          <a:p>
            <a:pPr rtl="0"/>
            <a:r>
              <a:rPr lang="en-US" sz="2400" dirty="0"/>
              <a:t>Bounded staleness consistency guarantees that the reads may lag behind writes by at most </a:t>
            </a:r>
            <a:r>
              <a:rPr lang="en-US" sz="2400" i="1" dirty="0"/>
              <a:t>K</a:t>
            </a:r>
            <a:r>
              <a:rPr lang="en-US" sz="2400" dirty="0"/>
              <a:t> versions or prefixes of an item or </a:t>
            </a:r>
            <a:r>
              <a:rPr lang="en-US" sz="2400" i="1" dirty="0"/>
              <a:t>t</a:t>
            </a:r>
            <a:r>
              <a:rPr lang="en-US" sz="2400" dirty="0"/>
              <a:t> time-interval. </a:t>
            </a:r>
          </a:p>
          <a:p>
            <a:pPr rtl="0"/>
            <a:r>
              <a:rPr lang="en-US" sz="2400" dirty="0"/>
              <a:t>Therefore, when choosing bounded staleness, the "staleness" can be configured in two ways: number of versions </a:t>
            </a:r>
            <a:r>
              <a:rPr lang="en-US" sz="2400" i="1" dirty="0"/>
              <a:t>K</a:t>
            </a:r>
            <a:r>
              <a:rPr lang="en-US" sz="2400" dirty="0"/>
              <a:t> of the item by which the reads lag behind the writes, and the time interval </a:t>
            </a:r>
            <a:r>
              <a:rPr lang="en-US" sz="2400" i="1" dirty="0"/>
              <a:t>t</a:t>
            </a:r>
            <a:r>
              <a:rPr lang="en-US" sz="2400" dirty="0"/>
              <a:t> </a:t>
            </a:r>
          </a:p>
          <a:p>
            <a:pPr rtl="0"/>
            <a:r>
              <a:rPr lang="en-US" sz="2400" dirty="0"/>
              <a:t>Bounded staleness offers total global order except within the "staleness window." The monotonic read guarantees exists within a region both inside and outside the "staleness window." </a:t>
            </a:r>
          </a:p>
          <a:p>
            <a:pPr rtl="0"/>
            <a:r>
              <a:rPr lang="en-US" sz="2400" dirty="0"/>
              <a:t>Bounded staleness provides a stronger consistency guarantee than session or eventual consistency. For globally distributed applications, we recommend you use bounded staleness for scenarios where you would like to have strong consistency but also want 99.99% availability and low latency. </a:t>
            </a:r>
          </a:p>
          <a:p>
            <a:pPr rtl="0"/>
            <a:r>
              <a:rPr lang="en-US" sz="2400" dirty="0"/>
              <a:t>Azure Cosmos DB accounts that are configured with bounded staleness consistency can associate any number of Azure regions with their Azure Cosmos DB account. </a:t>
            </a:r>
          </a:p>
          <a:p>
            <a:pPr rtl="0"/>
            <a:r>
              <a:rPr lang="en-US" sz="2400" dirty="0"/>
              <a:t>The cost of a read operation (in terms of RUs consumed) with bounded staleness is higher than session and eventual consistency, but the same as strong consistency.</a:t>
            </a:r>
          </a:p>
          <a:p>
            <a:pPr rtl="0"/>
            <a:endParaRPr lang="en-US" sz="2400" dirty="0"/>
          </a:p>
          <a:p>
            <a:pPr rtl="0"/>
            <a:r>
              <a:rPr lang="en-US" sz="2400" b="1" dirty="0"/>
              <a:t>Session</a:t>
            </a:r>
            <a:r>
              <a:rPr lang="en-US" sz="2400" dirty="0"/>
              <a:t>: </a:t>
            </a:r>
          </a:p>
          <a:p>
            <a:pPr rtl="0"/>
            <a:r>
              <a:rPr lang="en-US" sz="2400" dirty="0"/>
              <a:t>Unlike the global consistency models offered by strong and bounded staleness consistency levels, session consistency is scoped to a client session. </a:t>
            </a:r>
          </a:p>
          <a:p>
            <a:pPr rtl="0"/>
            <a:r>
              <a:rPr lang="en-US" sz="2400" dirty="0"/>
              <a:t>Session consistency is ideal for all scenarios where a device or user session is involved since it guarantees monotonic reads, monotonic writes, and read your own writes (RYW) guarantees. </a:t>
            </a:r>
          </a:p>
          <a:p>
            <a:pPr rtl="0"/>
            <a:r>
              <a:rPr lang="en-US" sz="2400" dirty="0"/>
              <a:t>Session consistency provides predictable consistency for a session, and maximum read throughput while offering the lowest latency writes and reads. </a:t>
            </a:r>
          </a:p>
          <a:p>
            <a:pPr rtl="0"/>
            <a:r>
              <a:rPr lang="en-US" sz="2400" dirty="0"/>
              <a:t>Azure Cosmos DB accounts that are configured with session consistency can associate any number of Azure regions with their Azure Cosmos DB account. </a:t>
            </a:r>
          </a:p>
          <a:p>
            <a:pPr rtl="0"/>
            <a:r>
              <a:rPr lang="en-US" sz="2400" dirty="0"/>
              <a:t>The cost of a read operation (in terms of RUs consumed) with session consistency level is less than strong and bounded staleness, but more than eventual consistency</a:t>
            </a:r>
          </a:p>
          <a:p>
            <a:pPr rtl="0"/>
            <a:endParaRPr lang="en-US" sz="2400" dirty="0"/>
          </a:p>
          <a:p>
            <a:pPr rtl="0"/>
            <a:r>
              <a:rPr lang="en-US" sz="2400" b="1" dirty="0"/>
              <a:t>Consistent Prefix</a:t>
            </a:r>
            <a:r>
              <a:rPr lang="en-US" sz="2400" dirty="0"/>
              <a:t>: </a:t>
            </a:r>
          </a:p>
          <a:p>
            <a:pPr rtl="0"/>
            <a:r>
              <a:rPr lang="en-US" sz="2400" dirty="0"/>
              <a:t>Consistent prefix guarantees that in absence of any further writes, the replicas within the group eventually converge. </a:t>
            </a:r>
          </a:p>
          <a:p>
            <a:pPr rtl="0"/>
            <a:r>
              <a:rPr lang="en-US" sz="2400" dirty="0"/>
              <a:t>Consistent prefix guarantees that reads never see out of order writes. If writes were performed in the order A, B, C, then a client sees either A, A,B, or A,B,C, but never out of order like A,C or B,A,C.</a:t>
            </a:r>
          </a:p>
          <a:p>
            <a:pPr rtl="0"/>
            <a:r>
              <a:rPr lang="en-US" sz="2400" dirty="0"/>
              <a:t>Azure Cosmos DB accounts that are configured with consistent prefix consistency can associate any number of Azure regions with their Azure Cosmos DB account. </a:t>
            </a:r>
          </a:p>
          <a:p>
            <a:pPr rtl="0"/>
            <a:endParaRPr lang="en-US" sz="2400" dirty="0"/>
          </a:p>
          <a:p>
            <a:pPr rtl="0"/>
            <a:r>
              <a:rPr lang="en-US" sz="2400" b="1" dirty="0"/>
              <a:t>Eventual</a:t>
            </a:r>
            <a:r>
              <a:rPr lang="en-US" sz="2400" dirty="0"/>
              <a:t>: </a:t>
            </a:r>
          </a:p>
          <a:p>
            <a:pPr rtl="0"/>
            <a:r>
              <a:rPr lang="en-US" sz="2400" dirty="0"/>
              <a:t>Eventual consistency guarantees that in absence of any further writes, the replicas within the group eventually converge. </a:t>
            </a:r>
          </a:p>
          <a:p>
            <a:pPr rtl="0"/>
            <a:r>
              <a:rPr lang="en-US" sz="2400" dirty="0"/>
              <a:t>Eventual consistency is the weakest form of consistency where a client may get the values that are older than the ones it had seen before.</a:t>
            </a:r>
          </a:p>
          <a:p>
            <a:pPr rtl="0"/>
            <a:r>
              <a:rPr lang="en-US" sz="2400" dirty="0"/>
              <a:t>Eventual consistency provides the weakest read consistency but offers the lowest latency for both reads and writes.</a:t>
            </a:r>
          </a:p>
          <a:p>
            <a:pPr rtl="0"/>
            <a:r>
              <a:rPr lang="en-US" sz="2400" dirty="0"/>
              <a:t>Azure Cosmos DB accounts that are configured with eventual consistency can associate any number of Azure regions with their Azure Cosmos DB account. </a:t>
            </a:r>
          </a:p>
          <a:p>
            <a:pPr rtl="0"/>
            <a:r>
              <a:rPr lang="en-US" sz="2400" dirty="0"/>
              <a:t>The cost of a read operation (in terms of RUs consumed) with the eventual consistency level is the lowest of all the Azure Cosmos DB consistency levels.</a:t>
            </a:r>
            <a:endParaRPr lang="en-US" sz="2295" kern="0"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33005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dirty="0">
                <a:solidFill>
                  <a:schemeClr val="bg1"/>
                </a:solidFill>
                <a:latin typeface="Segoe UI Light" panose="020B0502040204020203" pitchFamily="34" charset="0"/>
                <a:cs typeface="Segoe UI Light" panose="020B0502040204020203" pitchFamily="34" charset="0"/>
              </a:rPr>
              <a:t>Single machine is </a:t>
            </a:r>
            <a:r>
              <a:rPr lang="en-US" sz="4400" u="sng" dirty="0">
                <a:solidFill>
                  <a:srgbClr val="92D050"/>
                </a:solidFill>
                <a:latin typeface="Segoe UI Light" panose="020B0502040204020203" pitchFamily="34" charset="0"/>
                <a:cs typeface="Segoe UI Light" panose="020B0502040204020203" pitchFamily="34" charset="0"/>
              </a:rPr>
              <a:t>never</a:t>
            </a:r>
            <a:r>
              <a:rPr lang="en-US" sz="4400" dirty="0">
                <a:solidFill>
                  <a:srgbClr val="92D050"/>
                </a:solidFill>
                <a:latin typeface="Segoe UI Light" panose="020B0502040204020203" pitchFamily="34" charset="0"/>
                <a:cs typeface="Segoe UI Light" panose="020B0502040204020203" pitchFamily="34" charset="0"/>
              </a:rPr>
              <a:t> a bottleneck</a:t>
            </a:r>
          </a:p>
          <a:p>
            <a:endParaRPr lang="en-US" sz="4400" dirty="0">
              <a:solidFill>
                <a:srgbClr val="00B0F0"/>
              </a:solidFill>
              <a:latin typeface="Segoe UI Light" panose="020B0502040204020203" pitchFamily="34" charset="0"/>
              <a:cs typeface="Segoe UI Light" panose="020B0502040204020203" pitchFamily="34" charset="0"/>
            </a:endParaRPr>
          </a:p>
          <a:p>
            <a:r>
              <a:rPr lang="en-US" sz="4400" dirty="0">
                <a:solidFill>
                  <a:schemeClr val="bg1"/>
                </a:solidFill>
                <a:latin typeface="Segoe UI Light" panose="020B0502040204020203" pitchFamily="34" charset="0"/>
                <a:cs typeface="Segoe UI Light" panose="020B0502040204020203" pitchFamily="34" charset="0"/>
              </a:rPr>
              <a:t>A </a:t>
            </a:r>
            <a:r>
              <a:rPr lang="en-US" sz="4400" u="sng" dirty="0">
                <a:solidFill>
                  <a:srgbClr val="92D050"/>
                </a:solidFill>
                <a:latin typeface="Segoe UI Light" panose="020B0502040204020203" pitchFamily="34" charset="0"/>
                <a:cs typeface="Segoe UI Light" panose="020B0502040204020203" pitchFamily="34" charset="0"/>
              </a:rPr>
              <a:t>single table </a:t>
            </a:r>
            <a:r>
              <a:rPr lang="en-US" sz="4400" dirty="0">
                <a:solidFill>
                  <a:schemeClr val="bg1"/>
                </a:solidFill>
                <a:latin typeface="Segoe UI Light" panose="020B0502040204020203" pitchFamily="34" charset="0"/>
                <a:cs typeface="Segoe UI Light" panose="020B0502040204020203" pitchFamily="34" charset="0"/>
              </a:rPr>
              <a:t>can scale from </a:t>
            </a:r>
            <a:r>
              <a:rPr lang="en-US" sz="4400" dirty="0">
                <a:solidFill>
                  <a:srgbClr val="92D050"/>
                </a:solidFill>
                <a:latin typeface="Segoe UI Light" panose="020B0502040204020203" pitchFamily="34" charset="0"/>
                <a:cs typeface="Segoe UI Light" panose="020B0502040204020203" pitchFamily="34" charset="0"/>
              </a:rPr>
              <a:t>GB-PBs</a:t>
            </a:r>
            <a:r>
              <a:rPr lang="en-US" sz="4400" dirty="0">
                <a:solidFill>
                  <a:schemeClr val="bg1"/>
                </a:solidFill>
                <a:latin typeface="Segoe UI Light" panose="020B0502040204020203" pitchFamily="34" charset="0"/>
                <a:cs typeface="Segoe UI Light" panose="020B0502040204020203" pitchFamily="34" charset="0"/>
              </a:rPr>
              <a:t>, across </a:t>
            </a:r>
            <a:r>
              <a:rPr lang="en-US" sz="4400" dirty="0">
                <a:solidFill>
                  <a:srgbClr val="92D050"/>
                </a:solidFill>
                <a:latin typeface="Segoe UI Light" panose="020B0502040204020203" pitchFamily="34" charset="0"/>
                <a:cs typeface="Segoe UI Light" panose="020B0502040204020203" pitchFamily="34" charset="0"/>
              </a:rPr>
              <a:t>many machines</a:t>
            </a:r>
            <a:r>
              <a:rPr lang="en-US" sz="4400" dirty="0">
                <a:solidFill>
                  <a:schemeClr val="bg1"/>
                </a:solidFill>
                <a:latin typeface="Segoe UI Light" panose="020B0502040204020203" pitchFamily="34" charset="0"/>
                <a:cs typeface="Segoe UI Light" panose="020B0502040204020203" pitchFamily="34" charset="0"/>
              </a:rPr>
              <a:t>, and </a:t>
            </a:r>
            <a:r>
              <a:rPr lang="en-US" sz="4400" dirty="0">
                <a:solidFill>
                  <a:srgbClr val="92D050"/>
                </a:solidFill>
                <a:latin typeface="Segoe UI Light" panose="020B0502040204020203" pitchFamily="34" charset="0"/>
                <a:cs typeface="Segoe UI Light" panose="020B0502040204020203" pitchFamily="34" charset="0"/>
              </a:rPr>
              <a:t>regions</a:t>
            </a:r>
          </a:p>
          <a:p>
            <a:pPr marL="0" indent="0">
              <a:buNone/>
            </a:pPr>
            <a:endParaRPr lang="en-US" sz="4400" dirty="0">
              <a:solidFill>
                <a:schemeClr val="bg1"/>
              </a:solidFill>
              <a:latin typeface="Segoe UI Light" panose="020B0502040204020203" pitchFamily="34" charset="0"/>
              <a:cs typeface="Segoe UI Light" panose="020B0502040204020203" pitchFamily="34" charset="0"/>
            </a:endParaRPr>
          </a:p>
          <a:p>
            <a:r>
              <a:rPr lang="en-US" sz="4400" dirty="0">
                <a:solidFill>
                  <a:schemeClr val="bg1"/>
                </a:solidFill>
                <a:latin typeface="Segoe UI Light" panose="020B0502040204020203" pitchFamily="34" charset="0"/>
                <a:cs typeface="Segoe UI Light" panose="020B0502040204020203" pitchFamily="34" charset="0"/>
              </a:rPr>
              <a:t>Transparent server </a:t>
            </a:r>
            <a:r>
              <a:rPr lang="en-US" sz="4400" dirty="0">
                <a:solidFill>
                  <a:srgbClr val="92D050"/>
                </a:solidFill>
                <a:latin typeface="Segoe UI Light" panose="020B0502040204020203" pitchFamily="34" charset="0"/>
                <a:cs typeface="Segoe UI Light" panose="020B0502040204020203" pitchFamily="34" charset="0"/>
              </a:rPr>
              <a:t>side partition management </a:t>
            </a:r>
            <a:r>
              <a:rPr lang="en-US" sz="4400" dirty="0">
                <a:solidFill>
                  <a:schemeClr val="bg1"/>
                </a:solidFill>
                <a:latin typeface="Segoe UI Light" panose="020B0502040204020203" pitchFamily="34" charset="0"/>
                <a:cs typeface="Segoe UI Light" panose="020B0502040204020203" pitchFamily="34" charset="0"/>
              </a:rPr>
              <a:t>and </a:t>
            </a:r>
            <a:r>
              <a:rPr lang="en-US" sz="4400" dirty="0">
                <a:solidFill>
                  <a:srgbClr val="92D050"/>
                </a:solidFill>
                <a:latin typeface="Segoe UI Light" panose="020B0502040204020203" pitchFamily="34" charset="0"/>
                <a:cs typeface="Segoe UI Light" panose="020B0502040204020203" pitchFamily="34" charset="0"/>
              </a:rPr>
              <a:t>routing</a:t>
            </a:r>
          </a:p>
          <a:p>
            <a:endParaRPr lang="en-US" sz="4400" dirty="0">
              <a:solidFill>
                <a:schemeClr val="bg1"/>
              </a:solidFill>
              <a:latin typeface="Segoe UI Light" panose="020B0502040204020203" pitchFamily="34" charset="0"/>
              <a:cs typeface="Segoe UI Light" panose="020B0502040204020203" pitchFamily="34" charset="0"/>
            </a:endParaRPr>
          </a:p>
          <a:p>
            <a:r>
              <a:rPr lang="en-US" sz="4400" dirty="0">
                <a:solidFill>
                  <a:schemeClr val="bg1"/>
                </a:solidFill>
                <a:latin typeface="Segoe UI Light" panose="020B0502040204020203" pitchFamily="34" charset="0"/>
                <a:cs typeface="Segoe UI Light" panose="020B0502040204020203" pitchFamily="34" charset="0"/>
              </a:rPr>
              <a:t>Optionally evict old data using built-in support for </a:t>
            </a:r>
            <a:r>
              <a:rPr lang="en-US" sz="4400" dirty="0">
                <a:solidFill>
                  <a:srgbClr val="92D050"/>
                </a:solidFill>
                <a:latin typeface="Segoe UI Light" panose="020B0502040204020203" pitchFamily="34" charset="0"/>
                <a:cs typeface="Segoe UI Light" panose="020B0502040204020203" pitchFamily="34" charset="0"/>
              </a:rPr>
              <a:t>TTL</a:t>
            </a:r>
          </a:p>
          <a:p>
            <a:pPr lvl="1"/>
            <a:r>
              <a:rPr lang="en-US" sz="3600" dirty="0">
                <a:solidFill>
                  <a:schemeClr val="bg1"/>
                </a:solidFill>
                <a:latin typeface="Segoe UI Light" panose="020B0502040204020203" pitchFamily="34" charset="0"/>
                <a:cs typeface="Segoe UI Light" panose="020B0502040204020203" pitchFamily="34" charset="0"/>
              </a:rPr>
              <a:t> </a:t>
            </a:r>
          </a:p>
          <a:p>
            <a:r>
              <a:rPr lang="en-US" sz="4400" dirty="0">
                <a:solidFill>
                  <a:schemeClr val="bg1"/>
                </a:solidFill>
                <a:latin typeface="Segoe UI Light" panose="020B0502040204020203" pitchFamily="34" charset="0"/>
                <a:cs typeface="Segoe UI Light" panose="020B0502040204020203" pitchFamily="34" charset="0"/>
              </a:rPr>
              <a:t>Customers </a:t>
            </a:r>
            <a:r>
              <a:rPr lang="en-US" sz="4400" u="sng" dirty="0">
                <a:solidFill>
                  <a:srgbClr val="92D050"/>
                </a:solidFill>
                <a:latin typeface="Segoe UI Light" panose="020B0502040204020203" pitchFamily="34" charset="0"/>
                <a:cs typeface="Segoe UI Light" panose="020B0502040204020203" pitchFamily="34" charset="0"/>
              </a:rPr>
              <a:t>pay only for the throughput and storage they need</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Elastically scale throughput from </a:t>
            </a:r>
            <a:r>
              <a:rPr lang="en-US" sz="4400" dirty="0">
                <a:solidFill>
                  <a:srgbClr val="92D050"/>
                </a:solidFill>
                <a:latin typeface="Segoe UI Light" panose="020B0502040204020203" pitchFamily="34" charset="0"/>
                <a:cs typeface="Segoe UI Light" panose="020B0502040204020203" pitchFamily="34" charset="0"/>
              </a:rPr>
              <a:t>10 to 100s of millions of requests/sec </a:t>
            </a:r>
            <a:r>
              <a:rPr lang="en-US" sz="4400" dirty="0">
                <a:solidFill>
                  <a:schemeClr val="bg1"/>
                </a:solidFill>
                <a:latin typeface="Segoe UI Light" panose="020B0502040204020203" pitchFamily="34" charset="0"/>
                <a:cs typeface="Segoe UI Light" panose="020B0502040204020203" pitchFamily="34" charset="0"/>
              </a:rPr>
              <a:t>across multiple regions</a:t>
            </a:r>
          </a:p>
          <a:p>
            <a:pPr marL="0" lvl="0" indent="0">
              <a:buNone/>
            </a:pPr>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Support for </a:t>
            </a:r>
            <a:r>
              <a:rPr lang="en-US" sz="4400" dirty="0">
                <a:solidFill>
                  <a:srgbClr val="92D050"/>
                </a:solidFill>
                <a:latin typeface="Segoe UI Light" panose="020B0502040204020203" pitchFamily="34" charset="0"/>
                <a:cs typeface="Segoe UI Light" panose="020B0502040204020203" pitchFamily="34" charset="0"/>
              </a:rPr>
              <a:t>requests/sec</a:t>
            </a:r>
            <a:r>
              <a:rPr lang="en-US" sz="4400" dirty="0">
                <a:solidFill>
                  <a:schemeClr val="bg1"/>
                </a:solidFill>
                <a:latin typeface="Segoe UI Light" panose="020B0502040204020203" pitchFamily="34" charset="0"/>
                <a:cs typeface="Segoe UI Light" panose="020B0502040204020203" pitchFamily="34" charset="0"/>
              </a:rPr>
              <a:t> and </a:t>
            </a:r>
            <a:r>
              <a:rPr lang="en-US" sz="4400" dirty="0">
                <a:solidFill>
                  <a:srgbClr val="92D050"/>
                </a:solidFill>
                <a:latin typeface="Segoe UI Light" panose="020B0502040204020203" pitchFamily="34" charset="0"/>
                <a:cs typeface="Segoe UI Light" panose="020B0502040204020203" pitchFamily="34" charset="0"/>
              </a:rPr>
              <a:t>requests/min</a:t>
            </a:r>
            <a:r>
              <a:rPr lang="en-US" sz="4400" dirty="0">
                <a:solidFill>
                  <a:schemeClr val="bg1"/>
                </a:solidFill>
                <a:latin typeface="Segoe UI Light" panose="020B0502040204020203" pitchFamily="34" charset="0"/>
                <a:cs typeface="Segoe UI Light" panose="020B0502040204020203" pitchFamily="34" charset="0"/>
              </a:rPr>
              <a:t> for different workloads</a:t>
            </a:r>
          </a:p>
          <a:p>
            <a:pPr lvl="1"/>
            <a:r>
              <a:rPr lang="en-US" sz="3600" dirty="0">
                <a:solidFill>
                  <a:schemeClr val="bg1"/>
                </a:solidFill>
                <a:latin typeface="Segoe UI Light" panose="020B0502040204020203" pitchFamily="34" charset="0"/>
                <a:cs typeface="Segoe UI Light" panose="020B0502040204020203" pitchFamily="34" charset="0"/>
              </a:rPr>
              <a:t>This ensures that never have to provision for the peak</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Customers </a:t>
            </a:r>
            <a:r>
              <a:rPr lang="en-US" sz="4400" u="sng" dirty="0">
                <a:solidFill>
                  <a:srgbClr val="92D050"/>
                </a:solidFill>
                <a:latin typeface="Segoe UI Light" panose="020B0502040204020203" pitchFamily="34" charset="0"/>
                <a:cs typeface="Segoe UI Light" panose="020B0502040204020203" pitchFamily="34" charset="0"/>
              </a:rPr>
              <a:t>pay only for the throughput and storage they need </a:t>
            </a:r>
          </a:p>
          <a:p>
            <a:pPr lvl="0"/>
            <a:endParaRPr lang="en-US" sz="4400" dirty="0">
              <a:solidFill>
                <a:schemeClr val="bg1"/>
              </a:solidFill>
              <a:latin typeface="Segoe UI Light" panose="020B0502040204020203" pitchFamily="34" charset="0"/>
              <a:cs typeface="Segoe UI Light" panose="020B0502040204020203" pitchFamily="34" charset="0"/>
            </a:endParaRPr>
          </a:p>
          <a:p>
            <a:r>
              <a:rPr lang="en-US" sz="4400" dirty="0">
                <a:solidFill>
                  <a:schemeClr val="bg1"/>
                </a:solidFill>
                <a:latin typeface="Segoe UI Light" panose="020B0502040204020203" pitchFamily="34" charset="0"/>
                <a:cs typeface="Segoe UI Light" panose="020B0502040204020203" pitchFamily="34" charset="0"/>
              </a:rPr>
              <a:t>Customers </a:t>
            </a:r>
            <a:r>
              <a:rPr lang="en-US" sz="4400" dirty="0">
                <a:solidFill>
                  <a:srgbClr val="92D050"/>
                </a:solidFill>
                <a:latin typeface="Segoe UI Light" panose="020B0502040204020203" pitchFamily="34" charset="0"/>
                <a:cs typeface="Segoe UI Light" panose="020B0502040204020203" pitchFamily="34" charset="0"/>
              </a:rPr>
              <a:t>pay by the hour </a:t>
            </a:r>
            <a:r>
              <a:rPr lang="en-US" sz="4400" dirty="0">
                <a:solidFill>
                  <a:schemeClr val="bg1"/>
                </a:solidFill>
                <a:latin typeface="Segoe UI Light" panose="020B0502040204020203" pitchFamily="34" charset="0"/>
                <a:cs typeface="Segoe UI Light" panose="020B0502040204020203" pitchFamily="34" charset="0"/>
              </a:rPr>
              <a:t>for the provisioned throughput</a:t>
            </a:r>
          </a:p>
          <a:p>
            <a:pPr marL="0" lvl="0" indent="0">
              <a:buNone/>
            </a:pPr>
            <a:endParaRPr lang="en-US" sz="4400" dirty="0">
              <a:solidFill>
                <a:schemeClr val="bg1"/>
              </a:solidFill>
              <a:latin typeface="Segoe UI Light" panose="020B0502040204020203" pitchFamily="34" charset="0"/>
              <a:cs typeface="Segoe UI Light" panose="020B0502040204020203" pitchFamily="34" charset="0"/>
            </a:endParaRP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7258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Azure Cosmos DB natively supports multiple data models including documents, key-value, graph, and column-family. The core content-model of Cosmos DB’s database engine is based on atom-record-sequence (ARS). Atoms consist of a small set of primitive types like string, bool, and number. Records are structs composed of these types. Sequences are arrays consisting of atoms, records, or sequences.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database engine can efficiently translate and project different data models onto the ARS-based data model. The core data model of Cosmos DB is natively accessible from dynamically typed programming languages and can be exposed as-is as JSON.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service also supports popular database APIs for data access and querying. Cosmos DB’s database engine currently supports </a:t>
            </a:r>
            <a:r>
              <a:rPr lang="en-US" sz="1200" b="0" i="0" u="none" strike="noStrike" kern="1200" dirty="0">
                <a:solidFill>
                  <a:schemeClr val="tx1"/>
                </a:solidFill>
                <a:effectLst/>
                <a:latin typeface="+mn-lt"/>
                <a:ea typeface="+mn-ea"/>
                <a:cs typeface="+mn-cs"/>
                <a:hlinkClick r:id="rId3"/>
              </a:rPr>
              <a:t>DocumentDB SQL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MongoDB</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Azure Tables</a:t>
            </a:r>
            <a:r>
              <a:rPr lang="en-US" sz="1200" b="0" i="0" kern="1200" dirty="0">
                <a:solidFill>
                  <a:schemeClr val="tx1"/>
                </a:solidFill>
                <a:effectLst/>
                <a:latin typeface="+mn-lt"/>
                <a:ea typeface="+mn-ea"/>
                <a:cs typeface="+mn-cs"/>
              </a:rPr>
              <a:t>(preview), and </a:t>
            </a:r>
            <a:r>
              <a:rPr lang="en-US" sz="1200" b="0" i="0" u="none" strike="noStrike" kern="1200" dirty="0">
                <a:solidFill>
                  <a:schemeClr val="tx1"/>
                </a:solidFill>
                <a:effectLst/>
                <a:latin typeface="+mn-lt"/>
                <a:ea typeface="+mn-ea"/>
                <a:cs typeface="+mn-cs"/>
                <a:hlinkClick r:id="rId6"/>
              </a:rPr>
              <a:t>Gremlin</a:t>
            </a:r>
            <a:r>
              <a:rPr lang="en-US" sz="1200" b="0" i="0" kern="1200" dirty="0">
                <a:solidFill>
                  <a:schemeClr val="tx1"/>
                </a:solidFill>
                <a:effectLst/>
                <a:latin typeface="+mn-lt"/>
                <a:ea typeface="+mn-ea"/>
                <a:cs typeface="+mn-cs"/>
              </a:rPr>
              <a:t> (preview). You can continue to build applications using popular OSS APIs and get all the benefits of a battle-tested and fully managed, globally distributed database service.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4803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4400" dirty="0">
                <a:solidFill>
                  <a:schemeClr val="bg1"/>
                </a:solidFill>
                <a:latin typeface="Segoe UI Light" panose="020B0502040204020203" pitchFamily="34" charset="0"/>
                <a:cs typeface="Segoe UI Light" panose="020B0502040204020203" pitchFamily="34" charset="0"/>
              </a:rPr>
              <a:t>At </a:t>
            </a:r>
            <a:r>
              <a:rPr lang="en-US" sz="4400" u="sng" dirty="0">
                <a:solidFill>
                  <a:schemeClr val="bg1"/>
                </a:solidFill>
                <a:latin typeface="Segoe UI Light" panose="020B0502040204020203" pitchFamily="34" charset="0"/>
                <a:cs typeface="Segoe UI Light" panose="020B0502040204020203" pitchFamily="34" charset="0"/>
              </a:rPr>
              <a:t>global scale</a:t>
            </a:r>
            <a:r>
              <a:rPr lang="en-US" sz="4400" dirty="0">
                <a:solidFill>
                  <a:schemeClr val="bg1"/>
                </a:solidFill>
                <a:latin typeface="Segoe UI Light" panose="020B0502040204020203" pitchFamily="34" charset="0"/>
                <a:cs typeface="Segoe UI Light" panose="020B0502040204020203" pitchFamily="34" charset="0"/>
              </a:rPr>
              <a:t>, </a:t>
            </a:r>
            <a:r>
              <a:rPr lang="en-US" sz="4400" dirty="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3600" dirty="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Online and in-situ index transformations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31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bg1"/>
                </a:solidFill>
                <a:latin typeface="Segoe UI Light" panose="020B0502040204020203" pitchFamily="34" charset="0"/>
                <a:cs typeface="Segoe UI Light" panose="020B0502040204020203" pitchFamily="34" charset="0"/>
              </a:rPr>
              <a:t>Globally distributed database needs to tackle </a:t>
            </a:r>
          </a:p>
          <a:p>
            <a:pPr marL="815811" indent="-742950">
              <a:buFont typeface="+mj-lt"/>
              <a:buAutoNum type="arabicPeriod"/>
            </a:pPr>
            <a:r>
              <a:rPr lang="en-US" dirty="0">
                <a:solidFill>
                  <a:srgbClr val="92D050"/>
                </a:solidFill>
                <a:latin typeface="Segoe UI Light" panose="020B0502040204020203" pitchFamily="34" charset="0"/>
                <a:cs typeface="Segoe UI Light" panose="020B0502040204020203" pitchFamily="34" charset="0"/>
              </a:rPr>
              <a:t>latency vs. consistency </a:t>
            </a:r>
            <a:r>
              <a:rPr lang="en-US" dirty="0">
                <a:solidFill>
                  <a:schemeClr val="bg1"/>
                </a:solidFill>
                <a:latin typeface="Segoe UI Light" panose="020B0502040204020203" pitchFamily="34" charset="0"/>
                <a:cs typeface="Segoe UI Light" panose="020B0502040204020203" pitchFamily="34" charset="0"/>
              </a:rPr>
              <a:t>tradeoffs (in steady state)</a:t>
            </a:r>
          </a:p>
          <a:p>
            <a:pPr marL="815811" indent="-742950">
              <a:buFont typeface="+mj-lt"/>
              <a:buAutoNum type="arabicPeriod"/>
            </a:pPr>
            <a:r>
              <a:rPr lang="en-US" dirty="0">
                <a:solidFill>
                  <a:srgbClr val="92D050"/>
                </a:solidFill>
                <a:latin typeface="Segoe UI Light" panose="020B0502040204020203" pitchFamily="34" charset="0"/>
                <a:cs typeface="Segoe UI Light" panose="020B0502040204020203" pitchFamily="34" charset="0"/>
              </a:rPr>
              <a:t>availability vs. consistency </a:t>
            </a:r>
            <a:r>
              <a:rPr lang="en-US" dirty="0">
                <a:solidFill>
                  <a:schemeClr val="bg1"/>
                </a:solidFill>
                <a:latin typeface="Segoe UI Light" panose="020B0502040204020203" pitchFamily="34" charset="0"/>
                <a:cs typeface="Segoe UI Light" panose="020B0502040204020203" pitchFamily="34" charset="0"/>
              </a:rPr>
              <a:t>tradeoff (during failures)</a:t>
            </a:r>
          </a:p>
          <a:p>
            <a:pPr marL="815811" indent="-742950">
              <a:buFont typeface="+mj-lt"/>
              <a:buAutoNum type="arabicPeriod"/>
            </a:pPr>
            <a:r>
              <a:rPr lang="en-US" dirty="0">
                <a:solidFill>
                  <a:srgbClr val="92D050"/>
                </a:solidFill>
                <a:latin typeface="Segoe UI Light" panose="020B0502040204020203" pitchFamily="34" charset="0"/>
                <a:cs typeface="Segoe UI Light" panose="020B0502040204020203" pitchFamily="34" charset="0"/>
              </a:rPr>
              <a:t>throughput vs. consistency </a:t>
            </a:r>
            <a:r>
              <a:rPr lang="en-US" dirty="0">
                <a:solidFill>
                  <a:schemeClr val="bg1"/>
                </a:solidFill>
                <a:latin typeface="Segoe UI Light" panose="020B0502040204020203" pitchFamily="34" charset="0"/>
                <a:cs typeface="Segoe UI Light" panose="020B0502040204020203" pitchFamily="34" charset="0"/>
              </a:rPr>
              <a:t>tradeoffs during all times</a:t>
            </a:r>
          </a:p>
          <a:p>
            <a:pPr marL="815811" indent="-742950">
              <a:buFont typeface="+mj-lt"/>
              <a:buAutoNum type="arabicPeriod"/>
            </a:pPr>
            <a:r>
              <a:rPr lang="en-US" dirty="0">
                <a:solidFill>
                  <a:srgbClr val="92D050"/>
                </a:solidFill>
                <a:latin typeface="Segoe UI Light" panose="020B0502040204020203" pitchFamily="34" charset="0"/>
                <a:cs typeface="Segoe UI Light" panose="020B0502040204020203" pitchFamily="34" charset="0"/>
              </a:rPr>
              <a:t>throughput vs. latency tradeoffs </a:t>
            </a:r>
            <a:r>
              <a:rPr lang="en-US" dirty="0">
                <a:solidFill>
                  <a:schemeClr val="bg1"/>
                </a:solidFill>
                <a:latin typeface="Segoe UI Light" panose="020B0502040204020203" pitchFamily="34" charset="0"/>
                <a:cs typeface="Segoe UI Light" panose="020B0502040204020203" pitchFamily="34" charset="0"/>
              </a:rPr>
              <a:t>during all times</a:t>
            </a:r>
          </a:p>
          <a:p>
            <a:pPr marL="0" indent="0">
              <a:buNone/>
            </a:pPr>
            <a:endParaRPr lang="en-US" dirty="0">
              <a:solidFill>
                <a:schemeClr val="bg1"/>
              </a:solidFill>
              <a:latin typeface="Segoe UI Light" panose="020B0502040204020203" pitchFamily="34" charset="0"/>
              <a:cs typeface="Segoe UI Light" panose="020B0502040204020203" pitchFamily="34" charset="0"/>
            </a:endParaRPr>
          </a:p>
          <a:p>
            <a:pPr marL="0" indent="0">
              <a:buNone/>
            </a:pPr>
            <a:r>
              <a:rPr lang="en-US" dirty="0">
                <a:solidFill>
                  <a:schemeClr val="bg1"/>
                </a:solidFill>
                <a:latin typeface="Segoe UI Light" panose="020B0502040204020203" pitchFamily="34" charset="0"/>
                <a:cs typeface="Segoe UI Light" panose="020B0502040204020203" pitchFamily="34" charset="0"/>
              </a:rPr>
              <a:t>Simply offering high availability SLAs are not sufficient!</a:t>
            </a:r>
          </a:p>
          <a:p>
            <a:endParaRPr lang="en-US" dirty="0">
              <a:solidFill>
                <a:schemeClr val="bg1"/>
              </a:solidFill>
              <a:latin typeface="Segoe UI Light" panose="020B0502040204020203" pitchFamily="34" charset="0"/>
              <a:cs typeface="Segoe UI Light" panose="020B0502040204020203" pitchFamily="34" charset="0"/>
            </a:endParaRPr>
          </a:p>
          <a:p>
            <a:pPr marL="0" indent="0">
              <a:buNone/>
            </a:pPr>
            <a:r>
              <a:rPr lang="en-US" dirty="0">
                <a:solidFill>
                  <a:srgbClr val="00B0F0"/>
                </a:solidFill>
                <a:latin typeface="Segoe UI Light" panose="020B0502040204020203" pitchFamily="34" charset="0"/>
                <a:cs typeface="Segoe UI Light" panose="020B0502040204020203" pitchFamily="34" charset="0"/>
              </a:rPr>
              <a:t>Cosmos DB: </a:t>
            </a:r>
          </a:p>
          <a:p>
            <a:pPr lvl="1"/>
            <a:r>
              <a:rPr lang="en-US" dirty="0">
                <a:solidFill>
                  <a:schemeClr val="bg1"/>
                </a:solidFill>
                <a:latin typeface="Segoe UI Light" panose="020B0502040204020203" pitchFamily="34" charset="0"/>
                <a:cs typeface="Segoe UI Light" panose="020B0502040204020203" pitchFamily="34" charset="0"/>
              </a:rPr>
              <a:t>99.99% HA within a single region</a:t>
            </a:r>
          </a:p>
          <a:p>
            <a:pPr lvl="1"/>
            <a:r>
              <a:rPr lang="en-US" dirty="0">
                <a:solidFill>
                  <a:schemeClr val="bg1"/>
                </a:solidFill>
                <a:latin typeface="Segoe UI Light" panose="020B0502040204020203" pitchFamily="34" charset="0"/>
                <a:cs typeface="Segoe UI Light" panose="020B0502040204020203" pitchFamily="34" charset="0"/>
              </a:rPr>
              <a:t>99.99 SLA throughput, latency, consistency </a:t>
            </a:r>
            <a:r>
              <a:rPr lang="en-US" u="sng" dirty="0">
                <a:solidFill>
                  <a:srgbClr val="92D050"/>
                </a:solidFill>
                <a:latin typeface="Segoe UI Light" panose="020B0502040204020203" pitchFamily="34" charset="0"/>
                <a:cs typeface="Segoe UI Light" panose="020B0502040204020203" pitchFamily="34" charset="0"/>
              </a:rPr>
              <a:t>all at the 99</a:t>
            </a:r>
            <a:r>
              <a:rPr lang="en-US" u="sng" baseline="30000" dirty="0">
                <a:solidFill>
                  <a:srgbClr val="92D050"/>
                </a:solidFill>
                <a:latin typeface="Segoe UI Light" panose="020B0502040204020203" pitchFamily="34" charset="0"/>
                <a:cs typeface="Segoe UI Light" panose="020B0502040204020203" pitchFamily="34" charset="0"/>
              </a:rPr>
              <a:t>th</a:t>
            </a:r>
            <a:r>
              <a:rPr lang="en-US" u="sng" dirty="0">
                <a:solidFill>
                  <a:srgbClr val="92D050"/>
                </a:solidFill>
                <a:latin typeface="Segoe UI Light" panose="020B0502040204020203" pitchFamily="34" charset="0"/>
                <a:cs typeface="Segoe UI Light" panose="020B0502040204020203" pitchFamily="34" charset="0"/>
              </a:rPr>
              <a:t> percentile</a:t>
            </a:r>
          </a:p>
          <a:p>
            <a:pPr marL="267852" indent="-267852" defTabSz="857124"/>
            <a:endParaRPr lang="en-US" sz="2295" kern="0" dirty="0">
              <a:solidFill>
                <a:schemeClr val="bg1"/>
              </a:solidFill>
              <a:latin typeface="Segoe UI Light" panose="020B0502040204020203" pitchFamily="34" charset="0"/>
              <a:cs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193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foundational Azure Service, Security and Compliance is an important aspect of Azure</a:t>
            </a:r>
            <a:r>
              <a:rPr lang="en-US" baseline="0" dirty="0"/>
              <a:t> Cosmos DB. Several high value Microsoft services that have stringent compliance and security requirements are built on Azure Cosmos DB. All of the data is encrypted at rest and it is enabled by default. We made sure that we continue to provide the performance guarantees even with encryption enabled and this is transparent to your application.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73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a:t>
            </a:fld>
            <a:endParaRPr lang="en-US"/>
          </a:p>
        </p:txBody>
      </p:sp>
    </p:spTree>
    <p:extLst>
      <p:ext uri="{BB962C8B-B14F-4D97-AF65-F5344CB8AC3E}">
        <p14:creationId xmlns:p14="http://schemas.microsoft.com/office/powerpoint/2010/main" val="14323342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defRPr/>
            </a:pPr>
            <a:r>
              <a:rPr lang="en-US" spc="-292" dirty="0">
                <a:solidFill>
                  <a:schemeClr val="bg1"/>
                </a:solidFill>
                <a:ea typeface="Segoe UI Black" panose="020B0A02040204020203" pitchFamily="34" charset="0"/>
                <a:cs typeface="Segoe UI Light" panose="020B0502040204020203" pitchFamily="34" charset="0"/>
              </a:rPr>
              <a:t>(</a:t>
            </a:r>
            <a:r>
              <a:rPr lang="en-US" kern="0" dirty="0">
                <a:solidFill>
                  <a:schemeClr val="bg1"/>
                </a:solidFill>
                <a:cs typeface="Segoe UI Light" panose="020B0502040204020203" pitchFamily="34" charset="0"/>
              </a:rPr>
              <a:t>Cosmos DB more cost effective than their OSS counter-parts running on-premises or virtual machines</a:t>
            </a:r>
            <a:r>
              <a:rPr lang="en-US" spc="-292" dirty="0">
                <a:solidFill>
                  <a:schemeClr val="bg1"/>
                </a:solidFill>
                <a:ea typeface="Segoe UI Black" panose="020B0A02040204020203" pitchFamily="34" charset="0"/>
                <a:cs typeface="Segoe UI Light" panose="020B0502040204020203" pitchFamily="34" charset="0"/>
              </a:rPr>
              <a:t>)</a:t>
            </a:r>
          </a:p>
          <a:p>
            <a:pPr defTabSz="950464">
              <a:spcAft>
                <a:spcPts val="346"/>
              </a:spcAft>
              <a:defRPr/>
            </a:pPr>
            <a:endParaRPr lang="en-US" kern="0" dirty="0">
              <a:solidFill>
                <a:schemeClr val="bg1"/>
              </a:solidFill>
              <a:cs typeface="Segoe UI Light" panose="020B0502040204020203" pitchFamily="34" charset="0"/>
            </a:endParaRPr>
          </a:p>
          <a:p>
            <a:pPr defTabSz="950464">
              <a:spcAft>
                <a:spcPts val="346"/>
              </a:spcAft>
              <a:defRPr/>
            </a:pPr>
            <a:r>
              <a:rPr lang="en-US" kern="0" dirty="0">
                <a:solidFill>
                  <a:schemeClr val="bg1"/>
                </a:solidFill>
                <a:cs typeface="Segoe UI Light" panose="020B0502040204020203" pitchFamily="34" charset="0"/>
              </a:rPr>
              <a:t>The TCO for Azure Cosmos DB and AWS DynamoDB in this moderate scenario were comparable, with Azure Cosmos DB slightly (~10%) cheaper due to lower costs for write requests.</a:t>
            </a:r>
          </a:p>
          <a:p>
            <a:endParaRPr lang="en-US" dirty="0"/>
          </a:p>
          <a:p>
            <a:r>
              <a:rPr lang="en-US" b="1" dirty="0">
                <a:solidFill>
                  <a:srgbClr val="00B0F0"/>
                </a:solidFill>
                <a:latin typeface="Segoe UI Light" panose="020B0502040204020203" pitchFamily="34" charset="0"/>
                <a:cs typeface="Segoe UI Light" panose="020B0502040204020203" pitchFamily="34" charset="0"/>
              </a:rPr>
              <a:t>Cosmos DB </a:t>
            </a:r>
            <a:r>
              <a:rPr lang="en-US" dirty="0">
                <a:solidFill>
                  <a:srgbClr val="00B0F0"/>
                </a:solidFill>
                <a:latin typeface="Segoe UI Light" panose="020B0502040204020203" pitchFamily="34" charset="0"/>
                <a:cs typeface="Segoe UI Light" panose="020B0502040204020203" pitchFamily="34" charset="0"/>
              </a:rPr>
              <a:t>TCO is</a:t>
            </a:r>
            <a:r>
              <a:rPr lang="en-US" b="1" dirty="0">
                <a:solidFill>
                  <a:srgbClr val="00B0F0"/>
                </a:solidFill>
                <a:latin typeface="Segoe UI Light" panose="020B0502040204020203" pitchFamily="34" charset="0"/>
                <a:cs typeface="Segoe UI Light" panose="020B0502040204020203" pitchFamily="34" charset="0"/>
              </a:rPr>
              <a:t> comparable</a:t>
            </a:r>
            <a:r>
              <a:rPr lang="en-US" b="1" dirty="0">
                <a:solidFill>
                  <a:schemeClr val="bg1"/>
                </a:solidFill>
                <a:latin typeface="Segoe UI Light" panose="020B0502040204020203" pitchFamily="34" charset="0"/>
                <a:cs typeface="Segoe UI Light" panose="020B0502040204020203" pitchFamily="34" charset="0"/>
              </a:rPr>
              <a:t> </a:t>
            </a:r>
            <a:r>
              <a:rPr lang="en-US" dirty="0">
                <a:solidFill>
                  <a:schemeClr val="bg1"/>
                </a:solidFill>
                <a:latin typeface="Segoe UI Light" panose="020B0502040204020203" pitchFamily="34" charset="0"/>
                <a:cs typeface="Segoe UI Light" panose="020B0502040204020203" pitchFamily="34" charset="0"/>
              </a:rPr>
              <a:t>to that of</a:t>
            </a:r>
            <a:r>
              <a:rPr lang="en-US" b="1" dirty="0">
                <a:solidFill>
                  <a:schemeClr val="bg1"/>
                </a:solidFill>
                <a:latin typeface="Segoe UI Light" panose="020B0502040204020203" pitchFamily="34" charset="0"/>
                <a:cs typeface="Segoe UI Light" panose="020B0502040204020203" pitchFamily="34" charset="0"/>
              </a:rPr>
              <a:t> OSS Cassandra</a:t>
            </a:r>
            <a:r>
              <a:rPr lang="en-US" dirty="0">
                <a:solidFill>
                  <a:schemeClr val="bg1"/>
                </a:solidFill>
                <a:latin typeface="Segoe UI Light" panose="020B0502040204020203" pitchFamily="34" charset="0"/>
                <a:cs typeface="Segoe UI Light" panose="020B0502040204020203" pitchFamily="34" charset="0"/>
              </a:rPr>
              <a:t> running on Azure D14v2 VMs for scenarios involving </a:t>
            </a:r>
            <a:r>
              <a:rPr lang="en-US" b="1" dirty="0">
                <a:solidFill>
                  <a:srgbClr val="00B0F0"/>
                </a:solidFill>
                <a:latin typeface="Segoe UI Light" panose="020B0502040204020203" pitchFamily="34" charset="0"/>
                <a:cs typeface="Segoe UI Light" panose="020B0502040204020203" pitchFamily="34" charset="0"/>
              </a:rPr>
              <a:t>high sustained </a:t>
            </a:r>
            <a:r>
              <a:rPr lang="en-US" dirty="0">
                <a:solidFill>
                  <a:schemeClr val="bg1"/>
                </a:solidFill>
                <a:latin typeface="Segoe UI Light" panose="020B0502040204020203" pitchFamily="34" charset="0"/>
                <a:cs typeface="Segoe UI Light" panose="020B0502040204020203" pitchFamily="34" charset="0"/>
              </a:rPr>
              <a:t>pre-dominantly</a:t>
            </a:r>
            <a:r>
              <a:rPr lang="en-US" b="1" dirty="0">
                <a:solidFill>
                  <a:srgbClr val="00B0F0"/>
                </a:solidFill>
                <a:latin typeface="Segoe UI Light" panose="020B0502040204020203" pitchFamily="34" charset="0"/>
                <a:cs typeface="Segoe UI Light" panose="020B0502040204020203" pitchFamily="34" charset="0"/>
              </a:rPr>
              <a:t> write workloads </a:t>
            </a:r>
            <a:r>
              <a:rPr lang="en-US" b="1" dirty="0">
                <a:solidFill>
                  <a:schemeClr val="bg1"/>
                </a:solidFill>
                <a:latin typeface="Segoe UI Light" panose="020B0502040204020203" pitchFamily="34" charset="0"/>
                <a:cs typeface="Segoe UI Light" panose="020B0502040204020203" pitchFamily="34" charset="0"/>
              </a:rPr>
              <a:t>with low storage needs</a:t>
            </a:r>
            <a:r>
              <a:rPr lang="en-US" dirty="0">
                <a:solidFill>
                  <a:schemeClr val="bg1"/>
                </a:solidFill>
                <a:latin typeface="Segoe UI Light" panose="020B0502040204020203" pitchFamily="34" charset="0"/>
                <a:cs typeface="Segoe UI Light" panose="020B0502040204020203" pitchFamily="34" charset="0"/>
              </a:rPr>
              <a:t> </a:t>
            </a:r>
          </a:p>
          <a:p>
            <a:endParaRPr lang="en-US" dirty="0">
              <a:solidFill>
                <a:schemeClr val="bg1"/>
              </a:solidFill>
              <a:latin typeface="Segoe UI Light" panose="020B0502040204020203" pitchFamily="34" charset="0"/>
              <a:cs typeface="Segoe UI Light" panose="020B0502040204020203" pitchFamily="34" charset="0"/>
            </a:endParaRPr>
          </a:p>
          <a:p>
            <a:r>
              <a:rPr lang="en-US" dirty="0">
                <a:solidFill>
                  <a:schemeClr val="bg1"/>
                </a:solidFill>
                <a:latin typeface="Segoe UI Light" panose="020B0502040204020203" pitchFamily="34" charset="0"/>
                <a:cs typeface="Segoe UI Light" panose="020B0502040204020203" pitchFamily="34" charset="0"/>
              </a:rPr>
              <a:t>Balanced read / write mix workload or </a:t>
            </a:r>
            <a:r>
              <a:rPr lang="en-US" dirty="0" err="1">
                <a:solidFill>
                  <a:schemeClr val="bg1"/>
                </a:solidFill>
                <a:latin typeface="Segoe UI Light" panose="020B0502040204020203" pitchFamily="34" charset="0"/>
                <a:cs typeface="Segoe UI Light" panose="020B0502040204020203" pitchFamily="34" charset="0"/>
              </a:rPr>
              <a:t>bursty</a:t>
            </a:r>
            <a:r>
              <a:rPr lang="en-US" dirty="0">
                <a:solidFill>
                  <a:schemeClr val="bg1"/>
                </a:solidFill>
                <a:latin typeface="Segoe UI Light" panose="020B0502040204020203" pitchFamily="34" charset="0"/>
                <a:cs typeface="Segoe UI Light" panose="020B0502040204020203" pitchFamily="34" charset="0"/>
              </a:rPr>
              <a:t> workload - </a:t>
            </a:r>
            <a:r>
              <a:rPr lang="en-US" b="1" dirty="0">
                <a:solidFill>
                  <a:srgbClr val="00B0F0"/>
                </a:solidFill>
                <a:latin typeface="Segoe UI Light" panose="020B0502040204020203" pitchFamily="34" charset="0"/>
                <a:cs typeface="Segoe UI Light" panose="020B0502040204020203" pitchFamily="34" charset="0"/>
              </a:rPr>
              <a:t>Cosmos DB TCO can be up to 4 time lower than OSS Cassandra</a:t>
            </a:r>
            <a:r>
              <a:rPr lang="en-US" b="1" dirty="0">
                <a:solidFill>
                  <a:schemeClr val="bg1"/>
                </a:solidFill>
                <a:latin typeface="Segoe UI Light" panose="020B0502040204020203" pitchFamily="34" charset="0"/>
                <a:cs typeface="Segoe UI Light" panose="020B0502040204020203" pitchFamily="34" charset="0"/>
              </a:rPr>
              <a:t> </a:t>
            </a:r>
            <a:r>
              <a:rPr lang="en-US" dirty="0">
                <a:solidFill>
                  <a:schemeClr val="bg1"/>
                </a:solidFill>
                <a:latin typeface="Segoe UI Light" panose="020B0502040204020203" pitchFamily="34" charset="0"/>
                <a:cs typeface="Segoe UI Light" panose="020B0502040204020203" pitchFamily="34" charset="0"/>
              </a:rPr>
              <a:t>running on Azure VMs</a:t>
            </a:r>
          </a:p>
          <a:p>
            <a:endParaRPr lang="en-US" dirty="0">
              <a:solidFill>
                <a:schemeClr val="bg1"/>
              </a:solidFill>
              <a:latin typeface="Segoe UI Light" panose="020B0502040204020203" pitchFamily="34" charset="0"/>
              <a:cs typeface="Segoe UI Light" panose="020B0502040204020203" pitchFamily="34" charset="0"/>
            </a:endParaRPr>
          </a:p>
          <a:p>
            <a:r>
              <a:rPr lang="en-US" dirty="0">
                <a:solidFill>
                  <a:schemeClr val="bg1"/>
                </a:solidFill>
                <a:latin typeface="Segoe UI Light" panose="020B0502040204020203" pitchFamily="34" charset="0"/>
                <a:cs typeface="Segoe UI Light" panose="020B0502040204020203" pitchFamily="34" charset="0"/>
              </a:rPr>
              <a:t>However, the non-trivial dev/ops cost component brings the </a:t>
            </a:r>
            <a:r>
              <a:rPr lang="en-US" dirty="0">
                <a:solidFill>
                  <a:srgbClr val="00B0F0"/>
                </a:solidFill>
                <a:latin typeface="Segoe UI Light" panose="020B0502040204020203" pitchFamily="34" charset="0"/>
                <a:cs typeface="Segoe UI Light" panose="020B0502040204020203" pitchFamily="34" charset="0"/>
              </a:rPr>
              <a:t>total cost of ownership of Cassandra deployment higher</a:t>
            </a:r>
          </a:p>
          <a:p>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60693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61</a:t>
            </a:fld>
            <a:endParaRPr lang="en-US"/>
          </a:p>
        </p:txBody>
      </p:sp>
    </p:spTree>
    <p:extLst>
      <p:ext uri="{BB962C8B-B14F-4D97-AF65-F5344CB8AC3E}">
        <p14:creationId xmlns:p14="http://schemas.microsoft.com/office/powerpoint/2010/main" val="39050023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62</a:t>
            </a:fld>
            <a:endParaRPr lang="en-US"/>
          </a:p>
        </p:txBody>
      </p:sp>
    </p:spTree>
    <p:extLst>
      <p:ext uri="{BB962C8B-B14F-4D97-AF65-F5344CB8AC3E}">
        <p14:creationId xmlns:p14="http://schemas.microsoft.com/office/powerpoint/2010/main" val="4193689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63</a:t>
            </a:fld>
            <a:endParaRPr lang="en-US"/>
          </a:p>
        </p:txBody>
      </p:sp>
    </p:spTree>
    <p:extLst>
      <p:ext uri="{BB962C8B-B14F-4D97-AF65-F5344CB8AC3E}">
        <p14:creationId xmlns:p14="http://schemas.microsoft.com/office/powerpoint/2010/main" val="30465875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64</a:t>
            </a:fld>
            <a:endParaRPr lang="en-US"/>
          </a:p>
        </p:txBody>
      </p:sp>
    </p:spTree>
    <p:extLst>
      <p:ext uri="{BB962C8B-B14F-4D97-AF65-F5344CB8AC3E}">
        <p14:creationId xmlns:p14="http://schemas.microsoft.com/office/powerpoint/2010/main" val="2463105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65</a:t>
            </a:fld>
            <a:endParaRPr lang="en-US"/>
          </a:p>
        </p:txBody>
      </p:sp>
    </p:spTree>
    <p:extLst>
      <p:ext uri="{BB962C8B-B14F-4D97-AF65-F5344CB8AC3E}">
        <p14:creationId xmlns:p14="http://schemas.microsoft.com/office/powerpoint/2010/main" val="146775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33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8</a:t>
            </a:fld>
            <a:endParaRPr lang="en-US"/>
          </a:p>
        </p:txBody>
      </p:sp>
    </p:spTree>
    <p:extLst>
      <p:ext uri="{BB962C8B-B14F-4D97-AF65-F5344CB8AC3E}">
        <p14:creationId xmlns:p14="http://schemas.microsoft.com/office/powerpoint/2010/main" val="2084549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C4B1-58FE-4C51-97F7-84305AD64E9C}" type="slidenum">
              <a:rPr lang="en-US" smtClean="0"/>
              <a:t>9</a:t>
            </a:fld>
            <a:endParaRPr lang="en-US"/>
          </a:p>
        </p:txBody>
      </p:sp>
    </p:spTree>
    <p:extLst>
      <p:ext uri="{BB962C8B-B14F-4D97-AF65-F5344CB8AC3E}">
        <p14:creationId xmlns:p14="http://schemas.microsoft.com/office/powerpoint/2010/main" val="575044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7.emf"/><Relationship Id="rId4" Type="http://schemas.openxmlformats.org/officeDocument/2006/relationships/oleObject" Target="../embeddings/oleObject9.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10.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b="-134"/>
          <a:stretch/>
        </p:blipFill>
        <p:spPr>
          <a:xfrm>
            <a:off x="0" y="-8930"/>
            <a:ext cx="12436475" cy="6995517"/>
          </a:xfrm>
          <a:prstGeom prst="rect">
            <a:avLst/>
          </a:prstGeom>
        </p:spPr>
      </p:pic>
      <p:sp>
        <p:nvSpPr>
          <p:cNvPr id="2" name="Rectangle 1"/>
          <p:cNvSpPr/>
          <p:nvPr/>
        </p:nvSpPr>
        <p:spPr bwMode="auto">
          <a:xfrm>
            <a:off x="271398" y="2125677"/>
            <a:ext cx="6404040" cy="356616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76768">
                      <a:srgbClr val="FFFFFF"/>
                    </a:gs>
                    <a:gs pos="53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57"/>
            <a:ext cx="6402388" cy="1737360"/>
          </a:xfrm>
        </p:spPr>
        <p:txBody>
          <a:bodyPr tIns="109728" bIns="109728">
            <a:noAutofit/>
          </a:bodyPr>
          <a:lstStyle>
            <a:lvl1pPr marL="0" indent="0">
              <a:spcBef>
                <a:spcPts val="0"/>
              </a:spcBef>
              <a:buNone/>
              <a:defRPr sz="3200">
                <a:gradFill>
                  <a:gsLst>
                    <a:gs pos="76768">
                      <a:srgbClr val="FFFFFF"/>
                    </a:gs>
                    <a:gs pos="53000">
                      <a:srgbClr val="FFFFFF"/>
                    </a:gs>
                  </a:gsLst>
                  <a:lin ang="5400000" scaled="0"/>
                </a:gradFill>
              </a:defRPr>
            </a:lvl1pPr>
          </a:lstStyle>
          <a:p>
            <a:pPr lvl="0"/>
            <a:r>
              <a:rPr lang="en-US" dirty="0"/>
              <a:t>Speaker Name</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7200" y="6162450"/>
            <a:ext cx="1646238" cy="35264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2013148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63275" y="6161091"/>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585216" y="264964"/>
            <a:ext cx="11226195" cy="1097302"/>
          </a:xfrm>
        </p:spPr>
        <p:txBody>
          <a:bodyPr lIns="0" tIns="91440" rIns="146304" bIns="91440"/>
          <a:lstStyle>
            <a:lvl1pPr>
              <a:lnSpc>
                <a:spcPts val="4900"/>
              </a:lnSpc>
              <a:defRPr sz="4400" baseline="0">
                <a:solidFill>
                  <a:schemeClr val="accent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176290418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Solid">
    <p:bg>
      <p:bgPr>
        <a:solidFill>
          <a:schemeClr val="accent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2610805" y="5270501"/>
            <a:ext cx="9827154" cy="1724754"/>
            <a:chOff x="4402138" y="4330700"/>
            <a:chExt cx="4757738" cy="835026"/>
          </a:xfrm>
        </p:grpSpPr>
        <p:sp>
          <p:nvSpPr>
            <p:cNvPr id="7" name="Freeform 8"/>
            <p:cNvSpPr>
              <a:spLocks/>
            </p:cNvSpPr>
            <p:nvPr/>
          </p:nvSpPr>
          <p:spPr bwMode="auto">
            <a:xfrm>
              <a:off x="4402138" y="4602163"/>
              <a:ext cx="2403475" cy="563563"/>
            </a:xfrm>
            <a:custGeom>
              <a:avLst/>
              <a:gdLst>
                <a:gd name="T0" fmla="*/ 1368 w 2213"/>
                <a:gd name="T1" fmla="*/ 82 h 519"/>
                <a:gd name="T2" fmla="*/ 0 w 2213"/>
                <a:gd name="T3" fmla="*/ 519 h 519"/>
                <a:gd name="T4" fmla="*/ 784 w 2213"/>
                <a:gd name="T5" fmla="*/ 519 h 519"/>
                <a:gd name="T6" fmla="*/ 2213 w 2213"/>
                <a:gd name="T7" fmla="*/ 519 h 519"/>
                <a:gd name="T8" fmla="*/ 1368 w 2213"/>
                <a:gd name="T9" fmla="*/ 82 h 519"/>
              </a:gdLst>
              <a:ahLst/>
              <a:cxnLst>
                <a:cxn ang="0">
                  <a:pos x="T0" y="T1"/>
                </a:cxn>
                <a:cxn ang="0">
                  <a:pos x="T2" y="T3"/>
                </a:cxn>
                <a:cxn ang="0">
                  <a:pos x="T4" y="T5"/>
                </a:cxn>
                <a:cxn ang="0">
                  <a:pos x="T6" y="T7"/>
                </a:cxn>
                <a:cxn ang="0">
                  <a:pos x="T8" y="T9"/>
                </a:cxn>
              </a:cxnLst>
              <a:rect l="0" t="0" r="r" b="b"/>
              <a:pathLst>
                <a:path w="2213" h="519">
                  <a:moveTo>
                    <a:pt x="1368" y="82"/>
                  </a:moveTo>
                  <a:cubicBezTo>
                    <a:pt x="886" y="0"/>
                    <a:pt x="373" y="146"/>
                    <a:pt x="0" y="519"/>
                  </a:cubicBezTo>
                  <a:cubicBezTo>
                    <a:pt x="784" y="519"/>
                    <a:pt x="784" y="519"/>
                    <a:pt x="784" y="519"/>
                  </a:cubicBezTo>
                  <a:cubicBezTo>
                    <a:pt x="2213" y="519"/>
                    <a:pt x="2213" y="519"/>
                    <a:pt x="2213" y="519"/>
                  </a:cubicBezTo>
                  <a:cubicBezTo>
                    <a:pt x="1974" y="280"/>
                    <a:pt x="1678" y="134"/>
                    <a:pt x="1368" y="8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596"/>
              <a:endParaRPr lang="en-US" sz="2448" dirty="0">
                <a:solidFill>
                  <a:srgbClr val="000000"/>
                </a:solidFill>
              </a:endParaRPr>
            </a:p>
          </p:txBody>
        </p:sp>
        <p:sp>
          <p:nvSpPr>
            <p:cNvPr id="9" name="Freeform 9"/>
            <p:cNvSpPr>
              <a:spLocks/>
            </p:cNvSpPr>
            <p:nvPr/>
          </p:nvSpPr>
          <p:spPr bwMode="auto">
            <a:xfrm>
              <a:off x="5503863" y="4330700"/>
              <a:ext cx="3656013" cy="835025"/>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596"/>
              <a:endParaRPr lang="en-US" sz="2448" dirty="0">
                <a:solidFill>
                  <a:srgbClr val="000000"/>
                </a:solidFill>
              </a:endParaRPr>
            </a:p>
          </p:txBody>
        </p:sp>
        <p:sp>
          <p:nvSpPr>
            <p:cNvPr id="10" name="Freeform 17"/>
            <p:cNvSpPr>
              <a:spLocks/>
            </p:cNvSpPr>
            <p:nvPr/>
          </p:nvSpPr>
          <p:spPr bwMode="auto">
            <a:xfrm>
              <a:off x="6896100" y="4733925"/>
              <a:ext cx="2005013" cy="431800"/>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596"/>
              <a:endParaRPr lang="en-US" sz="2448" dirty="0">
                <a:solidFill>
                  <a:srgbClr val="000000"/>
                </a:solidFill>
              </a:endParaRPr>
            </a:p>
          </p:txBody>
        </p:sp>
      </p:grpSp>
      <p:graphicFrame>
        <p:nvGraphicFramePr>
          <p:cNvPr id="4" name="Object 3"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576072" y="2142637"/>
            <a:ext cx="11228387" cy="1720381"/>
          </a:xfrm>
        </p:spPr>
        <p:txBody>
          <a:bodyPr/>
          <a:lstStyle>
            <a:lvl1pPr>
              <a:defRPr sz="5999">
                <a:solidFill>
                  <a:schemeClr val="bg1"/>
                </a:solidFill>
              </a:defRPr>
            </a:lvl1pPr>
          </a:lstStyle>
          <a:p>
            <a:r>
              <a:rPr lang="en-US" dirty="0"/>
              <a:t>Headline here</a:t>
            </a:r>
          </a:p>
        </p:txBody>
      </p:sp>
      <p:sp>
        <p:nvSpPr>
          <p:cNvPr id="3" name="Subtitle 2"/>
          <p:cNvSpPr>
            <a:spLocks noGrp="1"/>
          </p:cNvSpPr>
          <p:nvPr>
            <p:ph type="subTitle" idx="1" hasCustomPrompt="1"/>
          </p:nvPr>
        </p:nvSpPr>
        <p:spPr>
          <a:xfrm>
            <a:off x="576073" y="3954463"/>
            <a:ext cx="8705850" cy="1055382"/>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21958" y="327122"/>
            <a:ext cx="1606856" cy="591072"/>
          </a:xfrm>
          <a:prstGeom prst="rect">
            <a:avLst/>
          </a:prstGeom>
        </p:spPr>
      </p:pic>
      <p:grpSp>
        <p:nvGrpSpPr>
          <p:cNvPr id="89" name="Group 88"/>
          <p:cNvGrpSpPr/>
          <p:nvPr userDrawn="1"/>
        </p:nvGrpSpPr>
        <p:grpSpPr>
          <a:xfrm>
            <a:off x="5565776" y="-357187"/>
            <a:ext cx="7088188" cy="7088188"/>
            <a:chOff x="5565775" y="-357188"/>
            <a:chExt cx="7088188" cy="7088188"/>
          </a:xfrm>
        </p:grpSpPr>
        <p:sp>
          <p:nvSpPr>
            <p:cNvPr id="17" name="Freeform 204"/>
            <p:cNvSpPr>
              <a:spLocks/>
            </p:cNvSpPr>
            <p:nvPr userDrawn="1"/>
          </p:nvSpPr>
          <p:spPr bwMode="auto">
            <a:xfrm>
              <a:off x="7485063" y="3132137"/>
              <a:ext cx="2763838" cy="2762250"/>
            </a:xfrm>
            <a:custGeom>
              <a:avLst/>
              <a:gdLst>
                <a:gd name="T0" fmla="*/ 698 w 1741"/>
                <a:gd name="T1" fmla="*/ 182 h 1740"/>
                <a:gd name="T2" fmla="*/ 698 w 1741"/>
                <a:gd name="T3" fmla="*/ 0 h 1740"/>
                <a:gd name="T4" fmla="*/ 248 w 1741"/>
                <a:gd name="T5" fmla="*/ 0 h 1740"/>
                <a:gd name="T6" fmla="*/ 248 w 1741"/>
                <a:gd name="T7" fmla="*/ 182 h 1740"/>
                <a:gd name="T8" fmla="*/ 0 w 1741"/>
                <a:gd name="T9" fmla="*/ 182 h 1740"/>
                <a:gd name="T10" fmla="*/ 0 w 1741"/>
                <a:gd name="T11" fmla="*/ 228 h 1740"/>
                <a:gd name="T12" fmla="*/ 58 w 1741"/>
                <a:gd name="T13" fmla="*/ 228 h 1740"/>
                <a:gd name="T14" fmla="*/ 58 w 1741"/>
                <a:gd name="T15" fmla="*/ 1740 h 1740"/>
                <a:gd name="T16" fmla="*/ 1682 w 1741"/>
                <a:gd name="T17" fmla="*/ 1740 h 1740"/>
                <a:gd name="T18" fmla="*/ 1682 w 1741"/>
                <a:gd name="T19" fmla="*/ 228 h 1740"/>
                <a:gd name="T20" fmla="*/ 1741 w 1741"/>
                <a:gd name="T21" fmla="*/ 228 h 1740"/>
                <a:gd name="T22" fmla="*/ 1741 w 1741"/>
                <a:gd name="T23" fmla="*/ 182 h 1740"/>
                <a:gd name="T24" fmla="*/ 698 w 1741"/>
                <a:gd name="T25" fmla="*/ 182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740">
                  <a:moveTo>
                    <a:pt x="698" y="182"/>
                  </a:moveTo>
                  <a:lnTo>
                    <a:pt x="698" y="0"/>
                  </a:lnTo>
                  <a:lnTo>
                    <a:pt x="248" y="0"/>
                  </a:lnTo>
                  <a:lnTo>
                    <a:pt x="248" y="182"/>
                  </a:lnTo>
                  <a:lnTo>
                    <a:pt x="0" y="182"/>
                  </a:lnTo>
                  <a:lnTo>
                    <a:pt x="0" y="228"/>
                  </a:lnTo>
                  <a:lnTo>
                    <a:pt x="58" y="228"/>
                  </a:lnTo>
                  <a:lnTo>
                    <a:pt x="58" y="1740"/>
                  </a:lnTo>
                  <a:lnTo>
                    <a:pt x="1682" y="1740"/>
                  </a:lnTo>
                  <a:lnTo>
                    <a:pt x="1682" y="228"/>
                  </a:lnTo>
                  <a:lnTo>
                    <a:pt x="1741" y="228"/>
                  </a:lnTo>
                  <a:lnTo>
                    <a:pt x="1741" y="182"/>
                  </a:lnTo>
                  <a:lnTo>
                    <a:pt x="698" y="18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8" name="Freeform 205"/>
            <p:cNvSpPr>
              <a:spLocks/>
            </p:cNvSpPr>
            <p:nvPr userDrawn="1"/>
          </p:nvSpPr>
          <p:spPr bwMode="auto">
            <a:xfrm>
              <a:off x="7485063" y="3132137"/>
              <a:ext cx="2763838" cy="2762250"/>
            </a:xfrm>
            <a:custGeom>
              <a:avLst/>
              <a:gdLst>
                <a:gd name="T0" fmla="*/ 698 w 1741"/>
                <a:gd name="T1" fmla="*/ 182 h 1740"/>
                <a:gd name="T2" fmla="*/ 698 w 1741"/>
                <a:gd name="T3" fmla="*/ 0 h 1740"/>
                <a:gd name="T4" fmla="*/ 248 w 1741"/>
                <a:gd name="T5" fmla="*/ 0 h 1740"/>
                <a:gd name="T6" fmla="*/ 248 w 1741"/>
                <a:gd name="T7" fmla="*/ 182 h 1740"/>
                <a:gd name="T8" fmla="*/ 0 w 1741"/>
                <a:gd name="T9" fmla="*/ 182 h 1740"/>
                <a:gd name="T10" fmla="*/ 0 w 1741"/>
                <a:gd name="T11" fmla="*/ 228 h 1740"/>
                <a:gd name="T12" fmla="*/ 58 w 1741"/>
                <a:gd name="T13" fmla="*/ 228 h 1740"/>
                <a:gd name="T14" fmla="*/ 58 w 1741"/>
                <a:gd name="T15" fmla="*/ 1740 h 1740"/>
                <a:gd name="T16" fmla="*/ 1682 w 1741"/>
                <a:gd name="T17" fmla="*/ 1740 h 1740"/>
                <a:gd name="T18" fmla="*/ 1682 w 1741"/>
                <a:gd name="T19" fmla="*/ 228 h 1740"/>
                <a:gd name="T20" fmla="*/ 1741 w 1741"/>
                <a:gd name="T21" fmla="*/ 228 h 1740"/>
                <a:gd name="T22" fmla="*/ 1741 w 1741"/>
                <a:gd name="T23" fmla="*/ 182 h 1740"/>
                <a:gd name="T24" fmla="*/ 698 w 1741"/>
                <a:gd name="T25" fmla="*/ 182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740">
                  <a:moveTo>
                    <a:pt x="698" y="182"/>
                  </a:moveTo>
                  <a:lnTo>
                    <a:pt x="698" y="0"/>
                  </a:lnTo>
                  <a:lnTo>
                    <a:pt x="248" y="0"/>
                  </a:lnTo>
                  <a:lnTo>
                    <a:pt x="248" y="182"/>
                  </a:lnTo>
                  <a:lnTo>
                    <a:pt x="0" y="182"/>
                  </a:lnTo>
                  <a:lnTo>
                    <a:pt x="0" y="228"/>
                  </a:lnTo>
                  <a:lnTo>
                    <a:pt x="58" y="228"/>
                  </a:lnTo>
                  <a:lnTo>
                    <a:pt x="58" y="1740"/>
                  </a:lnTo>
                  <a:lnTo>
                    <a:pt x="1682" y="1740"/>
                  </a:lnTo>
                  <a:lnTo>
                    <a:pt x="1682" y="228"/>
                  </a:lnTo>
                  <a:lnTo>
                    <a:pt x="1741" y="228"/>
                  </a:lnTo>
                  <a:lnTo>
                    <a:pt x="1741" y="182"/>
                  </a:lnTo>
                  <a:lnTo>
                    <a:pt x="698" y="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9" name="Freeform 206"/>
            <p:cNvSpPr>
              <a:spLocks/>
            </p:cNvSpPr>
            <p:nvPr userDrawn="1"/>
          </p:nvSpPr>
          <p:spPr bwMode="auto">
            <a:xfrm>
              <a:off x="8088313" y="577850"/>
              <a:ext cx="1508125" cy="99060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0" name="Freeform 207"/>
            <p:cNvSpPr>
              <a:spLocks/>
            </p:cNvSpPr>
            <p:nvPr userDrawn="1"/>
          </p:nvSpPr>
          <p:spPr bwMode="auto">
            <a:xfrm>
              <a:off x="9793288" y="1322387"/>
              <a:ext cx="541338" cy="350838"/>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1" name="Freeform 208"/>
            <p:cNvSpPr>
              <a:spLocks/>
            </p:cNvSpPr>
            <p:nvPr userDrawn="1"/>
          </p:nvSpPr>
          <p:spPr bwMode="auto">
            <a:xfrm>
              <a:off x="7386638" y="1501775"/>
              <a:ext cx="836613" cy="546100"/>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2" name="Rectangle 209"/>
            <p:cNvSpPr>
              <a:spLocks noChangeArrowheads="1"/>
            </p:cNvSpPr>
            <p:nvPr userDrawn="1"/>
          </p:nvSpPr>
          <p:spPr bwMode="auto">
            <a:xfrm>
              <a:off x="8518525" y="2017712"/>
              <a:ext cx="1846263" cy="15319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3" name="Rectangle 210"/>
            <p:cNvSpPr>
              <a:spLocks noChangeArrowheads="1"/>
            </p:cNvSpPr>
            <p:nvPr userDrawn="1"/>
          </p:nvSpPr>
          <p:spPr bwMode="auto">
            <a:xfrm>
              <a:off x="8518525" y="2017712"/>
              <a:ext cx="18462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4" name="Rectangle 211"/>
            <p:cNvSpPr>
              <a:spLocks noChangeArrowheads="1"/>
            </p:cNvSpPr>
            <p:nvPr userDrawn="1"/>
          </p:nvSpPr>
          <p:spPr bwMode="auto">
            <a:xfrm>
              <a:off x="8426450" y="1944687"/>
              <a:ext cx="2030413" cy="7302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5" name="Rectangle 212"/>
            <p:cNvSpPr>
              <a:spLocks noChangeArrowheads="1"/>
            </p:cNvSpPr>
            <p:nvPr userDrawn="1"/>
          </p:nvSpPr>
          <p:spPr bwMode="auto">
            <a:xfrm>
              <a:off x="8426450" y="1944687"/>
              <a:ext cx="20304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6" name="Rectangle 213"/>
            <p:cNvSpPr>
              <a:spLocks noChangeArrowheads="1"/>
            </p:cNvSpPr>
            <p:nvPr userDrawn="1"/>
          </p:nvSpPr>
          <p:spPr bwMode="auto">
            <a:xfrm>
              <a:off x="8704263" y="22209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7" name="Rectangle 214"/>
            <p:cNvSpPr>
              <a:spLocks noChangeArrowheads="1"/>
            </p:cNvSpPr>
            <p:nvPr userDrawn="1"/>
          </p:nvSpPr>
          <p:spPr bwMode="auto">
            <a:xfrm>
              <a:off x="8704263" y="22209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8" name="Rectangle 215"/>
            <p:cNvSpPr>
              <a:spLocks noChangeArrowheads="1"/>
            </p:cNvSpPr>
            <p:nvPr userDrawn="1"/>
          </p:nvSpPr>
          <p:spPr bwMode="auto">
            <a:xfrm>
              <a:off x="8704263" y="26400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9" name="Rectangle 216"/>
            <p:cNvSpPr>
              <a:spLocks noChangeArrowheads="1"/>
            </p:cNvSpPr>
            <p:nvPr userDrawn="1"/>
          </p:nvSpPr>
          <p:spPr bwMode="auto">
            <a:xfrm>
              <a:off x="8704263" y="26400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0" name="Freeform 217"/>
            <p:cNvSpPr>
              <a:spLocks/>
            </p:cNvSpPr>
            <p:nvPr userDrawn="1"/>
          </p:nvSpPr>
          <p:spPr bwMode="auto">
            <a:xfrm>
              <a:off x="8518525" y="2017712"/>
              <a:ext cx="652463" cy="615950"/>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1" name="Freeform 218"/>
            <p:cNvSpPr>
              <a:spLocks/>
            </p:cNvSpPr>
            <p:nvPr userDrawn="1"/>
          </p:nvSpPr>
          <p:spPr bwMode="auto">
            <a:xfrm>
              <a:off x="8518525" y="1944687"/>
              <a:ext cx="652463" cy="73025"/>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2" name="Freeform 219"/>
            <p:cNvSpPr>
              <a:spLocks/>
            </p:cNvSpPr>
            <p:nvPr userDrawn="1"/>
          </p:nvSpPr>
          <p:spPr bwMode="auto">
            <a:xfrm>
              <a:off x="8704263" y="2220912"/>
              <a:ext cx="436563" cy="239713"/>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3" name="Rectangle 220"/>
            <p:cNvSpPr>
              <a:spLocks noChangeArrowheads="1"/>
            </p:cNvSpPr>
            <p:nvPr userDrawn="1"/>
          </p:nvSpPr>
          <p:spPr bwMode="auto">
            <a:xfrm>
              <a:off x="8704263" y="3051175"/>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4" name="Rectangle 221"/>
            <p:cNvSpPr>
              <a:spLocks noChangeArrowheads="1"/>
            </p:cNvSpPr>
            <p:nvPr userDrawn="1"/>
          </p:nvSpPr>
          <p:spPr bwMode="auto">
            <a:xfrm>
              <a:off x="8704263" y="3051175"/>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5" name="Rectangle 222"/>
            <p:cNvSpPr>
              <a:spLocks noChangeArrowheads="1"/>
            </p:cNvSpPr>
            <p:nvPr userDrawn="1"/>
          </p:nvSpPr>
          <p:spPr bwMode="auto">
            <a:xfrm>
              <a:off x="8518525" y="3549650"/>
              <a:ext cx="1846263" cy="2344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6" name="Rectangle 223"/>
            <p:cNvSpPr>
              <a:spLocks noChangeArrowheads="1"/>
            </p:cNvSpPr>
            <p:nvPr userDrawn="1"/>
          </p:nvSpPr>
          <p:spPr bwMode="auto">
            <a:xfrm>
              <a:off x="8518525" y="3549650"/>
              <a:ext cx="1846263"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7" name="Rectangle 224"/>
            <p:cNvSpPr>
              <a:spLocks noChangeArrowheads="1"/>
            </p:cNvSpPr>
            <p:nvPr userDrawn="1"/>
          </p:nvSpPr>
          <p:spPr bwMode="auto">
            <a:xfrm>
              <a:off x="8426450" y="3513137"/>
              <a:ext cx="2030413" cy="7302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8" name="Rectangle 225"/>
            <p:cNvSpPr>
              <a:spLocks noChangeArrowheads="1"/>
            </p:cNvSpPr>
            <p:nvPr userDrawn="1"/>
          </p:nvSpPr>
          <p:spPr bwMode="auto">
            <a:xfrm>
              <a:off x="8426450" y="3513137"/>
              <a:ext cx="20304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39" name="Rectangle 226"/>
            <p:cNvSpPr>
              <a:spLocks noChangeArrowheads="1"/>
            </p:cNvSpPr>
            <p:nvPr userDrawn="1"/>
          </p:nvSpPr>
          <p:spPr bwMode="auto">
            <a:xfrm>
              <a:off x="9534525" y="5426075"/>
              <a:ext cx="239713" cy="46196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0" name="Rectangle 227"/>
            <p:cNvSpPr>
              <a:spLocks noChangeArrowheads="1"/>
            </p:cNvSpPr>
            <p:nvPr userDrawn="1"/>
          </p:nvSpPr>
          <p:spPr bwMode="auto">
            <a:xfrm>
              <a:off x="9115425" y="5426075"/>
              <a:ext cx="241300" cy="46196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1" name="Rectangle 228"/>
            <p:cNvSpPr>
              <a:spLocks noChangeArrowheads="1"/>
            </p:cNvSpPr>
            <p:nvPr userDrawn="1"/>
          </p:nvSpPr>
          <p:spPr bwMode="auto">
            <a:xfrm>
              <a:off x="9115425" y="5426075"/>
              <a:ext cx="24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2" name="Rectangle 229"/>
            <p:cNvSpPr>
              <a:spLocks noChangeArrowheads="1"/>
            </p:cNvSpPr>
            <p:nvPr userDrawn="1"/>
          </p:nvSpPr>
          <p:spPr bwMode="auto">
            <a:xfrm>
              <a:off x="8704263" y="37957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3" name="Rectangle 230"/>
            <p:cNvSpPr>
              <a:spLocks noChangeArrowheads="1"/>
            </p:cNvSpPr>
            <p:nvPr userDrawn="1"/>
          </p:nvSpPr>
          <p:spPr bwMode="auto">
            <a:xfrm>
              <a:off x="8704263" y="37957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4" name="Rectangle 231"/>
            <p:cNvSpPr>
              <a:spLocks noChangeArrowheads="1"/>
            </p:cNvSpPr>
            <p:nvPr userDrawn="1"/>
          </p:nvSpPr>
          <p:spPr bwMode="auto">
            <a:xfrm>
              <a:off x="8704263" y="420846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5" name="Rectangle 232"/>
            <p:cNvSpPr>
              <a:spLocks noChangeArrowheads="1"/>
            </p:cNvSpPr>
            <p:nvPr userDrawn="1"/>
          </p:nvSpPr>
          <p:spPr bwMode="auto">
            <a:xfrm>
              <a:off x="8704263" y="420846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6" name="Rectangle 233"/>
            <p:cNvSpPr>
              <a:spLocks noChangeArrowheads="1"/>
            </p:cNvSpPr>
            <p:nvPr userDrawn="1"/>
          </p:nvSpPr>
          <p:spPr bwMode="auto">
            <a:xfrm>
              <a:off x="8704263" y="46212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7" name="Rectangle 234"/>
            <p:cNvSpPr>
              <a:spLocks noChangeArrowheads="1"/>
            </p:cNvSpPr>
            <p:nvPr userDrawn="1"/>
          </p:nvSpPr>
          <p:spPr bwMode="auto">
            <a:xfrm>
              <a:off x="8704263" y="46212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8" name="Rectangle 235"/>
            <p:cNvSpPr>
              <a:spLocks noChangeArrowheads="1"/>
            </p:cNvSpPr>
            <p:nvPr userDrawn="1"/>
          </p:nvSpPr>
          <p:spPr bwMode="auto">
            <a:xfrm>
              <a:off x="8704263" y="5038725"/>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49" name="Rectangle 236"/>
            <p:cNvSpPr>
              <a:spLocks noChangeArrowheads="1"/>
            </p:cNvSpPr>
            <p:nvPr userDrawn="1"/>
          </p:nvSpPr>
          <p:spPr bwMode="auto">
            <a:xfrm>
              <a:off x="8704263" y="5038725"/>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0" name="Rectangle 237"/>
            <p:cNvSpPr>
              <a:spLocks noChangeArrowheads="1"/>
            </p:cNvSpPr>
            <p:nvPr userDrawn="1"/>
          </p:nvSpPr>
          <p:spPr bwMode="auto">
            <a:xfrm>
              <a:off x="8113713" y="5524500"/>
              <a:ext cx="98425"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1" name="Oval 238"/>
            <p:cNvSpPr>
              <a:spLocks noChangeArrowheads="1"/>
            </p:cNvSpPr>
            <p:nvPr userDrawn="1"/>
          </p:nvSpPr>
          <p:spPr bwMode="auto">
            <a:xfrm>
              <a:off x="7916863" y="5205412"/>
              <a:ext cx="485775" cy="48577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2" name="Oval 239"/>
            <p:cNvSpPr>
              <a:spLocks noChangeArrowheads="1"/>
            </p:cNvSpPr>
            <p:nvPr userDrawn="1"/>
          </p:nvSpPr>
          <p:spPr bwMode="auto">
            <a:xfrm>
              <a:off x="7977188" y="4953000"/>
              <a:ext cx="357188" cy="35718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3" name="Rectangle 240"/>
            <p:cNvSpPr>
              <a:spLocks noChangeArrowheads="1"/>
            </p:cNvSpPr>
            <p:nvPr userDrawn="1"/>
          </p:nvSpPr>
          <p:spPr bwMode="auto">
            <a:xfrm>
              <a:off x="7516813" y="5524500"/>
              <a:ext cx="98425"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4" name="Oval 241"/>
            <p:cNvSpPr>
              <a:spLocks noChangeArrowheads="1"/>
            </p:cNvSpPr>
            <p:nvPr userDrawn="1"/>
          </p:nvSpPr>
          <p:spPr bwMode="auto">
            <a:xfrm>
              <a:off x="7319963" y="5205412"/>
              <a:ext cx="485775" cy="48577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5" name="Oval 242"/>
            <p:cNvSpPr>
              <a:spLocks noChangeArrowheads="1"/>
            </p:cNvSpPr>
            <p:nvPr userDrawn="1"/>
          </p:nvSpPr>
          <p:spPr bwMode="auto">
            <a:xfrm>
              <a:off x="7380288" y="4953000"/>
              <a:ext cx="357188" cy="35718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6" name="Freeform 243"/>
            <p:cNvSpPr>
              <a:spLocks noEditPoints="1"/>
            </p:cNvSpPr>
            <p:nvPr userDrawn="1"/>
          </p:nvSpPr>
          <p:spPr bwMode="auto">
            <a:xfrm>
              <a:off x="8267700" y="1771650"/>
              <a:ext cx="601663" cy="511175"/>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7" name="Oval 244"/>
            <p:cNvSpPr>
              <a:spLocks noChangeArrowheads="1"/>
            </p:cNvSpPr>
            <p:nvPr userDrawn="1"/>
          </p:nvSpPr>
          <p:spPr bwMode="auto">
            <a:xfrm>
              <a:off x="7861300" y="1322387"/>
              <a:ext cx="1204913" cy="120015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59" name="Freeform 246"/>
            <p:cNvSpPr>
              <a:spLocks noEditPoints="1"/>
            </p:cNvSpPr>
            <p:nvPr userDrawn="1"/>
          </p:nvSpPr>
          <p:spPr bwMode="auto">
            <a:xfrm>
              <a:off x="8802688" y="3586162"/>
              <a:ext cx="781050" cy="622300"/>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0" name="Freeform 247"/>
            <p:cNvSpPr>
              <a:spLocks/>
            </p:cNvSpPr>
            <p:nvPr userDrawn="1"/>
          </p:nvSpPr>
          <p:spPr bwMode="auto">
            <a:xfrm>
              <a:off x="9005888" y="3536950"/>
              <a:ext cx="381000" cy="49213"/>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1" name="Freeform 248"/>
            <p:cNvSpPr>
              <a:spLocks/>
            </p:cNvSpPr>
            <p:nvPr userDrawn="1"/>
          </p:nvSpPr>
          <p:spPr bwMode="auto">
            <a:xfrm>
              <a:off x="8796338" y="3795712"/>
              <a:ext cx="800100" cy="239713"/>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2" name="Freeform 249"/>
            <p:cNvSpPr>
              <a:spLocks/>
            </p:cNvSpPr>
            <p:nvPr userDrawn="1"/>
          </p:nvSpPr>
          <p:spPr bwMode="auto">
            <a:xfrm>
              <a:off x="8901113" y="4208462"/>
              <a:ext cx="590550" cy="128588"/>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3" name="Oval 250"/>
            <p:cNvSpPr>
              <a:spLocks noChangeArrowheads="1"/>
            </p:cNvSpPr>
            <p:nvPr userDrawn="1"/>
          </p:nvSpPr>
          <p:spPr bwMode="auto">
            <a:xfrm>
              <a:off x="8747125" y="3487737"/>
              <a:ext cx="800100" cy="800100"/>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5" name="Oval 252"/>
            <p:cNvSpPr>
              <a:spLocks noChangeArrowheads="1"/>
            </p:cNvSpPr>
            <p:nvPr userDrawn="1"/>
          </p:nvSpPr>
          <p:spPr bwMode="auto">
            <a:xfrm>
              <a:off x="10063163" y="2251075"/>
              <a:ext cx="855663" cy="855663"/>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7" name="Freeform 254"/>
            <p:cNvSpPr>
              <a:spLocks/>
            </p:cNvSpPr>
            <p:nvPr userDrawn="1"/>
          </p:nvSpPr>
          <p:spPr bwMode="auto">
            <a:xfrm>
              <a:off x="9767888" y="4264025"/>
              <a:ext cx="523875" cy="417513"/>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8" name="Freeform 255"/>
            <p:cNvSpPr>
              <a:spLocks/>
            </p:cNvSpPr>
            <p:nvPr userDrawn="1"/>
          </p:nvSpPr>
          <p:spPr bwMode="auto">
            <a:xfrm>
              <a:off x="9774238" y="4208462"/>
              <a:ext cx="419100" cy="239713"/>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69" name="Freeform 256"/>
            <p:cNvSpPr>
              <a:spLocks/>
            </p:cNvSpPr>
            <p:nvPr userDrawn="1"/>
          </p:nvSpPr>
          <p:spPr bwMode="auto">
            <a:xfrm>
              <a:off x="9817100" y="4621212"/>
              <a:ext cx="376238" cy="109538"/>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0" name="Oval 257"/>
            <p:cNvSpPr>
              <a:spLocks noChangeArrowheads="1"/>
            </p:cNvSpPr>
            <p:nvPr userDrawn="1"/>
          </p:nvSpPr>
          <p:spPr bwMode="auto">
            <a:xfrm>
              <a:off x="9718675" y="4159250"/>
              <a:ext cx="523875" cy="522288"/>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2" name="Freeform 259"/>
            <p:cNvSpPr>
              <a:spLocks noEditPoints="1"/>
            </p:cNvSpPr>
            <p:nvPr userDrawn="1"/>
          </p:nvSpPr>
          <p:spPr bwMode="auto">
            <a:xfrm>
              <a:off x="9190038" y="2879725"/>
              <a:ext cx="522288" cy="42386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3" name="Freeform 260"/>
            <p:cNvSpPr>
              <a:spLocks/>
            </p:cNvSpPr>
            <p:nvPr userDrawn="1"/>
          </p:nvSpPr>
          <p:spPr bwMode="auto">
            <a:xfrm>
              <a:off x="9245600" y="2774950"/>
              <a:ext cx="411163" cy="104775"/>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4" name="Freeform 261"/>
            <p:cNvSpPr>
              <a:spLocks/>
            </p:cNvSpPr>
            <p:nvPr userDrawn="1"/>
          </p:nvSpPr>
          <p:spPr bwMode="auto">
            <a:xfrm>
              <a:off x="9190038" y="3051175"/>
              <a:ext cx="522288" cy="239713"/>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5" name="Oval 262"/>
            <p:cNvSpPr>
              <a:spLocks noChangeArrowheads="1"/>
            </p:cNvSpPr>
            <p:nvPr userDrawn="1"/>
          </p:nvSpPr>
          <p:spPr bwMode="auto">
            <a:xfrm>
              <a:off x="9091613" y="2682875"/>
              <a:ext cx="522288" cy="5222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7" name="Freeform 264"/>
            <p:cNvSpPr>
              <a:spLocks/>
            </p:cNvSpPr>
            <p:nvPr userDrawn="1"/>
          </p:nvSpPr>
          <p:spPr bwMode="auto">
            <a:xfrm>
              <a:off x="8943975" y="4860925"/>
              <a:ext cx="603250" cy="177800"/>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8" name="Freeform 265"/>
            <p:cNvSpPr>
              <a:spLocks/>
            </p:cNvSpPr>
            <p:nvPr userDrawn="1"/>
          </p:nvSpPr>
          <p:spPr bwMode="auto">
            <a:xfrm>
              <a:off x="9164638" y="4854575"/>
              <a:ext cx="160338" cy="6350"/>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79" name="Freeform 266"/>
            <p:cNvSpPr>
              <a:spLocks/>
            </p:cNvSpPr>
            <p:nvPr userDrawn="1"/>
          </p:nvSpPr>
          <p:spPr bwMode="auto">
            <a:xfrm>
              <a:off x="8918575" y="5278437"/>
              <a:ext cx="652463" cy="228600"/>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80" name="Freeform 267"/>
            <p:cNvSpPr>
              <a:spLocks/>
            </p:cNvSpPr>
            <p:nvPr userDrawn="1"/>
          </p:nvSpPr>
          <p:spPr bwMode="auto">
            <a:xfrm>
              <a:off x="9115425" y="5426075"/>
              <a:ext cx="241300" cy="98425"/>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81" name="Freeform 268"/>
            <p:cNvSpPr>
              <a:spLocks/>
            </p:cNvSpPr>
            <p:nvPr userDrawn="1"/>
          </p:nvSpPr>
          <p:spPr bwMode="auto">
            <a:xfrm>
              <a:off x="8907463" y="5038725"/>
              <a:ext cx="676275" cy="239713"/>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82" name="Oval 269"/>
            <p:cNvSpPr>
              <a:spLocks noChangeArrowheads="1"/>
            </p:cNvSpPr>
            <p:nvPr userDrawn="1"/>
          </p:nvSpPr>
          <p:spPr bwMode="auto">
            <a:xfrm>
              <a:off x="8783638" y="4724400"/>
              <a:ext cx="671513" cy="677863"/>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2" name="Freeform 9"/>
            <p:cNvSpPr>
              <a:spLocks noChangeAspect="1" noEditPoints="1"/>
            </p:cNvSpPr>
            <p:nvPr userDrawn="1"/>
          </p:nvSpPr>
          <p:spPr bwMode="auto">
            <a:xfrm>
              <a:off x="8210826" y="1526687"/>
              <a:ext cx="521239" cy="681315"/>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3" name="Freeform 164"/>
            <p:cNvSpPr>
              <a:spLocks noEditPoints="1"/>
            </p:cNvSpPr>
            <p:nvPr userDrawn="1"/>
          </p:nvSpPr>
          <p:spPr bwMode="black">
            <a:xfrm>
              <a:off x="8921038" y="3609462"/>
              <a:ext cx="423322" cy="56486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5" name="Freeform 52"/>
            <p:cNvSpPr>
              <a:spLocks noEditPoints="1"/>
            </p:cNvSpPr>
            <p:nvPr userDrawn="1"/>
          </p:nvSpPr>
          <p:spPr bwMode="auto">
            <a:xfrm>
              <a:off x="10227238" y="2429322"/>
              <a:ext cx="516399" cy="517322"/>
            </a:xfrm>
            <a:custGeom>
              <a:avLst/>
              <a:gdLst>
                <a:gd name="T0" fmla="*/ 881 w 966"/>
                <a:gd name="T1" fmla="*/ 82 h 968"/>
                <a:gd name="T2" fmla="*/ 669 w 966"/>
                <a:gd name="T3" fmla="*/ 99 h 968"/>
                <a:gd name="T4" fmla="*/ 483 w 966"/>
                <a:gd name="T5" fmla="*/ 0 h 968"/>
                <a:gd name="T6" fmla="*/ 297 w 966"/>
                <a:gd name="T7" fmla="*/ 99 h 968"/>
                <a:gd name="T8" fmla="*/ 85 w 966"/>
                <a:gd name="T9" fmla="*/ 82 h 968"/>
                <a:gd name="T10" fmla="*/ 79 w 966"/>
                <a:gd name="T11" fmla="*/ 554 h 968"/>
                <a:gd name="T12" fmla="*/ 483 w 966"/>
                <a:gd name="T13" fmla="*/ 968 h 968"/>
                <a:gd name="T14" fmla="*/ 887 w 966"/>
                <a:gd name="T15" fmla="*/ 554 h 968"/>
                <a:gd name="T16" fmla="*/ 881 w 966"/>
                <a:gd name="T17" fmla="*/ 82 h 968"/>
                <a:gd name="T18" fmla="*/ 797 w 966"/>
                <a:gd name="T19" fmla="*/ 578 h 968"/>
                <a:gd name="T20" fmla="*/ 483 w 966"/>
                <a:gd name="T21" fmla="*/ 877 h 968"/>
                <a:gd name="T22" fmla="*/ 169 w 966"/>
                <a:gd name="T23" fmla="*/ 578 h 968"/>
                <a:gd name="T24" fmla="*/ 793 w 966"/>
                <a:gd name="T25" fmla="*/ 238 h 968"/>
                <a:gd name="T26" fmla="*/ 797 w 966"/>
                <a:gd name="T27" fmla="*/ 57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6" h="968">
                  <a:moveTo>
                    <a:pt x="881" y="82"/>
                  </a:moveTo>
                  <a:cubicBezTo>
                    <a:pt x="881" y="82"/>
                    <a:pt x="775" y="127"/>
                    <a:pt x="669" y="99"/>
                  </a:cubicBezTo>
                  <a:cubicBezTo>
                    <a:pt x="563" y="71"/>
                    <a:pt x="483" y="0"/>
                    <a:pt x="483" y="0"/>
                  </a:cubicBezTo>
                  <a:cubicBezTo>
                    <a:pt x="483" y="0"/>
                    <a:pt x="403" y="71"/>
                    <a:pt x="297" y="99"/>
                  </a:cubicBezTo>
                  <a:cubicBezTo>
                    <a:pt x="191" y="127"/>
                    <a:pt x="85" y="82"/>
                    <a:pt x="85" y="82"/>
                  </a:cubicBezTo>
                  <a:cubicBezTo>
                    <a:pt x="85" y="82"/>
                    <a:pt x="0" y="334"/>
                    <a:pt x="79" y="554"/>
                  </a:cubicBezTo>
                  <a:cubicBezTo>
                    <a:pt x="158" y="774"/>
                    <a:pt x="422" y="968"/>
                    <a:pt x="483" y="968"/>
                  </a:cubicBezTo>
                  <a:cubicBezTo>
                    <a:pt x="544" y="968"/>
                    <a:pt x="808" y="774"/>
                    <a:pt x="887" y="554"/>
                  </a:cubicBezTo>
                  <a:cubicBezTo>
                    <a:pt x="966" y="334"/>
                    <a:pt x="881" y="82"/>
                    <a:pt x="881" y="82"/>
                  </a:cubicBezTo>
                  <a:close/>
                  <a:moveTo>
                    <a:pt x="797" y="578"/>
                  </a:moveTo>
                  <a:cubicBezTo>
                    <a:pt x="736" y="736"/>
                    <a:pt x="530" y="877"/>
                    <a:pt x="483" y="877"/>
                  </a:cubicBezTo>
                  <a:cubicBezTo>
                    <a:pt x="436" y="877"/>
                    <a:pt x="229" y="737"/>
                    <a:pt x="169" y="578"/>
                  </a:cubicBezTo>
                  <a:cubicBezTo>
                    <a:pt x="169" y="578"/>
                    <a:pt x="339" y="297"/>
                    <a:pt x="793" y="238"/>
                  </a:cubicBezTo>
                  <a:cubicBezTo>
                    <a:pt x="793" y="238"/>
                    <a:pt x="859" y="419"/>
                    <a:pt x="797" y="578"/>
                  </a:cubicBezTo>
                  <a:close/>
                </a:path>
              </a:pathLst>
            </a:custGeom>
            <a:solidFill>
              <a:schemeClr val="bg1"/>
            </a:solidFill>
            <a:ln w="0">
              <a:noFill/>
              <a:prstDash val="solid"/>
              <a:round/>
              <a:headEnd/>
              <a:tailEnd/>
            </a:ln>
          </p:spPr>
          <p:txBody>
            <a:bodyPr vert="horz" wrap="square" lIns="91440" tIns="91440" rIns="91440" bIns="274320" numCol="1" anchor="b" anchorCtr="0" compatLnSpc="1">
              <a:prstTxWarp prst="textNoShape">
                <a:avLst/>
              </a:prstTxWarp>
            </a:bodyPr>
            <a:lstStyle/>
            <a:p>
              <a:pPr defTabSz="932563"/>
              <a:endParaRPr lang="en-US" sz="1800" dirty="0">
                <a:solidFill>
                  <a:srgbClr val="000000"/>
                </a:solidFill>
              </a:endParaRPr>
            </a:p>
          </p:txBody>
        </p:sp>
        <p:sp>
          <p:nvSpPr>
            <p:cNvPr id="84" name="Freeform 9"/>
            <p:cNvSpPr>
              <a:spLocks noChangeAspect="1" noEditPoints="1"/>
            </p:cNvSpPr>
            <p:nvPr userDrawn="1"/>
          </p:nvSpPr>
          <p:spPr bwMode="auto">
            <a:xfrm>
              <a:off x="9861272" y="4240611"/>
              <a:ext cx="242613" cy="317121"/>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86" name="Freeform 8"/>
            <p:cNvSpPr>
              <a:spLocks noEditPoints="1"/>
            </p:cNvSpPr>
            <p:nvPr userDrawn="1"/>
          </p:nvSpPr>
          <p:spPr bwMode="auto">
            <a:xfrm rot="145679">
              <a:off x="8916494" y="4904931"/>
              <a:ext cx="464307" cy="297206"/>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bg1"/>
            </a:solidFill>
            <a:ln w="3175">
              <a:noFill/>
            </a:ln>
            <a:effectLst/>
            <a:extLst/>
          </p:spPr>
          <p:txBody>
            <a:bodyPr vert="horz" wrap="square" lIns="91440" tIns="45720" rIns="91440" bIns="45720" numCol="1" anchor="t" anchorCtr="0" compatLnSpc="1">
              <a:prstTxWarp prst="textNoShape">
                <a:avLst/>
              </a:prstTxWarp>
            </a:bodyPr>
            <a:lstStyle/>
            <a:p>
              <a:pPr defTabSz="932563"/>
              <a:endParaRPr lang="en-US" sz="1800" dirty="0">
                <a:solidFill>
                  <a:srgbClr val="3F3F3F"/>
                </a:solidFill>
              </a:endParaRPr>
            </a:p>
          </p:txBody>
        </p:sp>
        <p:sp>
          <p:nvSpPr>
            <p:cNvPr id="87" name="Freeform 8"/>
            <p:cNvSpPr>
              <a:spLocks noEditPoints="1"/>
            </p:cNvSpPr>
            <p:nvPr userDrawn="1"/>
          </p:nvSpPr>
          <p:spPr bwMode="auto">
            <a:xfrm rot="145679">
              <a:off x="9189941" y="2824301"/>
              <a:ext cx="356864" cy="237253"/>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bg1"/>
            </a:solidFill>
            <a:ln w="3175">
              <a:noFill/>
            </a:ln>
            <a:effectLst/>
            <a:extLst/>
          </p:spPr>
          <p:txBody>
            <a:bodyPr vert="horz" wrap="square" lIns="91440" tIns="45720" rIns="91440" bIns="45720" numCol="1" anchor="t" anchorCtr="0" compatLnSpc="1">
              <a:prstTxWarp prst="textNoShape">
                <a:avLst/>
              </a:prstTxWarp>
            </a:bodyPr>
            <a:lstStyle/>
            <a:p>
              <a:pPr defTabSz="932563"/>
              <a:endParaRPr lang="en-US" sz="1800" dirty="0">
                <a:solidFill>
                  <a:srgbClr val="3F3F3F"/>
                </a:solidFill>
              </a:endParaRPr>
            </a:p>
          </p:txBody>
        </p:sp>
        <p:sp>
          <p:nvSpPr>
            <p:cNvPr id="16" name="AutoShape 202"/>
            <p:cNvSpPr>
              <a:spLocks noChangeAspect="1" noChangeArrowheads="1" noTextEdit="1"/>
            </p:cNvSpPr>
            <p:nvPr userDrawn="1"/>
          </p:nvSpPr>
          <p:spPr bwMode="auto">
            <a:xfrm>
              <a:off x="5565775" y="-357188"/>
              <a:ext cx="7088188" cy="70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spTree>
    <p:extLst>
      <p:ext uri="{BB962C8B-B14F-4D97-AF65-F5344CB8AC3E}">
        <p14:creationId xmlns:p14="http://schemas.microsoft.com/office/powerpoint/2010/main" val="193185269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7" y="2142637"/>
            <a:ext cx="11228387" cy="1720381"/>
          </a:xfrm>
        </p:spPr>
        <p:txBody>
          <a:bodyPr/>
          <a:lstStyle>
            <a:lvl1pPr>
              <a:defRPr sz="5999">
                <a:solidFill>
                  <a:schemeClr val="bg1"/>
                </a:solidFill>
              </a:defRPr>
            </a:lvl1pPr>
          </a:lstStyle>
          <a:p>
            <a:r>
              <a:rPr lang="en-US" dirty="0"/>
              <a:t>Title</a:t>
            </a:r>
          </a:p>
        </p:txBody>
      </p:sp>
      <p:sp>
        <p:nvSpPr>
          <p:cNvPr id="8" name="Subtitle 2"/>
          <p:cNvSpPr>
            <a:spLocks noGrp="1"/>
          </p:cNvSpPr>
          <p:nvPr>
            <p:ph type="subTitle" idx="1" hasCustomPrompt="1"/>
          </p:nvPr>
        </p:nvSpPr>
        <p:spPr>
          <a:xfrm>
            <a:off x="603504" y="3954463"/>
            <a:ext cx="11210099" cy="1055382"/>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12304771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7" y="2142637"/>
            <a:ext cx="8248671" cy="1720381"/>
          </a:xfrm>
        </p:spPr>
        <p:txBody>
          <a:bodyPr/>
          <a:lstStyle>
            <a:lvl1pPr>
              <a:defRPr sz="5999">
                <a:solidFill>
                  <a:schemeClr val="bg1"/>
                </a:solidFill>
              </a:defRPr>
            </a:lvl1pPr>
          </a:lstStyle>
          <a:p>
            <a:r>
              <a:rPr lang="en-US" dirty="0"/>
              <a:t>Title</a:t>
            </a:r>
          </a:p>
        </p:txBody>
      </p:sp>
      <p:sp>
        <p:nvSpPr>
          <p:cNvPr id="8" name="Subtitle 2"/>
          <p:cNvSpPr>
            <a:spLocks noGrp="1"/>
          </p:cNvSpPr>
          <p:nvPr>
            <p:ph type="subTitle" idx="1" hasCustomPrompt="1"/>
          </p:nvPr>
        </p:nvSpPr>
        <p:spPr>
          <a:xfrm>
            <a:off x="603504" y="3954463"/>
            <a:ext cx="8235236" cy="1055382"/>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dirty="0"/>
              <a:t>Subtitle</a:t>
            </a:r>
          </a:p>
        </p:txBody>
      </p:sp>
      <p:grpSp>
        <p:nvGrpSpPr>
          <p:cNvPr id="5" name="Group 4"/>
          <p:cNvGrpSpPr/>
          <p:nvPr userDrawn="1"/>
        </p:nvGrpSpPr>
        <p:grpSpPr>
          <a:xfrm>
            <a:off x="8925988" y="1341232"/>
            <a:ext cx="3510488" cy="5537837"/>
            <a:chOff x="8925987" y="1341231"/>
            <a:chExt cx="3510488" cy="5537837"/>
          </a:xfrm>
        </p:grpSpPr>
        <p:sp>
          <p:nvSpPr>
            <p:cNvPr id="7" name="Freeform 6"/>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1">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9"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0"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defTabSz="932563">
                <a:lnSpc>
                  <a:spcPct val="90000"/>
                </a:lnSpc>
                <a:spcAft>
                  <a:spcPts val="600"/>
                </a:spcAft>
              </a:pPr>
              <a:endParaRPr lang="en-US" sz="1399" b="1" dirty="0">
                <a:solidFill>
                  <a:srgbClr val="FF8C00">
                    <a:lumMod val="40000"/>
                    <a:lumOff val="60000"/>
                  </a:srgb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defTabSz="932563">
                <a:lnSpc>
                  <a:spcPct val="90000"/>
                </a:lnSpc>
                <a:spcAft>
                  <a:spcPts val="600"/>
                </a:spcAft>
              </a:pPr>
              <a:endParaRPr lang="en-US" sz="1399" b="1" dirty="0">
                <a:solidFill>
                  <a:srgbClr val="0072C6">
                    <a:lumMod val="60000"/>
                    <a:lumOff val="40000"/>
                  </a:srgb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defTabSz="932563">
                <a:lnSpc>
                  <a:spcPct val="90000"/>
                </a:lnSpc>
                <a:spcAft>
                  <a:spcPts val="600"/>
                </a:spcAft>
              </a:pPr>
              <a:endParaRPr lang="en-US" sz="1800" b="1" dirty="0">
                <a:solidFill>
                  <a:srgbClr val="FFFFFF">
                    <a:lumMod val="65000"/>
                  </a:srgbClr>
                </a:solidFill>
              </a:endParaRPr>
            </a:p>
          </p:txBody>
        </p:sp>
      </p:grpSp>
    </p:spTree>
    <p:extLst>
      <p:ext uri="{BB962C8B-B14F-4D97-AF65-F5344CB8AC3E}">
        <p14:creationId xmlns:p14="http://schemas.microsoft.com/office/powerpoint/2010/main" val="413466365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4717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99"/>
            </a:lvl1pPr>
          </a:lstStyle>
          <a:p>
            <a:r>
              <a:rPr lang="en-US" dirty="0"/>
              <a:t>Click to edit Master title style</a:t>
            </a:r>
          </a:p>
        </p:txBody>
      </p:sp>
      <p:sp>
        <p:nvSpPr>
          <p:cNvPr id="6" name="Text Placeholder 5"/>
          <p:cNvSpPr>
            <a:spLocks noGrp="1"/>
          </p:cNvSpPr>
          <p:nvPr>
            <p:ph type="body" sz="quarter" idx="10"/>
          </p:nvPr>
        </p:nvSpPr>
        <p:spPr>
          <a:xfrm>
            <a:off x="274639" y="1140280"/>
            <a:ext cx="11887200" cy="2000548"/>
          </a:xfrm>
        </p:spPr>
        <p:txBody>
          <a:bodyPr/>
          <a:lstStyle>
            <a:lvl1pPr marL="0" indent="0">
              <a:lnSpc>
                <a:spcPct val="100000"/>
              </a:lnSpc>
              <a:spcBef>
                <a:spcPts val="600"/>
              </a:spcBef>
              <a:buNone/>
              <a:defRPr sz="3199">
                <a:gradFill>
                  <a:gsLst>
                    <a:gs pos="1250">
                      <a:schemeClr val="tx1"/>
                    </a:gs>
                    <a:gs pos="99000">
                      <a:schemeClr val="tx1"/>
                    </a:gs>
                  </a:gsLst>
                  <a:lin ang="5400000" scaled="0"/>
                </a:gradFill>
              </a:defRPr>
            </a:lvl1pPr>
            <a:lvl2pPr marL="0" indent="0">
              <a:lnSpc>
                <a:spcPct val="100000"/>
              </a:lnSpc>
              <a:spcBef>
                <a:spcPts val="600"/>
              </a:spcBef>
              <a:buFontTx/>
              <a:buNone/>
              <a:defRPr sz="1599"/>
            </a:lvl2pPr>
            <a:lvl3pPr marL="228557" indent="0">
              <a:lnSpc>
                <a:spcPct val="100000"/>
              </a:lnSpc>
              <a:spcBef>
                <a:spcPts val="600"/>
              </a:spcBef>
              <a:buNone/>
              <a:defRPr sz="1800"/>
            </a:lvl3pPr>
            <a:lvl4pPr marL="457112" indent="0">
              <a:lnSpc>
                <a:spcPct val="100000"/>
              </a:lnSpc>
              <a:spcBef>
                <a:spcPts val="600"/>
              </a:spcBef>
              <a:buNone/>
              <a:defRPr sz="1599"/>
            </a:lvl4pPr>
            <a:lvl5pPr marL="685669" indent="0">
              <a:lnSpc>
                <a:spcPct val="100000"/>
              </a:lnSpc>
              <a:spcBef>
                <a:spcPts val="600"/>
              </a:spcBef>
              <a:buNone/>
              <a:defRPr sz="15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978943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140280"/>
            <a:ext cx="11887200" cy="1938992"/>
          </a:xfrm>
        </p:spPr>
        <p:txBody>
          <a:bodyPr>
            <a:spAutoFit/>
          </a:bodyPr>
          <a:lstStyle>
            <a:lvl1pPr>
              <a:lnSpc>
                <a:spcPct val="100000"/>
              </a:lnSpc>
              <a:spcBef>
                <a:spcPts val="600"/>
              </a:spcBef>
              <a:defRPr sz="3199"/>
            </a:lvl1pPr>
            <a:lvl2pPr>
              <a:lnSpc>
                <a:spcPct val="100000"/>
              </a:lnSpc>
              <a:spcBef>
                <a:spcPts val="600"/>
              </a:spcBef>
              <a:defRPr sz="1800"/>
            </a:lvl2pPr>
            <a:lvl3pPr>
              <a:lnSpc>
                <a:spcPct val="100000"/>
              </a:lnSpc>
              <a:spcBef>
                <a:spcPts val="600"/>
              </a:spcBef>
              <a:defRPr sz="1599"/>
            </a:lvl3pPr>
            <a:lvl4pPr>
              <a:lnSpc>
                <a:spcPct val="100000"/>
              </a:lnSpc>
              <a:spcBef>
                <a:spcPts val="600"/>
              </a:spcBef>
              <a:defRPr sz="1399"/>
            </a:lvl4pPr>
            <a:lvl5pPr>
              <a:lnSpc>
                <a:spcPct val="100000"/>
              </a:lnSpc>
              <a:spcBef>
                <a:spcPts val="600"/>
              </a:spcBef>
              <a:defRPr sz="13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399"/>
            </a:lvl1pPr>
          </a:lstStyle>
          <a:p>
            <a:r>
              <a:rPr lang="en-US" dirty="0"/>
              <a:t>Click to edit Master title style</a:t>
            </a:r>
          </a:p>
        </p:txBody>
      </p:sp>
    </p:spTree>
    <p:extLst>
      <p:ext uri="{BB962C8B-B14F-4D97-AF65-F5344CB8AC3E}">
        <p14:creationId xmlns:p14="http://schemas.microsoft.com/office/powerpoint/2010/main" val="233266147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140280"/>
            <a:ext cx="11887200" cy="1938992"/>
          </a:xfrm>
        </p:spPr>
        <p:txBody>
          <a:bodyPr>
            <a:spAutoFit/>
          </a:bodyPr>
          <a:lstStyle>
            <a:lvl1pPr>
              <a:lnSpc>
                <a:spcPct val="100000"/>
              </a:lnSpc>
              <a:spcBef>
                <a:spcPts val="600"/>
              </a:spcBef>
              <a:spcAft>
                <a:spcPts val="0"/>
              </a:spcAft>
              <a:defRPr sz="3199">
                <a:solidFill>
                  <a:schemeClr val="accent1"/>
                </a:solidFill>
                <a:latin typeface="+mj-lt"/>
              </a:defRPr>
            </a:lvl1pPr>
            <a:lvl2pPr>
              <a:lnSpc>
                <a:spcPct val="100000"/>
              </a:lnSpc>
              <a:spcBef>
                <a:spcPts val="600"/>
              </a:spcBef>
              <a:spcAft>
                <a:spcPts val="0"/>
              </a:spcAft>
              <a:defRPr sz="1800">
                <a:latin typeface="+mn-lt"/>
              </a:defRPr>
            </a:lvl2pPr>
            <a:lvl3pPr>
              <a:lnSpc>
                <a:spcPct val="100000"/>
              </a:lnSpc>
              <a:spcBef>
                <a:spcPts val="600"/>
              </a:spcBef>
              <a:spcAft>
                <a:spcPts val="0"/>
              </a:spcAft>
              <a:defRPr sz="1599">
                <a:latin typeface="+mn-lt"/>
              </a:defRPr>
            </a:lvl3pPr>
            <a:lvl4pPr>
              <a:lnSpc>
                <a:spcPct val="100000"/>
              </a:lnSpc>
              <a:spcBef>
                <a:spcPts val="600"/>
              </a:spcBef>
              <a:spcAft>
                <a:spcPts val="0"/>
              </a:spcAft>
              <a:defRPr sz="1399">
                <a:latin typeface="+mn-lt"/>
              </a:defRPr>
            </a:lvl4pPr>
            <a:lvl5pPr>
              <a:lnSpc>
                <a:spcPct val="100000"/>
              </a:lnSpc>
              <a:spcBef>
                <a:spcPts val="600"/>
              </a:spcBef>
              <a:spcAft>
                <a:spcPts val="0"/>
              </a:spcAft>
              <a:defRPr sz="1399">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399"/>
            </a:lvl1pPr>
          </a:lstStyle>
          <a:p>
            <a:r>
              <a:rPr lang="en-US" dirty="0"/>
              <a:t>Click to edit Master title style</a:t>
            </a:r>
          </a:p>
        </p:txBody>
      </p:sp>
    </p:spTree>
    <p:extLst>
      <p:ext uri="{BB962C8B-B14F-4D97-AF65-F5344CB8AC3E}">
        <p14:creationId xmlns:p14="http://schemas.microsoft.com/office/powerpoint/2010/main" val="3424810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40" y="1140279"/>
            <a:ext cx="5705247" cy="1938992"/>
          </a:xfrm>
        </p:spPr>
        <p:txBody>
          <a:bodyPr wrap="square">
            <a:spAutoFit/>
          </a:bodyPr>
          <a:lstStyle>
            <a:lvl1pPr marL="0" indent="0">
              <a:spcBef>
                <a:spcPts val="1224"/>
              </a:spcBef>
              <a:buClr>
                <a:schemeClr val="tx1"/>
              </a:buClr>
              <a:buFont typeface="Wingdings" pitchFamily="2" charset="2"/>
              <a:buNone/>
              <a:defRPr sz="3199">
                <a:solidFill>
                  <a:schemeClr val="accent1"/>
                </a:solidFill>
              </a:defRPr>
            </a:lvl1pPr>
            <a:lvl2pPr marL="0" indent="0">
              <a:buNone/>
              <a:defRPr sz="1800"/>
            </a:lvl2pPr>
            <a:lvl3pPr marL="231730" indent="0">
              <a:buNone/>
              <a:tabLst/>
              <a:defRPr sz="1800"/>
            </a:lvl3pPr>
            <a:lvl4pPr marL="460287" indent="0">
              <a:buNone/>
              <a:defRPr sz="1199"/>
            </a:lvl4pPr>
            <a:lvl5pPr marL="685669" indent="0">
              <a:buNone/>
              <a:tabLst/>
              <a:defRPr sz="11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18240" y="1140279"/>
            <a:ext cx="5943600" cy="1938992"/>
          </a:xfrm>
        </p:spPr>
        <p:txBody>
          <a:bodyPr wrap="square">
            <a:spAutoFit/>
          </a:bodyPr>
          <a:lstStyle>
            <a:lvl1pPr marL="0" indent="0">
              <a:spcBef>
                <a:spcPts val="1224"/>
              </a:spcBef>
              <a:buClr>
                <a:schemeClr val="tx1"/>
              </a:buClr>
              <a:buFont typeface="Wingdings" pitchFamily="2" charset="2"/>
              <a:buNone/>
              <a:defRPr sz="3199">
                <a:solidFill>
                  <a:schemeClr val="accent1"/>
                </a:solidFill>
              </a:defRPr>
            </a:lvl1pPr>
            <a:lvl2pPr marL="0" indent="0">
              <a:buNone/>
              <a:defRPr sz="1800"/>
            </a:lvl2pPr>
            <a:lvl3pPr marL="231730" indent="0">
              <a:buNone/>
              <a:tabLst/>
              <a:defRPr sz="1800"/>
            </a:lvl3pPr>
            <a:lvl4pPr marL="460287" indent="0">
              <a:buNone/>
              <a:defRPr sz="1199"/>
            </a:lvl4pPr>
            <a:lvl5pPr marL="685669" indent="0">
              <a:buNone/>
              <a:tabLst/>
              <a:defRPr sz="11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147219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140279"/>
            <a:ext cx="5763304" cy="1938992"/>
          </a:xfrm>
        </p:spPr>
        <p:txBody>
          <a:bodyPr wrap="square">
            <a:spAutoFit/>
          </a:bodyPr>
          <a:lstStyle>
            <a:lvl1pPr marL="0" indent="0">
              <a:spcBef>
                <a:spcPts val="1224"/>
              </a:spcBef>
              <a:buClr>
                <a:schemeClr val="tx1"/>
              </a:buClr>
              <a:buFont typeface="Wingdings" pitchFamily="2" charset="2"/>
              <a:buNone/>
              <a:defRPr sz="3199"/>
            </a:lvl1pPr>
            <a:lvl2pPr marL="0" indent="0">
              <a:buNone/>
              <a:defRPr sz="1800"/>
            </a:lvl2pPr>
            <a:lvl3pPr marL="231730" indent="0">
              <a:buNone/>
              <a:tabLst/>
              <a:defRPr sz="1800"/>
            </a:lvl3pPr>
            <a:lvl4pPr marL="460287" indent="0">
              <a:buNone/>
              <a:defRPr sz="1199"/>
            </a:lvl4pPr>
            <a:lvl5pPr marL="685669" indent="0">
              <a:buNone/>
              <a:tabLst/>
              <a:defRPr sz="11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18240" y="1140279"/>
            <a:ext cx="5943600" cy="1938992"/>
          </a:xfrm>
        </p:spPr>
        <p:txBody>
          <a:bodyPr wrap="square">
            <a:spAutoFit/>
          </a:bodyPr>
          <a:lstStyle>
            <a:lvl1pPr marL="0" indent="0">
              <a:spcBef>
                <a:spcPts val="1224"/>
              </a:spcBef>
              <a:buClr>
                <a:schemeClr val="tx1"/>
              </a:buClr>
              <a:buFont typeface="Wingdings" pitchFamily="2" charset="2"/>
              <a:buNone/>
              <a:defRPr sz="3199"/>
            </a:lvl1pPr>
            <a:lvl2pPr marL="0" indent="0">
              <a:buNone/>
              <a:defRPr sz="1800"/>
            </a:lvl2pPr>
            <a:lvl3pPr marL="231730" indent="0">
              <a:buNone/>
              <a:tabLst/>
              <a:defRPr sz="1800"/>
            </a:lvl3pPr>
            <a:lvl4pPr marL="460287" indent="0">
              <a:buNone/>
              <a:defRPr sz="1199"/>
            </a:lvl4pPr>
            <a:lvl5pPr marL="685669" indent="0">
              <a:buNone/>
              <a:tabLst/>
              <a:defRPr sz="11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30228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140280"/>
            <a:ext cx="5719762" cy="1846659"/>
          </a:xfrm>
        </p:spPr>
        <p:txBody>
          <a:bodyPr wrap="square">
            <a:spAutoFit/>
          </a:bodyPr>
          <a:lstStyle>
            <a:lvl1pPr marL="287282" indent="-287282">
              <a:spcBef>
                <a:spcPts val="1224"/>
              </a:spcBef>
              <a:buClr>
                <a:schemeClr val="tx1"/>
              </a:buClr>
              <a:buFont typeface="Arial" pitchFamily="34" charset="0"/>
              <a:buChar char="•"/>
              <a:defRPr sz="2800"/>
            </a:lvl1pPr>
            <a:lvl2pPr marL="531064" indent="-233150">
              <a:defRPr sz="1800"/>
            </a:lvl2pPr>
            <a:lvl3pPr marL="699450" indent="-168387">
              <a:tabLst/>
              <a:defRPr sz="1599"/>
            </a:lvl3pPr>
            <a:lvl4pPr marL="880789" indent="-181339">
              <a:defRPr sz="1099"/>
            </a:lvl4pPr>
            <a:lvl5pPr marL="1049175" indent="-168387">
              <a:tabLst/>
              <a:defRPr sz="10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18240" y="1140280"/>
            <a:ext cx="5943600" cy="1846659"/>
          </a:xfrm>
        </p:spPr>
        <p:txBody>
          <a:bodyPr wrap="square">
            <a:spAutoFit/>
          </a:bodyPr>
          <a:lstStyle>
            <a:lvl1pPr marL="287282" indent="-287282">
              <a:spcBef>
                <a:spcPts val="1224"/>
              </a:spcBef>
              <a:buClr>
                <a:schemeClr val="tx1"/>
              </a:buClr>
              <a:buFont typeface="Arial" pitchFamily="34" charset="0"/>
              <a:buChar char="•"/>
              <a:defRPr sz="2800"/>
            </a:lvl1pPr>
            <a:lvl2pPr marL="531064" indent="-233150">
              <a:defRPr sz="1800"/>
            </a:lvl2pPr>
            <a:lvl3pPr marL="699450" indent="-168387">
              <a:tabLst/>
              <a:defRPr sz="1599"/>
            </a:lvl3pPr>
            <a:lvl4pPr marL="880789" indent="-181339">
              <a:defRPr sz="1099"/>
            </a:lvl4pPr>
            <a:lvl5pPr marL="1049175" indent="-168387">
              <a:tabLst/>
              <a:defRPr sz="10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00288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140280"/>
            <a:ext cx="5748790" cy="1800493"/>
          </a:xfrm>
        </p:spPr>
        <p:txBody>
          <a:bodyPr wrap="square">
            <a:spAutoFit/>
          </a:bodyPr>
          <a:lstStyle>
            <a:lvl1pPr marL="287282" indent="-287282">
              <a:spcBef>
                <a:spcPts val="1224"/>
              </a:spcBef>
              <a:buClr>
                <a:schemeClr val="accent1"/>
              </a:buClr>
              <a:buFont typeface="Arial" pitchFamily="34" charset="0"/>
              <a:buChar char="•"/>
              <a:defRPr sz="2800">
                <a:solidFill>
                  <a:schemeClr val="accent1"/>
                </a:solidFill>
              </a:defRPr>
            </a:lvl1pPr>
            <a:lvl2pPr marL="531064" indent="-233150">
              <a:defRPr sz="1800"/>
            </a:lvl2pPr>
            <a:lvl3pPr marL="699450" indent="-168387">
              <a:tabLst/>
              <a:defRPr sz="1599"/>
            </a:lvl3pPr>
            <a:lvl4pPr marL="880789" indent="-181339">
              <a:defRPr sz="1099"/>
            </a:lvl4pPr>
            <a:lvl5pPr marL="1049175" indent="-168387">
              <a:tabLst/>
              <a:defRPr sz="10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218240" y="1140280"/>
            <a:ext cx="5943600" cy="1800493"/>
          </a:xfrm>
        </p:spPr>
        <p:txBody>
          <a:bodyPr wrap="square">
            <a:spAutoFit/>
          </a:bodyPr>
          <a:lstStyle>
            <a:lvl1pPr marL="287282" indent="-287282">
              <a:spcBef>
                <a:spcPts val="1224"/>
              </a:spcBef>
              <a:buClr>
                <a:schemeClr val="accent1"/>
              </a:buClr>
              <a:buFont typeface="Arial" pitchFamily="34" charset="0"/>
              <a:buChar char="•"/>
              <a:defRPr sz="2800">
                <a:solidFill>
                  <a:schemeClr val="accent1"/>
                </a:solidFill>
              </a:defRPr>
            </a:lvl1pPr>
            <a:lvl2pPr marL="531064" indent="-233150">
              <a:defRPr sz="1800"/>
            </a:lvl2pPr>
            <a:lvl3pPr marL="699450" indent="-168387">
              <a:tabLst/>
              <a:defRPr sz="1599"/>
            </a:lvl3pPr>
            <a:lvl4pPr marL="880789" indent="-181339">
              <a:defRPr sz="1099"/>
            </a:lvl4pPr>
            <a:lvl5pPr marL="1049175" indent="-168387">
              <a:tabLst/>
              <a:defRPr sz="10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129755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287339" y="1147536"/>
            <a:ext cx="11899900" cy="1701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8166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029232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1279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7535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7" y="2142637"/>
            <a:ext cx="11228387" cy="1720381"/>
          </a:xfrm>
        </p:spPr>
        <p:txBody>
          <a:bodyPr/>
          <a:lstStyle>
            <a:lvl1pPr>
              <a:defRPr sz="5999">
                <a:solidFill>
                  <a:schemeClr val="bg1"/>
                </a:solidFill>
              </a:defRPr>
            </a:lvl1pPr>
          </a:lstStyle>
          <a:p>
            <a:r>
              <a:rPr lang="en-US" dirty="0"/>
              <a:t>Title</a:t>
            </a:r>
          </a:p>
        </p:txBody>
      </p:sp>
      <p:sp>
        <p:nvSpPr>
          <p:cNvPr id="8" name="Subtitle 2"/>
          <p:cNvSpPr>
            <a:spLocks noGrp="1"/>
          </p:cNvSpPr>
          <p:nvPr>
            <p:ph type="subTitle" idx="1" hasCustomPrompt="1"/>
          </p:nvPr>
        </p:nvSpPr>
        <p:spPr>
          <a:xfrm>
            <a:off x="603504" y="3954463"/>
            <a:ext cx="11210099" cy="523220"/>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123569908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7" y="2142637"/>
            <a:ext cx="8248671" cy="1720381"/>
          </a:xfrm>
        </p:spPr>
        <p:txBody>
          <a:bodyPr/>
          <a:lstStyle>
            <a:lvl1pPr>
              <a:defRPr sz="5999">
                <a:solidFill>
                  <a:schemeClr val="bg1"/>
                </a:solidFill>
              </a:defRPr>
            </a:lvl1pPr>
          </a:lstStyle>
          <a:p>
            <a:r>
              <a:rPr lang="en-US" dirty="0"/>
              <a:t>Title</a:t>
            </a:r>
          </a:p>
        </p:txBody>
      </p:sp>
      <p:sp>
        <p:nvSpPr>
          <p:cNvPr id="8" name="Subtitle 2"/>
          <p:cNvSpPr>
            <a:spLocks noGrp="1"/>
          </p:cNvSpPr>
          <p:nvPr>
            <p:ph type="subTitle" idx="1" hasCustomPrompt="1"/>
          </p:nvPr>
        </p:nvSpPr>
        <p:spPr>
          <a:xfrm>
            <a:off x="603504" y="3954463"/>
            <a:ext cx="8235236" cy="523220"/>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dirty="0"/>
              <a:t>Subtitle</a:t>
            </a:r>
          </a:p>
        </p:txBody>
      </p:sp>
      <p:grpSp>
        <p:nvGrpSpPr>
          <p:cNvPr id="5" name="Group 4"/>
          <p:cNvGrpSpPr/>
          <p:nvPr userDrawn="1"/>
        </p:nvGrpSpPr>
        <p:grpSpPr>
          <a:xfrm>
            <a:off x="8925988" y="1341232"/>
            <a:ext cx="3510488" cy="5537837"/>
            <a:chOff x="8925987" y="1341231"/>
            <a:chExt cx="3510488" cy="5537837"/>
          </a:xfrm>
        </p:grpSpPr>
        <p:sp>
          <p:nvSpPr>
            <p:cNvPr id="7" name="Freeform 6"/>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1">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9"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0"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63"/>
                <a:endParaRPr lang="en-US" sz="1800" dirty="0">
                  <a:solidFill>
                    <a:srgbClr val="000000"/>
                  </a:solidFill>
                </a:endParaRPr>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defTabSz="932563">
                <a:lnSpc>
                  <a:spcPct val="90000"/>
                </a:lnSpc>
                <a:spcAft>
                  <a:spcPts val="600"/>
                </a:spcAft>
              </a:pPr>
              <a:endParaRPr lang="en-US" sz="1399" b="1" dirty="0">
                <a:solidFill>
                  <a:srgbClr val="FF8C00">
                    <a:lumMod val="40000"/>
                    <a:lumOff val="60000"/>
                  </a:srgb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defTabSz="932563">
                <a:lnSpc>
                  <a:spcPct val="90000"/>
                </a:lnSpc>
                <a:spcAft>
                  <a:spcPts val="600"/>
                </a:spcAft>
              </a:pPr>
              <a:endParaRPr lang="en-US" sz="1399" b="1" dirty="0">
                <a:solidFill>
                  <a:srgbClr val="0072C6">
                    <a:lumMod val="60000"/>
                    <a:lumOff val="40000"/>
                  </a:srgb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defTabSz="932563">
                <a:lnSpc>
                  <a:spcPct val="90000"/>
                </a:lnSpc>
                <a:spcAft>
                  <a:spcPts val="600"/>
                </a:spcAft>
              </a:pPr>
              <a:endParaRPr lang="en-US" sz="1800" b="1" dirty="0">
                <a:solidFill>
                  <a:srgbClr val="FFFFFF">
                    <a:lumMod val="65000"/>
                  </a:srgbClr>
                </a:solidFill>
              </a:endParaRPr>
            </a:p>
          </p:txBody>
        </p:sp>
      </p:grpSp>
    </p:spTree>
    <p:extLst>
      <p:ext uri="{BB962C8B-B14F-4D97-AF65-F5344CB8AC3E}">
        <p14:creationId xmlns:p14="http://schemas.microsoft.com/office/powerpoint/2010/main" val="35464399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pt Title/26pt Bullet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85216" y="264964"/>
            <a:ext cx="11226195" cy="1097302"/>
          </a:xfrm>
        </p:spPr>
        <p:txBody>
          <a:bodyPr lIns="0" tIns="91440" rIns="146304" bIns="91440"/>
          <a:lstStyle>
            <a:lvl1pPr>
              <a:lnSpc>
                <a:spcPts val="4899"/>
              </a:lnSpc>
              <a:defRPr sz="4399" baseline="0">
                <a:solidFill>
                  <a:schemeClr val="accent1"/>
                </a:solidFill>
              </a:defRPr>
            </a:lvl1pPr>
          </a:lstStyle>
          <a:p>
            <a:r>
              <a:rPr lang="en-US" dirty="0" err="1"/>
              <a:t>Lorem</a:t>
            </a:r>
            <a:r>
              <a:rPr lang="en-US" dirty="0"/>
              <a:t> </a:t>
            </a:r>
            <a:r>
              <a:rPr lang="en-US" dirty="0" err="1"/>
              <a:t>ipsum</a:t>
            </a:r>
            <a:r>
              <a:rPr lang="en-US" dirty="0"/>
              <a:t> dolor sit.</a:t>
            </a:r>
          </a:p>
        </p:txBody>
      </p:sp>
      <p:sp>
        <p:nvSpPr>
          <p:cNvPr id="3" name="Footer Placeholder 2"/>
          <p:cNvSpPr>
            <a:spLocks noGrp="1"/>
          </p:cNvSpPr>
          <p:nvPr>
            <p:ph type="ftr" sz="quarter" idx="10"/>
          </p:nvPr>
        </p:nvSpPr>
        <p:spPr>
          <a:xfrm>
            <a:off x="274639" y="6565392"/>
            <a:ext cx="3937000" cy="137160"/>
          </a:xfrm>
          <a:prstGeom prst="rect">
            <a:avLst/>
          </a:prstGeom>
        </p:spPr>
        <p:txBody>
          <a:bodyPr/>
          <a:lstStyle/>
          <a:p>
            <a:pPr defTabSz="932597"/>
            <a:endParaRPr lang="en-US" dirty="0">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pPr defTabSz="932597"/>
            <a:fld id="{27258FFF-F925-446B-8502-81C933981705}" type="slidenum">
              <a:rPr lang="en-US" smtClean="0">
                <a:solidFill>
                  <a:srgbClr val="505050"/>
                </a:solidFill>
              </a:rPr>
              <a:pPr defTabSz="932597"/>
              <a:t>‹#›</a:t>
            </a:fld>
            <a:endParaRPr lang="en-US" dirty="0">
              <a:solidFill>
                <a:srgbClr val="505050"/>
              </a:solidFill>
            </a:endParaRPr>
          </a:p>
        </p:txBody>
      </p:sp>
      <p:sp>
        <p:nvSpPr>
          <p:cNvPr id="8" name="Text Placeholder 7"/>
          <p:cNvSpPr>
            <a:spLocks noGrp="1"/>
          </p:cNvSpPr>
          <p:nvPr>
            <p:ph type="body" sz="quarter" idx="13" hasCustomPrompt="1"/>
          </p:nvPr>
        </p:nvSpPr>
        <p:spPr>
          <a:xfrm>
            <a:off x="603504" y="1545465"/>
            <a:ext cx="11226196" cy="2492477"/>
          </a:xfrm>
        </p:spPr>
        <p:txBody>
          <a:bodyPr lIns="0" tIns="0"/>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br>
              <a:rPr lang="en-US" dirty="0"/>
            </a:br>
            <a:r>
              <a:rPr lang="en-US" dirty="0" err="1"/>
              <a:t>elit</a:t>
            </a:r>
            <a:r>
              <a:rPr lang="en-US" dirty="0"/>
              <a:t>. </a:t>
            </a:r>
            <a:r>
              <a:rPr lang="en-US" dirty="0" err="1"/>
              <a:t>Nunc</a:t>
            </a:r>
            <a:r>
              <a:rPr lang="en-US" dirty="0"/>
              <a:t> et </a:t>
            </a:r>
            <a:r>
              <a:rPr lang="en-US" dirty="0" err="1"/>
              <a:t>sagittis</a:t>
            </a:r>
            <a:r>
              <a:rPr lang="en-US" dirty="0"/>
              <a:t> ligula</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246529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a:xfrm>
            <a:off x="274639" y="6565392"/>
            <a:ext cx="3937000" cy="137160"/>
          </a:xfrm>
          <a:prstGeom prst="rect">
            <a:avLst/>
          </a:prstGeom>
        </p:spPr>
        <p:txBody>
          <a:bodyPr/>
          <a:lstStyle/>
          <a:p>
            <a:pPr defTabSz="932597"/>
            <a:endParaRPr lang="en-US" dirty="0">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pPr defTabSz="932597"/>
            <a:fld id="{27258FFF-F925-446B-8502-81C933981705}" type="slidenum">
              <a:rPr lang="en-US" smtClean="0">
                <a:solidFill>
                  <a:srgbClr val="505050"/>
                </a:solidFill>
              </a:rPr>
              <a:pPr defTabSz="932597"/>
              <a:t>‹#›</a:t>
            </a:fld>
            <a:endParaRPr lang="en-US" dirty="0">
              <a:solidFill>
                <a:srgbClr val="505050"/>
              </a:solidFill>
            </a:endParaRPr>
          </a:p>
        </p:txBody>
      </p:sp>
      <p:sp>
        <p:nvSpPr>
          <p:cNvPr id="7" name="Title 1"/>
          <p:cNvSpPr>
            <a:spLocks noGrp="1"/>
          </p:cNvSpPr>
          <p:nvPr>
            <p:ph type="title" hasCustomPrompt="1"/>
          </p:nvPr>
        </p:nvSpPr>
        <p:spPr>
          <a:xfrm>
            <a:off x="585216" y="264964"/>
            <a:ext cx="11226195" cy="1097302"/>
          </a:xfrm>
        </p:spPr>
        <p:txBody>
          <a:bodyPr lIns="0" tIns="91440" rIns="146304" bIns="91440"/>
          <a:lstStyle>
            <a:lvl1pPr>
              <a:lnSpc>
                <a:spcPts val="4899"/>
              </a:lnSpc>
              <a:defRPr sz="4399" baseline="0">
                <a:solidFill>
                  <a:schemeClr val="accent1"/>
                </a:solidFill>
              </a:defRPr>
            </a:lvl1pPr>
          </a:lstStyle>
          <a:p>
            <a:r>
              <a:rPr lang="en-US" dirty="0" err="1"/>
              <a:t>Lorem</a:t>
            </a:r>
            <a:r>
              <a:rPr lang="en-US" dirty="0"/>
              <a:t> </a:t>
            </a:r>
            <a:r>
              <a:rPr lang="en-US" dirty="0" err="1"/>
              <a:t>ipsum</a:t>
            </a:r>
            <a:r>
              <a:rPr lang="en-US" dirty="0"/>
              <a:t> dolor sit.</a:t>
            </a:r>
          </a:p>
        </p:txBody>
      </p:sp>
    </p:spTree>
    <p:extLst>
      <p:ext uri="{BB962C8B-B14F-4D97-AF65-F5344CB8AC3E}">
        <p14:creationId xmlns:p14="http://schemas.microsoft.com/office/powerpoint/2010/main" val="8504257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65345" y="2698812"/>
            <a:ext cx="4223512" cy="1553592"/>
          </a:xfrm>
          <a:prstGeom prst="rect">
            <a:avLst/>
          </a:prstGeom>
        </p:spPr>
      </p:pic>
    </p:spTree>
    <p:extLst>
      <p:ext uri="{BB962C8B-B14F-4D97-AF65-F5344CB8AC3E}">
        <p14:creationId xmlns:p14="http://schemas.microsoft.com/office/powerpoint/2010/main" val="31402678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28222"/>
            <a:ext cx="11887200" cy="1181862"/>
          </a:xfrm>
          <a:noFill/>
        </p:spPr>
        <p:txBody>
          <a:bodyPr anchorCtr="0">
            <a:spAutoFit/>
          </a:bodyPr>
          <a:lstStyle>
            <a:lvl1pPr>
              <a:defRPr sz="7198" spc="-100"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59071419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3" y="1139825"/>
            <a:ext cx="11033125" cy="615553"/>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a:xfrm>
            <a:off x="457200" y="6565905"/>
            <a:ext cx="3937000" cy="136525"/>
          </a:xfrm>
          <a:prstGeom prst="rect">
            <a:avLst/>
          </a:prstGeom>
        </p:spPr>
        <p:txBody>
          <a:bodyPr/>
          <a:lstStyle>
            <a:lvl1pPr fontAlgn="base">
              <a:spcBef>
                <a:spcPct val="0"/>
              </a:spcBef>
              <a:spcAft>
                <a:spcPct val="0"/>
              </a:spcAft>
              <a:defRPr>
                <a:solidFill>
                  <a:srgbClr val="505050"/>
                </a:solidFill>
              </a:defRPr>
            </a:lvl1pPr>
          </a:lstStyle>
          <a:p>
            <a:pPr defTabSz="932597">
              <a:defRPr/>
            </a:pPr>
            <a:r>
              <a:rPr lang="en-US"/>
              <a:t>Microsoft Confidential</a:t>
            </a:r>
          </a:p>
        </p:txBody>
      </p:sp>
      <p:sp>
        <p:nvSpPr>
          <p:cNvPr id="5" name="Slide Number Placeholder 3"/>
          <p:cNvSpPr>
            <a:spLocks noGrp="1"/>
          </p:cNvSpPr>
          <p:nvPr>
            <p:ph type="sldNum" sz="quarter" idx="15"/>
          </p:nvPr>
        </p:nvSpPr>
        <p:spPr>
          <a:xfrm>
            <a:off x="11595105" y="6565905"/>
            <a:ext cx="566738" cy="136525"/>
          </a:xfrm>
          <a:prstGeom prst="rect">
            <a:avLst/>
          </a:prstGeom>
        </p:spPr>
        <p:txBody>
          <a:bodyPr/>
          <a:lstStyle>
            <a:lvl1pPr>
              <a:defRPr/>
            </a:lvl1pPr>
          </a:lstStyle>
          <a:p>
            <a:pPr defTabSz="932597"/>
            <a:fld id="{6052FC3A-E1BD-E54F-9A48-71EBDEF00552}" type="slidenum">
              <a:rPr lang="en-US" smtClean="0">
                <a:solidFill>
                  <a:srgbClr val="505050"/>
                </a:solidFill>
              </a:rPr>
              <a:pPr defTabSz="932597"/>
              <a:t>‹#›</a:t>
            </a:fld>
            <a:endParaRPr lang="en-US">
              <a:solidFill>
                <a:srgbClr val="505050"/>
              </a:solidFill>
            </a:endParaRPr>
          </a:p>
        </p:txBody>
      </p:sp>
    </p:spTree>
    <p:extLst>
      <p:ext uri="{BB962C8B-B14F-4D97-AF65-F5344CB8AC3E}">
        <p14:creationId xmlns:p14="http://schemas.microsoft.com/office/powerpoint/2010/main" val="32183384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8">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57245940"/>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999"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9143937" cy="1828007"/>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274638" y="6689365"/>
            <a:ext cx="3937000" cy="137160"/>
          </a:xfrm>
          <a:prstGeom prst="rect">
            <a:avLst/>
          </a:prstGeom>
        </p:spPr>
        <p:txBody>
          <a:bodyPr/>
          <a:lstStyle/>
          <a:p>
            <a:pPr defTabSz="932597"/>
            <a:r>
              <a:rPr lang="en-US">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a:xfrm>
            <a:off x="11595101" y="6689365"/>
            <a:ext cx="566737" cy="137160"/>
          </a:xfrm>
          <a:prstGeom prst="rect">
            <a:avLst/>
          </a:prstGeom>
        </p:spPr>
        <p:txBody>
          <a:bodyPr/>
          <a:lstStyle/>
          <a:p>
            <a:pPr defTabSz="932597"/>
            <a:fld id="{27258FFF-F925-446B-8502-81C933981705}" type="slidenum">
              <a:rPr lang="en-US" smtClean="0">
                <a:gradFill>
                  <a:gsLst>
                    <a:gs pos="2239">
                      <a:srgbClr val="FFFFFF"/>
                    </a:gs>
                    <a:gs pos="11940">
                      <a:srgbClr val="FFFFFF"/>
                    </a:gs>
                  </a:gsLst>
                  <a:lin ang="5400000" scaled="0"/>
                </a:gradFill>
              </a:rPr>
              <a:pPr defTabSz="932597"/>
              <a:t>‹#›</a:t>
            </a:fld>
            <a:endParaRPr lang="en-US">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64355" y="479775"/>
            <a:ext cx="1639084" cy="359162"/>
          </a:xfrm>
          <a:prstGeom prst="rect">
            <a:avLst/>
          </a:prstGeom>
        </p:spPr>
      </p:pic>
    </p:spTree>
    <p:extLst>
      <p:ext uri="{BB962C8B-B14F-4D97-AF65-F5344CB8AC3E}">
        <p14:creationId xmlns:p14="http://schemas.microsoft.com/office/powerpoint/2010/main" val="1645368513"/>
      </p:ext>
    </p:extLst>
  </p:cSld>
  <p:clrMapOvr>
    <a:overrideClrMapping bg1="dk1" tx1="lt1" bg2="dk2" tx2="lt2" accent1="accent1" accent2="accent2" accent3="accent3" accent4="accent4" accent5="accent5" accent6="accent6" hlink="hlink" folHlink="folHlink"/>
  </p:clrMapOvr>
  <p:transition spd="slow">
    <p:push dir="u"/>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8" y="2142638"/>
            <a:ext cx="11228387" cy="1720381"/>
          </a:xfrm>
        </p:spPr>
        <p:txBody>
          <a:bodyPr/>
          <a:lstStyle>
            <a:lvl1pPr>
              <a:defRPr sz="5998">
                <a:solidFill>
                  <a:schemeClr val="bg1"/>
                </a:solidFill>
              </a:defRPr>
            </a:lvl1pPr>
          </a:lstStyle>
          <a:p>
            <a:r>
              <a:rPr lang="en-US" dirty="0"/>
              <a:t>Title</a:t>
            </a:r>
          </a:p>
        </p:txBody>
      </p:sp>
      <p:sp>
        <p:nvSpPr>
          <p:cNvPr id="8" name="Subtitle 2"/>
          <p:cNvSpPr>
            <a:spLocks noGrp="1"/>
          </p:cNvSpPr>
          <p:nvPr>
            <p:ph type="subTitle" idx="1" hasCustomPrompt="1"/>
          </p:nvPr>
        </p:nvSpPr>
        <p:spPr>
          <a:xfrm>
            <a:off x="603505" y="3954463"/>
            <a:ext cx="11210099" cy="1055382"/>
          </a:xfrm>
        </p:spPr>
        <p:txBody>
          <a:bodyPr/>
          <a:lstStyle>
            <a:lvl1pPr marL="0" indent="0" algn="l">
              <a:buNone/>
              <a:defRPr sz="2200">
                <a:solidFill>
                  <a:schemeClr val="bg1"/>
                </a:solidFill>
                <a:latin typeface="+mn-lt"/>
              </a:defRPr>
            </a:lvl1pPr>
            <a:lvl2pPr marL="457024" indent="0" algn="ctr">
              <a:buNone/>
              <a:defRPr>
                <a:solidFill>
                  <a:schemeClr val="tx1">
                    <a:tint val="75000"/>
                  </a:schemeClr>
                </a:solidFill>
              </a:defRPr>
            </a:lvl2pPr>
            <a:lvl3pPr marL="914049" indent="0" algn="ctr">
              <a:buNone/>
              <a:defRPr>
                <a:solidFill>
                  <a:schemeClr val="tx1">
                    <a:tint val="75000"/>
                  </a:schemeClr>
                </a:solidFill>
              </a:defRPr>
            </a:lvl3pPr>
            <a:lvl4pPr marL="1371073" indent="0" algn="ctr">
              <a:buNone/>
              <a:defRPr>
                <a:solidFill>
                  <a:schemeClr val="tx1">
                    <a:tint val="75000"/>
                  </a:schemeClr>
                </a:solidFill>
              </a:defRPr>
            </a:lvl4pPr>
            <a:lvl5pPr marL="1828098" indent="0" algn="ctr">
              <a:buNone/>
              <a:defRPr>
                <a:solidFill>
                  <a:schemeClr val="tx1">
                    <a:tint val="75000"/>
                  </a:schemeClr>
                </a:solidFill>
              </a:defRPr>
            </a:lvl5pPr>
            <a:lvl6pPr marL="2285122" indent="0" algn="ctr">
              <a:buNone/>
              <a:defRPr>
                <a:solidFill>
                  <a:schemeClr val="tx1">
                    <a:tint val="75000"/>
                  </a:schemeClr>
                </a:solidFill>
              </a:defRPr>
            </a:lvl6pPr>
            <a:lvl7pPr marL="2742146" indent="0" algn="ctr">
              <a:buNone/>
              <a:defRPr>
                <a:solidFill>
                  <a:schemeClr val="tx1">
                    <a:tint val="75000"/>
                  </a:schemeClr>
                </a:solidFill>
              </a:defRPr>
            </a:lvl7pPr>
            <a:lvl8pPr marL="3199170" indent="0" algn="ctr">
              <a:buNone/>
              <a:defRPr>
                <a:solidFill>
                  <a:schemeClr val="tx1">
                    <a:tint val="75000"/>
                  </a:schemeClr>
                </a:solidFill>
              </a:defRPr>
            </a:lvl8pPr>
            <a:lvl9pPr marL="3656195" indent="0" algn="ctr">
              <a:buNone/>
              <a:defRPr>
                <a:solidFill>
                  <a:schemeClr val="tx1">
                    <a:tint val="75000"/>
                  </a:schemeClr>
                </a:solidFill>
              </a:defRPr>
            </a:lvl9pPr>
          </a:lstStyle>
          <a:p>
            <a:r>
              <a:rPr lang="en-US" dirty="0"/>
              <a:t>Subtitle</a:t>
            </a:r>
          </a:p>
        </p:txBody>
      </p:sp>
    </p:spTree>
    <p:extLst>
      <p:ext uri="{BB962C8B-B14F-4D97-AF65-F5344CB8AC3E}">
        <p14:creationId xmlns:p14="http://schemas.microsoft.com/office/powerpoint/2010/main" val="192995070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74638" y="1221159"/>
            <a:ext cx="11887199" cy="1995931"/>
          </a:xfrm>
        </p:spPr>
        <p:txBody>
          <a:bodyPr/>
          <a:lstStyle>
            <a:lvl1pPr marL="0" indent="0">
              <a:buNone/>
              <a:defRPr sz="3298">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38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24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59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462892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1"/>
            <a:ext cx="11887200" cy="2053060"/>
          </a:xfrm>
        </p:spPr>
        <p:txBody>
          <a:bodyPr/>
          <a:lstStyle>
            <a:lvl1pPr>
              <a:defRPr sz="3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832663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529509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Interior4">
    <p:bg>
      <p:bgPr>
        <a:solidFill>
          <a:schemeClr val="bg1"/>
        </a:solidFill>
        <a:effectLst/>
      </p:bgPr>
    </p:bg>
    <p:spTree>
      <p:nvGrpSpPr>
        <p:cNvPr id="1" name=""/>
        <p:cNvGrpSpPr/>
        <p:nvPr/>
      </p:nvGrpSpPr>
      <p:grpSpPr>
        <a:xfrm>
          <a:off x="0" y="0"/>
          <a:ext cx="0" cy="0"/>
          <a:chOff x="0" y="0"/>
          <a:chExt cx="0" cy="0"/>
        </a:xfrm>
      </p:grpSpPr>
      <p:sp>
        <p:nvSpPr>
          <p:cNvPr id="12" name="Rectangle 11"/>
          <p:cNvSpPr>
            <a:spLocks/>
          </p:cNvSpPr>
          <p:nvPr userDrawn="1"/>
        </p:nvSpPr>
        <p:spPr>
          <a:xfrm>
            <a:off x="0" y="-1"/>
            <a:ext cx="4770437" cy="6994525"/>
          </a:xfrm>
          <a:prstGeom prst="rect">
            <a:avLst/>
          </a:prstGeom>
          <a:solidFill>
            <a:srgbClr val="0072C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32597"/>
            <a:endParaRPr lang="en-US" sz="2448" dirty="0">
              <a:solidFill>
                <a:prstClr val="white"/>
              </a:solidFill>
            </a:endParaRPr>
          </a:p>
        </p:txBody>
      </p:sp>
      <p:sp>
        <p:nvSpPr>
          <p:cNvPr id="9" name="Title 1"/>
          <p:cNvSpPr>
            <a:spLocks noGrp="1" noChangeAspect="1"/>
          </p:cNvSpPr>
          <p:nvPr>
            <p:ph type="title"/>
          </p:nvPr>
        </p:nvSpPr>
        <p:spPr>
          <a:xfrm>
            <a:off x="274637" y="571498"/>
            <a:ext cx="3733799" cy="5783265"/>
          </a:xfrm>
          <a:prstGeom prst="rect">
            <a:avLst/>
          </a:prstGeom>
        </p:spPr>
        <p:txBody>
          <a:bodyPr lIns="91440" tIns="91440" bIns="91440" anchor="ctr"/>
          <a:lstStyle>
            <a:lvl1pPr algn="l">
              <a:defRPr sz="4080">
                <a:solidFill>
                  <a:srgbClr val="FFFFFF"/>
                </a:solidFill>
                <a:latin typeface="Segoe UI Light"/>
                <a:cs typeface="Segoe UI Light"/>
              </a:defRPr>
            </a:lvl1pPr>
          </a:lstStyle>
          <a:p>
            <a:r>
              <a:rPr lang="en-US" dirty="0"/>
              <a:t>Click to edit Master title style</a:t>
            </a:r>
          </a:p>
        </p:txBody>
      </p:sp>
    </p:spTree>
    <p:extLst>
      <p:ext uri="{BB962C8B-B14F-4D97-AF65-F5344CB8AC3E}">
        <p14:creationId xmlns:p14="http://schemas.microsoft.com/office/powerpoint/2010/main" val="25084143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58918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634" y="360589"/>
            <a:ext cx="12014383" cy="895836"/>
          </a:xfrm>
        </p:spPr>
        <p:txBody>
          <a:bodyPr/>
          <a:lstStyle/>
          <a:p>
            <a:r>
              <a:rPr lang="en-US"/>
              <a:t>Click to edit Master title style</a:t>
            </a:r>
            <a:endParaRPr lang="en-US" dirty="0"/>
          </a:p>
        </p:txBody>
      </p:sp>
      <p:sp>
        <p:nvSpPr>
          <p:cNvPr id="3" name="Content Placeholder 2"/>
          <p:cNvSpPr>
            <a:spLocks noGrp="1"/>
          </p:cNvSpPr>
          <p:nvPr>
            <p:ph idx="1"/>
          </p:nvPr>
        </p:nvSpPr>
        <p:spPr>
          <a:xfrm>
            <a:off x="205634" y="1256426"/>
            <a:ext cx="12014383" cy="5531244"/>
          </a:xfrm>
        </p:spPr>
        <p:txBody>
          <a:bodyPr>
            <a:normAutofit/>
          </a:bodyPr>
          <a:lstStyle>
            <a:lvl1pPr marL="0" indent="0">
              <a:buFontTx/>
              <a:buNone/>
              <a:defRPr sz="3672"/>
            </a:lvl1pPr>
            <a:lvl2pPr marL="466298" indent="0">
              <a:buFontTx/>
              <a:buNone/>
              <a:defRPr sz="3264"/>
            </a:lvl2pPr>
            <a:lvl3pPr marL="932597" indent="0">
              <a:buFontTx/>
              <a:buNone/>
              <a:defRPr sz="2856"/>
            </a:lvl3pPr>
            <a:lvl4pPr marL="1398895" indent="0">
              <a:buFontTx/>
              <a:buNone/>
              <a:defRPr sz="2448"/>
            </a:lvl4pPr>
            <a:lvl5pPr marL="1865193" indent="0">
              <a:buFontTx/>
              <a:buNone/>
              <a:defRPr sz="244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2275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6214" y="354799"/>
            <a:ext cx="7404884" cy="941711"/>
          </a:xfrm>
        </p:spPr>
        <p:txBody>
          <a:bodyPr>
            <a:normAutofit/>
          </a:bodyPr>
          <a:lstStyle>
            <a:lvl1pPr algn="l" defTabSz="932597" rtl="0" eaLnBrk="1" latinLnBrk="0" hangingPunct="1">
              <a:lnSpc>
                <a:spcPct val="90000"/>
              </a:lnSpc>
              <a:spcBef>
                <a:spcPct val="0"/>
              </a:spcBef>
              <a:buNone/>
              <a:defRPr lang="en-US" sz="5507"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73456" y="1296510"/>
            <a:ext cx="11889564" cy="4734325"/>
          </a:xfrm>
        </p:spPr>
        <p:txBody>
          <a:bodyPr>
            <a:noAutofit/>
          </a:bodyPr>
          <a:lstStyle>
            <a:lvl1pPr marL="0" indent="0">
              <a:buNone/>
              <a:defRPr sz="4080"/>
            </a:lvl1pPr>
            <a:lvl2pPr marL="28569" indent="0">
              <a:buNone/>
              <a:defRPr sz="2000"/>
            </a:lvl2pPr>
            <a:lvl3pPr marL="223795" indent="0">
              <a:buNone/>
              <a:defRPr sz="2000"/>
            </a:lvl3pPr>
            <a:lvl4pPr marL="476159" indent="0">
              <a:buNone/>
              <a:defRPr sz="1800"/>
            </a:lvl4pPr>
            <a:lvl5pPr marL="739632" indent="0">
              <a:buNone/>
              <a:defRPr sz="1800"/>
            </a:lvl5pPr>
          </a:lstStyle>
          <a:p>
            <a:pPr lvl="0"/>
            <a:endParaRPr lang="en-US" dirty="0"/>
          </a:p>
        </p:txBody>
      </p:sp>
      <p:sp>
        <p:nvSpPr>
          <p:cNvPr id="5" name="Rectangle 4"/>
          <p:cNvSpPr/>
          <p:nvPr userDrawn="1"/>
        </p:nvSpPr>
        <p:spPr>
          <a:xfrm>
            <a:off x="273455" y="354799"/>
            <a:ext cx="3331121" cy="958518"/>
          </a:xfrm>
          <a:prstGeom prst="rect">
            <a:avLst/>
          </a:prstGeom>
        </p:spPr>
        <p:txBody>
          <a:bodyPr wrap="none">
            <a:spAutoFit/>
          </a:bodyPr>
          <a:lstStyle/>
          <a:p>
            <a:pPr algn="l"/>
            <a:r>
              <a:rPr lang="en-US" sz="5507" b="1" dirty="0"/>
              <a:t>EXAM TIP!</a:t>
            </a:r>
          </a:p>
        </p:txBody>
      </p:sp>
    </p:spTree>
    <p:extLst>
      <p:ext uri="{BB962C8B-B14F-4D97-AF65-F5344CB8AC3E}">
        <p14:creationId xmlns:p14="http://schemas.microsoft.com/office/powerpoint/2010/main" val="162227652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73002" y="0"/>
            <a:ext cx="10547014" cy="1256425"/>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5634" y="1256425"/>
            <a:ext cx="12014383" cy="5031700"/>
          </a:xfrm>
        </p:spPr>
        <p:txBody>
          <a:bodyPr>
            <a:normAutofit/>
          </a:bodyPr>
          <a:lstStyle>
            <a:lvl1pPr marL="0" indent="0">
              <a:buFontTx/>
              <a:buNone/>
              <a:defRPr sz="3672"/>
            </a:lvl1pPr>
            <a:lvl2pPr marL="466298" indent="0">
              <a:buFontTx/>
              <a:buNone/>
              <a:defRPr sz="3264"/>
            </a:lvl2pPr>
            <a:lvl3pPr marL="932597" indent="0">
              <a:buFontTx/>
              <a:buNone/>
              <a:defRPr sz="2856"/>
            </a:lvl3pPr>
            <a:lvl4pPr marL="1398895" indent="0">
              <a:buFontTx/>
              <a:buNone/>
              <a:defRPr sz="2448"/>
            </a:lvl4pPr>
            <a:lvl5pPr marL="1865193" indent="0">
              <a:buFontTx/>
              <a:buNone/>
              <a:defRPr sz="2448"/>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5501" y="119951"/>
            <a:ext cx="1300269" cy="958518"/>
          </a:xfrm>
          <a:prstGeom prst="rect">
            <a:avLst/>
          </a:prstGeom>
        </p:spPr>
        <p:txBody>
          <a:bodyPr wrap="none">
            <a:spAutoFit/>
          </a:bodyPr>
          <a:lstStyle/>
          <a:p>
            <a:r>
              <a:rPr lang="en-US" sz="5507"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5634" y="6343183"/>
            <a:ext cx="12014383" cy="599531"/>
          </a:xfrm>
          <a:prstGeom prst="rect">
            <a:avLst/>
          </a:prstGeom>
          <a:solidFill>
            <a:schemeClr val="bg1"/>
          </a:solidFill>
        </p:spPr>
        <p:txBody>
          <a:bodyPr vert="horz" lIns="93260" tIns="46630" rIns="93260" bIns="4663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40" u="sng" dirty="0">
                <a:solidFill>
                  <a:srgbClr val="0070C0"/>
                </a:solidFill>
              </a:rPr>
              <a:t>Click to edit Lab URL</a:t>
            </a:r>
          </a:p>
        </p:txBody>
      </p:sp>
    </p:spTree>
    <p:extLst>
      <p:ext uri="{BB962C8B-B14F-4D97-AF65-F5344CB8AC3E}">
        <p14:creationId xmlns:p14="http://schemas.microsoft.com/office/powerpoint/2010/main" val="1058435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633" y="225111"/>
            <a:ext cx="12014383" cy="1334588"/>
          </a:xfrm>
          <a:solidFill>
            <a:schemeClr val="accent4">
              <a:lumMod val="40000"/>
              <a:lumOff val="60000"/>
            </a:schemeClr>
          </a:solidFill>
        </p:spPr>
        <p:txBody>
          <a:bodyPr>
            <a:normAutofit/>
          </a:bodyPr>
          <a:lstStyle>
            <a:lvl1pPr>
              <a:defRPr sz="3672"/>
            </a:lvl1pPr>
          </a:lstStyle>
          <a:p>
            <a:r>
              <a:rPr lang="en-US" dirty="0"/>
              <a:t>Click to edit Question style</a:t>
            </a:r>
          </a:p>
        </p:txBody>
      </p:sp>
      <p:sp>
        <p:nvSpPr>
          <p:cNvPr id="3" name="Content Placeholder 2"/>
          <p:cNvSpPr>
            <a:spLocks noGrp="1"/>
          </p:cNvSpPr>
          <p:nvPr>
            <p:ph idx="1" hasCustomPrompt="1"/>
          </p:nvPr>
        </p:nvSpPr>
        <p:spPr>
          <a:xfrm>
            <a:off x="205634" y="1559699"/>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76877" y="1880644"/>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10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633" y="225111"/>
            <a:ext cx="12014383" cy="1334588"/>
          </a:xfrm>
          <a:solidFill>
            <a:schemeClr val="accent4">
              <a:lumMod val="40000"/>
              <a:lumOff val="60000"/>
            </a:schemeClr>
          </a:solidFill>
        </p:spPr>
        <p:txBody>
          <a:bodyPr>
            <a:normAutofit/>
          </a:bodyPr>
          <a:lstStyle>
            <a:lvl1pPr>
              <a:defRPr sz="3672"/>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5634" y="1559699"/>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76877" y="1880644"/>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46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5634" y="360589"/>
            <a:ext cx="12014383" cy="895836"/>
          </a:xfrm>
        </p:spPr>
        <p:txBody>
          <a:bodyPr/>
          <a:lstStyle/>
          <a:p>
            <a:r>
              <a:rPr lang="en-US" dirty="0"/>
              <a:t>Click to edit Master title style</a:t>
            </a:r>
          </a:p>
        </p:txBody>
      </p:sp>
      <p:sp>
        <p:nvSpPr>
          <p:cNvPr id="3" name="Content Placeholder 2"/>
          <p:cNvSpPr>
            <a:spLocks noGrp="1"/>
          </p:cNvSpPr>
          <p:nvPr>
            <p:ph idx="1"/>
          </p:nvPr>
        </p:nvSpPr>
        <p:spPr>
          <a:xfrm>
            <a:off x="205634" y="1256426"/>
            <a:ext cx="12014383" cy="2469404"/>
          </a:xfrm>
        </p:spPr>
        <p:txBody>
          <a:bodyPr>
            <a:normAutofit/>
          </a:bodyPr>
          <a:lstStyle>
            <a:lvl1pPr marL="0" indent="0">
              <a:buFont typeface="Arial" panose="020B0604020202020204" pitchFamily="34" charset="0"/>
              <a:buNone/>
              <a:defRPr sz="2856"/>
            </a:lvl1pPr>
            <a:lvl2pPr marL="466298" indent="0">
              <a:buFont typeface="Arial" panose="020B0604020202020204" pitchFamily="34" charset="0"/>
              <a:buNone/>
              <a:defRPr sz="2448"/>
            </a:lvl2pPr>
            <a:lvl3pPr marL="932597" indent="0">
              <a:buFont typeface="Arial" panose="020B0604020202020204" pitchFamily="34" charset="0"/>
              <a:buNone/>
              <a:defRPr sz="2040"/>
            </a:lvl3pPr>
            <a:lvl4pPr marL="1398895" indent="0">
              <a:buFont typeface="Arial" panose="020B0604020202020204" pitchFamily="34" charset="0"/>
              <a:buNone/>
              <a:defRPr sz="1836"/>
            </a:lvl4pPr>
            <a:lvl5pPr marL="1865193" indent="0">
              <a:buFont typeface="Arial" panose="020B0604020202020204" pitchFamily="34" charset="0"/>
              <a:buNone/>
              <a:defRPr sz="1836"/>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6038" y="3725831"/>
            <a:ext cx="12268200" cy="3191716"/>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5634" y="3871044"/>
            <a:ext cx="12014383" cy="2968047"/>
          </a:xfrm>
          <a:solidFill>
            <a:schemeClr val="bg1"/>
          </a:solidFill>
        </p:spPr>
        <p:txBody>
          <a:bodyPr>
            <a:normAutofit/>
          </a:bodyPr>
          <a:lstStyle>
            <a:lvl1pPr marL="0" indent="0" defTabSz="0">
              <a:buFont typeface="Arial" panose="020B0604020202020204" pitchFamily="34" charset="0"/>
              <a:buNone/>
              <a:defRPr sz="1020">
                <a:latin typeface="Courier New" panose="02070309020205020404" pitchFamily="49" charset="0"/>
                <a:cs typeface="Courier New" panose="02070309020205020404" pitchFamily="49" charset="0"/>
              </a:defRPr>
            </a:lvl1pPr>
            <a:lvl2pPr marL="466298" indent="0" defTabSz="0">
              <a:buFont typeface="Arial" panose="020B0604020202020204" pitchFamily="34" charset="0"/>
              <a:buNone/>
              <a:defRPr sz="1020">
                <a:latin typeface="Courier New" panose="02070309020205020404" pitchFamily="49" charset="0"/>
                <a:cs typeface="Courier New" panose="02070309020205020404" pitchFamily="49" charset="0"/>
              </a:defRPr>
            </a:lvl2pPr>
            <a:lvl3pPr marL="932597" indent="0" defTabSz="0">
              <a:buFont typeface="Arial" panose="020B0604020202020204" pitchFamily="34" charset="0"/>
              <a:buNone/>
              <a:defRPr sz="1020">
                <a:latin typeface="Courier New" panose="02070309020205020404" pitchFamily="49" charset="0"/>
                <a:cs typeface="Courier New" panose="02070309020205020404" pitchFamily="49" charset="0"/>
              </a:defRPr>
            </a:lvl3pPr>
            <a:lvl4pPr marL="1398895" indent="0" defTabSz="0">
              <a:buFont typeface="Arial" panose="020B0604020202020204" pitchFamily="34" charset="0"/>
              <a:buNone/>
              <a:defRPr sz="1020">
                <a:latin typeface="Courier New" panose="02070309020205020404" pitchFamily="49" charset="0"/>
                <a:cs typeface="Courier New" panose="02070309020205020404" pitchFamily="49" charset="0"/>
              </a:defRPr>
            </a:lvl4pPr>
            <a:lvl5pPr marL="1865193" indent="0" defTabSz="0">
              <a:buFont typeface="Arial" panose="020B0604020202020204" pitchFamily="34" charset="0"/>
              <a:buNone/>
              <a:defRPr sz="102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49487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US" dirty="0"/>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4440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634" y="360589"/>
            <a:ext cx="12014383" cy="895836"/>
          </a:xfrm>
        </p:spPr>
        <p:txBody>
          <a:bodyPr/>
          <a:lstStyle/>
          <a:p>
            <a:r>
              <a:rPr lang="en-US"/>
              <a:t>Click to edit Master title style</a:t>
            </a:r>
            <a:endParaRPr lang="en-US" dirty="0"/>
          </a:p>
        </p:txBody>
      </p:sp>
      <p:sp>
        <p:nvSpPr>
          <p:cNvPr id="3" name="Content Placeholder 2"/>
          <p:cNvSpPr>
            <a:spLocks noGrp="1"/>
          </p:cNvSpPr>
          <p:nvPr>
            <p:ph idx="1"/>
          </p:nvPr>
        </p:nvSpPr>
        <p:spPr>
          <a:xfrm>
            <a:off x="205634" y="1256425"/>
            <a:ext cx="12014383" cy="5031700"/>
          </a:xfrm>
        </p:spPr>
        <p:txBody>
          <a:bodyPr>
            <a:normAutofit/>
          </a:bodyPr>
          <a:lstStyle>
            <a:lvl1pPr marL="0" indent="0">
              <a:buFontTx/>
              <a:buNone/>
              <a:defRPr sz="3672"/>
            </a:lvl1pPr>
            <a:lvl2pPr marL="466298" indent="0">
              <a:buFontTx/>
              <a:buNone/>
              <a:defRPr sz="3264"/>
            </a:lvl2pPr>
            <a:lvl3pPr marL="932597" indent="0">
              <a:buFontTx/>
              <a:buNone/>
              <a:defRPr sz="2856"/>
            </a:lvl3pPr>
            <a:lvl4pPr marL="1398895" indent="0">
              <a:buFontTx/>
              <a:buNone/>
              <a:defRPr sz="2448"/>
            </a:lvl4pPr>
            <a:lvl5pPr marL="1865193" indent="0">
              <a:buFontTx/>
              <a:buNone/>
              <a:defRPr sz="244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98640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6592" y="365144"/>
            <a:ext cx="10726460" cy="2321160"/>
          </a:xfrm>
        </p:spPr>
        <p:txBody>
          <a:bodyPr anchor="b"/>
          <a:lstStyle>
            <a:lvl1pPr>
              <a:defRPr sz="6119"/>
            </a:lvl1pPr>
          </a:lstStyle>
          <a:p>
            <a:r>
              <a:rPr lang="en-US"/>
              <a:t>Click to edit Master title style</a:t>
            </a:r>
            <a:endParaRPr lang="en-US" dirty="0"/>
          </a:p>
        </p:txBody>
      </p:sp>
      <p:sp>
        <p:nvSpPr>
          <p:cNvPr id="3" name="Text Placeholder 2"/>
          <p:cNvSpPr>
            <a:spLocks noGrp="1"/>
          </p:cNvSpPr>
          <p:nvPr>
            <p:ph type="body" idx="1"/>
          </p:nvPr>
        </p:nvSpPr>
        <p:spPr>
          <a:xfrm>
            <a:off x="706592" y="3054545"/>
            <a:ext cx="10726460" cy="1530052"/>
          </a:xfrm>
        </p:spPr>
        <p:txBody>
          <a:bodyPr/>
          <a:lstStyle>
            <a:lvl1pPr marL="0" indent="0">
              <a:buNone/>
              <a:defRPr sz="2448" baseline="0">
                <a:solidFill>
                  <a:srgbClr val="0070C0"/>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1"/>
            <a:ext cx="1552931" cy="332660"/>
          </a:xfrm>
          <a:prstGeom prst="rect">
            <a:avLst/>
          </a:prstGeom>
        </p:spPr>
      </p:pic>
    </p:spTree>
    <p:extLst>
      <p:ext uri="{BB962C8B-B14F-4D97-AF65-F5344CB8AC3E}">
        <p14:creationId xmlns:p14="http://schemas.microsoft.com/office/powerpoint/2010/main" val="205070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dirty="0"/>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75990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55008" y="223990"/>
            <a:ext cx="10726460" cy="92340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8002" y="1304997"/>
            <a:ext cx="5814052" cy="50677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72149" y="1304997"/>
            <a:ext cx="5814052" cy="5067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60990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60664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912" y="178102"/>
            <a:ext cx="11270555" cy="1013558"/>
          </a:xfrm>
        </p:spPr>
        <p:txBody>
          <a:bodyPr>
            <a:normAutofit/>
          </a:bodyPr>
          <a:lstStyle>
            <a:lvl1pPr>
              <a:defRPr sz="5507"/>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70008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09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dirty="0"/>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153874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dirty="0"/>
          </a:p>
        </p:txBody>
      </p:sp>
      <p:sp>
        <p:nvSpPr>
          <p:cNvPr id="3" name="Picture Placeholder 2"/>
          <p:cNvSpPr>
            <a:spLocks noGrp="1" noChangeAspect="1"/>
          </p:cNvSpPr>
          <p:nvPr>
            <p:ph type="pic" idx="1"/>
          </p:nvPr>
        </p:nvSpPr>
        <p:spPr>
          <a:xfrm>
            <a:off x="5287122" y="1007083"/>
            <a:ext cx="6295965" cy="4970646"/>
          </a:xfrm>
        </p:spPr>
        <p:txBody>
          <a:bodyPr anchor="t"/>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52502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7655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36738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1"/>
            <a:ext cx="1552931" cy="332660"/>
          </a:xfrm>
          <a:prstGeom prst="rect">
            <a:avLst/>
          </a:prstGeom>
        </p:spPr>
      </p:pic>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2205650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86056" y="6696086"/>
            <a:ext cx="3664364"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50355426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78211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633" y="225111"/>
            <a:ext cx="12014383" cy="1334588"/>
          </a:xfrm>
          <a:solidFill>
            <a:schemeClr val="accent4">
              <a:lumMod val="40000"/>
              <a:lumOff val="60000"/>
            </a:schemeClr>
          </a:solidFill>
        </p:spPr>
        <p:txBody>
          <a:bodyPr>
            <a:normAutofit/>
          </a:bodyPr>
          <a:lstStyle>
            <a:lvl1pPr>
              <a:defRPr sz="3672"/>
            </a:lvl1pPr>
          </a:lstStyle>
          <a:p>
            <a:r>
              <a:rPr lang="en-US" dirty="0"/>
              <a:t>Click to edit Question style</a:t>
            </a:r>
          </a:p>
        </p:txBody>
      </p:sp>
      <p:sp>
        <p:nvSpPr>
          <p:cNvPr id="3" name="Content Placeholder 2"/>
          <p:cNvSpPr>
            <a:spLocks noGrp="1"/>
          </p:cNvSpPr>
          <p:nvPr>
            <p:ph idx="1" hasCustomPrompt="1"/>
          </p:nvPr>
        </p:nvSpPr>
        <p:spPr>
          <a:xfrm>
            <a:off x="205634" y="1559699"/>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76877" y="1880644"/>
            <a:ext cx="12014383" cy="5225794"/>
          </a:xfrm>
        </p:spPr>
        <p:txBody>
          <a:bodyPr>
            <a:normAutofit/>
          </a:bodyPr>
          <a:lstStyle>
            <a:lvl1pPr marL="757735" indent="-757735">
              <a:buFont typeface="+mj-lt"/>
              <a:buAutoNum type="arabicParenR"/>
              <a:defRPr sz="3672"/>
            </a:lvl1pPr>
            <a:lvl2pPr marL="990884" indent="-524586">
              <a:buFont typeface="+mj-lt"/>
              <a:buAutoNum type="alphaUcPeriod"/>
              <a:defRPr sz="3264"/>
            </a:lvl2pPr>
            <a:lvl3pPr marL="1515469" indent="-582873">
              <a:buFont typeface="+mj-lt"/>
              <a:buAutoNum type="romanLcPeriod"/>
              <a:defRPr sz="2856"/>
            </a:lvl3pPr>
            <a:lvl4pPr marL="1865193" indent="-466298">
              <a:buFont typeface="+mj-lt"/>
              <a:buAutoNum type="alphaLcPeriod"/>
              <a:defRPr sz="2448"/>
            </a:lvl4pPr>
            <a:lvl5pPr marL="2331491" indent="-466298">
              <a:buFont typeface="+mj-lt"/>
              <a:buAutoNum type="arabicPeriod"/>
              <a:defRPr sz="2448"/>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17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6214" y="354799"/>
            <a:ext cx="8566805" cy="941711"/>
          </a:xfrm>
        </p:spPr>
        <p:txBody>
          <a:bodyPr>
            <a:normAutofit/>
          </a:bodyPr>
          <a:lstStyle>
            <a:lvl1pPr algn="l" defTabSz="932597" rtl="0" eaLnBrk="1" latinLnBrk="0" hangingPunct="1">
              <a:lnSpc>
                <a:spcPct val="90000"/>
              </a:lnSpc>
              <a:spcBef>
                <a:spcPct val="0"/>
              </a:spcBef>
              <a:buNone/>
              <a:defRPr lang="en-US" sz="5507"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73456" y="1296510"/>
            <a:ext cx="11889564" cy="4734325"/>
          </a:xfrm>
        </p:spPr>
        <p:txBody>
          <a:bodyPr>
            <a:noAutofit/>
          </a:bodyPr>
          <a:lstStyle>
            <a:lvl1pPr marL="0" indent="0">
              <a:buNone/>
              <a:defRPr sz="4080"/>
            </a:lvl1pPr>
            <a:lvl2pPr marL="28569" indent="0">
              <a:buNone/>
              <a:defRPr sz="2000"/>
            </a:lvl2pPr>
            <a:lvl3pPr marL="223795" indent="0">
              <a:buNone/>
              <a:defRPr sz="2000"/>
            </a:lvl3pPr>
            <a:lvl4pPr marL="476159" indent="0">
              <a:buNone/>
              <a:defRPr sz="1800"/>
            </a:lvl4pPr>
            <a:lvl5pPr marL="739632" indent="0">
              <a:buNone/>
              <a:defRPr sz="1800"/>
            </a:lvl5pPr>
          </a:lstStyle>
          <a:p>
            <a:pPr lvl="0"/>
            <a:endParaRPr lang="en-US" dirty="0"/>
          </a:p>
        </p:txBody>
      </p:sp>
      <p:sp>
        <p:nvSpPr>
          <p:cNvPr id="5" name="Rectangle 4"/>
          <p:cNvSpPr/>
          <p:nvPr userDrawn="1"/>
        </p:nvSpPr>
        <p:spPr>
          <a:xfrm>
            <a:off x="273455" y="354799"/>
            <a:ext cx="3331121" cy="958518"/>
          </a:xfrm>
          <a:prstGeom prst="rect">
            <a:avLst/>
          </a:prstGeom>
        </p:spPr>
        <p:txBody>
          <a:bodyPr wrap="none">
            <a:spAutoFit/>
          </a:bodyPr>
          <a:lstStyle/>
          <a:p>
            <a:pPr algn="l"/>
            <a:r>
              <a:rPr lang="en-US" sz="5507"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5373" y="6106331"/>
            <a:ext cx="9980942" cy="839853"/>
          </a:xfrm>
          <a:solidFill>
            <a:srgbClr val="92D050"/>
          </a:solidFill>
        </p:spPr>
        <p:txBody>
          <a:bodyPr>
            <a:noAutofit/>
          </a:bodyPr>
          <a:lstStyle>
            <a:lvl1pPr marL="0" indent="0">
              <a:buFontTx/>
              <a:buNone/>
              <a:defRPr sz="2040" u="sng">
                <a:solidFill>
                  <a:srgbClr val="0070C0"/>
                </a:solidFill>
              </a:defRPr>
            </a:lvl1pPr>
            <a:lvl2pPr marL="466298" indent="0">
              <a:buFontTx/>
              <a:buNone/>
              <a:defRPr sz="2040" u="sng">
                <a:solidFill>
                  <a:srgbClr val="0070C0"/>
                </a:solidFill>
              </a:defRPr>
            </a:lvl2pPr>
            <a:lvl3pPr marL="932597" indent="0">
              <a:buFontTx/>
              <a:buNone/>
              <a:defRPr sz="2040" u="sng">
                <a:solidFill>
                  <a:srgbClr val="0070C0"/>
                </a:solidFill>
              </a:defRPr>
            </a:lvl3pPr>
            <a:lvl4pPr marL="1398895" indent="0">
              <a:buFontTx/>
              <a:buNone/>
              <a:defRPr sz="2040" u="sng">
                <a:solidFill>
                  <a:srgbClr val="0070C0"/>
                </a:solidFill>
              </a:defRPr>
            </a:lvl4pPr>
            <a:lvl5pPr marL="1865193" indent="0">
              <a:buFontTx/>
              <a:buNone/>
              <a:defRPr sz="204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48456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D01120C9-890A-4013-ADCB-1DF4AE2150B6}"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337345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120C9-890A-4013-ADCB-1DF4AE2150B6}"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7199745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1120C9-890A-4013-ADCB-1DF4AE2150B6}"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31515593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1120C9-890A-4013-ADCB-1DF4AE2150B6}"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7507423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1120C9-890A-4013-ADCB-1DF4AE2150B6}" type="datetimeFigureOut">
              <a:rPr lang="en-US" smtClean="0"/>
              <a:t>9/7/2018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8924550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1120C9-890A-4013-ADCB-1DF4AE2150B6}" type="datetimeFigureOut">
              <a:rPr lang="en-US" smtClean="0"/>
              <a:t>9/7/2018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33771800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120C9-890A-4013-ADCB-1DF4AE2150B6}" type="datetimeFigureOut">
              <a:rPr lang="en-US" smtClean="0"/>
              <a:t>9/7/2018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31782757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D01120C9-890A-4013-ADCB-1DF4AE2150B6}"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39648828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D01120C9-890A-4013-ADCB-1DF4AE2150B6}" type="datetimeFigureOut">
              <a:rPr lang="en-US" smtClean="0"/>
              <a:t>9/7/2018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419133921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120C9-890A-4013-ADCB-1DF4AE2150B6}"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12434667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1120C9-890A-4013-ADCB-1DF4AE2150B6}" type="datetimeFigureOut">
              <a:rPr lang="en-US" smtClean="0"/>
              <a:t>9/7/2018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3BC81-F2B5-4BD2-808C-0E2507328F7C}" type="slidenum">
              <a:rPr lang="en-US" smtClean="0"/>
              <a:t>‹#›</a:t>
            </a:fld>
            <a:endParaRPr lang="en-US"/>
          </a:p>
        </p:txBody>
      </p:sp>
    </p:spTree>
    <p:extLst>
      <p:ext uri="{BB962C8B-B14F-4D97-AF65-F5344CB8AC3E}">
        <p14:creationId xmlns:p14="http://schemas.microsoft.com/office/powerpoint/2010/main" val="2278274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2_Title Only_3">
    <p:spTree>
      <p:nvGrpSpPr>
        <p:cNvPr id="1" name=""/>
        <p:cNvGrpSpPr/>
        <p:nvPr/>
      </p:nvGrpSpPr>
      <p:grpSpPr>
        <a:xfrm>
          <a:off x="0" y="0"/>
          <a:ext cx="0" cy="0"/>
          <a:chOff x="0" y="0"/>
          <a:chExt cx="0" cy="0"/>
        </a:xfrm>
      </p:grpSpPr>
      <p:sp>
        <p:nvSpPr>
          <p:cNvPr id="3" name="Rectangle 2"/>
          <p:cNvSpPr/>
          <p:nvPr userDrawn="1"/>
        </p:nvSpPr>
        <p:spPr>
          <a:xfrm>
            <a:off x="2" y="1456904"/>
            <a:ext cx="12436474" cy="5553836"/>
          </a:xfrm>
          <a:prstGeom prst="rect">
            <a:avLst/>
          </a:prstGeom>
          <a:solidFill>
            <a:srgbClr val="E5F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836" kern="0">
              <a:solidFill>
                <a:sysClr val="windowText" lastClr="000000"/>
              </a:solidFill>
            </a:endParaRP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451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oleObject" Target="../embeddings/oleObject2.bin"/><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tags" Target="../tags/tag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vmlDrawing" Target="../drawings/vmlDrawing2.v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theme" Target="../theme/theme3.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4.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189" r:id="rId17"/>
    <p:sldLayoutId id="2147484093" r:id="rId18"/>
    <p:sldLayoutId id="2147484127" r:id="rId19"/>
    <p:sldLayoutId id="2147484128" r:id="rId20"/>
    <p:sldLayoutId id="2147484129" r:id="rId21"/>
    <p:sldLayoutId id="2147484094" r:id="rId22"/>
    <p:sldLayoutId id="2147484195" r:id="rId23"/>
    <p:sldLayoutId id="2147484096" r:id="rId24"/>
    <p:sldLayoutId id="2147484310"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33"/>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34" imgW="377" imgH="377" progId="TCLayout.ActiveDocument.1">
                  <p:embed/>
                </p:oleObj>
              </mc:Choice>
              <mc:Fallback>
                <p:oleObj name="think-cell Slide" r:id="rId34" imgW="377" imgH="377" progId="TCLayout.ActiveDocument.1">
                  <p:embed/>
                  <p:pic>
                    <p:nvPicPr>
                      <p:cNvPr id="9" name="Object 8" hidden="1"/>
                      <p:cNvPicPr/>
                      <p:nvPr/>
                    </p:nvPicPr>
                    <p:blipFill>
                      <a:blip r:embed="rId35"/>
                      <a:stretch>
                        <a:fillRect/>
                      </a:stretch>
                    </p:blipFill>
                    <p:spPr>
                      <a:xfrm>
                        <a:off x="1588"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74639" y="26123"/>
            <a:ext cx="11889564" cy="917575"/>
          </a:xfrm>
          <a:prstGeom prst="rect">
            <a:avLst/>
          </a:prstGeom>
        </p:spPr>
        <p:txBody>
          <a:bodyPr vert="horz" wrap="square" lIns="146304" tIns="91440" rIns="146304" bIns="91440" rtlCol="0" anchor="ctr">
            <a:noAutofit/>
          </a:bodyPr>
          <a:lstStyle/>
          <a:p>
            <a:r>
              <a:rPr lang="en-US" dirty="0"/>
              <a:t>Click to edit Master title style</a:t>
            </a:r>
          </a:p>
        </p:txBody>
      </p:sp>
      <p:sp>
        <p:nvSpPr>
          <p:cNvPr id="4" name="Text Placeholder 3"/>
          <p:cNvSpPr>
            <a:spLocks noGrp="1"/>
          </p:cNvSpPr>
          <p:nvPr>
            <p:ph type="body" idx="1"/>
          </p:nvPr>
        </p:nvSpPr>
        <p:spPr>
          <a:xfrm>
            <a:off x="274641" y="1146856"/>
            <a:ext cx="11887198" cy="1723549"/>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1708097"/>
      </p:ext>
    </p:extLst>
  </p:cSld>
  <p:clrMap bg1="lt1" tx1="dk1" bg2="lt2" tx2="dk2" accent1="accent1" accent2="accent2" accent3="accent3" accent4="accent4" accent5="accent5" accent6="accent6" hlink="hlink" folHlink="folHlink"/>
  <p:sldLayoutIdLst>
    <p:sldLayoutId id="2147484579"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 id="2147484590" r:id="rId12"/>
    <p:sldLayoutId id="2147484591" r:id="rId13"/>
    <p:sldLayoutId id="2147484592" r:id="rId14"/>
    <p:sldLayoutId id="2147484593" r:id="rId15"/>
    <p:sldLayoutId id="2147484594" r:id="rId16"/>
    <p:sldLayoutId id="2147484595" r:id="rId17"/>
    <p:sldLayoutId id="2147484596" r:id="rId18"/>
    <p:sldLayoutId id="2147484597" r:id="rId19"/>
    <p:sldLayoutId id="2147484598" r:id="rId20"/>
    <p:sldLayoutId id="2147484599" r:id="rId21"/>
    <p:sldLayoutId id="2147484600" r:id="rId22"/>
    <p:sldLayoutId id="2147484601" r:id="rId23"/>
    <p:sldLayoutId id="2147484602" r:id="rId24"/>
    <p:sldLayoutId id="2147484603" r:id="rId25"/>
    <p:sldLayoutId id="2147484604" r:id="rId26"/>
    <p:sldLayoutId id="2147484605" r:id="rId27"/>
    <p:sldLayoutId id="2147484606" r:id="rId28"/>
    <p:sldLayoutId id="2147484607" r:id="rId29"/>
    <p:sldLayoutId id="2147485069" r:id="rId30"/>
  </p:sldLayoutIdLst>
  <p:transition>
    <p:fade/>
  </p:transition>
  <p:hf sldNum="0" hdr="0" ftr="0" dt="0"/>
  <p:txStyles>
    <p:titleStyle>
      <a:lvl1pPr algn="l" defTabSz="932563" rtl="0" eaLnBrk="1" latinLnBrk="0" hangingPunct="1">
        <a:lnSpc>
          <a:spcPct val="90000"/>
        </a:lnSpc>
        <a:spcBef>
          <a:spcPct val="0"/>
        </a:spcBef>
        <a:buNone/>
        <a:defRPr lang="en-US" sz="3599" b="0" kern="1200" cap="none" spc="-102" baseline="0" dirty="0" smtClean="0">
          <a:ln w="3175">
            <a:noFill/>
          </a:ln>
          <a:solidFill>
            <a:schemeClr val="bg1"/>
          </a:solidFill>
          <a:effectLst/>
          <a:latin typeface="+mj-lt"/>
          <a:ea typeface="+mn-ea"/>
          <a:cs typeface="Segoe UI" pitchFamily="34" charset="0"/>
        </a:defRPr>
      </a:lvl1pPr>
    </p:titleStyle>
    <p:bodyStyle>
      <a:lvl1pPr marL="342834" marR="0" indent="-342834" algn="l" defTabSz="932563" rtl="0" eaLnBrk="1" fontAlgn="auto" latinLnBrk="0" hangingPunct="1">
        <a:lnSpc>
          <a:spcPct val="100000"/>
        </a:lnSpc>
        <a:spcBef>
          <a:spcPts val="600"/>
        </a:spcBef>
        <a:spcAft>
          <a:spcPts val="0"/>
        </a:spcAft>
        <a:buClrTx/>
        <a:buSzPct val="90000"/>
        <a:buFont typeface="Arial" pitchFamily="34" charset="0"/>
        <a:buChar char="•"/>
        <a:tabLst/>
        <a:defRPr sz="1399" kern="1200" spc="0" baseline="0">
          <a:gradFill>
            <a:gsLst>
              <a:gs pos="1250">
                <a:schemeClr val="tx1"/>
              </a:gs>
              <a:gs pos="100000">
                <a:schemeClr val="tx1"/>
              </a:gs>
            </a:gsLst>
            <a:lin ang="5400000" scaled="0"/>
          </a:gradFill>
          <a:latin typeface="+mn-lt"/>
          <a:ea typeface="+mn-ea"/>
          <a:cs typeface="+mn-cs"/>
        </a:defRPr>
      </a:lvl1pPr>
      <a:lvl2pPr marL="584088" marR="0" indent="-241253" algn="l" defTabSz="932563" rtl="0" eaLnBrk="1" fontAlgn="auto" latinLnBrk="0" hangingPunct="1">
        <a:lnSpc>
          <a:spcPct val="100000"/>
        </a:lnSpc>
        <a:spcBef>
          <a:spcPts val="6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100000"/>
        </a:lnSpc>
        <a:spcBef>
          <a:spcPts val="6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100000"/>
        </a:lnSpc>
        <a:spcBef>
          <a:spcPts val="6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100000"/>
        </a:lnSpc>
        <a:spcBef>
          <a:spcPts val="6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F26B43"/>
          </p15:clr>
        </p15:guide>
        <p15:guide id="2" orient="horz" pos="187">
          <p15:clr>
            <a:srgbClr val="F26B43"/>
          </p15:clr>
        </p15:guide>
        <p15:guide id="3" pos="749">
          <p15:clr>
            <a:srgbClr val="F26B43"/>
          </p15:clr>
        </p15:guide>
        <p15:guide id="4" pos="7661">
          <p15:clr>
            <a:srgbClr val="F26B43"/>
          </p15:clr>
        </p15:guide>
        <p15:guide id="5" pos="1325">
          <p15:clr>
            <a:srgbClr val="F26B43"/>
          </p15:clr>
        </p15:guide>
        <p15:guide id="6" pos="1901">
          <p15:clr>
            <a:srgbClr val="F26B43"/>
          </p15:clr>
        </p15:guide>
        <p15:guide id="7" pos="2477">
          <p15:clr>
            <a:srgbClr val="F26B43"/>
          </p15:clr>
        </p15:guide>
        <p15:guide id="8" pos="3053">
          <p15:clr>
            <a:srgbClr val="F26B43"/>
          </p15:clr>
        </p15:guide>
        <p15:guide id="9" pos="3629">
          <p15:clr>
            <a:srgbClr val="F26B43"/>
          </p15:clr>
        </p15:guide>
        <p15:guide id="10" pos="4781">
          <p15:clr>
            <a:srgbClr val="F26B43"/>
          </p15:clr>
        </p15:guide>
        <p15:guide id="11" pos="4205">
          <p15:clr>
            <a:srgbClr val="F26B43"/>
          </p15:clr>
        </p15:guide>
        <p15:guide id="12" pos="5357">
          <p15:clr>
            <a:srgbClr val="F26B43"/>
          </p15:clr>
        </p15:guide>
        <p15:guide id="13" pos="5933">
          <p15:clr>
            <a:srgbClr val="F26B43"/>
          </p15:clr>
        </p15:guide>
        <p15:guide id="14" pos="6509">
          <p15:clr>
            <a:srgbClr val="F26B43"/>
          </p15:clr>
        </p15:guide>
        <p15:guide id="15" pos="7085">
          <p15:clr>
            <a:srgbClr val="F26B43"/>
          </p15:clr>
        </p15:guide>
        <p15:guide id="16" orient="horz" pos="763">
          <p15:clr>
            <a:srgbClr val="F26B43"/>
          </p15:clr>
        </p15:guide>
        <p15:guide id="17" orient="horz" pos="1339">
          <p15:clr>
            <a:srgbClr val="F26B43"/>
          </p15:clr>
        </p15:guide>
        <p15:guide id="18" orient="horz" pos="1915">
          <p15:clr>
            <a:srgbClr val="F26B43"/>
          </p15:clr>
        </p15:guide>
        <p15:guide id="19" orient="horz" pos="2491">
          <p15:clr>
            <a:srgbClr val="F26B43"/>
          </p15:clr>
        </p15:guide>
        <p15:guide id="20" orient="horz" pos="3067">
          <p15:clr>
            <a:srgbClr val="F26B43"/>
          </p15:clr>
        </p15:guide>
        <p15:guide id="21" orient="horz" pos="3643">
          <p15:clr>
            <a:srgbClr val="F26B43"/>
          </p15:clr>
        </p15:guide>
        <p15:guide id="22" orient="horz" pos="42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C764DE79-268F-4C1A-8933-263129D2AF90}" type="datetimeFigureOut">
              <a:rPr lang="en-US" dirty="0"/>
              <a:t>9/7/2018</a:t>
            </a:fld>
            <a:endParaRPr lang="en-US" dirty="0"/>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00631485"/>
      </p:ext>
    </p:extLst>
  </p:cSld>
  <p:clrMap bg1="lt1" tx1="dk1" bg2="lt2" tx2="dk2" accent1="accent1" accent2="accent2" accent3="accent3" accent4="accent4" accent5="accent5" accent6="accent6" hlink="hlink" folHlink="folHlink"/>
  <p:sldLayoutIdLst>
    <p:sldLayoutId id="2147485071" r:id="rId1"/>
    <p:sldLayoutId id="2147485072" r:id="rId2"/>
    <p:sldLayoutId id="2147485073" r:id="rId3"/>
    <p:sldLayoutId id="2147485074" r:id="rId4"/>
    <p:sldLayoutId id="2147485075" r:id="rId5"/>
    <p:sldLayoutId id="2147485076" r:id="rId6"/>
    <p:sldLayoutId id="2147485077" r:id="rId7"/>
    <p:sldLayoutId id="2147485078" r:id="rId8"/>
    <p:sldLayoutId id="2147485079" r:id="rId9"/>
    <p:sldLayoutId id="2147485080" r:id="rId10"/>
    <p:sldLayoutId id="2147485081" r:id="rId11"/>
    <p:sldLayoutId id="2147485082" r:id="rId12"/>
    <p:sldLayoutId id="2147485083" r:id="rId13"/>
    <p:sldLayoutId id="2147485084" r:id="rId14"/>
    <p:sldLayoutId id="2147485085" r:id="rId15"/>
    <p:sldLayoutId id="2147485086" r:id="rId16"/>
    <p:sldLayoutId id="2147485087" r:id="rId17"/>
    <p:sldLayoutId id="2147485088" r:id="rId18"/>
    <p:sldLayoutId id="2147485089" r:id="rId19"/>
    <p:sldLayoutId id="2147485090" r:id="rId20"/>
    <p:sldLayoutId id="2147485091" r:id="rId21"/>
    <p:sldLayoutId id="2147485093" r:id="rId22"/>
    <p:sldLayoutId id="2147485094" r:id="rId23"/>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D01120C9-890A-4013-ADCB-1DF4AE2150B6}" type="datetimeFigureOut">
              <a:rPr lang="en-US" smtClean="0"/>
              <a:t>9/7/2018</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EC3BC81-F2B5-4BD2-808C-0E2507328F7C}" type="slidenum">
              <a:rPr lang="en-US" smtClean="0"/>
              <a:t>‹#›</a:t>
            </a:fld>
            <a:endParaRPr lang="en-US"/>
          </a:p>
        </p:txBody>
      </p:sp>
    </p:spTree>
    <p:extLst>
      <p:ext uri="{BB962C8B-B14F-4D97-AF65-F5344CB8AC3E}">
        <p14:creationId xmlns:p14="http://schemas.microsoft.com/office/powerpoint/2010/main" val="3647251797"/>
      </p:ext>
    </p:extLst>
  </p:cSld>
  <p:clrMap bg1="lt1" tx1="dk1" bg2="lt2" tx2="dk2" accent1="accent1" accent2="accent2" accent3="accent3" accent4="accent4" accent5="accent5" accent6="accent6" hlink="hlink" folHlink="folHlink"/>
  <p:sldLayoutIdLst>
    <p:sldLayoutId id="2147485096" r:id="rId1"/>
    <p:sldLayoutId id="2147485097" r:id="rId2"/>
    <p:sldLayoutId id="2147485098" r:id="rId3"/>
    <p:sldLayoutId id="2147485099" r:id="rId4"/>
    <p:sldLayoutId id="2147485100" r:id="rId5"/>
    <p:sldLayoutId id="2147485101" r:id="rId6"/>
    <p:sldLayoutId id="2147485102" r:id="rId7"/>
    <p:sldLayoutId id="2147485103" r:id="rId8"/>
    <p:sldLayoutId id="2147485104" r:id="rId9"/>
    <p:sldLayoutId id="2147485105" r:id="rId10"/>
    <p:sldLayoutId id="2147485106" r:id="rId11"/>
    <p:sldLayoutId id="2147485107"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azure.microsoft.com/en-us/documentation/articles/storage-dotnet-shared-access-signature-part-1/" TargetMode="External"/><Relationship Id="rId2" Type="http://schemas.openxmlformats.org/officeDocument/2006/relationships/notesSlide" Target="../notesSlides/notesSlide11.xml"/><Relationship Id="rId1" Type="http://schemas.openxmlformats.org/officeDocument/2006/relationships/slideLayout" Target="../slideLayouts/slideLayout57.xml"/><Relationship Id="rId5" Type="http://schemas.openxmlformats.org/officeDocument/2006/relationships/hyperlink" Target="http://storageexplorer.com/" TargetMode="External"/><Relationship Id="rId4" Type="http://schemas.openxmlformats.org/officeDocument/2006/relationships/hyperlink" Target="http://msdn.microsoft.com/en-us/library/azure/ee336235.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storage/storage-premium-storage#premium-storage-supported-vms" TargetMode="External"/><Relationship Id="rId2" Type="http://schemas.openxmlformats.org/officeDocument/2006/relationships/notesSlide" Target="../notesSlides/notesSlide21.xml"/><Relationship Id="rId1" Type="http://schemas.openxmlformats.org/officeDocument/2006/relationships/slideLayout" Target="../slideLayouts/slideLayout78.xml"/><Relationship Id="rId5" Type="http://schemas.openxmlformats.org/officeDocument/2006/relationships/hyperlink" Target="https://aka.ms/VMDiskThrottling" TargetMode="External"/><Relationship Id="rId4" Type="http://schemas.openxmlformats.org/officeDocument/2006/relationships/hyperlink" Target="https://docs.microsoft.com/en-us/azure/storage/storage-premium-storage#scalability-and-performance-target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22.xml"/><Relationship Id="rId1" Type="http://schemas.openxmlformats.org/officeDocument/2006/relationships/slideLayout" Target="../slideLayouts/slideLayout78.xml"/></Relationships>
</file>

<file path=ppt/slides/_rels/slide23.xml.rels><?xml version="1.0" encoding="UTF-8" standalone="yes"?>
<Relationships xmlns="http://schemas.openxmlformats.org/package/2006/relationships"><Relationship Id="rId3" Type="http://schemas.openxmlformats.org/officeDocument/2006/relationships/hyperlink" Target="http://technet.microsoft.com/library/hh831739.aspx" TargetMode="External"/><Relationship Id="rId2" Type="http://schemas.openxmlformats.org/officeDocument/2006/relationships/notesSlide" Target="../notesSlides/notesSlide23.xml"/><Relationship Id="rId1" Type="http://schemas.openxmlformats.org/officeDocument/2006/relationships/slideLayout" Target="../slideLayouts/slideLayout78.xml"/><Relationship Id="rId6" Type="http://schemas.openxmlformats.org/officeDocument/2006/relationships/hyperlink" Target="https://docs.microsoft.com/en-us/azure/storage/storage-premium-storage#scalability-and-performance-targets" TargetMode="External"/><Relationship Id="rId5" Type="http://schemas.openxmlformats.org/officeDocument/2006/relationships/hyperlink" Target="http://social.technet.microsoft.com/wiki/contents/articles/11382.storage-spaces-frequently-asked-questions-faq.aspx" TargetMode="External"/><Relationship Id="rId4" Type="http://schemas.openxmlformats.org/officeDocument/2006/relationships/hyperlink" Target="http://technet.microsoft.com/library/hh848643.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notesSlide" Target="../notesSlides/notesSlide24.xml"/><Relationship Id="rId1" Type="http://schemas.openxmlformats.org/officeDocument/2006/relationships/slideLayout" Target="../slideLayouts/slideLayout7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diagramColors" Target="../diagrams/colors1.xml"/><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6.emf"/><Relationship Id="rId11" Type="http://schemas.openxmlformats.org/officeDocument/2006/relationships/diagramLayout" Target="../diagrams/layout1.xml"/><Relationship Id="rId5" Type="http://schemas.openxmlformats.org/officeDocument/2006/relationships/image" Target="../media/image15.emf"/><Relationship Id="rId10" Type="http://schemas.openxmlformats.org/officeDocument/2006/relationships/diagramData" Target="../diagrams/data1.xml"/><Relationship Id="rId4" Type="http://schemas.openxmlformats.org/officeDocument/2006/relationships/image" Target="../media/image14.emf"/><Relationship Id="rId9" Type="http://schemas.openxmlformats.org/officeDocument/2006/relationships/image" Target="../media/image19.emf"/><Relationship Id="rId14" Type="http://schemas.microsoft.com/office/2007/relationships/diagramDrawing" Target="../diagrams/drawing1.xml"/></Relationships>
</file>

<file path=ppt/slides/_rels/slide3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35.emf"/><Relationship Id="rId3" Type="http://schemas.openxmlformats.org/officeDocument/2006/relationships/image" Target="../media/image27.emf"/><Relationship Id="rId7" Type="http://schemas.openxmlformats.org/officeDocument/2006/relationships/image" Target="../media/image31.png"/><Relationship Id="rId12" Type="http://schemas.openxmlformats.org/officeDocument/2006/relationships/image" Target="../media/image34.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30.emf"/><Relationship Id="rId11" Type="http://schemas.openxmlformats.org/officeDocument/2006/relationships/image" Target="../media/image33.emf"/><Relationship Id="rId5" Type="http://schemas.openxmlformats.org/officeDocument/2006/relationships/image" Target="../media/image29.emf"/><Relationship Id="rId10" Type="http://schemas.microsoft.com/office/2007/relationships/hdphoto" Target="../media/hdphoto3.wdp"/><Relationship Id="rId4" Type="http://schemas.openxmlformats.org/officeDocument/2006/relationships/image" Target="../media/image28.emf"/><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hyperlink" Target="http://dtucalculator.azurewebsites.net/"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1.png"/><Relationship Id="rId7" Type="http://schemas.openxmlformats.org/officeDocument/2006/relationships/diagramQuickStyle" Target="../diagrams/quickStyle2.xml"/><Relationship Id="rId2" Type="http://schemas.openxmlformats.org/officeDocument/2006/relationships/notesSlide" Target="../notesSlides/notesSlide45.xml"/><Relationship Id="rId1" Type="http://schemas.openxmlformats.org/officeDocument/2006/relationships/slideLayout" Target="../slideLayouts/slideLayout11.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4.wdp"/><Relationship Id="rId9" Type="http://schemas.microsoft.com/office/2007/relationships/diagramDrawing" Target="../diagrams/drawing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emf"/><Relationship Id="rId2" Type="http://schemas.openxmlformats.org/officeDocument/2006/relationships/notesSlide" Target="../notesSlides/notesSlide48.xml"/><Relationship Id="rId1" Type="http://schemas.openxmlformats.org/officeDocument/2006/relationships/slideLayout" Target="../slideLayouts/slideLayout11.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79.xml"/><Relationship Id="rId4" Type="http://schemas.openxmlformats.org/officeDocument/2006/relationships/image" Target="../media/image52.sv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79.xml"/><Relationship Id="rId4" Type="http://schemas.openxmlformats.org/officeDocument/2006/relationships/image" Target="../media/image54.svg"/></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79.xml"/><Relationship Id="rId4" Type="http://schemas.openxmlformats.org/officeDocument/2006/relationships/image" Target="../media/image56.svg"/></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79.xml"/><Relationship Id="rId4" Type="http://schemas.openxmlformats.org/officeDocument/2006/relationships/image" Target="../media/image58.sv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79.xml"/><Relationship Id="rId4" Type="http://schemas.openxmlformats.org/officeDocument/2006/relationships/image" Target="../media/image60.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9.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79.xml"/><Relationship Id="rId4" Type="http://schemas.openxmlformats.org/officeDocument/2006/relationships/image" Target="../media/image62.sv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5.xml"/></Relationships>
</file>

<file path=ppt/slides/_rels/slide62.xml.rels><?xml version="1.0" encoding="UTF-8" standalone="yes"?>
<Relationships xmlns="http://schemas.openxmlformats.org/package/2006/relationships"><Relationship Id="rId8" Type="http://schemas.openxmlformats.org/officeDocument/2006/relationships/hyperlink" Target="https://docs.microsoft.com/en-us/azure/hdinsight/" TargetMode="External"/><Relationship Id="rId3" Type="http://schemas.openxmlformats.org/officeDocument/2006/relationships/hyperlink" Target="https://docs.microsoft.com/en-us/azure/data-catalog/" TargetMode="External"/><Relationship Id="rId7" Type="http://schemas.openxmlformats.org/officeDocument/2006/relationships/hyperlink" Target="https://docs.microsoft.com/en-us/azure/analysis-services/" TargetMode="External"/><Relationship Id="rId2" Type="http://schemas.openxmlformats.org/officeDocument/2006/relationships/notesSlide" Target="../notesSlides/notesSlide62.xml"/><Relationship Id="rId1" Type="http://schemas.openxmlformats.org/officeDocument/2006/relationships/slideLayout" Target="../slideLayouts/slideLayout11.xml"/><Relationship Id="rId6" Type="http://schemas.openxmlformats.org/officeDocument/2006/relationships/hyperlink" Target="https://docs.microsoft.com/en-us/azure/data-lake-analytics/" TargetMode="External"/><Relationship Id="rId5" Type="http://schemas.openxmlformats.org/officeDocument/2006/relationships/hyperlink" Target="https://docs.microsoft.com/en-us/azure/sql-data-warehouse/" TargetMode="External"/><Relationship Id="rId4" Type="http://schemas.openxmlformats.org/officeDocument/2006/relationships/hyperlink" Target="https://docs.microsoft.com/en-us/azure/data-factory/"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5.xml"/></Relationships>
</file>

<file path=ppt/slides/_rels/slide64.xml.rels><?xml version="1.0" encoding="UTF-8" standalone="yes"?>
<Relationships xmlns="http://schemas.openxmlformats.org/package/2006/relationships"><Relationship Id="rId3" Type="http://schemas.openxmlformats.org/officeDocument/2006/relationships/hyperlink" Target="https://docs.microsoft.com/en-us/azure/storage/common/storage-quickstart-create-account?toc=%2Fazure%2Fstorage%2Fblobs%2Ftoc.json&amp;tabs=portal" TargetMode="External"/><Relationship Id="rId2" Type="http://schemas.openxmlformats.org/officeDocument/2006/relationships/notesSlide" Target="../notesSlides/notesSlide64.xml"/><Relationship Id="rId1" Type="http://schemas.openxmlformats.org/officeDocument/2006/relationships/slideLayout" Target="../slideLayouts/slideLayout11.xml"/><Relationship Id="rId6" Type="http://schemas.openxmlformats.org/officeDocument/2006/relationships/hyperlink" Target="https://docs.microsoft.com/en-us/azure/sql-database/sql-database-connect-query-portal" TargetMode="External"/><Relationship Id="rId5" Type="http://schemas.openxmlformats.org/officeDocument/2006/relationships/hyperlink" Target="https://docs.microsoft.com/en-us/azure/sql-database/sql-database-get-started-portal" TargetMode="External"/><Relationship Id="rId4" Type="http://schemas.openxmlformats.org/officeDocument/2006/relationships/hyperlink" Target="https://docs.microsoft.com/en-us/azure/storage/blobs/storage-quickstart-blobs-porta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hyperlink" Target="https://aka.ms/azure/storage" TargetMode="External"/><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orage/common/storage-introduction#queue-storage"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docs.microsoft.com/en-us/azure/service-bus-messaging/service-bus-premium-messaging" TargetMode="External"/><Relationship Id="rId4" Type="http://schemas.openxmlformats.org/officeDocument/2006/relationships/hyperlink" Target="https://docs.microsoft.com/en-us/azure/service-bus-messaging/service-bus-partition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go.microsoft.com/fwlink/?LinkId=613759"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hyperlink" Target="https://docs.microsoft.com/en-us/dotnet/api/microsoft.servicebus.messaging.brokeredmessage.renewlock#Microsoft_ServiceBus_Messaging_BrokeredMessage_RenewLock" TargetMode="External"/><Relationship Id="rId4" Type="http://schemas.openxmlformats.org/officeDocument/2006/relationships/hyperlink" Target="https://docs.microsoft.com/en-us/dotnet/api/microsoft.servicebus.messaging.queueclient.onmessage#Microsoft_ServiceBus_Messaging_QueueClient_OnMessage_System_Action_Microsoft_ServiceBus_Messaging_BrokeredMessage__"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1AD3-466F-4518-A1F6-B07FF287871D}"/>
              </a:ext>
            </a:extLst>
          </p:cNvPr>
          <p:cNvSpPr>
            <a:spLocks noGrp="1"/>
          </p:cNvSpPr>
          <p:nvPr>
            <p:ph type="ctrTitle"/>
          </p:nvPr>
        </p:nvSpPr>
        <p:spPr>
          <a:xfrm>
            <a:off x="264921" y="1689709"/>
            <a:ext cx="8528701" cy="1720381"/>
          </a:xfrm>
        </p:spPr>
        <p:txBody>
          <a:bodyPr/>
          <a:lstStyle/>
          <a:p>
            <a:r>
              <a:rPr lang="en-US" sz="4800" dirty="0"/>
              <a:t>Design Data Implementation</a:t>
            </a:r>
          </a:p>
        </p:txBody>
      </p:sp>
    </p:spTree>
    <p:extLst>
      <p:ext uri="{BB962C8B-B14F-4D97-AF65-F5344CB8AC3E}">
        <p14:creationId xmlns:p14="http://schemas.microsoft.com/office/powerpoint/2010/main" val="212275991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Storage Account Security</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2" name="TextBox 1">
            <a:extLst>
              <a:ext uri="{FF2B5EF4-FFF2-40B4-BE49-F238E27FC236}">
                <a16:creationId xmlns:a16="http://schemas.microsoft.com/office/drawing/2014/main" id="{127DDF30-C575-4D21-9394-585A867829EC}"/>
              </a:ext>
            </a:extLst>
          </p:cNvPr>
          <p:cNvSpPr txBox="1"/>
          <p:nvPr/>
        </p:nvSpPr>
        <p:spPr>
          <a:xfrm>
            <a:off x="0" y="1289717"/>
            <a:ext cx="12436476" cy="578004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Shared Key Authentication:</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Two storage account keys that are 512-bit strings that give access to data for all Storage Account services</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Blob containers can be set to give anonymous read access for individual blobs or for the whole container</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Shared Access Signatures (SAS): </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Contain access rules and an account key in an encrypted query string included with REST calls</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Service-level SAS is scoped to specific resources within a storage account</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Account-level SAS is scoped to access anything in the storage account</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SAS policies can be used on Blob containers, a Table, a Queue, or a file share and used as basis for SAS URIs; allows revocation</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Network Firewalls:</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Azure VNETs can use service endpoints and service tags to reference Azure Storage service IP ranges for direct routing and ACLs</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Azure Storage accounts can use firewall rules to restrict network access by IP range</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Data Encryption:</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Data in transit is encrypted using TLS security; HTTP access is also allowed but can be turned off</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Azure files supports encryption for data in transit with SMB 3.0 on Windows only;  SMB 2.0 or File Shares on Linux are not encrypted</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Storage Service Encryption (SSE) encrypts all data at rest in an Azure Storage Account using MSFT managed keys only</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Client-side Encryption is enabled using an SDK to programmatically encrypt data as its being stored in a Storage Account</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Azure Disk Encryption:</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Encrypt VHDs using BitLocker for Windows and DM-Crypt for Linux</a:t>
            </a:r>
          </a:p>
          <a:p>
            <a:pPr marL="1275642" lvl="2"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SSE only encrypts new writes so its good for VM data disks, but marketplace images are unencrypted until new writes occur</a:t>
            </a:r>
          </a:p>
        </p:txBody>
      </p:sp>
    </p:spTree>
    <p:extLst>
      <p:ext uri="{BB962C8B-B14F-4D97-AF65-F5344CB8AC3E}">
        <p14:creationId xmlns:p14="http://schemas.microsoft.com/office/powerpoint/2010/main" val="31741981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5481" y="1706749"/>
            <a:ext cx="11887878" cy="4894009"/>
          </a:xfrm>
        </p:spPr>
        <p:txBody>
          <a:bodyPr/>
          <a:lstStyle/>
          <a:p>
            <a:r>
              <a:rPr lang="en-GB" sz="4488" b="1" dirty="0"/>
              <a:t>Read</a:t>
            </a:r>
          </a:p>
          <a:p>
            <a:pPr marL="342834" lvl="1"/>
            <a:r>
              <a:rPr lang="en-US" sz="2856" dirty="0"/>
              <a:t>Azure Storage | </a:t>
            </a:r>
            <a:r>
              <a:rPr lang="en-US" sz="2856" dirty="0">
                <a:solidFill>
                  <a:srgbClr val="0078D7"/>
                </a:solidFill>
              </a:rPr>
              <a:t>Shared Access Signature </a:t>
            </a:r>
            <a:r>
              <a:rPr lang="en-US" sz="2856" dirty="0"/>
              <a:t>- </a:t>
            </a:r>
            <a:r>
              <a:rPr lang="en-US" sz="2856" dirty="0">
                <a:hlinkClick r:id="rId3"/>
              </a:rPr>
              <a:t>SAS</a:t>
            </a:r>
            <a:endParaRPr lang="en-US" sz="2856" dirty="0"/>
          </a:p>
          <a:p>
            <a:pPr marL="342834" lvl="1"/>
            <a:r>
              <a:rPr lang="en-US" sz="2856" dirty="0"/>
              <a:t>SQL Database – </a:t>
            </a:r>
            <a:r>
              <a:rPr lang="en-US" sz="2856" dirty="0">
                <a:hlinkClick r:id="rId4"/>
              </a:rPr>
              <a:t>same model </a:t>
            </a:r>
            <a:r>
              <a:rPr lang="en-US" sz="2856" dirty="0"/>
              <a:t>as on-premises</a:t>
            </a:r>
          </a:p>
          <a:p>
            <a:pPr marL="58727" lvl="1"/>
            <a:endParaRPr lang="en-US" sz="3264" dirty="0"/>
          </a:p>
          <a:p>
            <a:pPr marL="58727" lvl="1"/>
            <a:r>
              <a:rPr lang="en-US" sz="4488" b="1" dirty="0"/>
              <a:t>Download and Use: </a:t>
            </a:r>
          </a:p>
          <a:p>
            <a:pPr marL="58727" lvl="1"/>
            <a:r>
              <a:rPr lang="en-US" sz="2856" dirty="0"/>
              <a:t>Microsoft Azure Storage Explorer is a standalone app from Microsoft that allows you to easily work with Azure Storage data on Windows, macOS and Linux. </a:t>
            </a:r>
            <a:r>
              <a:rPr lang="en-US" sz="2856" dirty="0">
                <a:hlinkClick r:id="rId5"/>
              </a:rPr>
              <a:t>http://storageexplorer.com/</a:t>
            </a:r>
            <a:r>
              <a:rPr lang="en-US" sz="2856" dirty="0"/>
              <a:t> </a:t>
            </a:r>
          </a:p>
          <a:p>
            <a:r>
              <a:rPr lang="en-GB" sz="5507" dirty="0"/>
              <a:t> </a:t>
            </a:r>
          </a:p>
          <a:p>
            <a:endParaRPr lang="en-GB" sz="5507"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3"/>
          <a:stretch>
            <a:fillRect/>
          </a:stretch>
        </p:blipFill>
        <p:spPr>
          <a:xfrm>
            <a:off x="274298" y="3155308"/>
            <a:ext cx="11887878" cy="1546244"/>
          </a:xfrm>
        </p:spPr>
      </p:pic>
      <p:sp>
        <p:nvSpPr>
          <p:cNvPr id="3" name="Rectangle 2"/>
          <p:cNvSpPr/>
          <p:nvPr/>
        </p:nvSpPr>
        <p:spPr>
          <a:xfrm>
            <a:off x="324153" y="5723327"/>
            <a:ext cx="3844862" cy="798558"/>
          </a:xfrm>
          <a:prstGeom prst="rect">
            <a:avLst/>
          </a:prstGeom>
        </p:spPr>
        <p:txBody>
          <a:bodyPr wrap="none">
            <a:spAutoFit/>
          </a:bodyPr>
          <a:lstStyle/>
          <a:p>
            <a:pPr defTabSz="466298"/>
            <a:r>
              <a:rPr lang="en-US" sz="4488" dirty="0">
                <a:solidFill>
                  <a:prstClr val="black"/>
                </a:solidFill>
                <a:latin typeface="Calibri" panose="020F0502020204030204"/>
              </a:rPr>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Storage for VM disks (Page Blobs)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3" name="Table 2">
            <a:extLst>
              <a:ext uri="{FF2B5EF4-FFF2-40B4-BE49-F238E27FC236}">
                <a16:creationId xmlns:a16="http://schemas.microsoft.com/office/drawing/2014/main" id="{792ABFB5-34D1-4B9D-894E-749788E33465}"/>
              </a:ext>
            </a:extLst>
          </p:cNvPr>
          <p:cNvGraphicFramePr>
            <a:graphicFrameLocks noGrp="1"/>
          </p:cNvGraphicFramePr>
          <p:nvPr>
            <p:extLst>
              <p:ext uri="{D42A27DB-BD31-4B8C-83A1-F6EECF244321}">
                <p14:modId xmlns:p14="http://schemas.microsoft.com/office/powerpoint/2010/main" val="3022580215"/>
              </p:ext>
            </p:extLst>
          </p:nvPr>
        </p:nvGraphicFramePr>
        <p:xfrm>
          <a:off x="306879" y="1433991"/>
          <a:ext cx="11822715" cy="5440680"/>
        </p:xfrm>
        <a:graphic>
          <a:graphicData uri="http://schemas.openxmlformats.org/drawingml/2006/table">
            <a:tbl>
              <a:tblPr firstRow="1" firstCol="1" bandRow="1">
                <a:tableStyleId>{5C22544A-7EE6-4342-B048-85BDC9FD1C3A}</a:tableStyleId>
              </a:tblPr>
              <a:tblGrid>
                <a:gridCol w="2618896">
                  <a:extLst>
                    <a:ext uri="{9D8B030D-6E8A-4147-A177-3AD203B41FA5}">
                      <a16:colId xmlns:a16="http://schemas.microsoft.com/office/drawing/2014/main" val="4173304429"/>
                    </a:ext>
                  </a:extLst>
                </a:gridCol>
                <a:gridCol w="4731257">
                  <a:extLst>
                    <a:ext uri="{9D8B030D-6E8A-4147-A177-3AD203B41FA5}">
                      <a16:colId xmlns:a16="http://schemas.microsoft.com/office/drawing/2014/main" val="4114889562"/>
                    </a:ext>
                  </a:extLst>
                </a:gridCol>
                <a:gridCol w="4472562">
                  <a:extLst>
                    <a:ext uri="{9D8B030D-6E8A-4147-A177-3AD203B41FA5}">
                      <a16:colId xmlns:a16="http://schemas.microsoft.com/office/drawing/2014/main" val="2984255589"/>
                    </a:ext>
                  </a:extLst>
                </a:gridCol>
              </a:tblGrid>
              <a:tr h="370840">
                <a:tc>
                  <a:txBody>
                    <a:bodyPr/>
                    <a:lstStyle/>
                    <a:p>
                      <a:pPr algn="l" fontAlgn="b"/>
                      <a:endParaRPr lang="en-US" sz="1400" b="0" dirty="0">
                        <a:effectLst/>
                        <a:latin typeface="segoe-ui_semibold"/>
                      </a:endParaRPr>
                    </a:p>
                  </a:txBody>
                  <a:tcPr marL="152400" marR="152400" marT="114300" marB="114300" anchor="b"/>
                </a:tc>
                <a:tc>
                  <a:txBody>
                    <a:bodyPr/>
                    <a:lstStyle/>
                    <a:p>
                      <a:pPr algn="l" fontAlgn="b"/>
                      <a:r>
                        <a:rPr lang="en-US" sz="1400" b="0">
                          <a:effectLst/>
                          <a:latin typeface="segoe-ui_semibold"/>
                        </a:rPr>
                        <a:t>Azure Premium Disk</a:t>
                      </a:r>
                    </a:p>
                  </a:txBody>
                  <a:tcPr marL="152400" marR="152400" marT="114300" marB="114300" anchor="b"/>
                </a:tc>
                <a:tc>
                  <a:txBody>
                    <a:bodyPr/>
                    <a:lstStyle/>
                    <a:p>
                      <a:pPr algn="l" fontAlgn="b"/>
                      <a:r>
                        <a:rPr lang="en-US" sz="1400" b="0">
                          <a:effectLst/>
                          <a:latin typeface="segoe-ui_semibold"/>
                        </a:rPr>
                        <a:t>Azure Standard Disk</a:t>
                      </a:r>
                    </a:p>
                  </a:txBody>
                  <a:tcPr marL="152400" marR="152400" marT="114300" marB="114300" anchor="b"/>
                </a:tc>
                <a:extLst>
                  <a:ext uri="{0D108BD9-81ED-4DB2-BD59-A6C34878D82A}">
                    <a16:rowId xmlns:a16="http://schemas.microsoft.com/office/drawing/2014/main" val="1497865967"/>
                  </a:ext>
                </a:extLst>
              </a:tr>
              <a:tr h="370840">
                <a:tc>
                  <a:txBody>
                    <a:bodyPr/>
                    <a:lstStyle/>
                    <a:p>
                      <a:pPr fontAlgn="t"/>
                      <a:r>
                        <a:rPr lang="en-US" sz="1400" dirty="0">
                          <a:effectLst/>
                        </a:rPr>
                        <a:t>Disk Type</a:t>
                      </a:r>
                    </a:p>
                  </a:txBody>
                  <a:tcPr marL="152400" marR="152400" marT="114300" marB="114300"/>
                </a:tc>
                <a:tc>
                  <a:txBody>
                    <a:bodyPr/>
                    <a:lstStyle/>
                    <a:p>
                      <a:pPr fontAlgn="t"/>
                      <a:r>
                        <a:rPr lang="en-US" sz="1400" dirty="0">
                          <a:effectLst/>
                        </a:rPr>
                        <a:t>Solid State Drives (SSD)</a:t>
                      </a:r>
                    </a:p>
                  </a:txBody>
                  <a:tcPr marL="152400" marR="152400" marT="114300" marB="114300"/>
                </a:tc>
                <a:tc>
                  <a:txBody>
                    <a:bodyPr/>
                    <a:lstStyle/>
                    <a:p>
                      <a:pPr fontAlgn="t"/>
                      <a:r>
                        <a:rPr lang="en-US" sz="1400">
                          <a:effectLst/>
                        </a:rPr>
                        <a:t>Hard Disk Drives (HDD)</a:t>
                      </a:r>
                    </a:p>
                  </a:txBody>
                  <a:tcPr marL="152400" marR="152400" marT="114300" marB="114300"/>
                </a:tc>
                <a:extLst>
                  <a:ext uri="{0D108BD9-81ED-4DB2-BD59-A6C34878D82A}">
                    <a16:rowId xmlns:a16="http://schemas.microsoft.com/office/drawing/2014/main" val="2500566090"/>
                  </a:ext>
                </a:extLst>
              </a:tr>
              <a:tr h="370840">
                <a:tc>
                  <a:txBody>
                    <a:bodyPr/>
                    <a:lstStyle/>
                    <a:p>
                      <a:pPr fontAlgn="t"/>
                      <a:r>
                        <a:rPr lang="en-US" sz="1400" dirty="0">
                          <a:effectLst/>
                        </a:rPr>
                        <a:t>Overview</a:t>
                      </a:r>
                    </a:p>
                  </a:txBody>
                  <a:tcPr marL="152400" marR="152400" marT="114300" marB="114300"/>
                </a:tc>
                <a:tc>
                  <a:txBody>
                    <a:bodyPr/>
                    <a:lstStyle/>
                    <a:p>
                      <a:pPr fontAlgn="t"/>
                      <a:r>
                        <a:rPr lang="en-US" sz="1400" dirty="0">
                          <a:effectLst/>
                        </a:rPr>
                        <a:t>SSD-based high-performance, low-latency disk support for VMs running IO-intensive workloads or hosting mission critical production environment</a:t>
                      </a:r>
                    </a:p>
                  </a:txBody>
                  <a:tcPr marL="152400" marR="152400" marT="114300" marB="114300"/>
                </a:tc>
                <a:tc>
                  <a:txBody>
                    <a:bodyPr/>
                    <a:lstStyle/>
                    <a:p>
                      <a:pPr fontAlgn="t"/>
                      <a:r>
                        <a:rPr lang="en-US" sz="1400">
                          <a:effectLst/>
                        </a:rPr>
                        <a:t>HDD-based cost effective disk support for Dev/Test VM scenarios</a:t>
                      </a:r>
                    </a:p>
                  </a:txBody>
                  <a:tcPr marL="152400" marR="152400" marT="114300" marB="114300"/>
                </a:tc>
                <a:extLst>
                  <a:ext uri="{0D108BD9-81ED-4DB2-BD59-A6C34878D82A}">
                    <a16:rowId xmlns:a16="http://schemas.microsoft.com/office/drawing/2014/main" val="2493247722"/>
                  </a:ext>
                </a:extLst>
              </a:tr>
              <a:tr h="370840">
                <a:tc>
                  <a:txBody>
                    <a:bodyPr/>
                    <a:lstStyle/>
                    <a:p>
                      <a:pPr fontAlgn="t"/>
                      <a:r>
                        <a:rPr lang="en-US" sz="1400">
                          <a:effectLst/>
                        </a:rPr>
                        <a:t>Scenario</a:t>
                      </a:r>
                    </a:p>
                  </a:txBody>
                  <a:tcPr marL="152400" marR="152400" marT="114300" marB="114300"/>
                </a:tc>
                <a:tc>
                  <a:txBody>
                    <a:bodyPr/>
                    <a:lstStyle/>
                    <a:p>
                      <a:pPr fontAlgn="t"/>
                      <a:r>
                        <a:rPr lang="en-US" sz="1400" dirty="0">
                          <a:effectLst/>
                        </a:rPr>
                        <a:t>Production and performance sensitive workloads</a:t>
                      </a:r>
                    </a:p>
                  </a:txBody>
                  <a:tcPr marL="152400" marR="152400" marT="114300" marB="114300"/>
                </a:tc>
                <a:tc>
                  <a:txBody>
                    <a:bodyPr/>
                    <a:lstStyle/>
                    <a:p>
                      <a:pPr fontAlgn="t"/>
                      <a:r>
                        <a:rPr lang="en-US" sz="1400" dirty="0">
                          <a:effectLst/>
                        </a:rPr>
                        <a:t>Dev/Test, non-critical, Infrequent access</a:t>
                      </a:r>
                    </a:p>
                  </a:txBody>
                  <a:tcPr marL="152400" marR="152400" marT="114300" marB="114300"/>
                </a:tc>
                <a:extLst>
                  <a:ext uri="{0D108BD9-81ED-4DB2-BD59-A6C34878D82A}">
                    <a16:rowId xmlns:a16="http://schemas.microsoft.com/office/drawing/2014/main" val="486880960"/>
                  </a:ext>
                </a:extLst>
              </a:tr>
              <a:tr h="370840">
                <a:tc>
                  <a:txBody>
                    <a:bodyPr/>
                    <a:lstStyle/>
                    <a:p>
                      <a:pPr fontAlgn="t"/>
                      <a:r>
                        <a:rPr lang="en-US" sz="1400">
                          <a:effectLst/>
                        </a:rPr>
                        <a:t>Disk Size</a:t>
                      </a:r>
                    </a:p>
                  </a:txBody>
                  <a:tcPr marL="152400" marR="152400" marT="114300" marB="114300"/>
                </a:tc>
                <a:tc>
                  <a:txBody>
                    <a:bodyPr/>
                    <a:lstStyle/>
                    <a:p>
                      <a:pPr fontAlgn="t"/>
                      <a:r>
                        <a:rPr lang="en-US" sz="1400" dirty="0">
                          <a:effectLst/>
                        </a:rPr>
                        <a:t>P4: 32 GB (Managed Disks only)</a:t>
                      </a:r>
                      <a:br>
                        <a:rPr lang="en-US" sz="1400" dirty="0">
                          <a:effectLst/>
                        </a:rPr>
                      </a:br>
                      <a:r>
                        <a:rPr lang="en-US" sz="1400" dirty="0">
                          <a:effectLst/>
                        </a:rPr>
                        <a:t>P6: 64 GB (Managed Disks only)</a:t>
                      </a:r>
                      <a:br>
                        <a:rPr lang="en-US" sz="1400" dirty="0">
                          <a:effectLst/>
                        </a:rPr>
                      </a:br>
                      <a:r>
                        <a:rPr lang="en-US" sz="1400" dirty="0">
                          <a:effectLst/>
                        </a:rPr>
                        <a:t>P10: 128 GB</a:t>
                      </a:r>
                      <a:br>
                        <a:rPr lang="en-US" sz="1400" dirty="0">
                          <a:effectLst/>
                        </a:rPr>
                      </a:br>
                      <a:r>
                        <a:rPr lang="en-US" sz="1400" dirty="0">
                          <a:effectLst/>
                        </a:rPr>
                        <a:t>P20: 512 GB</a:t>
                      </a:r>
                      <a:br>
                        <a:rPr lang="en-US" sz="1400" dirty="0">
                          <a:effectLst/>
                        </a:rPr>
                      </a:br>
                      <a:r>
                        <a:rPr lang="en-US" sz="1400" dirty="0">
                          <a:effectLst/>
                        </a:rPr>
                        <a:t>P30: 1024 GB</a:t>
                      </a:r>
                      <a:br>
                        <a:rPr lang="en-US" sz="1400" dirty="0">
                          <a:effectLst/>
                        </a:rPr>
                      </a:br>
                      <a:r>
                        <a:rPr lang="en-US" sz="1400" dirty="0">
                          <a:effectLst/>
                        </a:rPr>
                        <a:t>P40: 2048 GB</a:t>
                      </a:r>
                      <a:br>
                        <a:rPr lang="en-US" sz="1400" dirty="0">
                          <a:effectLst/>
                        </a:rPr>
                      </a:br>
                      <a:r>
                        <a:rPr lang="en-US" sz="1400" dirty="0">
                          <a:effectLst/>
                        </a:rPr>
                        <a:t>P50: 4095 GB</a:t>
                      </a:r>
                    </a:p>
                  </a:txBody>
                  <a:tcPr marL="152400" marR="152400" marT="114300" marB="114300"/>
                </a:tc>
                <a:tc>
                  <a:txBody>
                    <a:bodyPr/>
                    <a:lstStyle/>
                    <a:p>
                      <a:pPr fontAlgn="t"/>
                      <a:r>
                        <a:rPr lang="en-US" sz="1400" dirty="0">
                          <a:effectLst/>
                        </a:rPr>
                        <a:t>Unmanaged Disks: 1 GB – 4 TB (4095 GB) </a:t>
                      </a:r>
                      <a:br>
                        <a:rPr lang="en-US" sz="1400" dirty="0">
                          <a:effectLst/>
                        </a:rPr>
                      </a:br>
                      <a:br>
                        <a:rPr lang="en-US" sz="1400" dirty="0">
                          <a:effectLst/>
                        </a:rPr>
                      </a:br>
                      <a:r>
                        <a:rPr lang="en-US" sz="1400" dirty="0">
                          <a:effectLst/>
                        </a:rPr>
                        <a:t>Managed Disks:</a:t>
                      </a:r>
                      <a:br>
                        <a:rPr lang="en-US" sz="1400" dirty="0">
                          <a:effectLst/>
                        </a:rPr>
                      </a:br>
                      <a:r>
                        <a:rPr lang="en-US" sz="1400" dirty="0">
                          <a:effectLst/>
                        </a:rPr>
                        <a:t>S4: 32 GB </a:t>
                      </a:r>
                      <a:br>
                        <a:rPr lang="en-US" sz="1400" dirty="0">
                          <a:effectLst/>
                        </a:rPr>
                      </a:br>
                      <a:r>
                        <a:rPr lang="en-US" sz="1400" dirty="0">
                          <a:effectLst/>
                        </a:rPr>
                        <a:t>S6: 64 GB </a:t>
                      </a:r>
                      <a:br>
                        <a:rPr lang="en-US" sz="1400" dirty="0">
                          <a:effectLst/>
                        </a:rPr>
                      </a:br>
                      <a:r>
                        <a:rPr lang="en-US" sz="1400" dirty="0">
                          <a:effectLst/>
                        </a:rPr>
                        <a:t>S10: 128 GB </a:t>
                      </a:r>
                      <a:br>
                        <a:rPr lang="en-US" sz="1400" dirty="0">
                          <a:effectLst/>
                        </a:rPr>
                      </a:br>
                      <a:r>
                        <a:rPr lang="en-US" sz="1400" dirty="0">
                          <a:effectLst/>
                        </a:rPr>
                        <a:t>S20: 512 GB </a:t>
                      </a:r>
                      <a:br>
                        <a:rPr lang="en-US" sz="1400" dirty="0">
                          <a:effectLst/>
                        </a:rPr>
                      </a:br>
                      <a:r>
                        <a:rPr lang="en-US" sz="1400" dirty="0">
                          <a:effectLst/>
                        </a:rPr>
                        <a:t>S30: 1024 GB </a:t>
                      </a:r>
                      <a:br>
                        <a:rPr lang="en-US" sz="1400" dirty="0">
                          <a:effectLst/>
                        </a:rPr>
                      </a:br>
                      <a:r>
                        <a:rPr lang="en-US" sz="1400" dirty="0">
                          <a:effectLst/>
                        </a:rPr>
                        <a:t>S40: 2048 GB</a:t>
                      </a:r>
                      <a:br>
                        <a:rPr lang="en-US" sz="1400" dirty="0">
                          <a:effectLst/>
                        </a:rPr>
                      </a:br>
                      <a:r>
                        <a:rPr lang="en-US" sz="1400" dirty="0">
                          <a:effectLst/>
                        </a:rPr>
                        <a:t>S50: 4095 GB</a:t>
                      </a:r>
                    </a:p>
                  </a:txBody>
                  <a:tcPr marL="152400" marR="152400" marT="114300" marB="114300"/>
                </a:tc>
                <a:extLst>
                  <a:ext uri="{0D108BD9-81ED-4DB2-BD59-A6C34878D82A}">
                    <a16:rowId xmlns:a16="http://schemas.microsoft.com/office/drawing/2014/main" val="1908343672"/>
                  </a:ext>
                </a:extLst>
              </a:tr>
              <a:tr h="370840">
                <a:tc>
                  <a:txBody>
                    <a:bodyPr/>
                    <a:lstStyle/>
                    <a:p>
                      <a:pPr fontAlgn="t"/>
                      <a:r>
                        <a:rPr lang="en-US" sz="1400">
                          <a:effectLst/>
                        </a:rPr>
                        <a:t>Max Throughput per Disk</a:t>
                      </a:r>
                    </a:p>
                  </a:txBody>
                  <a:tcPr marL="152400" marR="152400" marT="114300" marB="114300"/>
                </a:tc>
                <a:tc>
                  <a:txBody>
                    <a:bodyPr/>
                    <a:lstStyle/>
                    <a:p>
                      <a:pPr fontAlgn="t"/>
                      <a:r>
                        <a:rPr lang="en-US" sz="1400">
                          <a:effectLst/>
                        </a:rPr>
                        <a:t>250 MB/s</a:t>
                      </a:r>
                    </a:p>
                  </a:txBody>
                  <a:tcPr marL="152400" marR="152400" marT="114300" marB="114300"/>
                </a:tc>
                <a:tc>
                  <a:txBody>
                    <a:bodyPr/>
                    <a:lstStyle/>
                    <a:p>
                      <a:pPr fontAlgn="t"/>
                      <a:r>
                        <a:rPr lang="en-US" sz="1400" dirty="0">
                          <a:effectLst/>
                        </a:rPr>
                        <a:t>60 MB/s</a:t>
                      </a:r>
                    </a:p>
                  </a:txBody>
                  <a:tcPr marL="152400" marR="152400" marT="114300" marB="114300"/>
                </a:tc>
                <a:extLst>
                  <a:ext uri="{0D108BD9-81ED-4DB2-BD59-A6C34878D82A}">
                    <a16:rowId xmlns:a16="http://schemas.microsoft.com/office/drawing/2014/main" val="2836120825"/>
                  </a:ext>
                </a:extLst>
              </a:tr>
              <a:tr h="370840">
                <a:tc>
                  <a:txBody>
                    <a:bodyPr/>
                    <a:lstStyle/>
                    <a:p>
                      <a:pPr fontAlgn="t"/>
                      <a:r>
                        <a:rPr lang="en-US" sz="1400">
                          <a:effectLst/>
                        </a:rPr>
                        <a:t>Max IOPS per Disk</a:t>
                      </a:r>
                    </a:p>
                  </a:txBody>
                  <a:tcPr marL="152400" marR="152400" marT="114300" marB="114300"/>
                </a:tc>
                <a:tc>
                  <a:txBody>
                    <a:bodyPr/>
                    <a:lstStyle/>
                    <a:p>
                      <a:pPr fontAlgn="t"/>
                      <a:r>
                        <a:rPr lang="en-US" sz="1400">
                          <a:effectLst/>
                        </a:rPr>
                        <a:t>7500 IOPS</a:t>
                      </a:r>
                    </a:p>
                  </a:txBody>
                  <a:tcPr marL="152400" marR="152400" marT="114300" marB="114300"/>
                </a:tc>
                <a:tc>
                  <a:txBody>
                    <a:bodyPr/>
                    <a:lstStyle/>
                    <a:p>
                      <a:pPr fontAlgn="t"/>
                      <a:r>
                        <a:rPr lang="en-US" sz="1400" dirty="0">
                          <a:effectLst/>
                        </a:rPr>
                        <a:t>500 IOPS</a:t>
                      </a:r>
                    </a:p>
                  </a:txBody>
                  <a:tcPr marL="152400" marR="152400" marT="114300" marB="114300"/>
                </a:tc>
                <a:extLst>
                  <a:ext uri="{0D108BD9-81ED-4DB2-BD59-A6C34878D82A}">
                    <a16:rowId xmlns:a16="http://schemas.microsoft.com/office/drawing/2014/main" val="4107314800"/>
                  </a:ext>
                </a:extLst>
              </a:tr>
            </a:tbl>
          </a:graphicData>
        </a:graphic>
      </p:graphicFrame>
    </p:spTree>
    <p:extLst>
      <p:ext uri="{BB962C8B-B14F-4D97-AF65-F5344CB8AC3E}">
        <p14:creationId xmlns:p14="http://schemas.microsoft.com/office/powerpoint/2010/main" val="30683102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74298" y="1296510"/>
            <a:ext cx="11887878" cy="1559587"/>
          </a:xfrm>
        </p:spPr>
        <p:txBody>
          <a:bodyPr/>
          <a:lstStyle/>
          <a:p>
            <a:r>
              <a:rPr lang="en-US" dirty="0"/>
              <a:t>The storage account name should always be lowercase and unique within *.core.windows.net namespace.</a:t>
            </a:r>
          </a:p>
        </p:txBody>
      </p:sp>
      <p:sp>
        <p:nvSpPr>
          <p:cNvPr id="3" name="Rectangle 2"/>
          <p:cNvSpPr/>
          <p:nvPr/>
        </p:nvSpPr>
        <p:spPr>
          <a:xfrm>
            <a:off x="324153" y="5723327"/>
            <a:ext cx="3844862" cy="798558"/>
          </a:xfrm>
          <a:prstGeom prst="rect">
            <a:avLst/>
          </a:prstGeom>
        </p:spPr>
        <p:txBody>
          <a:bodyPr wrap="none">
            <a:spAutoFit/>
          </a:bodyPr>
          <a:lstStyle/>
          <a:p>
            <a:pPr defTabSz="466298"/>
            <a:r>
              <a:rPr lang="en-US" sz="4488" dirty="0">
                <a:solidFill>
                  <a:prstClr val="black"/>
                </a:solidFill>
                <a:latin typeface="Calibri" panose="020F0502020204030204"/>
              </a:rPr>
              <a:t>3.1.4 Exam Tip!</a:t>
            </a:r>
          </a:p>
        </p:txBody>
      </p:sp>
      <p:pic>
        <p:nvPicPr>
          <p:cNvPr id="4" name="Picture 3"/>
          <p:cNvPicPr>
            <a:picLocks noChangeAspect="1"/>
          </p:cNvPicPr>
          <p:nvPr/>
        </p:nvPicPr>
        <p:blipFill>
          <a:blip r:embed="rId3"/>
          <a:stretch>
            <a:fillRect/>
          </a:stretch>
        </p:blipFill>
        <p:spPr>
          <a:xfrm>
            <a:off x="628450" y="2856097"/>
            <a:ext cx="10122351" cy="2789483"/>
          </a:xfrm>
          <a:prstGeom prst="rect">
            <a:avLst/>
          </a:prstGeom>
        </p:spPr>
      </p:pic>
    </p:spTree>
    <p:extLst>
      <p:ext uri="{BB962C8B-B14F-4D97-AF65-F5344CB8AC3E}">
        <p14:creationId xmlns:p14="http://schemas.microsoft.com/office/powerpoint/2010/main" val="2402843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74298" y="1296510"/>
            <a:ext cx="11887878" cy="1559587"/>
          </a:xfrm>
        </p:spPr>
        <p:txBody>
          <a:bodyPr/>
          <a:lstStyle/>
          <a:p>
            <a:r>
              <a:rPr lang="en-US" dirty="0"/>
              <a:t>Choose appropriate blob type for uploading VHD. If VHD files are uploaded in block blob you can’t use those. </a:t>
            </a:r>
          </a:p>
        </p:txBody>
      </p:sp>
      <p:sp>
        <p:nvSpPr>
          <p:cNvPr id="3" name="Rectangle 2"/>
          <p:cNvSpPr/>
          <p:nvPr/>
        </p:nvSpPr>
        <p:spPr>
          <a:xfrm>
            <a:off x="324153" y="5723327"/>
            <a:ext cx="3844862" cy="798558"/>
          </a:xfrm>
          <a:prstGeom prst="rect">
            <a:avLst/>
          </a:prstGeom>
        </p:spPr>
        <p:txBody>
          <a:bodyPr wrap="none">
            <a:spAutoFit/>
          </a:bodyPr>
          <a:lstStyle/>
          <a:p>
            <a:pPr defTabSz="466298"/>
            <a:r>
              <a:rPr lang="en-US" sz="4488" dirty="0">
                <a:solidFill>
                  <a:prstClr val="black"/>
                </a:solidFill>
                <a:latin typeface="Calibri" panose="020F0502020204030204"/>
              </a:rPr>
              <a:t>3.1.5 Exam Tip!</a:t>
            </a:r>
          </a:p>
        </p:txBody>
      </p:sp>
      <p:pic>
        <p:nvPicPr>
          <p:cNvPr id="2" name="Picture 1"/>
          <p:cNvPicPr>
            <a:picLocks noChangeAspect="1"/>
          </p:cNvPicPr>
          <p:nvPr/>
        </p:nvPicPr>
        <p:blipFill>
          <a:blip r:embed="rId3"/>
          <a:stretch>
            <a:fillRect/>
          </a:stretch>
        </p:blipFill>
        <p:spPr>
          <a:xfrm>
            <a:off x="4697205" y="2641468"/>
            <a:ext cx="7044486" cy="4219827"/>
          </a:xfrm>
          <a:prstGeom prst="rect">
            <a:avLst/>
          </a:prstGeom>
        </p:spPr>
      </p:pic>
    </p:spTree>
    <p:extLst>
      <p:ext uri="{BB962C8B-B14F-4D97-AF65-F5344CB8AC3E}">
        <p14:creationId xmlns:p14="http://schemas.microsoft.com/office/powerpoint/2010/main" val="13380915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Storage Account Cost Model</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3" name="TextBox 2">
            <a:extLst>
              <a:ext uri="{FF2B5EF4-FFF2-40B4-BE49-F238E27FC236}">
                <a16:creationId xmlns:a16="http://schemas.microsoft.com/office/drawing/2014/main" id="{FE3CD513-AD15-449F-BE00-34D4FF5E1744}"/>
              </a:ext>
            </a:extLst>
          </p:cNvPr>
          <p:cNvSpPr txBox="1"/>
          <p:nvPr/>
        </p:nvSpPr>
        <p:spPr>
          <a:xfrm>
            <a:off x="324740" y="1546789"/>
            <a:ext cx="11835925" cy="212058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Cost Components:</a:t>
            </a:r>
          </a:p>
          <a:p>
            <a:pPr marL="809271" lvl="1" indent="-342900">
              <a:lnSpc>
                <a:spcPct val="90000"/>
              </a:lnSpc>
              <a:spcAft>
                <a:spcPts val="600"/>
              </a:spcAft>
              <a:buFont typeface="Arial" panose="020B0604020202020204" pitchFamily="34" charset="0"/>
              <a:buChar char="•"/>
            </a:pPr>
            <a:r>
              <a:rPr lang="en-US" sz="1600" b="1" u="sng" dirty="0">
                <a:gradFill>
                  <a:gsLst>
                    <a:gs pos="2917">
                      <a:schemeClr val="tx1"/>
                    </a:gs>
                    <a:gs pos="30000">
                      <a:schemeClr val="tx1"/>
                    </a:gs>
                  </a:gsLst>
                  <a:lin ang="5400000" scaled="0"/>
                </a:gradFill>
                <a:latin typeface="+mj-lt"/>
              </a:rPr>
              <a:t>Storage cost</a:t>
            </a:r>
            <a:r>
              <a:rPr lang="en-US" sz="1600" b="1" dirty="0">
                <a:gradFill>
                  <a:gsLst>
                    <a:gs pos="2917">
                      <a:schemeClr val="tx1"/>
                    </a:gs>
                    <a:gs pos="30000">
                      <a:schemeClr val="tx1"/>
                    </a:gs>
                  </a:gsLst>
                  <a:lin ang="5400000" scaled="0"/>
                </a:gradFill>
                <a:latin typeface="+mj-lt"/>
              </a:rPr>
              <a:t>:  </a:t>
            </a:r>
            <a:r>
              <a:rPr lang="en-US" sz="1600" dirty="0">
                <a:gradFill>
                  <a:gsLst>
                    <a:gs pos="2917">
                      <a:schemeClr val="tx1"/>
                    </a:gs>
                    <a:gs pos="30000">
                      <a:schemeClr val="tx1"/>
                    </a:gs>
                  </a:gsLst>
                  <a:lin ang="5400000" scaled="0"/>
                </a:gradFill>
                <a:latin typeface="+mj-lt"/>
              </a:rPr>
              <a:t>the cost of the provisioned data</a:t>
            </a:r>
          </a:p>
          <a:p>
            <a:pPr marL="809271" lvl="1" indent="-342900">
              <a:lnSpc>
                <a:spcPct val="90000"/>
              </a:lnSpc>
              <a:spcAft>
                <a:spcPts val="600"/>
              </a:spcAft>
              <a:buFont typeface="Arial" panose="020B0604020202020204" pitchFamily="34" charset="0"/>
              <a:buChar char="•"/>
            </a:pPr>
            <a:r>
              <a:rPr lang="en-US" sz="1600" b="1" u="sng" dirty="0">
                <a:gradFill>
                  <a:gsLst>
                    <a:gs pos="2917">
                      <a:schemeClr val="tx1"/>
                    </a:gs>
                    <a:gs pos="30000">
                      <a:schemeClr val="tx1"/>
                    </a:gs>
                  </a:gsLst>
                  <a:lin ang="5400000" scaled="0"/>
                </a:gradFill>
                <a:latin typeface="+mj-lt"/>
              </a:rPr>
              <a:t>Data access cost</a:t>
            </a:r>
            <a:r>
              <a:rPr lang="en-US" sz="1600" b="1" dirty="0">
                <a:gradFill>
                  <a:gsLst>
                    <a:gs pos="2917">
                      <a:schemeClr val="tx1"/>
                    </a:gs>
                    <a:gs pos="30000">
                      <a:schemeClr val="tx1"/>
                    </a:gs>
                  </a:gsLst>
                  <a:lin ang="5400000" scaled="0"/>
                </a:gradFill>
                <a:latin typeface="+mj-lt"/>
              </a:rPr>
              <a:t>:  </a:t>
            </a:r>
            <a:r>
              <a:rPr lang="en-US" sz="1600" dirty="0">
                <a:gradFill>
                  <a:gsLst>
                    <a:gs pos="2917">
                      <a:schemeClr val="tx1"/>
                    </a:gs>
                    <a:gs pos="30000">
                      <a:schemeClr val="tx1"/>
                    </a:gs>
                  </a:gsLst>
                  <a:lin ang="5400000" scaled="0"/>
                </a:gradFill>
                <a:latin typeface="+mj-lt"/>
              </a:rPr>
              <a:t>data retrieval when changing access storage tier from cool to hot</a:t>
            </a:r>
          </a:p>
          <a:p>
            <a:pPr marL="809271" lvl="1" indent="-342900">
              <a:lnSpc>
                <a:spcPct val="90000"/>
              </a:lnSpc>
              <a:spcAft>
                <a:spcPts val="600"/>
              </a:spcAft>
              <a:buFont typeface="Arial" panose="020B0604020202020204" pitchFamily="34" charset="0"/>
              <a:buChar char="•"/>
            </a:pPr>
            <a:r>
              <a:rPr lang="en-US" sz="1600" b="1" u="sng" dirty="0">
                <a:gradFill>
                  <a:gsLst>
                    <a:gs pos="2917">
                      <a:schemeClr val="tx1"/>
                    </a:gs>
                    <a:gs pos="30000">
                      <a:schemeClr val="tx1"/>
                    </a:gs>
                  </a:gsLst>
                  <a:lin ang="5400000" scaled="0"/>
                </a:gradFill>
                <a:latin typeface="+mj-lt"/>
              </a:rPr>
              <a:t>Transaction costs</a:t>
            </a:r>
            <a:r>
              <a:rPr lang="en-US" sz="1600" b="1" dirty="0">
                <a:gradFill>
                  <a:gsLst>
                    <a:gs pos="2917">
                      <a:schemeClr val="tx1"/>
                    </a:gs>
                    <a:gs pos="30000">
                      <a:schemeClr val="tx1"/>
                    </a:gs>
                  </a:gsLst>
                  <a:lin ang="5400000" scaled="0"/>
                </a:gradFill>
                <a:latin typeface="+mj-lt"/>
              </a:rPr>
              <a:t>:  </a:t>
            </a:r>
            <a:r>
              <a:rPr lang="en-US" sz="1600" dirty="0">
                <a:gradFill>
                  <a:gsLst>
                    <a:gs pos="2917">
                      <a:schemeClr val="tx1"/>
                    </a:gs>
                    <a:gs pos="30000">
                      <a:schemeClr val="tx1"/>
                    </a:gs>
                  </a:gsLst>
                  <a:lin ang="5400000" scaled="0"/>
                </a:gradFill>
                <a:latin typeface="+mj-lt"/>
              </a:rPr>
              <a:t>read, write, list, and create container operations</a:t>
            </a:r>
          </a:p>
          <a:p>
            <a:pPr marL="809271" lvl="1" indent="-342900">
              <a:lnSpc>
                <a:spcPct val="90000"/>
              </a:lnSpc>
              <a:spcAft>
                <a:spcPts val="600"/>
              </a:spcAft>
              <a:buFont typeface="Arial" panose="020B0604020202020204" pitchFamily="34" charset="0"/>
              <a:buChar char="•"/>
            </a:pPr>
            <a:r>
              <a:rPr lang="en-US" sz="1600" b="1" u="sng" dirty="0">
                <a:gradFill>
                  <a:gsLst>
                    <a:gs pos="2917">
                      <a:schemeClr val="tx1"/>
                    </a:gs>
                    <a:gs pos="30000">
                      <a:schemeClr val="tx1"/>
                    </a:gs>
                  </a:gsLst>
                  <a:lin ang="5400000" scaled="0"/>
                </a:gradFill>
                <a:latin typeface="+mj-lt"/>
              </a:rPr>
              <a:t>Geo-replication data transfer costs</a:t>
            </a:r>
            <a:r>
              <a:rPr lang="en-US" sz="1600" b="1" dirty="0">
                <a:gradFill>
                  <a:gsLst>
                    <a:gs pos="2917">
                      <a:schemeClr val="tx1"/>
                    </a:gs>
                    <a:gs pos="30000">
                      <a:schemeClr val="tx1"/>
                    </a:gs>
                  </a:gsLst>
                  <a:lin ang="5400000" scaled="0"/>
                </a:gradFill>
                <a:latin typeface="+mj-lt"/>
              </a:rPr>
              <a:t>:  </a:t>
            </a:r>
            <a:r>
              <a:rPr lang="en-US" sz="1600" dirty="0">
                <a:gradFill>
                  <a:gsLst>
                    <a:gs pos="2917">
                      <a:schemeClr val="tx1"/>
                    </a:gs>
                    <a:gs pos="30000">
                      <a:schemeClr val="tx1"/>
                    </a:gs>
                  </a:gsLst>
                  <a:lin ang="5400000" scaled="0"/>
                </a:gradFill>
                <a:latin typeface="+mj-lt"/>
              </a:rPr>
              <a:t>data leaving an Azure region via built-in replication features</a:t>
            </a:r>
          </a:p>
          <a:p>
            <a:pPr marL="809271" lvl="1" indent="-342900">
              <a:lnSpc>
                <a:spcPct val="90000"/>
              </a:lnSpc>
              <a:spcAft>
                <a:spcPts val="600"/>
              </a:spcAft>
              <a:buFont typeface="Arial" panose="020B0604020202020204" pitchFamily="34" charset="0"/>
              <a:buChar char="•"/>
            </a:pPr>
            <a:r>
              <a:rPr lang="en-US" sz="1600" b="1" u="sng" dirty="0">
                <a:gradFill>
                  <a:gsLst>
                    <a:gs pos="2917">
                      <a:schemeClr val="tx1"/>
                    </a:gs>
                    <a:gs pos="30000">
                      <a:schemeClr val="tx1"/>
                    </a:gs>
                  </a:gsLst>
                  <a:lin ang="5400000" scaled="0"/>
                </a:gradFill>
                <a:latin typeface="+mj-lt"/>
              </a:rPr>
              <a:t>Outbound data transfer</a:t>
            </a:r>
            <a:r>
              <a:rPr lang="en-US" sz="1600" b="1" dirty="0">
                <a:gradFill>
                  <a:gsLst>
                    <a:gs pos="2917">
                      <a:schemeClr val="tx1"/>
                    </a:gs>
                    <a:gs pos="30000">
                      <a:schemeClr val="tx1"/>
                    </a:gs>
                  </a:gsLst>
                  <a:lin ang="5400000" scaled="0"/>
                </a:gradFill>
                <a:latin typeface="+mj-lt"/>
              </a:rPr>
              <a:t>:  </a:t>
            </a:r>
            <a:r>
              <a:rPr lang="en-US" sz="1600" dirty="0">
                <a:gradFill>
                  <a:gsLst>
                    <a:gs pos="2917">
                      <a:schemeClr val="tx1"/>
                    </a:gs>
                    <a:gs pos="30000">
                      <a:schemeClr val="tx1"/>
                    </a:gs>
                  </a:gsLst>
                  <a:lin ang="5400000" scaled="0"/>
                </a:gradFill>
                <a:latin typeface="+mj-lt"/>
              </a:rPr>
              <a:t>data leaving an Azure region for any use other than built-in replication features</a:t>
            </a:r>
          </a:p>
        </p:txBody>
      </p:sp>
      <p:graphicFrame>
        <p:nvGraphicFramePr>
          <p:cNvPr id="2" name="Table 1">
            <a:extLst>
              <a:ext uri="{FF2B5EF4-FFF2-40B4-BE49-F238E27FC236}">
                <a16:creationId xmlns:a16="http://schemas.microsoft.com/office/drawing/2014/main" id="{9447EC48-DAB3-454B-81DA-28ABAC8F7B9A}"/>
              </a:ext>
            </a:extLst>
          </p:cNvPr>
          <p:cNvGraphicFramePr>
            <a:graphicFrameLocks noGrp="1"/>
          </p:cNvGraphicFramePr>
          <p:nvPr>
            <p:extLst>
              <p:ext uri="{D42A27DB-BD31-4B8C-83A1-F6EECF244321}">
                <p14:modId xmlns:p14="http://schemas.microsoft.com/office/powerpoint/2010/main" val="1577307280"/>
              </p:ext>
            </p:extLst>
          </p:nvPr>
        </p:nvGraphicFramePr>
        <p:xfrm>
          <a:off x="1257403" y="3787709"/>
          <a:ext cx="9921668" cy="3062739"/>
        </p:xfrm>
        <a:graphic>
          <a:graphicData uri="http://schemas.openxmlformats.org/drawingml/2006/table">
            <a:tbl>
              <a:tblPr firstRow="1" firstCol="1" bandRow="1">
                <a:tableStyleId>{5C22544A-7EE6-4342-B048-85BDC9FD1C3A}</a:tableStyleId>
              </a:tblPr>
              <a:tblGrid>
                <a:gridCol w="2480417">
                  <a:extLst>
                    <a:ext uri="{9D8B030D-6E8A-4147-A177-3AD203B41FA5}">
                      <a16:colId xmlns:a16="http://schemas.microsoft.com/office/drawing/2014/main" val="877178648"/>
                    </a:ext>
                  </a:extLst>
                </a:gridCol>
                <a:gridCol w="2480417">
                  <a:extLst>
                    <a:ext uri="{9D8B030D-6E8A-4147-A177-3AD203B41FA5}">
                      <a16:colId xmlns:a16="http://schemas.microsoft.com/office/drawing/2014/main" val="1046192834"/>
                    </a:ext>
                  </a:extLst>
                </a:gridCol>
                <a:gridCol w="2480417">
                  <a:extLst>
                    <a:ext uri="{9D8B030D-6E8A-4147-A177-3AD203B41FA5}">
                      <a16:colId xmlns:a16="http://schemas.microsoft.com/office/drawing/2014/main" val="1419607448"/>
                    </a:ext>
                  </a:extLst>
                </a:gridCol>
                <a:gridCol w="2480417">
                  <a:extLst>
                    <a:ext uri="{9D8B030D-6E8A-4147-A177-3AD203B41FA5}">
                      <a16:colId xmlns:a16="http://schemas.microsoft.com/office/drawing/2014/main" val="2024024444"/>
                    </a:ext>
                  </a:extLst>
                </a:gridCol>
              </a:tblGrid>
              <a:tr h="339333">
                <a:tc>
                  <a:txBody>
                    <a:bodyPr/>
                    <a:lstStyle/>
                    <a:p>
                      <a:pPr algn="l" fontAlgn="b"/>
                      <a:endParaRPr lang="en-US" sz="1200" b="0" dirty="0">
                        <a:effectLst/>
                        <a:latin typeface="segoe-ui_semibold"/>
                      </a:endParaRPr>
                    </a:p>
                  </a:txBody>
                  <a:tcPr marL="45720" marR="45720" anchor="b"/>
                </a:tc>
                <a:tc>
                  <a:txBody>
                    <a:bodyPr/>
                    <a:lstStyle/>
                    <a:p>
                      <a:pPr algn="l" fontAlgn="b"/>
                      <a:r>
                        <a:rPr lang="en-US" sz="1200" b="1">
                          <a:effectLst/>
                          <a:latin typeface="segoe-ui_bold"/>
                        </a:rPr>
                        <a:t>Hot storage tier</a:t>
                      </a:r>
                      <a:endParaRPr lang="en-US" sz="1200" b="0">
                        <a:effectLst/>
                        <a:latin typeface="segoe-ui_semibold"/>
                      </a:endParaRPr>
                    </a:p>
                  </a:txBody>
                  <a:tcPr marL="45720" marR="45720" anchor="b"/>
                </a:tc>
                <a:tc>
                  <a:txBody>
                    <a:bodyPr/>
                    <a:lstStyle/>
                    <a:p>
                      <a:pPr algn="l" fontAlgn="b"/>
                      <a:r>
                        <a:rPr lang="en-US" sz="1200" b="1">
                          <a:effectLst/>
                          <a:latin typeface="segoe-ui_bold"/>
                        </a:rPr>
                        <a:t>Cool storage tier</a:t>
                      </a:r>
                      <a:endParaRPr lang="en-US" sz="1200" b="0">
                        <a:effectLst/>
                        <a:latin typeface="segoe-ui_semibold"/>
                      </a:endParaRPr>
                    </a:p>
                  </a:txBody>
                  <a:tcPr marL="45720" marR="45720" anchor="b"/>
                </a:tc>
                <a:tc>
                  <a:txBody>
                    <a:bodyPr/>
                    <a:lstStyle/>
                    <a:p>
                      <a:pPr algn="l" fontAlgn="b"/>
                      <a:r>
                        <a:rPr lang="en-US" sz="1200" b="1">
                          <a:effectLst/>
                          <a:latin typeface="segoe-ui_bold"/>
                        </a:rPr>
                        <a:t>Archive storage tier</a:t>
                      </a:r>
                      <a:endParaRPr lang="en-US" sz="1200" b="0">
                        <a:effectLst/>
                        <a:latin typeface="segoe-ui_semibold"/>
                      </a:endParaRPr>
                    </a:p>
                  </a:txBody>
                  <a:tcPr marL="45720" marR="45720" anchor="b"/>
                </a:tc>
                <a:extLst>
                  <a:ext uri="{0D108BD9-81ED-4DB2-BD59-A6C34878D82A}">
                    <a16:rowId xmlns:a16="http://schemas.microsoft.com/office/drawing/2014/main" val="1092028571"/>
                  </a:ext>
                </a:extLst>
              </a:tr>
              <a:tr h="298202">
                <a:tc>
                  <a:txBody>
                    <a:bodyPr/>
                    <a:lstStyle/>
                    <a:p>
                      <a:pPr fontAlgn="t"/>
                      <a:r>
                        <a:rPr lang="en-US" sz="1200" b="1">
                          <a:solidFill>
                            <a:schemeClr val="bg1"/>
                          </a:solidFill>
                          <a:effectLst/>
                          <a:latin typeface="segoe-ui_bold"/>
                        </a:rPr>
                        <a:t>Availability</a:t>
                      </a:r>
                      <a:endParaRPr lang="en-US" sz="1200">
                        <a:solidFill>
                          <a:schemeClr val="bg1"/>
                        </a:solidFill>
                        <a:effectLst/>
                      </a:endParaRPr>
                    </a:p>
                  </a:txBody>
                  <a:tcPr marL="45720" marR="45720"/>
                </a:tc>
                <a:tc>
                  <a:txBody>
                    <a:bodyPr/>
                    <a:lstStyle/>
                    <a:p>
                      <a:pPr fontAlgn="t"/>
                      <a:r>
                        <a:rPr lang="en-US" sz="1200" dirty="0">
                          <a:effectLst/>
                        </a:rPr>
                        <a:t>99.9%</a:t>
                      </a:r>
                    </a:p>
                  </a:txBody>
                  <a:tcPr marL="45720" marR="45720"/>
                </a:tc>
                <a:tc>
                  <a:txBody>
                    <a:bodyPr/>
                    <a:lstStyle/>
                    <a:p>
                      <a:pPr fontAlgn="t"/>
                      <a:r>
                        <a:rPr lang="en-US" sz="1200">
                          <a:effectLst/>
                        </a:rPr>
                        <a:t>99%</a:t>
                      </a:r>
                    </a:p>
                  </a:txBody>
                  <a:tcPr marL="45720" marR="45720"/>
                </a:tc>
                <a:tc>
                  <a:txBody>
                    <a:bodyPr/>
                    <a:lstStyle/>
                    <a:p>
                      <a:pPr fontAlgn="t"/>
                      <a:r>
                        <a:rPr lang="en-US" sz="1200">
                          <a:effectLst/>
                        </a:rPr>
                        <a:t>N/A</a:t>
                      </a:r>
                    </a:p>
                  </a:txBody>
                  <a:tcPr marL="45720" marR="45720"/>
                </a:tc>
                <a:extLst>
                  <a:ext uri="{0D108BD9-81ED-4DB2-BD59-A6C34878D82A}">
                    <a16:rowId xmlns:a16="http://schemas.microsoft.com/office/drawing/2014/main" val="4073906735"/>
                  </a:ext>
                </a:extLst>
              </a:tr>
              <a:tr h="442161">
                <a:tc>
                  <a:txBody>
                    <a:bodyPr/>
                    <a:lstStyle/>
                    <a:p>
                      <a:pPr fontAlgn="t"/>
                      <a:r>
                        <a:rPr lang="en-US" sz="1200" b="1">
                          <a:solidFill>
                            <a:schemeClr val="bg1"/>
                          </a:solidFill>
                          <a:effectLst/>
                          <a:latin typeface="segoe-ui_bold"/>
                        </a:rPr>
                        <a:t>Availability</a:t>
                      </a:r>
                      <a:r>
                        <a:rPr lang="en-US" sz="1200">
                          <a:solidFill>
                            <a:schemeClr val="bg1"/>
                          </a:solidFill>
                          <a:effectLst/>
                        </a:rPr>
                        <a:t> </a:t>
                      </a:r>
                      <a:br>
                        <a:rPr lang="en-US" sz="1200">
                          <a:solidFill>
                            <a:schemeClr val="bg1"/>
                          </a:solidFill>
                          <a:effectLst/>
                        </a:rPr>
                      </a:br>
                      <a:r>
                        <a:rPr lang="en-US" sz="1200" b="1">
                          <a:solidFill>
                            <a:schemeClr val="bg1"/>
                          </a:solidFill>
                          <a:effectLst/>
                          <a:latin typeface="segoe-ui_bold"/>
                        </a:rPr>
                        <a:t>(RA-GRS reads)</a:t>
                      </a:r>
                      <a:endParaRPr lang="en-US" sz="1200">
                        <a:solidFill>
                          <a:schemeClr val="bg1"/>
                        </a:solidFill>
                        <a:effectLst/>
                      </a:endParaRPr>
                    </a:p>
                  </a:txBody>
                  <a:tcPr marL="45720" marR="45720"/>
                </a:tc>
                <a:tc>
                  <a:txBody>
                    <a:bodyPr/>
                    <a:lstStyle/>
                    <a:p>
                      <a:pPr fontAlgn="t"/>
                      <a:r>
                        <a:rPr lang="en-US" sz="1200">
                          <a:effectLst/>
                        </a:rPr>
                        <a:t>99.99%</a:t>
                      </a:r>
                    </a:p>
                  </a:txBody>
                  <a:tcPr marL="45720" marR="45720"/>
                </a:tc>
                <a:tc>
                  <a:txBody>
                    <a:bodyPr/>
                    <a:lstStyle/>
                    <a:p>
                      <a:pPr fontAlgn="t"/>
                      <a:r>
                        <a:rPr lang="en-US" sz="1200">
                          <a:effectLst/>
                        </a:rPr>
                        <a:t>99.9%</a:t>
                      </a:r>
                    </a:p>
                  </a:txBody>
                  <a:tcPr marL="45720" marR="45720"/>
                </a:tc>
                <a:tc>
                  <a:txBody>
                    <a:bodyPr/>
                    <a:lstStyle/>
                    <a:p>
                      <a:pPr fontAlgn="t"/>
                      <a:r>
                        <a:rPr lang="en-US" sz="1200">
                          <a:effectLst/>
                        </a:rPr>
                        <a:t>N/A</a:t>
                      </a:r>
                    </a:p>
                  </a:txBody>
                  <a:tcPr marL="45720" marR="45720"/>
                </a:tc>
                <a:extLst>
                  <a:ext uri="{0D108BD9-81ED-4DB2-BD59-A6C34878D82A}">
                    <a16:rowId xmlns:a16="http://schemas.microsoft.com/office/drawing/2014/main" val="2250888711"/>
                  </a:ext>
                </a:extLst>
              </a:tr>
              <a:tr h="442161">
                <a:tc>
                  <a:txBody>
                    <a:bodyPr/>
                    <a:lstStyle/>
                    <a:p>
                      <a:pPr fontAlgn="t"/>
                      <a:r>
                        <a:rPr lang="en-US" sz="1200" b="1">
                          <a:solidFill>
                            <a:schemeClr val="bg1"/>
                          </a:solidFill>
                          <a:effectLst/>
                          <a:latin typeface="segoe-ui_bold"/>
                        </a:rPr>
                        <a:t>Usage charges</a:t>
                      </a:r>
                      <a:endParaRPr lang="en-US" sz="1200">
                        <a:solidFill>
                          <a:schemeClr val="bg1"/>
                        </a:solidFill>
                        <a:effectLst/>
                      </a:endParaRPr>
                    </a:p>
                  </a:txBody>
                  <a:tcPr marL="45720" marR="45720"/>
                </a:tc>
                <a:tc>
                  <a:txBody>
                    <a:bodyPr/>
                    <a:lstStyle/>
                    <a:p>
                      <a:pPr fontAlgn="t"/>
                      <a:r>
                        <a:rPr lang="en-US" sz="1200">
                          <a:effectLst/>
                        </a:rPr>
                        <a:t>Higher storage costs, lower access and transaction costs</a:t>
                      </a:r>
                    </a:p>
                  </a:txBody>
                  <a:tcPr marL="45720" marR="45720"/>
                </a:tc>
                <a:tc>
                  <a:txBody>
                    <a:bodyPr/>
                    <a:lstStyle/>
                    <a:p>
                      <a:pPr fontAlgn="t"/>
                      <a:r>
                        <a:rPr lang="en-US" sz="1200">
                          <a:effectLst/>
                        </a:rPr>
                        <a:t>Lower storage costs, higher access and transaction costs</a:t>
                      </a:r>
                    </a:p>
                  </a:txBody>
                  <a:tcPr marL="45720" marR="45720"/>
                </a:tc>
                <a:tc>
                  <a:txBody>
                    <a:bodyPr/>
                    <a:lstStyle/>
                    <a:p>
                      <a:pPr fontAlgn="t"/>
                      <a:r>
                        <a:rPr lang="en-US" sz="1200">
                          <a:effectLst/>
                        </a:rPr>
                        <a:t>Lowest storage costs, highest access and transaction costs</a:t>
                      </a:r>
                    </a:p>
                  </a:txBody>
                  <a:tcPr marL="45720" marR="45720"/>
                </a:tc>
                <a:extLst>
                  <a:ext uri="{0D108BD9-81ED-4DB2-BD59-A6C34878D82A}">
                    <a16:rowId xmlns:a16="http://schemas.microsoft.com/office/drawing/2014/main" val="3335850314"/>
                  </a:ext>
                </a:extLst>
              </a:tr>
              <a:tr h="298202">
                <a:tc>
                  <a:txBody>
                    <a:bodyPr/>
                    <a:lstStyle/>
                    <a:p>
                      <a:pPr fontAlgn="t"/>
                      <a:r>
                        <a:rPr lang="en-US" sz="1200" b="1">
                          <a:solidFill>
                            <a:schemeClr val="bg1"/>
                          </a:solidFill>
                          <a:effectLst/>
                          <a:latin typeface="segoe-ui_bold"/>
                        </a:rPr>
                        <a:t>Minimum object size</a:t>
                      </a:r>
                      <a:endParaRPr lang="en-US" sz="1200">
                        <a:solidFill>
                          <a:schemeClr val="bg1"/>
                        </a:solidFill>
                        <a:effectLst/>
                      </a:endParaRPr>
                    </a:p>
                  </a:txBody>
                  <a:tcPr marL="45720" marR="45720"/>
                </a:tc>
                <a:tc>
                  <a:txBody>
                    <a:bodyPr/>
                    <a:lstStyle/>
                    <a:p>
                      <a:pPr fontAlgn="t"/>
                      <a:r>
                        <a:rPr lang="en-US" sz="1200">
                          <a:effectLst/>
                        </a:rPr>
                        <a:t>N/A</a:t>
                      </a:r>
                    </a:p>
                  </a:txBody>
                  <a:tcPr marL="45720" marR="45720"/>
                </a:tc>
                <a:tc>
                  <a:txBody>
                    <a:bodyPr/>
                    <a:lstStyle/>
                    <a:p>
                      <a:pPr fontAlgn="t"/>
                      <a:r>
                        <a:rPr lang="en-US" sz="1200">
                          <a:effectLst/>
                        </a:rPr>
                        <a:t>N/A</a:t>
                      </a:r>
                    </a:p>
                  </a:txBody>
                  <a:tcPr marL="45720" marR="45720"/>
                </a:tc>
                <a:tc>
                  <a:txBody>
                    <a:bodyPr/>
                    <a:lstStyle/>
                    <a:p>
                      <a:pPr fontAlgn="t"/>
                      <a:r>
                        <a:rPr lang="en-US" sz="1200">
                          <a:effectLst/>
                        </a:rPr>
                        <a:t>N/A</a:t>
                      </a:r>
                    </a:p>
                  </a:txBody>
                  <a:tcPr marL="45720" marR="45720"/>
                </a:tc>
                <a:extLst>
                  <a:ext uri="{0D108BD9-81ED-4DB2-BD59-A6C34878D82A}">
                    <a16:rowId xmlns:a16="http://schemas.microsoft.com/office/drawing/2014/main" val="1844422950"/>
                  </a:ext>
                </a:extLst>
              </a:tr>
              <a:tr h="298202">
                <a:tc>
                  <a:txBody>
                    <a:bodyPr/>
                    <a:lstStyle/>
                    <a:p>
                      <a:pPr fontAlgn="t"/>
                      <a:r>
                        <a:rPr lang="en-US" sz="1200" b="1">
                          <a:solidFill>
                            <a:schemeClr val="bg1"/>
                          </a:solidFill>
                          <a:effectLst/>
                          <a:latin typeface="segoe-ui_bold"/>
                        </a:rPr>
                        <a:t>Minimum storage duration</a:t>
                      </a:r>
                      <a:endParaRPr lang="en-US" sz="1200">
                        <a:solidFill>
                          <a:schemeClr val="bg1"/>
                        </a:solidFill>
                        <a:effectLst/>
                      </a:endParaRPr>
                    </a:p>
                  </a:txBody>
                  <a:tcPr marL="45720" marR="45720"/>
                </a:tc>
                <a:tc>
                  <a:txBody>
                    <a:bodyPr/>
                    <a:lstStyle/>
                    <a:p>
                      <a:pPr fontAlgn="t"/>
                      <a:r>
                        <a:rPr lang="en-US" sz="1200">
                          <a:effectLst/>
                        </a:rPr>
                        <a:t>N/A</a:t>
                      </a:r>
                    </a:p>
                  </a:txBody>
                  <a:tcPr marL="45720" marR="45720"/>
                </a:tc>
                <a:tc>
                  <a:txBody>
                    <a:bodyPr/>
                    <a:lstStyle/>
                    <a:p>
                      <a:pPr fontAlgn="t"/>
                      <a:r>
                        <a:rPr lang="en-US" sz="1200">
                          <a:effectLst/>
                        </a:rPr>
                        <a:t>30 days (GPv2 only)</a:t>
                      </a:r>
                    </a:p>
                  </a:txBody>
                  <a:tcPr marL="45720" marR="45720"/>
                </a:tc>
                <a:tc>
                  <a:txBody>
                    <a:bodyPr/>
                    <a:lstStyle/>
                    <a:p>
                      <a:pPr fontAlgn="t"/>
                      <a:r>
                        <a:rPr lang="en-US" sz="1200">
                          <a:effectLst/>
                        </a:rPr>
                        <a:t>180 days</a:t>
                      </a:r>
                    </a:p>
                  </a:txBody>
                  <a:tcPr marL="45720" marR="45720"/>
                </a:tc>
                <a:extLst>
                  <a:ext uri="{0D108BD9-81ED-4DB2-BD59-A6C34878D82A}">
                    <a16:rowId xmlns:a16="http://schemas.microsoft.com/office/drawing/2014/main" val="3558688641"/>
                  </a:ext>
                </a:extLst>
              </a:tr>
              <a:tr h="442161">
                <a:tc>
                  <a:txBody>
                    <a:bodyPr/>
                    <a:lstStyle/>
                    <a:p>
                      <a:pPr fontAlgn="t"/>
                      <a:r>
                        <a:rPr lang="en-US" sz="1200" b="1">
                          <a:solidFill>
                            <a:schemeClr val="bg1"/>
                          </a:solidFill>
                          <a:effectLst/>
                          <a:latin typeface="segoe-ui_bold"/>
                        </a:rPr>
                        <a:t>Latency</a:t>
                      </a:r>
                      <a:r>
                        <a:rPr lang="en-US" sz="1200">
                          <a:solidFill>
                            <a:schemeClr val="bg1"/>
                          </a:solidFill>
                          <a:effectLst/>
                        </a:rPr>
                        <a:t> </a:t>
                      </a:r>
                      <a:br>
                        <a:rPr lang="en-US" sz="1200">
                          <a:solidFill>
                            <a:schemeClr val="bg1"/>
                          </a:solidFill>
                          <a:effectLst/>
                        </a:rPr>
                      </a:br>
                      <a:r>
                        <a:rPr lang="en-US" sz="1200" b="1">
                          <a:solidFill>
                            <a:schemeClr val="bg1"/>
                          </a:solidFill>
                          <a:effectLst/>
                          <a:latin typeface="segoe-ui_bold"/>
                        </a:rPr>
                        <a:t>(Time to first byte)</a:t>
                      </a:r>
                      <a:endParaRPr lang="en-US" sz="1200">
                        <a:solidFill>
                          <a:schemeClr val="bg1"/>
                        </a:solidFill>
                        <a:effectLst/>
                      </a:endParaRPr>
                    </a:p>
                  </a:txBody>
                  <a:tcPr marL="45720" marR="45720"/>
                </a:tc>
                <a:tc>
                  <a:txBody>
                    <a:bodyPr/>
                    <a:lstStyle/>
                    <a:p>
                      <a:pPr fontAlgn="t"/>
                      <a:r>
                        <a:rPr lang="en-US" sz="1200">
                          <a:effectLst/>
                        </a:rPr>
                        <a:t>milliseconds</a:t>
                      </a:r>
                    </a:p>
                  </a:txBody>
                  <a:tcPr marL="45720" marR="45720"/>
                </a:tc>
                <a:tc>
                  <a:txBody>
                    <a:bodyPr/>
                    <a:lstStyle/>
                    <a:p>
                      <a:pPr fontAlgn="t"/>
                      <a:r>
                        <a:rPr lang="en-US" sz="1200">
                          <a:effectLst/>
                        </a:rPr>
                        <a:t>milliseconds</a:t>
                      </a:r>
                    </a:p>
                  </a:txBody>
                  <a:tcPr marL="45720" marR="45720"/>
                </a:tc>
                <a:tc>
                  <a:txBody>
                    <a:bodyPr/>
                    <a:lstStyle/>
                    <a:p>
                      <a:pPr fontAlgn="t"/>
                      <a:r>
                        <a:rPr lang="en-US" sz="1200">
                          <a:effectLst/>
                        </a:rPr>
                        <a:t>&lt; 15 hrs</a:t>
                      </a:r>
                    </a:p>
                  </a:txBody>
                  <a:tcPr marL="45720" marR="45720"/>
                </a:tc>
                <a:extLst>
                  <a:ext uri="{0D108BD9-81ED-4DB2-BD59-A6C34878D82A}">
                    <a16:rowId xmlns:a16="http://schemas.microsoft.com/office/drawing/2014/main" val="1230641116"/>
                  </a:ext>
                </a:extLst>
              </a:tr>
              <a:tr h="442161">
                <a:tc>
                  <a:txBody>
                    <a:bodyPr/>
                    <a:lstStyle/>
                    <a:p>
                      <a:pPr fontAlgn="t"/>
                      <a:r>
                        <a:rPr lang="en-US" sz="1200" b="1" dirty="0">
                          <a:solidFill>
                            <a:schemeClr val="bg1"/>
                          </a:solidFill>
                          <a:effectLst/>
                          <a:latin typeface="segoe-ui_bold"/>
                        </a:rPr>
                        <a:t>Scalability and performance targets</a:t>
                      </a:r>
                      <a:endParaRPr lang="en-US" sz="1200" dirty="0">
                        <a:solidFill>
                          <a:schemeClr val="bg1"/>
                        </a:solidFill>
                        <a:effectLst/>
                      </a:endParaRPr>
                    </a:p>
                  </a:txBody>
                  <a:tcPr marL="45720" marR="45720"/>
                </a:tc>
                <a:tc>
                  <a:txBody>
                    <a:bodyPr/>
                    <a:lstStyle/>
                    <a:p>
                      <a:pPr fontAlgn="t"/>
                      <a:r>
                        <a:rPr lang="en-US" sz="1200">
                          <a:effectLst/>
                        </a:rPr>
                        <a:t>Same as general-purpose storage accounts</a:t>
                      </a:r>
                    </a:p>
                  </a:txBody>
                  <a:tcPr marL="45720" marR="45720"/>
                </a:tc>
                <a:tc>
                  <a:txBody>
                    <a:bodyPr/>
                    <a:lstStyle/>
                    <a:p>
                      <a:pPr fontAlgn="t"/>
                      <a:r>
                        <a:rPr lang="en-US" sz="1200">
                          <a:effectLst/>
                        </a:rPr>
                        <a:t>Same as general-purpose storage accounts</a:t>
                      </a:r>
                    </a:p>
                  </a:txBody>
                  <a:tcPr marL="45720" marR="45720"/>
                </a:tc>
                <a:tc>
                  <a:txBody>
                    <a:bodyPr/>
                    <a:lstStyle/>
                    <a:p>
                      <a:pPr fontAlgn="t"/>
                      <a:r>
                        <a:rPr lang="en-US" sz="1200" dirty="0">
                          <a:effectLst/>
                        </a:rPr>
                        <a:t>Same as general-purpose storage accounts</a:t>
                      </a:r>
                    </a:p>
                  </a:txBody>
                  <a:tcPr marL="45720" marR="45720"/>
                </a:tc>
                <a:extLst>
                  <a:ext uri="{0D108BD9-81ED-4DB2-BD59-A6C34878D82A}">
                    <a16:rowId xmlns:a16="http://schemas.microsoft.com/office/drawing/2014/main" val="1278039695"/>
                  </a:ext>
                </a:extLst>
              </a:tr>
            </a:tbl>
          </a:graphicData>
        </a:graphic>
      </p:graphicFrame>
    </p:spTree>
    <p:extLst>
      <p:ext uri="{BB962C8B-B14F-4D97-AF65-F5344CB8AC3E}">
        <p14:creationId xmlns:p14="http://schemas.microsoft.com/office/powerpoint/2010/main" val="73364134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Storage Replication Options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D6940F80-2336-490A-9923-DA5E88CB5A4C}"/>
              </a:ext>
            </a:extLst>
          </p:cNvPr>
          <p:cNvGraphicFramePr>
            <a:graphicFrameLocks noGrp="1"/>
          </p:cNvGraphicFramePr>
          <p:nvPr>
            <p:extLst>
              <p:ext uri="{D42A27DB-BD31-4B8C-83A1-F6EECF244321}">
                <p14:modId xmlns:p14="http://schemas.microsoft.com/office/powerpoint/2010/main" val="2515659097"/>
              </p:ext>
            </p:extLst>
          </p:nvPr>
        </p:nvGraphicFramePr>
        <p:xfrm>
          <a:off x="627347" y="1878737"/>
          <a:ext cx="11181780" cy="3383280"/>
        </p:xfrm>
        <a:graphic>
          <a:graphicData uri="http://schemas.openxmlformats.org/drawingml/2006/table">
            <a:tbl>
              <a:tblPr firstRow="1" firstCol="1" bandRow="1">
                <a:tableStyleId>{5C22544A-7EE6-4342-B048-85BDC9FD1C3A}</a:tableStyleId>
              </a:tblPr>
              <a:tblGrid>
                <a:gridCol w="4148592">
                  <a:extLst>
                    <a:ext uri="{9D8B030D-6E8A-4147-A177-3AD203B41FA5}">
                      <a16:colId xmlns:a16="http://schemas.microsoft.com/office/drawing/2014/main" val="2234950193"/>
                    </a:ext>
                  </a:extLst>
                </a:gridCol>
                <a:gridCol w="1572427">
                  <a:extLst>
                    <a:ext uri="{9D8B030D-6E8A-4147-A177-3AD203B41FA5}">
                      <a16:colId xmlns:a16="http://schemas.microsoft.com/office/drawing/2014/main" val="1046750945"/>
                    </a:ext>
                  </a:extLst>
                </a:gridCol>
                <a:gridCol w="1666429">
                  <a:extLst>
                    <a:ext uri="{9D8B030D-6E8A-4147-A177-3AD203B41FA5}">
                      <a16:colId xmlns:a16="http://schemas.microsoft.com/office/drawing/2014/main" val="2640416840"/>
                    </a:ext>
                  </a:extLst>
                </a:gridCol>
                <a:gridCol w="1939896">
                  <a:extLst>
                    <a:ext uri="{9D8B030D-6E8A-4147-A177-3AD203B41FA5}">
                      <a16:colId xmlns:a16="http://schemas.microsoft.com/office/drawing/2014/main" val="421675592"/>
                    </a:ext>
                  </a:extLst>
                </a:gridCol>
                <a:gridCol w="1854436">
                  <a:extLst>
                    <a:ext uri="{9D8B030D-6E8A-4147-A177-3AD203B41FA5}">
                      <a16:colId xmlns:a16="http://schemas.microsoft.com/office/drawing/2014/main" val="3110508801"/>
                    </a:ext>
                  </a:extLst>
                </a:gridCol>
              </a:tblGrid>
              <a:tr h="370840">
                <a:tc>
                  <a:txBody>
                    <a:bodyPr/>
                    <a:lstStyle/>
                    <a:p>
                      <a:pPr algn="l" fontAlgn="b"/>
                      <a:r>
                        <a:rPr lang="en-US" b="0" dirty="0">
                          <a:effectLst/>
                          <a:latin typeface="segoe-ui_semibold"/>
                        </a:rPr>
                        <a:t>Replication strategy</a:t>
                      </a:r>
                    </a:p>
                  </a:txBody>
                  <a:tcPr marL="152400" marR="152400" marT="114300" marB="114300" anchor="b"/>
                </a:tc>
                <a:tc>
                  <a:txBody>
                    <a:bodyPr/>
                    <a:lstStyle/>
                    <a:p>
                      <a:pPr algn="l" fontAlgn="b"/>
                      <a:r>
                        <a:rPr lang="en-US" b="0">
                          <a:effectLst/>
                          <a:latin typeface="segoe-ui_semibold"/>
                        </a:rPr>
                        <a:t>LRS</a:t>
                      </a:r>
                    </a:p>
                  </a:txBody>
                  <a:tcPr marL="152400" marR="152400" marT="114300" marB="114300" anchor="b"/>
                </a:tc>
                <a:tc>
                  <a:txBody>
                    <a:bodyPr/>
                    <a:lstStyle/>
                    <a:p>
                      <a:pPr algn="l" fontAlgn="b"/>
                      <a:r>
                        <a:rPr lang="en-US" b="0">
                          <a:effectLst/>
                          <a:latin typeface="segoe-ui_semibold"/>
                        </a:rPr>
                        <a:t>ZRS</a:t>
                      </a:r>
                    </a:p>
                  </a:txBody>
                  <a:tcPr marL="152400" marR="152400" marT="114300" marB="114300" anchor="b"/>
                </a:tc>
                <a:tc>
                  <a:txBody>
                    <a:bodyPr/>
                    <a:lstStyle/>
                    <a:p>
                      <a:pPr algn="l" fontAlgn="b"/>
                      <a:r>
                        <a:rPr lang="en-US" b="0">
                          <a:effectLst/>
                          <a:latin typeface="segoe-ui_semibold"/>
                        </a:rPr>
                        <a:t>GRS</a:t>
                      </a:r>
                    </a:p>
                  </a:txBody>
                  <a:tcPr marL="152400" marR="152400" marT="114300" marB="114300" anchor="b"/>
                </a:tc>
                <a:tc>
                  <a:txBody>
                    <a:bodyPr/>
                    <a:lstStyle/>
                    <a:p>
                      <a:pPr algn="l" fontAlgn="b"/>
                      <a:r>
                        <a:rPr lang="en-US" b="0">
                          <a:effectLst/>
                          <a:latin typeface="segoe-ui_semibold"/>
                        </a:rPr>
                        <a:t>RA-GRS</a:t>
                      </a:r>
                    </a:p>
                  </a:txBody>
                  <a:tcPr marL="152400" marR="152400" marT="114300" marB="114300" anchor="b"/>
                </a:tc>
                <a:extLst>
                  <a:ext uri="{0D108BD9-81ED-4DB2-BD59-A6C34878D82A}">
                    <a16:rowId xmlns:a16="http://schemas.microsoft.com/office/drawing/2014/main" val="2644278189"/>
                  </a:ext>
                </a:extLst>
              </a:tr>
              <a:tr h="370840">
                <a:tc>
                  <a:txBody>
                    <a:bodyPr/>
                    <a:lstStyle/>
                    <a:p>
                      <a:pPr algn="l" fontAlgn="t"/>
                      <a:r>
                        <a:rPr lang="en-US">
                          <a:effectLst/>
                        </a:rPr>
                        <a:t>Data is replicated across multiple datacenters.</a:t>
                      </a:r>
                    </a:p>
                  </a:txBody>
                  <a:tcPr marL="152400" marR="152400" marT="114300" marB="114300"/>
                </a:tc>
                <a:tc>
                  <a:txBody>
                    <a:bodyPr/>
                    <a:lstStyle/>
                    <a:p>
                      <a:pPr algn="l" fontAlgn="t"/>
                      <a:r>
                        <a:rPr lang="en-US">
                          <a:effectLst/>
                        </a:rPr>
                        <a:t>No</a:t>
                      </a:r>
                    </a:p>
                  </a:txBody>
                  <a:tcPr marL="152400" marR="152400" marT="114300" marB="114300"/>
                </a:tc>
                <a:tc>
                  <a:txBody>
                    <a:bodyPr/>
                    <a:lstStyle/>
                    <a:p>
                      <a:pPr algn="l" fontAlgn="t"/>
                      <a:r>
                        <a:rPr lang="en-US">
                          <a:effectLst/>
                        </a:rPr>
                        <a:t>Yes</a:t>
                      </a:r>
                    </a:p>
                  </a:txBody>
                  <a:tcPr marL="152400" marR="152400" marT="114300" marB="114300"/>
                </a:tc>
                <a:tc>
                  <a:txBody>
                    <a:bodyPr/>
                    <a:lstStyle/>
                    <a:p>
                      <a:pPr algn="l" fontAlgn="t"/>
                      <a:r>
                        <a:rPr lang="en-US">
                          <a:effectLst/>
                        </a:rPr>
                        <a:t>Yes</a:t>
                      </a:r>
                    </a:p>
                  </a:txBody>
                  <a:tcPr marL="152400" marR="152400" marT="114300" marB="114300"/>
                </a:tc>
                <a:tc>
                  <a:txBody>
                    <a:bodyPr/>
                    <a:lstStyle/>
                    <a:p>
                      <a:pPr algn="l" fontAlgn="t"/>
                      <a:r>
                        <a:rPr lang="en-US">
                          <a:effectLst/>
                        </a:rPr>
                        <a:t>Yes</a:t>
                      </a:r>
                    </a:p>
                  </a:txBody>
                  <a:tcPr marL="152400" marR="152400" marT="114300" marB="114300"/>
                </a:tc>
                <a:extLst>
                  <a:ext uri="{0D108BD9-81ED-4DB2-BD59-A6C34878D82A}">
                    <a16:rowId xmlns:a16="http://schemas.microsoft.com/office/drawing/2014/main" val="2852438215"/>
                  </a:ext>
                </a:extLst>
              </a:tr>
              <a:tr h="370840">
                <a:tc>
                  <a:txBody>
                    <a:bodyPr/>
                    <a:lstStyle/>
                    <a:p>
                      <a:pPr algn="l" fontAlgn="t"/>
                      <a:r>
                        <a:rPr lang="en-US">
                          <a:effectLst/>
                        </a:rPr>
                        <a:t>Data can be read from a secondary location as well as the primary location.</a:t>
                      </a:r>
                    </a:p>
                  </a:txBody>
                  <a:tcPr marL="152400" marR="152400" marT="114300" marB="114300"/>
                </a:tc>
                <a:tc>
                  <a:txBody>
                    <a:bodyPr/>
                    <a:lstStyle/>
                    <a:p>
                      <a:pPr algn="l" fontAlgn="t"/>
                      <a:r>
                        <a:rPr lang="en-US">
                          <a:effectLst/>
                        </a:rPr>
                        <a:t>No</a:t>
                      </a:r>
                    </a:p>
                  </a:txBody>
                  <a:tcPr marL="152400" marR="152400" marT="114300" marB="114300"/>
                </a:tc>
                <a:tc>
                  <a:txBody>
                    <a:bodyPr/>
                    <a:lstStyle/>
                    <a:p>
                      <a:pPr algn="l" fontAlgn="t"/>
                      <a:r>
                        <a:rPr lang="en-US">
                          <a:effectLst/>
                        </a:rPr>
                        <a:t>No</a:t>
                      </a:r>
                    </a:p>
                  </a:txBody>
                  <a:tcPr marL="152400" marR="152400" marT="114300" marB="114300"/>
                </a:tc>
                <a:tc>
                  <a:txBody>
                    <a:bodyPr/>
                    <a:lstStyle/>
                    <a:p>
                      <a:pPr algn="l" fontAlgn="t"/>
                      <a:r>
                        <a:rPr lang="en-US">
                          <a:effectLst/>
                        </a:rPr>
                        <a:t>No</a:t>
                      </a:r>
                    </a:p>
                  </a:txBody>
                  <a:tcPr marL="152400" marR="152400" marT="114300" marB="114300"/>
                </a:tc>
                <a:tc>
                  <a:txBody>
                    <a:bodyPr/>
                    <a:lstStyle/>
                    <a:p>
                      <a:pPr algn="l" fontAlgn="t"/>
                      <a:r>
                        <a:rPr lang="en-US">
                          <a:effectLst/>
                        </a:rPr>
                        <a:t>Yes</a:t>
                      </a:r>
                    </a:p>
                  </a:txBody>
                  <a:tcPr marL="152400" marR="152400" marT="114300" marB="114300"/>
                </a:tc>
                <a:extLst>
                  <a:ext uri="{0D108BD9-81ED-4DB2-BD59-A6C34878D82A}">
                    <a16:rowId xmlns:a16="http://schemas.microsoft.com/office/drawing/2014/main" val="2706256217"/>
                  </a:ext>
                </a:extLst>
              </a:tr>
              <a:tr h="370840">
                <a:tc>
                  <a:txBody>
                    <a:bodyPr/>
                    <a:lstStyle/>
                    <a:p>
                      <a:pPr algn="l" fontAlgn="t"/>
                      <a:r>
                        <a:rPr lang="en-US">
                          <a:effectLst/>
                        </a:rPr>
                        <a:t>Designed to provide </a:t>
                      </a:r>
                      <a:r>
                        <a:rPr lang="en-US" i="1">
                          <a:effectLst/>
                        </a:rPr>
                        <a:t>_</a:t>
                      </a:r>
                      <a:r>
                        <a:rPr lang="en-US">
                          <a:effectLst/>
                        </a:rPr>
                        <a:t> durability of objects over a given year.</a:t>
                      </a:r>
                    </a:p>
                  </a:txBody>
                  <a:tcPr marL="152400" marR="152400" marT="114300" marB="114300"/>
                </a:tc>
                <a:tc>
                  <a:txBody>
                    <a:bodyPr/>
                    <a:lstStyle/>
                    <a:p>
                      <a:pPr algn="l" fontAlgn="t"/>
                      <a:r>
                        <a:rPr lang="en-US">
                          <a:effectLst/>
                        </a:rPr>
                        <a:t>at least 99.999999999% (11 9's)</a:t>
                      </a:r>
                    </a:p>
                  </a:txBody>
                  <a:tcPr marL="152400" marR="152400" marT="114300" marB="114300"/>
                </a:tc>
                <a:tc>
                  <a:txBody>
                    <a:bodyPr/>
                    <a:lstStyle/>
                    <a:p>
                      <a:pPr algn="l" fontAlgn="t"/>
                      <a:r>
                        <a:rPr lang="en-US">
                          <a:effectLst/>
                        </a:rPr>
                        <a:t>at least 99.9999999999% (12 9's)</a:t>
                      </a:r>
                    </a:p>
                  </a:txBody>
                  <a:tcPr marL="152400" marR="152400" marT="114300" marB="114300"/>
                </a:tc>
                <a:tc>
                  <a:txBody>
                    <a:bodyPr/>
                    <a:lstStyle/>
                    <a:p>
                      <a:pPr algn="l" fontAlgn="t"/>
                      <a:r>
                        <a:rPr lang="en-US">
                          <a:effectLst/>
                        </a:rPr>
                        <a:t>at least 99.99999999999999% (16 9's)</a:t>
                      </a:r>
                    </a:p>
                  </a:txBody>
                  <a:tcPr marL="152400" marR="152400" marT="114300" marB="114300"/>
                </a:tc>
                <a:tc>
                  <a:txBody>
                    <a:bodyPr/>
                    <a:lstStyle/>
                    <a:p>
                      <a:pPr algn="l" fontAlgn="t"/>
                      <a:r>
                        <a:rPr lang="en-US" dirty="0">
                          <a:effectLst/>
                        </a:rPr>
                        <a:t>at least 99.99999999999999% (16 9's)</a:t>
                      </a:r>
                    </a:p>
                  </a:txBody>
                  <a:tcPr marL="152400" marR="152400" marT="114300" marB="114300"/>
                </a:tc>
                <a:extLst>
                  <a:ext uri="{0D108BD9-81ED-4DB2-BD59-A6C34878D82A}">
                    <a16:rowId xmlns:a16="http://schemas.microsoft.com/office/drawing/2014/main" val="3302654260"/>
                  </a:ext>
                </a:extLst>
              </a:tr>
            </a:tbl>
          </a:graphicData>
        </a:graphic>
      </p:graphicFrame>
    </p:spTree>
    <p:extLst>
      <p:ext uri="{BB962C8B-B14F-4D97-AF65-F5344CB8AC3E}">
        <p14:creationId xmlns:p14="http://schemas.microsoft.com/office/powerpoint/2010/main" val="29939776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solidFill>
                  <a:srgbClr val="FFFFFF"/>
                </a:solidFill>
                <a:uLnTx/>
                <a:uFillTx/>
                <a:latin typeface="Segoe UI Light"/>
                <a:ea typeface="+mn-ea"/>
                <a:cs typeface="Segoe UI" pitchFamily="34" charset="0"/>
              </a:rPr>
              <a:t>Azure Storage Scalability Targets</a:t>
            </a:r>
          </a:p>
        </p:txBody>
      </p:sp>
      <p:graphicFrame>
        <p:nvGraphicFramePr>
          <p:cNvPr id="2" name="Table 1">
            <a:extLst>
              <a:ext uri="{FF2B5EF4-FFF2-40B4-BE49-F238E27FC236}">
                <a16:creationId xmlns:a16="http://schemas.microsoft.com/office/drawing/2014/main" id="{771F02C2-EF72-49D1-86B2-6046490BC10A}"/>
              </a:ext>
            </a:extLst>
          </p:cNvPr>
          <p:cNvGraphicFramePr>
            <a:graphicFrameLocks noGrp="1"/>
          </p:cNvGraphicFramePr>
          <p:nvPr>
            <p:extLst>
              <p:ext uri="{D42A27DB-BD31-4B8C-83A1-F6EECF244321}">
                <p14:modId xmlns:p14="http://schemas.microsoft.com/office/powerpoint/2010/main" val="683762758"/>
              </p:ext>
            </p:extLst>
          </p:nvPr>
        </p:nvGraphicFramePr>
        <p:xfrm>
          <a:off x="334072" y="1610248"/>
          <a:ext cx="11768329" cy="5074920"/>
        </p:xfrm>
        <a:graphic>
          <a:graphicData uri="http://schemas.openxmlformats.org/drawingml/2006/table">
            <a:tbl>
              <a:tblPr firstRow="1" bandRow="1">
                <a:tableStyleId>{5C22544A-7EE6-4342-B048-85BDC9FD1C3A}</a:tableStyleId>
              </a:tblPr>
              <a:tblGrid>
                <a:gridCol w="5811911">
                  <a:extLst>
                    <a:ext uri="{9D8B030D-6E8A-4147-A177-3AD203B41FA5}">
                      <a16:colId xmlns:a16="http://schemas.microsoft.com/office/drawing/2014/main" val="2279506308"/>
                    </a:ext>
                  </a:extLst>
                </a:gridCol>
                <a:gridCol w="5956418">
                  <a:extLst>
                    <a:ext uri="{9D8B030D-6E8A-4147-A177-3AD203B41FA5}">
                      <a16:colId xmlns:a16="http://schemas.microsoft.com/office/drawing/2014/main" val="1657788318"/>
                    </a:ext>
                  </a:extLst>
                </a:gridCol>
              </a:tblGrid>
              <a:tr h="370840">
                <a:tc>
                  <a:txBody>
                    <a:bodyPr/>
                    <a:lstStyle/>
                    <a:p>
                      <a:pPr algn="l" fontAlgn="b"/>
                      <a:r>
                        <a:rPr lang="en-US" b="0" dirty="0">
                          <a:effectLst/>
                          <a:latin typeface="segoe-ui_semibold"/>
                        </a:rPr>
                        <a:t>Resource</a:t>
                      </a:r>
                    </a:p>
                  </a:txBody>
                  <a:tcPr marL="152400" marR="152400" marT="114300" marB="114300" anchor="b"/>
                </a:tc>
                <a:tc>
                  <a:txBody>
                    <a:bodyPr/>
                    <a:lstStyle/>
                    <a:p>
                      <a:pPr algn="l" fontAlgn="b"/>
                      <a:r>
                        <a:rPr lang="en-US" b="0">
                          <a:effectLst/>
                          <a:latin typeface="segoe-ui_semibold"/>
                        </a:rPr>
                        <a:t>Default Limit</a:t>
                      </a:r>
                    </a:p>
                  </a:txBody>
                  <a:tcPr marL="152400" marR="152400" marT="114300" marB="114300" anchor="b"/>
                </a:tc>
                <a:extLst>
                  <a:ext uri="{0D108BD9-81ED-4DB2-BD59-A6C34878D82A}">
                    <a16:rowId xmlns:a16="http://schemas.microsoft.com/office/drawing/2014/main" val="3500500766"/>
                  </a:ext>
                </a:extLst>
              </a:tr>
              <a:tr h="370840">
                <a:tc>
                  <a:txBody>
                    <a:bodyPr/>
                    <a:lstStyle/>
                    <a:p>
                      <a:pPr fontAlgn="t"/>
                      <a:r>
                        <a:rPr lang="en-US" b="1">
                          <a:effectLst/>
                        </a:rPr>
                        <a:t>Number of storage accounts per subscription</a:t>
                      </a:r>
                    </a:p>
                  </a:txBody>
                  <a:tcPr marL="152400" marR="152400" marT="114300" marB="114300"/>
                </a:tc>
                <a:tc>
                  <a:txBody>
                    <a:bodyPr/>
                    <a:lstStyle/>
                    <a:p>
                      <a:pPr fontAlgn="t"/>
                      <a:r>
                        <a:rPr lang="en-US" b="1" dirty="0">
                          <a:effectLst/>
                        </a:rPr>
                        <a:t>200</a:t>
                      </a:r>
                    </a:p>
                  </a:txBody>
                  <a:tcPr marL="152400" marR="152400" marT="114300" marB="114300"/>
                </a:tc>
                <a:extLst>
                  <a:ext uri="{0D108BD9-81ED-4DB2-BD59-A6C34878D82A}">
                    <a16:rowId xmlns:a16="http://schemas.microsoft.com/office/drawing/2014/main" val="456619868"/>
                  </a:ext>
                </a:extLst>
              </a:tr>
              <a:tr h="370840">
                <a:tc>
                  <a:txBody>
                    <a:bodyPr/>
                    <a:lstStyle/>
                    <a:p>
                      <a:pPr fontAlgn="t"/>
                      <a:r>
                        <a:rPr lang="en-US" b="1" dirty="0">
                          <a:effectLst/>
                        </a:rPr>
                        <a:t>Max storage account capacity</a:t>
                      </a:r>
                    </a:p>
                  </a:txBody>
                  <a:tcPr marL="152400" marR="152400" marT="114300" marB="114300"/>
                </a:tc>
                <a:tc>
                  <a:txBody>
                    <a:bodyPr/>
                    <a:lstStyle/>
                    <a:p>
                      <a:pPr fontAlgn="t"/>
                      <a:r>
                        <a:rPr lang="en-US" b="1" dirty="0">
                          <a:effectLst/>
                        </a:rPr>
                        <a:t>500 </a:t>
                      </a:r>
                      <a:r>
                        <a:rPr lang="en-US" b="1" dirty="0" err="1">
                          <a:effectLst/>
                        </a:rPr>
                        <a:t>TiB</a:t>
                      </a:r>
                      <a:endParaRPr lang="en-US" b="1" dirty="0">
                        <a:effectLst/>
                      </a:endParaRPr>
                    </a:p>
                  </a:txBody>
                  <a:tcPr marL="152400" marR="152400" marT="114300" marB="114300"/>
                </a:tc>
                <a:extLst>
                  <a:ext uri="{0D108BD9-81ED-4DB2-BD59-A6C34878D82A}">
                    <a16:rowId xmlns:a16="http://schemas.microsoft.com/office/drawing/2014/main" val="2343435054"/>
                  </a:ext>
                </a:extLst>
              </a:tr>
              <a:tr h="370840">
                <a:tc>
                  <a:txBody>
                    <a:bodyPr/>
                    <a:lstStyle/>
                    <a:p>
                      <a:pPr fontAlgn="t"/>
                      <a:r>
                        <a:rPr lang="en-US" dirty="0">
                          <a:effectLst/>
                        </a:rPr>
                        <a:t>Max number of blob containers, blobs, file shares, tables, queues, entities, or messages per storage account</a:t>
                      </a:r>
                    </a:p>
                  </a:txBody>
                  <a:tcPr marL="152400" marR="152400" marT="114300" marB="114300"/>
                </a:tc>
                <a:tc>
                  <a:txBody>
                    <a:bodyPr/>
                    <a:lstStyle/>
                    <a:p>
                      <a:pPr fontAlgn="t"/>
                      <a:r>
                        <a:rPr lang="en-US">
                          <a:effectLst/>
                        </a:rPr>
                        <a:t>No limit</a:t>
                      </a:r>
                    </a:p>
                  </a:txBody>
                  <a:tcPr marL="152400" marR="152400" marT="114300" marB="114300"/>
                </a:tc>
                <a:extLst>
                  <a:ext uri="{0D108BD9-81ED-4DB2-BD59-A6C34878D82A}">
                    <a16:rowId xmlns:a16="http://schemas.microsoft.com/office/drawing/2014/main" val="3213628109"/>
                  </a:ext>
                </a:extLst>
              </a:tr>
              <a:tr h="370840">
                <a:tc>
                  <a:txBody>
                    <a:bodyPr/>
                    <a:lstStyle/>
                    <a:p>
                      <a:pPr fontAlgn="t"/>
                      <a:r>
                        <a:rPr lang="en-US" b="1" dirty="0">
                          <a:effectLst/>
                        </a:rPr>
                        <a:t>Maximum request rate per storage account</a:t>
                      </a:r>
                    </a:p>
                  </a:txBody>
                  <a:tcPr marL="152400" marR="152400" marT="114300" marB="114300"/>
                </a:tc>
                <a:tc>
                  <a:txBody>
                    <a:bodyPr/>
                    <a:lstStyle/>
                    <a:p>
                      <a:pPr fontAlgn="t"/>
                      <a:r>
                        <a:rPr lang="en-US" b="1" dirty="0">
                          <a:effectLst/>
                        </a:rPr>
                        <a:t>20,000 requests per second</a:t>
                      </a:r>
                    </a:p>
                  </a:txBody>
                  <a:tcPr marL="152400" marR="152400" marT="114300" marB="114300"/>
                </a:tc>
                <a:extLst>
                  <a:ext uri="{0D108BD9-81ED-4DB2-BD59-A6C34878D82A}">
                    <a16:rowId xmlns:a16="http://schemas.microsoft.com/office/drawing/2014/main" val="3746649181"/>
                  </a:ext>
                </a:extLst>
              </a:tr>
              <a:tr h="370840">
                <a:tc>
                  <a:txBody>
                    <a:bodyPr/>
                    <a:lstStyle/>
                    <a:p>
                      <a:pPr fontAlgn="t"/>
                      <a:r>
                        <a:rPr lang="en-US" dirty="0">
                          <a:effectLst/>
                        </a:rPr>
                        <a:t>Max ingress per storage account (US Regions)</a:t>
                      </a:r>
                    </a:p>
                  </a:txBody>
                  <a:tcPr marL="152400" marR="152400" marT="114300" marB="114300"/>
                </a:tc>
                <a:tc>
                  <a:txBody>
                    <a:bodyPr/>
                    <a:lstStyle/>
                    <a:p>
                      <a:pPr fontAlgn="t"/>
                      <a:r>
                        <a:rPr lang="en-US" dirty="0">
                          <a:effectLst/>
                        </a:rPr>
                        <a:t>10 Gbps if GRS/ZRS enabled, 20 Gbps for LRS</a:t>
                      </a:r>
                    </a:p>
                  </a:txBody>
                  <a:tcPr marL="152400" marR="152400" marT="114300" marB="114300"/>
                </a:tc>
                <a:extLst>
                  <a:ext uri="{0D108BD9-81ED-4DB2-BD59-A6C34878D82A}">
                    <a16:rowId xmlns:a16="http://schemas.microsoft.com/office/drawing/2014/main" val="2027710074"/>
                  </a:ext>
                </a:extLst>
              </a:tr>
              <a:tr h="370840">
                <a:tc>
                  <a:txBody>
                    <a:bodyPr/>
                    <a:lstStyle/>
                    <a:p>
                      <a:pPr fontAlgn="t"/>
                      <a:r>
                        <a:rPr lang="en-US" dirty="0">
                          <a:effectLst/>
                        </a:rPr>
                        <a:t>Max egress per storage account (US Regions)</a:t>
                      </a:r>
                    </a:p>
                  </a:txBody>
                  <a:tcPr marL="152400" marR="152400" marT="114300" marB="114300"/>
                </a:tc>
                <a:tc>
                  <a:txBody>
                    <a:bodyPr/>
                    <a:lstStyle/>
                    <a:p>
                      <a:pPr fontAlgn="t"/>
                      <a:r>
                        <a:rPr lang="en-US" dirty="0">
                          <a:effectLst/>
                        </a:rPr>
                        <a:t>20 Gbps if RA-GRS/GRS/ZRS enabled, 30 Gbps for LRS</a:t>
                      </a:r>
                    </a:p>
                  </a:txBody>
                  <a:tcPr marL="152400" marR="152400" marT="114300" marB="114300"/>
                </a:tc>
                <a:extLst>
                  <a:ext uri="{0D108BD9-81ED-4DB2-BD59-A6C34878D82A}">
                    <a16:rowId xmlns:a16="http://schemas.microsoft.com/office/drawing/2014/main" val="3247012455"/>
                  </a:ext>
                </a:extLst>
              </a:tr>
              <a:tr h="370840">
                <a:tc>
                  <a:txBody>
                    <a:bodyPr/>
                    <a:lstStyle/>
                    <a:p>
                      <a:pPr fontAlgn="t"/>
                      <a:r>
                        <a:rPr lang="en-US" dirty="0">
                          <a:effectLst/>
                        </a:rPr>
                        <a:t>Max ingress per storage account (Non-US regions)</a:t>
                      </a:r>
                    </a:p>
                  </a:txBody>
                  <a:tcPr marL="152400" marR="152400" marT="114300" marB="114300"/>
                </a:tc>
                <a:tc>
                  <a:txBody>
                    <a:bodyPr/>
                    <a:lstStyle/>
                    <a:p>
                      <a:pPr fontAlgn="t"/>
                      <a:r>
                        <a:rPr lang="en-US" dirty="0">
                          <a:effectLst/>
                        </a:rPr>
                        <a:t>5 Gbps if GRS/ZRS enabled, 10 Gbps for LRS</a:t>
                      </a:r>
                    </a:p>
                  </a:txBody>
                  <a:tcPr marL="152400" marR="152400" marT="114300" marB="114300"/>
                </a:tc>
                <a:extLst>
                  <a:ext uri="{0D108BD9-81ED-4DB2-BD59-A6C34878D82A}">
                    <a16:rowId xmlns:a16="http://schemas.microsoft.com/office/drawing/2014/main" val="825375083"/>
                  </a:ext>
                </a:extLst>
              </a:tr>
              <a:tr h="370840">
                <a:tc>
                  <a:txBody>
                    <a:bodyPr/>
                    <a:lstStyle/>
                    <a:p>
                      <a:pPr fontAlgn="t"/>
                      <a:r>
                        <a:rPr lang="en-US" dirty="0">
                          <a:effectLst/>
                        </a:rPr>
                        <a:t>Max egress per storage account (Non-US regions)</a:t>
                      </a:r>
                    </a:p>
                  </a:txBody>
                  <a:tcPr marL="152400" marR="152400" marT="114300" marB="114300"/>
                </a:tc>
                <a:tc>
                  <a:txBody>
                    <a:bodyPr/>
                    <a:lstStyle/>
                    <a:p>
                      <a:pPr fontAlgn="t"/>
                      <a:r>
                        <a:rPr lang="en-US" dirty="0">
                          <a:effectLst/>
                        </a:rPr>
                        <a:t>10 Gbps if RA-GRS/GRS/ZRS enabled, 15 Gbps for LRS</a:t>
                      </a:r>
                    </a:p>
                  </a:txBody>
                  <a:tcPr marL="152400" marR="152400" marT="114300" marB="114300"/>
                </a:tc>
                <a:extLst>
                  <a:ext uri="{0D108BD9-81ED-4DB2-BD59-A6C34878D82A}">
                    <a16:rowId xmlns:a16="http://schemas.microsoft.com/office/drawing/2014/main" val="1059999263"/>
                  </a:ext>
                </a:extLst>
              </a:tr>
            </a:tbl>
          </a:graphicData>
        </a:graphic>
      </p:graphicFrame>
    </p:spTree>
    <p:extLst>
      <p:ext uri="{BB962C8B-B14F-4D97-AF65-F5344CB8AC3E}">
        <p14:creationId xmlns:p14="http://schemas.microsoft.com/office/powerpoint/2010/main" val="410261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GB" dirty="0"/>
              <a:t>Scalability targets are planned to increase in early 2018 so stay posted on the changes depending on when you take the exam.</a:t>
            </a:r>
          </a:p>
          <a:p>
            <a:pPr marL="571500" indent="-571500">
              <a:buFontTx/>
              <a:buChar char="-"/>
            </a:pPr>
            <a:r>
              <a:rPr lang="en-GB" dirty="0"/>
              <a:t>500 TB 	</a:t>
            </a:r>
            <a:r>
              <a:rPr lang="en-GB" dirty="0">
                <a:sym typeface="Wingdings" panose="05000000000000000000" pitchFamily="2" charset="2"/>
              </a:rPr>
              <a:t> 5 PB storage capacity</a:t>
            </a:r>
          </a:p>
          <a:p>
            <a:pPr marL="571500" indent="-571500">
              <a:buFontTx/>
              <a:buChar char="-"/>
            </a:pPr>
            <a:r>
              <a:rPr lang="en-GB" dirty="0">
                <a:sym typeface="Wingdings" panose="05000000000000000000" pitchFamily="2" charset="2"/>
              </a:rPr>
              <a:t>20k 		 50k requests/sec</a:t>
            </a:r>
          </a:p>
          <a:p>
            <a:pPr marL="571500" indent="-571500">
              <a:buFontTx/>
              <a:buChar char="-"/>
            </a:pPr>
            <a:r>
              <a:rPr lang="en-GB" dirty="0">
                <a:sym typeface="Wingdings" panose="05000000000000000000" pitchFamily="2" charset="2"/>
              </a:rPr>
              <a:t>20 </a:t>
            </a:r>
            <a:r>
              <a:rPr lang="en-GB" dirty="0" err="1">
                <a:sym typeface="Wingdings" panose="05000000000000000000" pitchFamily="2" charset="2"/>
              </a:rPr>
              <a:t>Gbps</a:t>
            </a:r>
            <a:r>
              <a:rPr lang="en-GB" dirty="0">
                <a:sym typeface="Wingdings" panose="05000000000000000000" pitchFamily="2" charset="2"/>
              </a:rPr>
              <a:t>	 50 </a:t>
            </a:r>
            <a:r>
              <a:rPr lang="en-GB" dirty="0" err="1">
                <a:sym typeface="Wingdings" panose="05000000000000000000" pitchFamily="2" charset="2"/>
              </a:rPr>
              <a:t>Gbps</a:t>
            </a:r>
            <a:r>
              <a:rPr lang="en-GB" dirty="0">
                <a:sym typeface="Wingdings" panose="05000000000000000000" pitchFamily="2" charset="2"/>
              </a:rPr>
              <a:t> bandwidth</a:t>
            </a:r>
            <a:endParaRPr lang="en-GB" dirty="0"/>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Design for Azure Storage solutions</a:t>
            </a:r>
          </a:p>
        </p:txBody>
      </p:sp>
    </p:spTree>
    <p:extLst>
      <p:ext uri="{BB962C8B-B14F-4D97-AF65-F5344CB8AC3E}">
        <p14:creationId xmlns:p14="http://schemas.microsoft.com/office/powerpoint/2010/main" val="22127790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Blob Storage Scale Targets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6CC10F67-3592-4BB0-9D7D-23E4F96EC715}"/>
              </a:ext>
            </a:extLst>
          </p:cNvPr>
          <p:cNvGraphicFramePr>
            <a:graphicFrameLocks noGrp="1"/>
          </p:cNvGraphicFramePr>
          <p:nvPr>
            <p:extLst>
              <p:ext uri="{D42A27DB-BD31-4B8C-83A1-F6EECF244321}">
                <p14:modId xmlns:p14="http://schemas.microsoft.com/office/powerpoint/2010/main" val="768997015"/>
              </p:ext>
            </p:extLst>
          </p:nvPr>
        </p:nvGraphicFramePr>
        <p:xfrm>
          <a:off x="370972" y="1654614"/>
          <a:ext cx="11694530" cy="5029200"/>
        </p:xfrm>
        <a:graphic>
          <a:graphicData uri="http://schemas.openxmlformats.org/drawingml/2006/table">
            <a:tbl>
              <a:tblPr firstRow="1" bandRow="1">
                <a:tableStyleId>{5C22544A-7EE6-4342-B048-85BDC9FD1C3A}</a:tableStyleId>
              </a:tblPr>
              <a:tblGrid>
                <a:gridCol w="6011577">
                  <a:extLst>
                    <a:ext uri="{9D8B030D-6E8A-4147-A177-3AD203B41FA5}">
                      <a16:colId xmlns:a16="http://schemas.microsoft.com/office/drawing/2014/main" val="1050072005"/>
                    </a:ext>
                  </a:extLst>
                </a:gridCol>
                <a:gridCol w="5682953">
                  <a:extLst>
                    <a:ext uri="{9D8B030D-6E8A-4147-A177-3AD203B41FA5}">
                      <a16:colId xmlns:a16="http://schemas.microsoft.com/office/drawing/2014/main" val="1003290013"/>
                    </a:ext>
                  </a:extLst>
                </a:gridCol>
              </a:tblGrid>
              <a:tr h="370840">
                <a:tc>
                  <a:txBody>
                    <a:bodyPr/>
                    <a:lstStyle/>
                    <a:p>
                      <a:pPr algn="l" fontAlgn="b"/>
                      <a:r>
                        <a:rPr lang="en-US" b="0" dirty="0">
                          <a:effectLst/>
                          <a:latin typeface="segoe-ui_semibold"/>
                        </a:rPr>
                        <a:t>Resource</a:t>
                      </a:r>
                    </a:p>
                  </a:txBody>
                  <a:tcPr marL="152400" marR="152400" marT="114300" marB="114300" anchor="b"/>
                </a:tc>
                <a:tc>
                  <a:txBody>
                    <a:bodyPr/>
                    <a:lstStyle/>
                    <a:p>
                      <a:pPr algn="l" fontAlgn="b"/>
                      <a:r>
                        <a:rPr lang="en-US" b="0">
                          <a:effectLst/>
                          <a:latin typeface="segoe-ui_semibold"/>
                        </a:rPr>
                        <a:t>Target</a:t>
                      </a:r>
                    </a:p>
                  </a:txBody>
                  <a:tcPr marL="152400" marR="152400" marT="114300" marB="114300" anchor="b"/>
                </a:tc>
                <a:extLst>
                  <a:ext uri="{0D108BD9-81ED-4DB2-BD59-A6C34878D82A}">
                    <a16:rowId xmlns:a16="http://schemas.microsoft.com/office/drawing/2014/main" val="2937466093"/>
                  </a:ext>
                </a:extLst>
              </a:tr>
              <a:tr h="370840">
                <a:tc>
                  <a:txBody>
                    <a:bodyPr/>
                    <a:lstStyle/>
                    <a:p>
                      <a:pPr fontAlgn="t"/>
                      <a:r>
                        <a:rPr lang="en-US">
                          <a:effectLst/>
                        </a:rPr>
                        <a:t>Max size of single blob container</a:t>
                      </a:r>
                    </a:p>
                  </a:txBody>
                  <a:tcPr marL="152400" marR="152400" marT="114300" marB="114300"/>
                </a:tc>
                <a:tc>
                  <a:txBody>
                    <a:bodyPr/>
                    <a:lstStyle/>
                    <a:p>
                      <a:pPr fontAlgn="t"/>
                      <a:r>
                        <a:rPr lang="en-US">
                          <a:effectLst/>
                        </a:rPr>
                        <a:t>500 TiB</a:t>
                      </a:r>
                    </a:p>
                  </a:txBody>
                  <a:tcPr marL="152400" marR="152400" marT="114300" marB="114300"/>
                </a:tc>
                <a:extLst>
                  <a:ext uri="{0D108BD9-81ED-4DB2-BD59-A6C34878D82A}">
                    <a16:rowId xmlns:a16="http://schemas.microsoft.com/office/drawing/2014/main" val="1578483551"/>
                  </a:ext>
                </a:extLst>
              </a:tr>
              <a:tr h="370840">
                <a:tc>
                  <a:txBody>
                    <a:bodyPr/>
                    <a:lstStyle/>
                    <a:p>
                      <a:pPr fontAlgn="t"/>
                      <a:r>
                        <a:rPr lang="en-US">
                          <a:effectLst/>
                        </a:rPr>
                        <a:t>Max number of blocks in a block blob or append blob</a:t>
                      </a:r>
                    </a:p>
                  </a:txBody>
                  <a:tcPr marL="152400" marR="152400" marT="114300" marB="114300"/>
                </a:tc>
                <a:tc>
                  <a:txBody>
                    <a:bodyPr/>
                    <a:lstStyle/>
                    <a:p>
                      <a:pPr fontAlgn="t"/>
                      <a:r>
                        <a:rPr lang="en-US">
                          <a:effectLst/>
                        </a:rPr>
                        <a:t>50,000 blocks</a:t>
                      </a:r>
                    </a:p>
                  </a:txBody>
                  <a:tcPr marL="152400" marR="152400" marT="114300" marB="114300"/>
                </a:tc>
                <a:extLst>
                  <a:ext uri="{0D108BD9-81ED-4DB2-BD59-A6C34878D82A}">
                    <a16:rowId xmlns:a16="http://schemas.microsoft.com/office/drawing/2014/main" val="3075692277"/>
                  </a:ext>
                </a:extLst>
              </a:tr>
              <a:tr h="370840">
                <a:tc>
                  <a:txBody>
                    <a:bodyPr/>
                    <a:lstStyle/>
                    <a:p>
                      <a:pPr fontAlgn="t"/>
                      <a:r>
                        <a:rPr lang="en-US" b="1">
                          <a:effectLst/>
                        </a:rPr>
                        <a:t>Max size of a block in a block blob</a:t>
                      </a:r>
                    </a:p>
                  </a:txBody>
                  <a:tcPr marL="152400" marR="152400" marT="114300" marB="114300"/>
                </a:tc>
                <a:tc>
                  <a:txBody>
                    <a:bodyPr/>
                    <a:lstStyle/>
                    <a:p>
                      <a:pPr fontAlgn="t"/>
                      <a:r>
                        <a:rPr lang="en-US" b="1" dirty="0">
                          <a:effectLst/>
                        </a:rPr>
                        <a:t>100 </a:t>
                      </a:r>
                      <a:r>
                        <a:rPr lang="en-US" b="1" dirty="0" err="1">
                          <a:effectLst/>
                        </a:rPr>
                        <a:t>MiB</a:t>
                      </a:r>
                      <a:endParaRPr lang="en-US" b="1" dirty="0">
                        <a:effectLst/>
                      </a:endParaRPr>
                    </a:p>
                  </a:txBody>
                  <a:tcPr marL="152400" marR="152400" marT="114300" marB="114300"/>
                </a:tc>
                <a:extLst>
                  <a:ext uri="{0D108BD9-81ED-4DB2-BD59-A6C34878D82A}">
                    <a16:rowId xmlns:a16="http://schemas.microsoft.com/office/drawing/2014/main" val="1175821590"/>
                  </a:ext>
                </a:extLst>
              </a:tr>
              <a:tr h="370840">
                <a:tc>
                  <a:txBody>
                    <a:bodyPr/>
                    <a:lstStyle/>
                    <a:p>
                      <a:pPr fontAlgn="t"/>
                      <a:r>
                        <a:rPr lang="en-US">
                          <a:effectLst/>
                        </a:rPr>
                        <a:t>Max size of a block blob</a:t>
                      </a:r>
                    </a:p>
                  </a:txBody>
                  <a:tcPr marL="152400" marR="152400" marT="114300" marB="114300"/>
                </a:tc>
                <a:tc>
                  <a:txBody>
                    <a:bodyPr/>
                    <a:lstStyle/>
                    <a:p>
                      <a:pPr fontAlgn="t"/>
                      <a:r>
                        <a:rPr lang="en-US">
                          <a:effectLst/>
                        </a:rPr>
                        <a:t>50,000 X 100 MiB (approx. 4.75 TiB)</a:t>
                      </a:r>
                    </a:p>
                  </a:txBody>
                  <a:tcPr marL="152400" marR="152400" marT="114300" marB="114300"/>
                </a:tc>
                <a:extLst>
                  <a:ext uri="{0D108BD9-81ED-4DB2-BD59-A6C34878D82A}">
                    <a16:rowId xmlns:a16="http://schemas.microsoft.com/office/drawing/2014/main" val="3115579741"/>
                  </a:ext>
                </a:extLst>
              </a:tr>
              <a:tr h="370840">
                <a:tc>
                  <a:txBody>
                    <a:bodyPr/>
                    <a:lstStyle/>
                    <a:p>
                      <a:pPr fontAlgn="t"/>
                      <a:r>
                        <a:rPr lang="en-US" b="1">
                          <a:effectLst/>
                        </a:rPr>
                        <a:t>Max size of a block in an append blob</a:t>
                      </a:r>
                    </a:p>
                  </a:txBody>
                  <a:tcPr marL="152400" marR="152400" marT="114300" marB="114300"/>
                </a:tc>
                <a:tc>
                  <a:txBody>
                    <a:bodyPr/>
                    <a:lstStyle/>
                    <a:p>
                      <a:pPr fontAlgn="t"/>
                      <a:r>
                        <a:rPr lang="en-US" b="1" dirty="0">
                          <a:effectLst/>
                        </a:rPr>
                        <a:t>4 </a:t>
                      </a:r>
                      <a:r>
                        <a:rPr lang="en-US" b="1" dirty="0" err="1">
                          <a:effectLst/>
                        </a:rPr>
                        <a:t>MiB</a:t>
                      </a:r>
                      <a:endParaRPr lang="en-US" b="1" dirty="0">
                        <a:effectLst/>
                      </a:endParaRPr>
                    </a:p>
                  </a:txBody>
                  <a:tcPr marL="152400" marR="152400" marT="114300" marB="114300"/>
                </a:tc>
                <a:extLst>
                  <a:ext uri="{0D108BD9-81ED-4DB2-BD59-A6C34878D82A}">
                    <a16:rowId xmlns:a16="http://schemas.microsoft.com/office/drawing/2014/main" val="3394481869"/>
                  </a:ext>
                </a:extLst>
              </a:tr>
              <a:tr h="370840">
                <a:tc>
                  <a:txBody>
                    <a:bodyPr/>
                    <a:lstStyle/>
                    <a:p>
                      <a:pPr fontAlgn="t"/>
                      <a:r>
                        <a:rPr lang="en-US">
                          <a:effectLst/>
                        </a:rPr>
                        <a:t>Max size of an append blob</a:t>
                      </a:r>
                    </a:p>
                  </a:txBody>
                  <a:tcPr marL="152400" marR="152400" marT="114300" marB="114300"/>
                </a:tc>
                <a:tc>
                  <a:txBody>
                    <a:bodyPr/>
                    <a:lstStyle/>
                    <a:p>
                      <a:pPr fontAlgn="t"/>
                      <a:r>
                        <a:rPr lang="en-US">
                          <a:effectLst/>
                        </a:rPr>
                        <a:t>50,000 x 4 MiB (approx. 195 GiB)</a:t>
                      </a:r>
                    </a:p>
                  </a:txBody>
                  <a:tcPr marL="152400" marR="152400" marT="114300" marB="114300"/>
                </a:tc>
                <a:extLst>
                  <a:ext uri="{0D108BD9-81ED-4DB2-BD59-A6C34878D82A}">
                    <a16:rowId xmlns:a16="http://schemas.microsoft.com/office/drawing/2014/main" val="1173385699"/>
                  </a:ext>
                </a:extLst>
              </a:tr>
              <a:tr h="370840">
                <a:tc>
                  <a:txBody>
                    <a:bodyPr/>
                    <a:lstStyle/>
                    <a:p>
                      <a:pPr fontAlgn="t"/>
                      <a:r>
                        <a:rPr lang="en-US" b="1">
                          <a:effectLst/>
                        </a:rPr>
                        <a:t>Max size of a page blob</a:t>
                      </a:r>
                    </a:p>
                  </a:txBody>
                  <a:tcPr marL="152400" marR="152400" marT="114300" marB="114300"/>
                </a:tc>
                <a:tc>
                  <a:txBody>
                    <a:bodyPr/>
                    <a:lstStyle/>
                    <a:p>
                      <a:pPr fontAlgn="t"/>
                      <a:r>
                        <a:rPr lang="en-US" b="1" dirty="0">
                          <a:effectLst/>
                        </a:rPr>
                        <a:t>8 </a:t>
                      </a:r>
                      <a:r>
                        <a:rPr lang="en-US" b="1" dirty="0" err="1">
                          <a:effectLst/>
                        </a:rPr>
                        <a:t>TiB</a:t>
                      </a:r>
                      <a:endParaRPr lang="en-US" b="1" dirty="0">
                        <a:effectLst/>
                      </a:endParaRPr>
                    </a:p>
                  </a:txBody>
                  <a:tcPr marL="152400" marR="152400" marT="114300" marB="114300"/>
                </a:tc>
                <a:extLst>
                  <a:ext uri="{0D108BD9-81ED-4DB2-BD59-A6C34878D82A}">
                    <a16:rowId xmlns:a16="http://schemas.microsoft.com/office/drawing/2014/main" val="3851159929"/>
                  </a:ext>
                </a:extLst>
              </a:tr>
              <a:tr h="370840">
                <a:tc>
                  <a:txBody>
                    <a:bodyPr/>
                    <a:lstStyle/>
                    <a:p>
                      <a:pPr fontAlgn="t"/>
                      <a:r>
                        <a:rPr lang="en-US">
                          <a:effectLst/>
                        </a:rPr>
                        <a:t>Max number of stored access policies per blob container</a:t>
                      </a:r>
                    </a:p>
                  </a:txBody>
                  <a:tcPr marL="152400" marR="152400" marT="114300" marB="114300"/>
                </a:tc>
                <a:tc>
                  <a:txBody>
                    <a:bodyPr/>
                    <a:lstStyle/>
                    <a:p>
                      <a:pPr fontAlgn="t"/>
                      <a:r>
                        <a:rPr lang="en-US">
                          <a:effectLst/>
                        </a:rPr>
                        <a:t>5</a:t>
                      </a:r>
                    </a:p>
                  </a:txBody>
                  <a:tcPr marL="152400" marR="152400" marT="114300" marB="114300"/>
                </a:tc>
                <a:extLst>
                  <a:ext uri="{0D108BD9-81ED-4DB2-BD59-A6C34878D82A}">
                    <a16:rowId xmlns:a16="http://schemas.microsoft.com/office/drawing/2014/main" val="3647734982"/>
                  </a:ext>
                </a:extLst>
              </a:tr>
              <a:tr h="370840">
                <a:tc>
                  <a:txBody>
                    <a:bodyPr/>
                    <a:lstStyle/>
                    <a:p>
                      <a:pPr fontAlgn="t"/>
                      <a:r>
                        <a:rPr lang="en-US">
                          <a:effectLst/>
                        </a:rPr>
                        <a:t>Target throughput for single blob</a:t>
                      </a:r>
                    </a:p>
                  </a:txBody>
                  <a:tcPr marL="152400" marR="152400" marT="114300" marB="114300"/>
                </a:tc>
                <a:tc>
                  <a:txBody>
                    <a:bodyPr/>
                    <a:lstStyle/>
                    <a:p>
                      <a:pPr fontAlgn="t"/>
                      <a:r>
                        <a:rPr lang="en-US" dirty="0">
                          <a:effectLst/>
                        </a:rPr>
                        <a:t>Up to 60 </a:t>
                      </a:r>
                      <a:r>
                        <a:rPr lang="en-US" dirty="0" err="1">
                          <a:effectLst/>
                        </a:rPr>
                        <a:t>MiB</a:t>
                      </a:r>
                      <a:r>
                        <a:rPr lang="en-US" dirty="0">
                          <a:effectLst/>
                        </a:rPr>
                        <a:t> per sec, or up to 500 requests per sec</a:t>
                      </a:r>
                    </a:p>
                  </a:txBody>
                  <a:tcPr marL="152400" marR="152400" marT="114300" marB="114300"/>
                </a:tc>
                <a:extLst>
                  <a:ext uri="{0D108BD9-81ED-4DB2-BD59-A6C34878D82A}">
                    <a16:rowId xmlns:a16="http://schemas.microsoft.com/office/drawing/2014/main" val="3204955328"/>
                  </a:ext>
                </a:extLst>
              </a:tr>
            </a:tbl>
          </a:graphicData>
        </a:graphic>
      </p:graphicFrame>
    </p:spTree>
    <p:extLst>
      <p:ext uri="{BB962C8B-B14F-4D97-AF65-F5344CB8AC3E}">
        <p14:creationId xmlns:p14="http://schemas.microsoft.com/office/powerpoint/2010/main" val="12843745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96585" y="354799"/>
            <a:ext cx="8464372" cy="941711"/>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3"/>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a:xfrm>
            <a:off x="215373" y="6248399"/>
            <a:ext cx="9980942" cy="697785"/>
          </a:xfrm>
        </p:spPr>
        <p:txBody>
          <a:bodyPr/>
          <a:lstStyle/>
          <a:p>
            <a:r>
              <a:rPr lang="en-US" dirty="0">
                <a:hlinkClick r:id="rId4"/>
              </a:rPr>
              <a:t>https://docs.microsoft.com/en-us/azure/storage/storage-premium-storage#scalability-and-performance-targets</a:t>
            </a:r>
            <a:endParaRPr lang="en-US" dirty="0"/>
          </a:p>
        </p:txBody>
      </p:sp>
      <p:sp>
        <p:nvSpPr>
          <p:cNvPr id="5" name="TextBox 4">
            <a:extLst>
              <a:ext uri="{FF2B5EF4-FFF2-40B4-BE49-F238E27FC236}">
                <a16:creationId xmlns:a16="http://schemas.microsoft.com/office/drawing/2014/main" id="{9E54D69A-4D06-499E-B4CD-DE8F916E778E}"/>
              </a:ext>
            </a:extLst>
          </p:cNvPr>
          <p:cNvSpPr txBox="1"/>
          <p:nvPr/>
        </p:nvSpPr>
        <p:spPr>
          <a:xfrm>
            <a:off x="215373" y="5513349"/>
            <a:ext cx="7030771" cy="369332"/>
          </a:xfrm>
          <a:prstGeom prst="rect">
            <a:avLst/>
          </a:prstGeom>
          <a:noFill/>
        </p:spPr>
        <p:txBody>
          <a:bodyPr wrap="none" rtlCol="0">
            <a:spAutoFit/>
          </a:bodyPr>
          <a:lstStyle/>
          <a:p>
            <a:r>
              <a:rPr lang="en-US" dirty="0"/>
              <a:t>How to monitor for disk I/O throttling: </a:t>
            </a:r>
            <a:r>
              <a:rPr lang="en-US" b="1" dirty="0">
                <a:hlinkClick r:id="rId5"/>
              </a:rPr>
              <a:t>https://aka.ms/VMDiskThrottling</a:t>
            </a:r>
            <a:endParaRPr lang="en-US" dirty="0"/>
          </a:p>
        </p:txBody>
      </p:sp>
    </p:spTree>
    <p:extLst>
      <p:ext uri="{BB962C8B-B14F-4D97-AF65-F5344CB8AC3E}">
        <p14:creationId xmlns:p14="http://schemas.microsoft.com/office/powerpoint/2010/main" val="28768567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88"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64"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extLst>
              <p:ext uri="{D42A27DB-BD31-4B8C-83A1-F6EECF244321}">
                <p14:modId xmlns:p14="http://schemas.microsoft.com/office/powerpoint/2010/main" val="1637730539"/>
              </p:ext>
            </p:extLst>
          </p:nvPr>
        </p:nvGraphicFramePr>
        <p:xfrm>
          <a:off x="401423" y="2599727"/>
          <a:ext cx="11109538" cy="2944662"/>
        </p:xfrm>
        <a:graphic>
          <a:graphicData uri="http://schemas.openxmlformats.org/drawingml/2006/table">
            <a:tbl>
              <a:tblPr firstRow="1" firstCol="1" bandRow="1"/>
              <a:tblGrid>
                <a:gridCol w="4134597">
                  <a:extLst>
                    <a:ext uri="{9D8B030D-6E8A-4147-A177-3AD203B41FA5}">
                      <a16:colId xmlns:a16="http://schemas.microsoft.com/office/drawing/2014/main" val="933939241"/>
                    </a:ext>
                  </a:extLst>
                </a:gridCol>
                <a:gridCol w="6974941">
                  <a:extLst>
                    <a:ext uri="{9D8B030D-6E8A-4147-A177-3AD203B41FA5}">
                      <a16:colId xmlns:a16="http://schemas.microsoft.com/office/drawing/2014/main" val="271346414"/>
                    </a:ext>
                  </a:extLst>
                </a:gridCol>
              </a:tblGrid>
              <a:tr h="616295">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p>
                  </a:txBody>
                  <a:tcPr marL="9715" marR="9715" marT="9715" marB="971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a:t>
                      </a:r>
                    </a:p>
                    <a:p>
                      <a:pPr marL="0" marR="0" algn="l">
                        <a:lnSpc>
                          <a:spcPct val="160000"/>
                        </a:lnSpc>
                        <a:spcBef>
                          <a:spcPts val="0"/>
                        </a:spcBef>
                        <a:spcAft>
                          <a:spcPts val="0"/>
                        </a:spcAft>
                      </a:pPr>
                      <a:r>
                        <a:rPr lang="en-US" sz="1800" b="1" dirty="0">
                          <a:solidFill>
                            <a:srgbClr val="222222"/>
                          </a:solidFill>
                          <a:effectLst/>
                          <a:latin typeface="segoe-ui_normal"/>
                          <a:ea typeface="Times New Roman" panose="02020603050405020304" pitchFamily="18" charset="0"/>
                        </a:rPr>
                        <a:t>Locally redundant storage account</a:t>
                      </a:r>
                    </a:p>
                    <a:p>
                      <a:pPr marL="0" marR="0" algn="l">
                        <a:lnSpc>
                          <a:spcPct val="160000"/>
                        </a:lnSpc>
                        <a:spcBef>
                          <a:spcPts val="0"/>
                        </a:spcBef>
                        <a:spcAft>
                          <a:spcPts val="0"/>
                        </a:spcAft>
                      </a:pPr>
                      <a:endParaRPr lang="en-US" sz="1800" dirty="0">
                        <a:effectLst/>
                        <a:latin typeface="Calibri" panose="020F0502020204030204" pitchFamily="34" charset="0"/>
                        <a:ea typeface="Calibri" panose="020F0502020204030204" pitchFamily="34" charset="0"/>
                      </a:endParaRPr>
                    </a:p>
                  </a:txBody>
                  <a:tcPr marL="9715" marR="9715" marT="9715" marB="9715" anchor="ctr">
                    <a:lnL>
                      <a:noFill/>
                    </a:lnL>
                    <a:lnR>
                      <a:noFill/>
                    </a:lnR>
                    <a:lnT>
                      <a:noFill/>
                    </a:lnT>
                    <a:lnB>
                      <a:noFill/>
                    </a:lnB>
                  </a:tcPr>
                </a:tc>
                <a:extLst>
                  <a:ext uri="{0D108BD9-81ED-4DB2-BD59-A6C34878D82A}">
                    <a16:rowId xmlns:a16="http://schemas.microsoft.com/office/drawing/2014/main" val="3466142781"/>
                  </a:ext>
                </a:extLst>
              </a:tr>
              <a:tr h="1511595">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715" marR="9715" marT="9715" marB="971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7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715" marR="9715" marT="9715" marB="971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96585" y="354799"/>
            <a:ext cx="8440459" cy="941711"/>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56" dirty="0"/>
              <a:t>If you stripe premium storage data disks by using </a:t>
            </a:r>
            <a:r>
              <a:rPr lang="en-US" sz="2856" dirty="0">
                <a:hlinkClick r:id="rId3"/>
              </a:rPr>
              <a:t>Storage Spaces</a:t>
            </a:r>
            <a:r>
              <a:rPr lang="en-US" sz="2856"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56" dirty="0">
                <a:hlinkClick r:id="rId4"/>
              </a:rPr>
              <a:t>New-</a:t>
            </a:r>
            <a:r>
              <a:rPr lang="en-US" sz="2856" dirty="0" err="1">
                <a:hlinkClick r:id="rId4"/>
              </a:rPr>
              <a:t>VirtualDisk</a:t>
            </a:r>
            <a:r>
              <a:rPr lang="en-US" sz="2856" dirty="0"/>
              <a:t> PowerShell cmdlet, use the </a:t>
            </a:r>
            <a:r>
              <a:rPr lang="en-US" sz="2856" i="1" dirty="0" err="1"/>
              <a:t>NumberOfColumns</a:t>
            </a:r>
            <a:r>
              <a:rPr lang="en-US" sz="2856" dirty="0"/>
              <a:t> parameter. For more information, see </a:t>
            </a:r>
            <a:r>
              <a:rPr lang="en-US" sz="2856" dirty="0">
                <a:hlinkClick r:id="rId3"/>
              </a:rPr>
              <a:t>Storage Spaces Overview</a:t>
            </a:r>
            <a:r>
              <a:rPr lang="en-US" sz="2856" dirty="0"/>
              <a:t> and </a:t>
            </a:r>
            <a:r>
              <a:rPr lang="en-US" sz="2856" dirty="0">
                <a:hlinkClick r:id="rId5"/>
              </a:rPr>
              <a:t>Storage Spaces FAQs</a:t>
            </a:r>
            <a:r>
              <a:rPr lang="en-US" sz="2856" dirty="0"/>
              <a:t>.</a:t>
            </a:r>
          </a:p>
          <a:p>
            <a:endParaRPr lang="en-US" sz="2856"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6"/>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Files Scale Targets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AE22B331-314B-45C7-803C-4D2458275393}"/>
              </a:ext>
            </a:extLst>
          </p:cNvPr>
          <p:cNvGraphicFramePr>
            <a:graphicFrameLocks noGrp="1"/>
          </p:cNvGraphicFramePr>
          <p:nvPr>
            <p:extLst>
              <p:ext uri="{D42A27DB-BD31-4B8C-83A1-F6EECF244321}">
                <p14:modId xmlns:p14="http://schemas.microsoft.com/office/powerpoint/2010/main" val="112996361"/>
              </p:ext>
            </p:extLst>
          </p:nvPr>
        </p:nvGraphicFramePr>
        <p:xfrm>
          <a:off x="520522" y="1655968"/>
          <a:ext cx="11616060" cy="5029200"/>
        </p:xfrm>
        <a:graphic>
          <a:graphicData uri="http://schemas.openxmlformats.org/drawingml/2006/table">
            <a:tbl>
              <a:tblPr firstRow="1" bandRow="1">
                <a:tableStyleId>{5C22544A-7EE6-4342-B048-85BDC9FD1C3A}</a:tableStyleId>
              </a:tblPr>
              <a:tblGrid>
                <a:gridCol w="5443860">
                  <a:extLst>
                    <a:ext uri="{9D8B030D-6E8A-4147-A177-3AD203B41FA5}">
                      <a16:colId xmlns:a16="http://schemas.microsoft.com/office/drawing/2014/main" val="4012816380"/>
                    </a:ext>
                  </a:extLst>
                </a:gridCol>
                <a:gridCol w="6172200">
                  <a:extLst>
                    <a:ext uri="{9D8B030D-6E8A-4147-A177-3AD203B41FA5}">
                      <a16:colId xmlns:a16="http://schemas.microsoft.com/office/drawing/2014/main" val="912832664"/>
                    </a:ext>
                  </a:extLst>
                </a:gridCol>
              </a:tblGrid>
              <a:tr h="370840">
                <a:tc>
                  <a:txBody>
                    <a:bodyPr/>
                    <a:lstStyle/>
                    <a:p>
                      <a:pPr algn="l" fontAlgn="b"/>
                      <a:r>
                        <a:rPr lang="en-US" b="0" dirty="0">
                          <a:effectLst/>
                          <a:latin typeface="segoe-ui_semibold"/>
                        </a:rPr>
                        <a:t>Resource</a:t>
                      </a:r>
                    </a:p>
                  </a:txBody>
                  <a:tcPr marL="152400" marR="152400" marT="114300" marB="114300" anchor="b"/>
                </a:tc>
                <a:tc>
                  <a:txBody>
                    <a:bodyPr/>
                    <a:lstStyle/>
                    <a:p>
                      <a:pPr algn="l" fontAlgn="b"/>
                      <a:r>
                        <a:rPr lang="en-US" b="0">
                          <a:effectLst/>
                          <a:latin typeface="segoe-ui_semibold"/>
                        </a:rPr>
                        <a:t>Target</a:t>
                      </a:r>
                    </a:p>
                  </a:txBody>
                  <a:tcPr marL="152400" marR="152400" marT="114300" marB="114300" anchor="b"/>
                </a:tc>
                <a:extLst>
                  <a:ext uri="{0D108BD9-81ED-4DB2-BD59-A6C34878D82A}">
                    <a16:rowId xmlns:a16="http://schemas.microsoft.com/office/drawing/2014/main" val="2283717372"/>
                  </a:ext>
                </a:extLst>
              </a:tr>
              <a:tr h="370840">
                <a:tc>
                  <a:txBody>
                    <a:bodyPr/>
                    <a:lstStyle/>
                    <a:p>
                      <a:pPr fontAlgn="t"/>
                      <a:r>
                        <a:rPr lang="en-US" b="1">
                          <a:effectLst/>
                        </a:rPr>
                        <a:t>Max size of a file share</a:t>
                      </a:r>
                    </a:p>
                  </a:txBody>
                  <a:tcPr marL="152400" marR="152400" marT="114300" marB="114300"/>
                </a:tc>
                <a:tc>
                  <a:txBody>
                    <a:bodyPr/>
                    <a:lstStyle/>
                    <a:p>
                      <a:pPr fontAlgn="t"/>
                      <a:r>
                        <a:rPr lang="en-US" b="1">
                          <a:effectLst/>
                        </a:rPr>
                        <a:t>5 TiB</a:t>
                      </a:r>
                    </a:p>
                  </a:txBody>
                  <a:tcPr marL="152400" marR="152400" marT="114300" marB="114300"/>
                </a:tc>
                <a:extLst>
                  <a:ext uri="{0D108BD9-81ED-4DB2-BD59-A6C34878D82A}">
                    <a16:rowId xmlns:a16="http://schemas.microsoft.com/office/drawing/2014/main" val="3241468031"/>
                  </a:ext>
                </a:extLst>
              </a:tr>
              <a:tr h="370840">
                <a:tc>
                  <a:txBody>
                    <a:bodyPr/>
                    <a:lstStyle/>
                    <a:p>
                      <a:pPr fontAlgn="t"/>
                      <a:r>
                        <a:rPr lang="en-US" b="1">
                          <a:effectLst/>
                        </a:rPr>
                        <a:t>Max size of a file in a file share</a:t>
                      </a:r>
                    </a:p>
                  </a:txBody>
                  <a:tcPr marL="152400" marR="152400" marT="114300" marB="114300"/>
                </a:tc>
                <a:tc>
                  <a:txBody>
                    <a:bodyPr/>
                    <a:lstStyle/>
                    <a:p>
                      <a:pPr fontAlgn="t"/>
                      <a:r>
                        <a:rPr lang="en-US" b="1" dirty="0">
                          <a:effectLst/>
                        </a:rPr>
                        <a:t>1 </a:t>
                      </a:r>
                      <a:r>
                        <a:rPr lang="en-US" b="1" dirty="0" err="1">
                          <a:effectLst/>
                        </a:rPr>
                        <a:t>TiB</a:t>
                      </a:r>
                      <a:endParaRPr lang="en-US" b="1" dirty="0">
                        <a:effectLst/>
                      </a:endParaRPr>
                    </a:p>
                  </a:txBody>
                  <a:tcPr marL="152400" marR="152400" marT="114300" marB="114300"/>
                </a:tc>
                <a:extLst>
                  <a:ext uri="{0D108BD9-81ED-4DB2-BD59-A6C34878D82A}">
                    <a16:rowId xmlns:a16="http://schemas.microsoft.com/office/drawing/2014/main" val="3266018275"/>
                  </a:ext>
                </a:extLst>
              </a:tr>
              <a:tr h="370840">
                <a:tc>
                  <a:txBody>
                    <a:bodyPr/>
                    <a:lstStyle/>
                    <a:p>
                      <a:pPr fontAlgn="t"/>
                      <a:r>
                        <a:rPr lang="en-US">
                          <a:effectLst/>
                        </a:rPr>
                        <a:t>Max number of files in a file share</a:t>
                      </a:r>
                    </a:p>
                  </a:txBody>
                  <a:tcPr marL="152400" marR="152400" marT="114300" marB="114300"/>
                </a:tc>
                <a:tc>
                  <a:txBody>
                    <a:bodyPr/>
                    <a:lstStyle/>
                    <a:p>
                      <a:pPr fontAlgn="t"/>
                      <a:r>
                        <a:rPr lang="en-US">
                          <a:effectLst/>
                        </a:rPr>
                        <a:t>No limit</a:t>
                      </a:r>
                    </a:p>
                  </a:txBody>
                  <a:tcPr marL="152400" marR="152400" marT="114300" marB="114300"/>
                </a:tc>
                <a:extLst>
                  <a:ext uri="{0D108BD9-81ED-4DB2-BD59-A6C34878D82A}">
                    <a16:rowId xmlns:a16="http://schemas.microsoft.com/office/drawing/2014/main" val="369445104"/>
                  </a:ext>
                </a:extLst>
              </a:tr>
              <a:tr h="370840">
                <a:tc>
                  <a:txBody>
                    <a:bodyPr/>
                    <a:lstStyle/>
                    <a:p>
                      <a:pPr fontAlgn="t"/>
                      <a:r>
                        <a:rPr lang="en-US" b="1" dirty="0">
                          <a:effectLst/>
                        </a:rPr>
                        <a:t>Max IOPS per share</a:t>
                      </a:r>
                    </a:p>
                  </a:txBody>
                  <a:tcPr marL="152400" marR="152400" marT="114300" marB="114300"/>
                </a:tc>
                <a:tc>
                  <a:txBody>
                    <a:bodyPr/>
                    <a:lstStyle/>
                    <a:p>
                      <a:pPr fontAlgn="t"/>
                      <a:r>
                        <a:rPr lang="en-US" b="1" dirty="0">
                          <a:effectLst/>
                        </a:rPr>
                        <a:t>1000 IOPS</a:t>
                      </a:r>
                    </a:p>
                  </a:txBody>
                  <a:tcPr marL="152400" marR="152400" marT="114300" marB="114300"/>
                </a:tc>
                <a:extLst>
                  <a:ext uri="{0D108BD9-81ED-4DB2-BD59-A6C34878D82A}">
                    <a16:rowId xmlns:a16="http://schemas.microsoft.com/office/drawing/2014/main" val="3929514109"/>
                  </a:ext>
                </a:extLst>
              </a:tr>
              <a:tr h="370840">
                <a:tc>
                  <a:txBody>
                    <a:bodyPr/>
                    <a:lstStyle/>
                    <a:p>
                      <a:pPr fontAlgn="t"/>
                      <a:r>
                        <a:rPr lang="en-US" dirty="0">
                          <a:effectLst/>
                        </a:rPr>
                        <a:t>Max number of stored access policies per file share</a:t>
                      </a:r>
                    </a:p>
                  </a:txBody>
                  <a:tcPr marL="152400" marR="152400" marT="114300" marB="114300"/>
                </a:tc>
                <a:tc>
                  <a:txBody>
                    <a:bodyPr/>
                    <a:lstStyle/>
                    <a:p>
                      <a:pPr fontAlgn="t"/>
                      <a:r>
                        <a:rPr lang="en-US">
                          <a:effectLst/>
                        </a:rPr>
                        <a:t>5</a:t>
                      </a:r>
                    </a:p>
                  </a:txBody>
                  <a:tcPr marL="152400" marR="152400" marT="114300" marB="114300"/>
                </a:tc>
                <a:extLst>
                  <a:ext uri="{0D108BD9-81ED-4DB2-BD59-A6C34878D82A}">
                    <a16:rowId xmlns:a16="http://schemas.microsoft.com/office/drawing/2014/main" val="116798444"/>
                  </a:ext>
                </a:extLst>
              </a:tr>
              <a:tr h="370840">
                <a:tc>
                  <a:txBody>
                    <a:bodyPr/>
                    <a:lstStyle/>
                    <a:p>
                      <a:pPr fontAlgn="t"/>
                      <a:r>
                        <a:rPr lang="en-US" b="1">
                          <a:effectLst/>
                        </a:rPr>
                        <a:t>Maximum request rate per storage account</a:t>
                      </a:r>
                    </a:p>
                  </a:txBody>
                  <a:tcPr marL="152400" marR="152400" marT="114300" marB="114300"/>
                </a:tc>
                <a:tc>
                  <a:txBody>
                    <a:bodyPr/>
                    <a:lstStyle/>
                    <a:p>
                      <a:pPr fontAlgn="t"/>
                      <a:r>
                        <a:rPr lang="en-US" b="1" dirty="0">
                          <a:effectLst/>
                        </a:rPr>
                        <a:t>20,000 requests per second for files of any valid size</a:t>
                      </a:r>
                      <a:r>
                        <a:rPr lang="en-US" b="1" baseline="30000" dirty="0">
                          <a:effectLst/>
                        </a:rPr>
                        <a:t>3</a:t>
                      </a:r>
                      <a:endParaRPr lang="en-US" b="1" dirty="0">
                        <a:effectLst/>
                      </a:endParaRPr>
                    </a:p>
                  </a:txBody>
                  <a:tcPr marL="152400" marR="152400" marT="114300" marB="114300"/>
                </a:tc>
                <a:extLst>
                  <a:ext uri="{0D108BD9-81ED-4DB2-BD59-A6C34878D82A}">
                    <a16:rowId xmlns:a16="http://schemas.microsoft.com/office/drawing/2014/main" val="2334691435"/>
                  </a:ext>
                </a:extLst>
              </a:tr>
              <a:tr h="370840">
                <a:tc>
                  <a:txBody>
                    <a:bodyPr/>
                    <a:lstStyle/>
                    <a:p>
                      <a:pPr fontAlgn="t"/>
                      <a:r>
                        <a:rPr lang="en-US">
                          <a:effectLst/>
                        </a:rPr>
                        <a:t>Target throughput for single file share</a:t>
                      </a:r>
                    </a:p>
                  </a:txBody>
                  <a:tcPr marL="152400" marR="152400" marT="114300" marB="114300"/>
                </a:tc>
                <a:tc>
                  <a:txBody>
                    <a:bodyPr/>
                    <a:lstStyle/>
                    <a:p>
                      <a:pPr fontAlgn="t"/>
                      <a:r>
                        <a:rPr lang="en-US">
                          <a:effectLst/>
                        </a:rPr>
                        <a:t>Up to 60 MiB per second</a:t>
                      </a:r>
                    </a:p>
                  </a:txBody>
                  <a:tcPr marL="152400" marR="152400" marT="114300" marB="114300"/>
                </a:tc>
                <a:extLst>
                  <a:ext uri="{0D108BD9-81ED-4DB2-BD59-A6C34878D82A}">
                    <a16:rowId xmlns:a16="http://schemas.microsoft.com/office/drawing/2014/main" val="1942860607"/>
                  </a:ext>
                </a:extLst>
              </a:tr>
              <a:tr h="370840">
                <a:tc>
                  <a:txBody>
                    <a:bodyPr/>
                    <a:lstStyle/>
                    <a:p>
                      <a:pPr fontAlgn="t"/>
                      <a:r>
                        <a:rPr lang="nn-NO">
                          <a:effectLst/>
                        </a:rPr>
                        <a:t>Maximum open handles for per file</a:t>
                      </a:r>
                    </a:p>
                  </a:txBody>
                  <a:tcPr marL="152400" marR="152400" marT="114300" marB="114300"/>
                </a:tc>
                <a:tc>
                  <a:txBody>
                    <a:bodyPr/>
                    <a:lstStyle/>
                    <a:p>
                      <a:pPr fontAlgn="t"/>
                      <a:r>
                        <a:rPr lang="en-US">
                          <a:effectLst/>
                        </a:rPr>
                        <a:t>2000 open handles</a:t>
                      </a:r>
                    </a:p>
                  </a:txBody>
                  <a:tcPr marL="152400" marR="152400" marT="114300" marB="114300"/>
                </a:tc>
                <a:extLst>
                  <a:ext uri="{0D108BD9-81ED-4DB2-BD59-A6C34878D82A}">
                    <a16:rowId xmlns:a16="http://schemas.microsoft.com/office/drawing/2014/main" val="2334450238"/>
                  </a:ext>
                </a:extLst>
              </a:tr>
              <a:tr h="370840">
                <a:tc>
                  <a:txBody>
                    <a:bodyPr/>
                    <a:lstStyle/>
                    <a:p>
                      <a:pPr fontAlgn="t"/>
                      <a:r>
                        <a:rPr lang="en-US">
                          <a:effectLst/>
                        </a:rPr>
                        <a:t>Maximum number of share snapshots</a:t>
                      </a:r>
                    </a:p>
                  </a:txBody>
                  <a:tcPr marL="152400" marR="152400" marT="114300" marB="114300"/>
                </a:tc>
                <a:tc>
                  <a:txBody>
                    <a:bodyPr/>
                    <a:lstStyle/>
                    <a:p>
                      <a:pPr fontAlgn="t"/>
                      <a:r>
                        <a:rPr lang="en-US" dirty="0">
                          <a:effectLst/>
                        </a:rPr>
                        <a:t>200 share snapshots</a:t>
                      </a:r>
                    </a:p>
                  </a:txBody>
                  <a:tcPr marL="152400" marR="152400" marT="114300" marB="114300"/>
                </a:tc>
                <a:extLst>
                  <a:ext uri="{0D108BD9-81ED-4DB2-BD59-A6C34878D82A}">
                    <a16:rowId xmlns:a16="http://schemas.microsoft.com/office/drawing/2014/main" val="799819879"/>
                  </a:ext>
                </a:extLst>
              </a:tr>
            </a:tbl>
          </a:graphicData>
        </a:graphic>
      </p:graphicFrame>
    </p:spTree>
    <p:extLst>
      <p:ext uri="{BB962C8B-B14F-4D97-AF65-F5344CB8AC3E}">
        <p14:creationId xmlns:p14="http://schemas.microsoft.com/office/powerpoint/2010/main" val="394313367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Queue Storage Scale Targets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3BF3732B-7F2B-4A9B-BD73-503B29616AB8}"/>
              </a:ext>
            </a:extLst>
          </p:cNvPr>
          <p:cNvGraphicFramePr>
            <a:graphicFrameLocks noGrp="1"/>
          </p:cNvGraphicFramePr>
          <p:nvPr>
            <p:extLst>
              <p:ext uri="{D42A27DB-BD31-4B8C-83A1-F6EECF244321}">
                <p14:modId xmlns:p14="http://schemas.microsoft.com/office/powerpoint/2010/main" val="2910806551"/>
              </p:ext>
            </p:extLst>
          </p:nvPr>
        </p:nvGraphicFramePr>
        <p:xfrm>
          <a:off x="1755391" y="1989832"/>
          <a:ext cx="8925692" cy="3840480"/>
        </p:xfrm>
        <a:graphic>
          <a:graphicData uri="http://schemas.openxmlformats.org/drawingml/2006/table">
            <a:tbl>
              <a:tblPr firstRow="1" bandRow="1">
                <a:tableStyleId>{5C22544A-7EE6-4342-B048-85BDC9FD1C3A}</a:tableStyleId>
              </a:tblPr>
              <a:tblGrid>
                <a:gridCol w="4462846">
                  <a:extLst>
                    <a:ext uri="{9D8B030D-6E8A-4147-A177-3AD203B41FA5}">
                      <a16:colId xmlns:a16="http://schemas.microsoft.com/office/drawing/2014/main" val="2374602699"/>
                    </a:ext>
                  </a:extLst>
                </a:gridCol>
                <a:gridCol w="4462846">
                  <a:extLst>
                    <a:ext uri="{9D8B030D-6E8A-4147-A177-3AD203B41FA5}">
                      <a16:colId xmlns:a16="http://schemas.microsoft.com/office/drawing/2014/main" val="3628185726"/>
                    </a:ext>
                  </a:extLst>
                </a:gridCol>
              </a:tblGrid>
              <a:tr h="370840">
                <a:tc>
                  <a:txBody>
                    <a:bodyPr/>
                    <a:lstStyle/>
                    <a:p>
                      <a:pPr algn="l" fontAlgn="b"/>
                      <a:r>
                        <a:rPr lang="en-US" b="0" dirty="0">
                          <a:effectLst/>
                          <a:latin typeface="segoe-ui_semibold"/>
                        </a:rPr>
                        <a:t>Resource</a:t>
                      </a:r>
                    </a:p>
                  </a:txBody>
                  <a:tcPr marL="152400" marR="152400" marT="114300" marB="114300" anchor="b"/>
                </a:tc>
                <a:tc>
                  <a:txBody>
                    <a:bodyPr/>
                    <a:lstStyle/>
                    <a:p>
                      <a:pPr algn="l" fontAlgn="b"/>
                      <a:r>
                        <a:rPr lang="en-US" b="0">
                          <a:effectLst/>
                          <a:latin typeface="segoe-ui_semibold"/>
                        </a:rPr>
                        <a:t>Target</a:t>
                      </a:r>
                    </a:p>
                  </a:txBody>
                  <a:tcPr marL="152400" marR="152400" marT="114300" marB="114300" anchor="b"/>
                </a:tc>
                <a:extLst>
                  <a:ext uri="{0D108BD9-81ED-4DB2-BD59-A6C34878D82A}">
                    <a16:rowId xmlns:a16="http://schemas.microsoft.com/office/drawing/2014/main" val="745556059"/>
                  </a:ext>
                </a:extLst>
              </a:tr>
              <a:tr h="370840">
                <a:tc>
                  <a:txBody>
                    <a:bodyPr/>
                    <a:lstStyle/>
                    <a:p>
                      <a:pPr fontAlgn="t"/>
                      <a:r>
                        <a:rPr lang="en-US">
                          <a:effectLst/>
                        </a:rPr>
                        <a:t>Max size of single queue</a:t>
                      </a:r>
                    </a:p>
                  </a:txBody>
                  <a:tcPr marL="152400" marR="152400" marT="114300" marB="114300"/>
                </a:tc>
                <a:tc>
                  <a:txBody>
                    <a:bodyPr/>
                    <a:lstStyle/>
                    <a:p>
                      <a:pPr fontAlgn="t"/>
                      <a:r>
                        <a:rPr lang="en-US">
                          <a:effectLst/>
                        </a:rPr>
                        <a:t>500 TiB</a:t>
                      </a:r>
                    </a:p>
                  </a:txBody>
                  <a:tcPr marL="152400" marR="152400" marT="114300" marB="114300"/>
                </a:tc>
                <a:extLst>
                  <a:ext uri="{0D108BD9-81ED-4DB2-BD59-A6C34878D82A}">
                    <a16:rowId xmlns:a16="http://schemas.microsoft.com/office/drawing/2014/main" val="2765325623"/>
                  </a:ext>
                </a:extLst>
              </a:tr>
              <a:tr h="370840">
                <a:tc>
                  <a:txBody>
                    <a:bodyPr/>
                    <a:lstStyle/>
                    <a:p>
                      <a:pPr fontAlgn="t"/>
                      <a:r>
                        <a:rPr lang="en-US" b="1">
                          <a:effectLst/>
                        </a:rPr>
                        <a:t>Max size of a message in a queue</a:t>
                      </a:r>
                    </a:p>
                  </a:txBody>
                  <a:tcPr marL="152400" marR="152400" marT="114300" marB="114300"/>
                </a:tc>
                <a:tc>
                  <a:txBody>
                    <a:bodyPr/>
                    <a:lstStyle/>
                    <a:p>
                      <a:pPr fontAlgn="t"/>
                      <a:r>
                        <a:rPr lang="en-US" b="1" dirty="0">
                          <a:effectLst/>
                        </a:rPr>
                        <a:t>64 KiB</a:t>
                      </a:r>
                    </a:p>
                  </a:txBody>
                  <a:tcPr marL="152400" marR="152400" marT="114300" marB="114300"/>
                </a:tc>
                <a:extLst>
                  <a:ext uri="{0D108BD9-81ED-4DB2-BD59-A6C34878D82A}">
                    <a16:rowId xmlns:a16="http://schemas.microsoft.com/office/drawing/2014/main" val="2124034262"/>
                  </a:ext>
                </a:extLst>
              </a:tr>
              <a:tr h="370840">
                <a:tc>
                  <a:txBody>
                    <a:bodyPr/>
                    <a:lstStyle/>
                    <a:p>
                      <a:pPr fontAlgn="t"/>
                      <a:r>
                        <a:rPr lang="en-US" dirty="0">
                          <a:effectLst/>
                        </a:rPr>
                        <a:t>Max number of stored access policies per queue</a:t>
                      </a:r>
                    </a:p>
                  </a:txBody>
                  <a:tcPr marL="152400" marR="152400" marT="114300" marB="114300"/>
                </a:tc>
                <a:tc>
                  <a:txBody>
                    <a:bodyPr/>
                    <a:lstStyle/>
                    <a:p>
                      <a:pPr fontAlgn="t"/>
                      <a:r>
                        <a:rPr lang="en-US">
                          <a:effectLst/>
                        </a:rPr>
                        <a:t>5</a:t>
                      </a:r>
                    </a:p>
                  </a:txBody>
                  <a:tcPr marL="152400" marR="152400" marT="114300" marB="114300"/>
                </a:tc>
                <a:extLst>
                  <a:ext uri="{0D108BD9-81ED-4DB2-BD59-A6C34878D82A}">
                    <a16:rowId xmlns:a16="http://schemas.microsoft.com/office/drawing/2014/main" val="3307206153"/>
                  </a:ext>
                </a:extLst>
              </a:tr>
              <a:tr h="370840">
                <a:tc>
                  <a:txBody>
                    <a:bodyPr/>
                    <a:lstStyle/>
                    <a:p>
                      <a:pPr fontAlgn="t"/>
                      <a:r>
                        <a:rPr lang="en-US">
                          <a:effectLst/>
                        </a:rPr>
                        <a:t>Maximum request rate per storage account</a:t>
                      </a:r>
                    </a:p>
                  </a:txBody>
                  <a:tcPr marL="152400" marR="152400" marT="114300" marB="114300"/>
                </a:tc>
                <a:tc>
                  <a:txBody>
                    <a:bodyPr/>
                    <a:lstStyle/>
                    <a:p>
                      <a:pPr fontAlgn="t"/>
                      <a:r>
                        <a:rPr lang="en-US">
                          <a:effectLst/>
                        </a:rPr>
                        <a:t>20,000 messages per second assuming 1 KiB message size</a:t>
                      </a:r>
                    </a:p>
                  </a:txBody>
                  <a:tcPr marL="152400" marR="152400" marT="114300" marB="114300"/>
                </a:tc>
                <a:extLst>
                  <a:ext uri="{0D108BD9-81ED-4DB2-BD59-A6C34878D82A}">
                    <a16:rowId xmlns:a16="http://schemas.microsoft.com/office/drawing/2014/main" val="3347950771"/>
                  </a:ext>
                </a:extLst>
              </a:tr>
              <a:tr h="370840">
                <a:tc>
                  <a:txBody>
                    <a:bodyPr/>
                    <a:lstStyle/>
                    <a:p>
                      <a:pPr fontAlgn="t"/>
                      <a:r>
                        <a:rPr lang="en-US">
                          <a:effectLst/>
                        </a:rPr>
                        <a:t>Target throughput for single queue (1 KiB messages)</a:t>
                      </a:r>
                    </a:p>
                  </a:txBody>
                  <a:tcPr marL="152400" marR="152400" marT="114300" marB="114300"/>
                </a:tc>
                <a:tc>
                  <a:txBody>
                    <a:bodyPr/>
                    <a:lstStyle/>
                    <a:p>
                      <a:pPr fontAlgn="t"/>
                      <a:r>
                        <a:rPr lang="en-US" dirty="0">
                          <a:effectLst/>
                        </a:rPr>
                        <a:t>Up to 2000 messages per second</a:t>
                      </a:r>
                    </a:p>
                  </a:txBody>
                  <a:tcPr marL="152400" marR="152400" marT="114300" marB="114300"/>
                </a:tc>
                <a:extLst>
                  <a:ext uri="{0D108BD9-81ED-4DB2-BD59-A6C34878D82A}">
                    <a16:rowId xmlns:a16="http://schemas.microsoft.com/office/drawing/2014/main" val="449948751"/>
                  </a:ext>
                </a:extLst>
              </a:tr>
            </a:tbl>
          </a:graphicData>
        </a:graphic>
      </p:graphicFrame>
    </p:spTree>
    <p:extLst>
      <p:ext uri="{BB962C8B-B14F-4D97-AF65-F5344CB8AC3E}">
        <p14:creationId xmlns:p14="http://schemas.microsoft.com/office/powerpoint/2010/main" val="25011455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Table Storage Scale Targets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C0B88DAC-376E-4847-B19E-B4EF2CF55F6E}"/>
              </a:ext>
            </a:extLst>
          </p:cNvPr>
          <p:cNvGraphicFramePr>
            <a:graphicFrameLocks noGrp="1"/>
          </p:cNvGraphicFramePr>
          <p:nvPr>
            <p:extLst>
              <p:ext uri="{D42A27DB-BD31-4B8C-83A1-F6EECF244321}">
                <p14:modId xmlns:p14="http://schemas.microsoft.com/office/powerpoint/2010/main" val="3570993275"/>
              </p:ext>
            </p:extLst>
          </p:nvPr>
        </p:nvGraphicFramePr>
        <p:xfrm>
          <a:off x="1080273" y="1989833"/>
          <a:ext cx="10275928" cy="4069080"/>
        </p:xfrm>
        <a:graphic>
          <a:graphicData uri="http://schemas.openxmlformats.org/drawingml/2006/table">
            <a:tbl>
              <a:tblPr firstRow="1" bandRow="1">
                <a:tableStyleId>{5C22544A-7EE6-4342-B048-85BDC9FD1C3A}</a:tableStyleId>
              </a:tblPr>
              <a:tblGrid>
                <a:gridCol w="5137964">
                  <a:extLst>
                    <a:ext uri="{9D8B030D-6E8A-4147-A177-3AD203B41FA5}">
                      <a16:colId xmlns:a16="http://schemas.microsoft.com/office/drawing/2014/main" val="1674324332"/>
                    </a:ext>
                  </a:extLst>
                </a:gridCol>
                <a:gridCol w="5137964">
                  <a:extLst>
                    <a:ext uri="{9D8B030D-6E8A-4147-A177-3AD203B41FA5}">
                      <a16:colId xmlns:a16="http://schemas.microsoft.com/office/drawing/2014/main" val="1160310667"/>
                    </a:ext>
                  </a:extLst>
                </a:gridCol>
              </a:tblGrid>
              <a:tr h="370840">
                <a:tc>
                  <a:txBody>
                    <a:bodyPr/>
                    <a:lstStyle/>
                    <a:p>
                      <a:pPr algn="l" fontAlgn="b"/>
                      <a:r>
                        <a:rPr lang="en-US" b="0" dirty="0">
                          <a:effectLst/>
                          <a:latin typeface="segoe-ui_semibold"/>
                        </a:rPr>
                        <a:t>Resource</a:t>
                      </a:r>
                    </a:p>
                  </a:txBody>
                  <a:tcPr marL="152400" marR="152400" marT="114300" marB="114300" anchor="b"/>
                </a:tc>
                <a:tc>
                  <a:txBody>
                    <a:bodyPr/>
                    <a:lstStyle/>
                    <a:p>
                      <a:pPr algn="l" fontAlgn="b"/>
                      <a:r>
                        <a:rPr lang="en-US" b="0">
                          <a:effectLst/>
                          <a:latin typeface="segoe-ui_semibold"/>
                        </a:rPr>
                        <a:t>Target</a:t>
                      </a:r>
                    </a:p>
                  </a:txBody>
                  <a:tcPr marL="152400" marR="152400" marT="114300" marB="114300" anchor="b"/>
                </a:tc>
                <a:extLst>
                  <a:ext uri="{0D108BD9-81ED-4DB2-BD59-A6C34878D82A}">
                    <a16:rowId xmlns:a16="http://schemas.microsoft.com/office/drawing/2014/main" val="1346732229"/>
                  </a:ext>
                </a:extLst>
              </a:tr>
              <a:tr h="370840">
                <a:tc>
                  <a:txBody>
                    <a:bodyPr/>
                    <a:lstStyle/>
                    <a:p>
                      <a:pPr fontAlgn="t"/>
                      <a:r>
                        <a:rPr lang="en-US">
                          <a:effectLst/>
                        </a:rPr>
                        <a:t>Max size of single table</a:t>
                      </a:r>
                    </a:p>
                  </a:txBody>
                  <a:tcPr marL="152400" marR="152400" marT="114300" marB="114300"/>
                </a:tc>
                <a:tc>
                  <a:txBody>
                    <a:bodyPr/>
                    <a:lstStyle/>
                    <a:p>
                      <a:pPr fontAlgn="t"/>
                      <a:r>
                        <a:rPr lang="en-US">
                          <a:effectLst/>
                        </a:rPr>
                        <a:t>500 TiB</a:t>
                      </a:r>
                    </a:p>
                  </a:txBody>
                  <a:tcPr marL="152400" marR="152400" marT="114300" marB="114300"/>
                </a:tc>
                <a:extLst>
                  <a:ext uri="{0D108BD9-81ED-4DB2-BD59-A6C34878D82A}">
                    <a16:rowId xmlns:a16="http://schemas.microsoft.com/office/drawing/2014/main" val="1059258881"/>
                  </a:ext>
                </a:extLst>
              </a:tr>
              <a:tr h="370840">
                <a:tc>
                  <a:txBody>
                    <a:bodyPr/>
                    <a:lstStyle/>
                    <a:p>
                      <a:pPr fontAlgn="t"/>
                      <a:r>
                        <a:rPr lang="en-US">
                          <a:effectLst/>
                        </a:rPr>
                        <a:t>Max size of a table entity</a:t>
                      </a:r>
                    </a:p>
                  </a:txBody>
                  <a:tcPr marL="152400" marR="152400" marT="114300" marB="114300"/>
                </a:tc>
                <a:tc>
                  <a:txBody>
                    <a:bodyPr/>
                    <a:lstStyle/>
                    <a:p>
                      <a:pPr fontAlgn="t"/>
                      <a:r>
                        <a:rPr lang="en-US" dirty="0">
                          <a:effectLst/>
                        </a:rPr>
                        <a:t>1 </a:t>
                      </a:r>
                      <a:r>
                        <a:rPr lang="en-US" dirty="0" err="1">
                          <a:effectLst/>
                        </a:rPr>
                        <a:t>MiB</a:t>
                      </a:r>
                      <a:endParaRPr lang="en-US" dirty="0">
                        <a:effectLst/>
                      </a:endParaRPr>
                    </a:p>
                  </a:txBody>
                  <a:tcPr marL="152400" marR="152400" marT="114300" marB="114300"/>
                </a:tc>
                <a:extLst>
                  <a:ext uri="{0D108BD9-81ED-4DB2-BD59-A6C34878D82A}">
                    <a16:rowId xmlns:a16="http://schemas.microsoft.com/office/drawing/2014/main" val="2862317284"/>
                  </a:ext>
                </a:extLst>
              </a:tr>
              <a:tr h="370840">
                <a:tc>
                  <a:txBody>
                    <a:bodyPr/>
                    <a:lstStyle/>
                    <a:p>
                      <a:pPr fontAlgn="t"/>
                      <a:r>
                        <a:rPr lang="en-US">
                          <a:effectLst/>
                        </a:rPr>
                        <a:t>Max number of properties in a table entity</a:t>
                      </a:r>
                    </a:p>
                  </a:txBody>
                  <a:tcPr marL="152400" marR="152400" marT="114300" marB="114300"/>
                </a:tc>
                <a:tc>
                  <a:txBody>
                    <a:bodyPr/>
                    <a:lstStyle/>
                    <a:p>
                      <a:pPr fontAlgn="t"/>
                      <a:r>
                        <a:rPr lang="en-US" dirty="0">
                          <a:effectLst/>
                        </a:rPr>
                        <a:t>252</a:t>
                      </a:r>
                    </a:p>
                  </a:txBody>
                  <a:tcPr marL="152400" marR="152400" marT="114300" marB="114300"/>
                </a:tc>
                <a:extLst>
                  <a:ext uri="{0D108BD9-81ED-4DB2-BD59-A6C34878D82A}">
                    <a16:rowId xmlns:a16="http://schemas.microsoft.com/office/drawing/2014/main" val="2938265961"/>
                  </a:ext>
                </a:extLst>
              </a:tr>
              <a:tr h="370840">
                <a:tc>
                  <a:txBody>
                    <a:bodyPr/>
                    <a:lstStyle/>
                    <a:p>
                      <a:pPr fontAlgn="t"/>
                      <a:r>
                        <a:rPr lang="en-US">
                          <a:effectLst/>
                        </a:rPr>
                        <a:t>Max number of stored access policies per table</a:t>
                      </a:r>
                    </a:p>
                  </a:txBody>
                  <a:tcPr marL="152400" marR="152400" marT="114300" marB="114300"/>
                </a:tc>
                <a:tc>
                  <a:txBody>
                    <a:bodyPr/>
                    <a:lstStyle/>
                    <a:p>
                      <a:pPr fontAlgn="t"/>
                      <a:r>
                        <a:rPr lang="en-US">
                          <a:effectLst/>
                        </a:rPr>
                        <a:t>5</a:t>
                      </a:r>
                    </a:p>
                  </a:txBody>
                  <a:tcPr marL="152400" marR="152400" marT="114300" marB="114300"/>
                </a:tc>
                <a:extLst>
                  <a:ext uri="{0D108BD9-81ED-4DB2-BD59-A6C34878D82A}">
                    <a16:rowId xmlns:a16="http://schemas.microsoft.com/office/drawing/2014/main" val="2261986279"/>
                  </a:ext>
                </a:extLst>
              </a:tr>
              <a:tr h="370840">
                <a:tc>
                  <a:txBody>
                    <a:bodyPr/>
                    <a:lstStyle/>
                    <a:p>
                      <a:pPr fontAlgn="t"/>
                      <a:r>
                        <a:rPr lang="en-US">
                          <a:effectLst/>
                        </a:rPr>
                        <a:t>Maximum request rate per storage account</a:t>
                      </a:r>
                    </a:p>
                  </a:txBody>
                  <a:tcPr marL="152400" marR="152400" marT="114300" marB="114300"/>
                </a:tc>
                <a:tc>
                  <a:txBody>
                    <a:bodyPr/>
                    <a:lstStyle/>
                    <a:p>
                      <a:pPr fontAlgn="t"/>
                      <a:r>
                        <a:rPr lang="en-US">
                          <a:effectLst/>
                        </a:rPr>
                        <a:t>20,000 transactions per second (assuming 1 KiB entity size)</a:t>
                      </a:r>
                    </a:p>
                  </a:txBody>
                  <a:tcPr marL="152400" marR="152400" marT="114300" marB="114300"/>
                </a:tc>
                <a:extLst>
                  <a:ext uri="{0D108BD9-81ED-4DB2-BD59-A6C34878D82A}">
                    <a16:rowId xmlns:a16="http://schemas.microsoft.com/office/drawing/2014/main" val="1150647674"/>
                  </a:ext>
                </a:extLst>
              </a:tr>
              <a:tr h="370840">
                <a:tc>
                  <a:txBody>
                    <a:bodyPr/>
                    <a:lstStyle/>
                    <a:p>
                      <a:pPr fontAlgn="t"/>
                      <a:r>
                        <a:rPr lang="en-US">
                          <a:effectLst/>
                        </a:rPr>
                        <a:t>Target throughput for single table partition (1 KiB entities)</a:t>
                      </a:r>
                    </a:p>
                  </a:txBody>
                  <a:tcPr marL="152400" marR="152400" marT="114300" marB="114300"/>
                </a:tc>
                <a:tc>
                  <a:txBody>
                    <a:bodyPr/>
                    <a:lstStyle/>
                    <a:p>
                      <a:pPr fontAlgn="t"/>
                      <a:r>
                        <a:rPr lang="en-US" dirty="0">
                          <a:effectLst/>
                        </a:rPr>
                        <a:t>Up to 2000 entities per second</a:t>
                      </a:r>
                    </a:p>
                  </a:txBody>
                  <a:tcPr marL="152400" marR="152400" marT="114300" marB="114300"/>
                </a:tc>
                <a:extLst>
                  <a:ext uri="{0D108BD9-81ED-4DB2-BD59-A6C34878D82A}">
                    <a16:rowId xmlns:a16="http://schemas.microsoft.com/office/drawing/2014/main" val="728342180"/>
                  </a:ext>
                </a:extLst>
              </a:tr>
            </a:tbl>
          </a:graphicData>
        </a:graphic>
      </p:graphicFrame>
    </p:spTree>
    <p:extLst>
      <p:ext uri="{BB962C8B-B14F-4D97-AF65-F5344CB8AC3E}">
        <p14:creationId xmlns:p14="http://schemas.microsoft.com/office/powerpoint/2010/main" val="359066048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solidFill>
                  <a:srgbClr val="FFFFFF"/>
                </a:solidFill>
                <a:uLnTx/>
                <a:uFillTx/>
                <a:latin typeface="Segoe UI Light"/>
                <a:ea typeface="+mn-ea"/>
                <a:cs typeface="Segoe UI" pitchFamily="34" charset="0"/>
              </a:rPr>
              <a:t>Transferring</a:t>
            </a:r>
            <a:r>
              <a:rPr lang="en-US" spc="0" dirty="0">
                <a:ln/>
                <a:solidFill>
                  <a:srgbClr val="FFFFFF"/>
                </a:solidFill>
                <a:latin typeface="Segoe UI Light"/>
              </a:rPr>
              <a:t> Data</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3" name="TextBox 2">
            <a:extLst>
              <a:ext uri="{FF2B5EF4-FFF2-40B4-BE49-F238E27FC236}">
                <a16:creationId xmlns:a16="http://schemas.microsoft.com/office/drawing/2014/main" id="{317850F5-07AD-4CC7-A187-52D73BCB5F65}"/>
              </a:ext>
            </a:extLst>
          </p:cNvPr>
          <p:cNvSpPr txBox="1"/>
          <p:nvPr/>
        </p:nvSpPr>
        <p:spPr>
          <a:xfrm>
            <a:off x="0" y="1572426"/>
            <a:ext cx="12435592" cy="332706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API</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The Azure REST API or SDK, namely the Azure Storage Data Movement Library, is designed for high-performance copying of data to and from Azure</a:t>
            </a:r>
          </a:p>
          <a:p>
            <a:pPr marL="342900" indent="-342900">
              <a:lnSpc>
                <a:spcPct val="90000"/>
              </a:lnSpc>
              <a:spcAft>
                <a:spcPts val="600"/>
              </a:spcAft>
              <a:buFont typeface="Arial" panose="020B0604020202020204" pitchFamily="34" charset="0"/>
              <a:buChar char="•"/>
            </a:pPr>
            <a:r>
              <a:rPr lang="en-US" sz="2000" b="1" u="sng" dirty="0" err="1">
                <a:gradFill>
                  <a:gsLst>
                    <a:gs pos="2917">
                      <a:schemeClr val="tx1"/>
                    </a:gs>
                    <a:gs pos="30000">
                      <a:schemeClr val="tx1"/>
                    </a:gs>
                  </a:gsLst>
                  <a:lin ang="5400000" scaled="0"/>
                </a:gradFill>
                <a:latin typeface="+mj-lt"/>
              </a:rPr>
              <a:t>AzCopy</a:t>
            </a:r>
            <a:r>
              <a:rPr lang="en-US" sz="2000" b="1" u="sng" dirty="0">
                <a:gradFill>
                  <a:gsLst>
                    <a:gs pos="2917">
                      <a:schemeClr val="tx1"/>
                    </a:gs>
                    <a:gs pos="30000">
                      <a:schemeClr val="tx1"/>
                    </a:gs>
                  </a:gsLst>
                  <a:lin ang="5400000" scaled="0"/>
                </a:gradFill>
                <a:latin typeface="+mj-lt"/>
              </a:rPr>
              <a:t> Utility</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Windows command line utility designed for high-performance data transfer </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PowerShell/CLI</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Write scripts to push data for any scenario</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Import/Export</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Enables data transfer by securely shipping up to 10 TB external drive to Microsoft</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Data Box</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Microsoft appliance to securely transfer large amounts of data (100 TB)</a:t>
            </a:r>
            <a:endParaRPr lang="en-US" sz="2000" i="1" dirty="0">
              <a:solidFill>
                <a:srgbClr val="FF0000"/>
              </a:solidFill>
              <a:latin typeface="+mj-lt"/>
            </a:endParaRP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Virtual appliances</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Storage virtual appliances from vendors like </a:t>
            </a:r>
            <a:r>
              <a:rPr lang="en-US" sz="2000" dirty="0" err="1">
                <a:gradFill>
                  <a:gsLst>
                    <a:gs pos="2917">
                      <a:schemeClr val="tx1"/>
                    </a:gs>
                    <a:gs pos="30000">
                      <a:schemeClr val="tx1"/>
                    </a:gs>
                  </a:gsLst>
                  <a:lin ang="5400000" scaled="0"/>
                </a:gradFill>
                <a:latin typeface="+mj-lt"/>
              </a:rPr>
              <a:t>Nasuni</a:t>
            </a:r>
            <a:r>
              <a:rPr lang="en-US" sz="2000" dirty="0">
                <a:gradFill>
                  <a:gsLst>
                    <a:gs pos="2917">
                      <a:schemeClr val="tx1"/>
                    </a:gs>
                    <a:gs pos="30000">
                      <a:schemeClr val="tx1"/>
                    </a:gs>
                  </a:gsLst>
                  <a:lin ang="5400000" scaled="0"/>
                </a:gradFill>
                <a:latin typeface="+mj-lt"/>
              </a:rPr>
              <a:t> or NetApp </a:t>
            </a:r>
          </a:p>
          <a:p>
            <a:pPr marL="342900" indent="-342900">
              <a:lnSpc>
                <a:spcPct val="90000"/>
              </a:lnSpc>
              <a:spcAft>
                <a:spcPts val="600"/>
              </a:spcAft>
              <a:buFont typeface="Arial" panose="020B0604020202020204" pitchFamily="34" charset="0"/>
              <a:buChar char="•"/>
            </a:pPr>
            <a:r>
              <a:rPr lang="en-US" sz="2000" b="1" u="sng" dirty="0" err="1">
                <a:gradFill>
                  <a:gsLst>
                    <a:gs pos="2917">
                      <a:schemeClr val="tx1"/>
                    </a:gs>
                    <a:gs pos="30000">
                      <a:schemeClr val="tx1"/>
                    </a:gs>
                  </a:gsLst>
                  <a:lin ang="5400000" scaled="0"/>
                </a:gradFill>
                <a:latin typeface="+mj-lt"/>
              </a:rPr>
              <a:t>StorSimple</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Azure first party service to tier data from on-</a:t>
            </a:r>
            <a:r>
              <a:rPr lang="en-US" sz="2000" dirty="0" err="1">
                <a:gradFill>
                  <a:gsLst>
                    <a:gs pos="2917">
                      <a:schemeClr val="tx1"/>
                    </a:gs>
                    <a:gs pos="30000">
                      <a:schemeClr val="tx1"/>
                    </a:gs>
                  </a:gsLst>
                  <a:lin ang="5400000" scaled="0"/>
                </a:gradFill>
                <a:latin typeface="+mj-lt"/>
              </a:rPr>
              <a:t>prem</a:t>
            </a:r>
            <a:r>
              <a:rPr lang="en-US" sz="2000" dirty="0">
                <a:gradFill>
                  <a:gsLst>
                    <a:gs pos="2917">
                      <a:schemeClr val="tx1"/>
                    </a:gs>
                    <a:gs pos="30000">
                      <a:schemeClr val="tx1"/>
                    </a:gs>
                  </a:gsLst>
                  <a:lin ang="5400000" scaled="0"/>
                </a:gradFill>
                <a:latin typeface="+mj-lt"/>
              </a:rPr>
              <a:t> to Azure</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ExpressRoute</a:t>
            </a:r>
            <a:r>
              <a:rPr lang="en-US" sz="2000" b="1" dirty="0">
                <a:gradFill>
                  <a:gsLst>
                    <a:gs pos="2917">
                      <a:schemeClr val="tx1"/>
                    </a:gs>
                    <a:gs pos="30000">
                      <a:schemeClr val="tx1"/>
                    </a:gs>
                  </a:gsLst>
                  <a:lin ang="5400000" scaled="0"/>
                </a:gradFill>
                <a:latin typeface="+mj-lt"/>
              </a:rPr>
              <a:t>:</a:t>
            </a:r>
            <a:r>
              <a:rPr lang="en-US" sz="2000" dirty="0">
                <a:gradFill>
                  <a:gsLst>
                    <a:gs pos="2917">
                      <a:schemeClr val="tx1"/>
                    </a:gs>
                    <a:gs pos="30000">
                      <a:schemeClr val="tx1"/>
                    </a:gs>
                  </a:gsLst>
                  <a:lin ang="5400000" scaled="0"/>
                </a:gradFill>
                <a:latin typeface="+mj-lt"/>
              </a:rPr>
              <a:t>  Enabling a high performance network throughput for faster data transfer using above options</a:t>
            </a:r>
          </a:p>
        </p:txBody>
      </p:sp>
    </p:spTree>
    <p:extLst>
      <p:ext uri="{BB962C8B-B14F-4D97-AF65-F5344CB8AC3E}">
        <p14:creationId xmlns:p14="http://schemas.microsoft.com/office/powerpoint/2010/main" val="21621063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Design for relational database storage</a:t>
            </a:r>
          </a:p>
        </p:txBody>
      </p:sp>
    </p:spTree>
    <p:extLst>
      <p:ext uri="{BB962C8B-B14F-4D97-AF65-F5344CB8AC3E}">
        <p14:creationId xmlns:p14="http://schemas.microsoft.com/office/powerpoint/2010/main" val="432412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D3C17DE-E21D-4643-BC2F-49441A639F93}"/>
              </a:ext>
            </a:extLst>
          </p:cNvPr>
          <p:cNvCxnSpPr>
            <a:cxnSpLocks/>
            <a:stCxn id="8" idx="2"/>
            <a:endCxn id="14" idx="1"/>
          </p:cNvCxnSpPr>
          <p:nvPr/>
        </p:nvCxnSpPr>
        <p:spPr>
          <a:xfrm rot="16200000" flipH="1">
            <a:off x="3146641" y="3990430"/>
            <a:ext cx="532026" cy="635864"/>
          </a:xfrm>
          <a:prstGeom prst="bentConnector2">
            <a:avLst/>
          </a:prstGeom>
          <a:ln w="28575">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itle 1"/>
          <p:cNvSpPr txBox="1">
            <a:spLocks/>
          </p:cNvSpPr>
          <p:nvPr/>
        </p:nvSpPr>
        <p:spPr>
          <a:xfrm>
            <a:off x="883" y="498"/>
            <a:ext cx="12435592" cy="1289219"/>
          </a:xfrm>
          <a:prstGeom prst="rect">
            <a:avLst/>
          </a:prstGeom>
          <a:solidFill>
            <a:schemeClr val="accent1"/>
          </a:solidFill>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rPr>
              <a:t>Azure Storage Account General Properties</a:t>
            </a:r>
          </a:p>
        </p:txBody>
      </p:sp>
      <p:grpSp>
        <p:nvGrpSpPr>
          <p:cNvPr id="27" name="Group 26">
            <a:extLst>
              <a:ext uri="{FF2B5EF4-FFF2-40B4-BE49-F238E27FC236}">
                <a16:creationId xmlns:a16="http://schemas.microsoft.com/office/drawing/2014/main" id="{3D8B0DAB-9352-44AF-A0F1-0038C470C768}"/>
              </a:ext>
            </a:extLst>
          </p:cNvPr>
          <p:cNvGrpSpPr/>
          <p:nvPr/>
        </p:nvGrpSpPr>
        <p:grpSpPr>
          <a:xfrm>
            <a:off x="1027796" y="1647862"/>
            <a:ext cx="4133851" cy="2394488"/>
            <a:chOff x="4167187" y="2226978"/>
            <a:chExt cx="4133851" cy="2394488"/>
          </a:xfrm>
        </p:grpSpPr>
        <p:pic>
          <p:nvPicPr>
            <p:cNvPr id="7" name="Picture 6">
              <a:extLst>
                <a:ext uri="{FF2B5EF4-FFF2-40B4-BE49-F238E27FC236}">
                  <a16:creationId xmlns:a16="http://schemas.microsoft.com/office/drawing/2014/main" id="{EE8A7D76-37C2-4291-9287-D44229A948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71642"/>
            <a:stretch/>
          </p:blipFill>
          <p:spPr>
            <a:xfrm rot="5400000">
              <a:off x="5862937" y="2403320"/>
              <a:ext cx="711483" cy="358800"/>
            </a:xfrm>
            <a:prstGeom prst="rect">
              <a:avLst/>
            </a:prstGeom>
          </p:spPr>
        </p:pic>
        <p:sp>
          <p:nvSpPr>
            <p:cNvPr id="8" name="Rectangle: Rounded Corners 7">
              <a:extLst>
                <a:ext uri="{FF2B5EF4-FFF2-40B4-BE49-F238E27FC236}">
                  <a16:creationId xmlns:a16="http://schemas.microsoft.com/office/drawing/2014/main" id="{502D53DC-3DCE-4185-B50B-0FFBA0FBFD03}"/>
                </a:ext>
              </a:extLst>
            </p:cNvPr>
            <p:cNvSpPr/>
            <p:nvPr/>
          </p:nvSpPr>
          <p:spPr bwMode="auto">
            <a:xfrm>
              <a:off x="4167187" y="2938462"/>
              <a:ext cx="4133851" cy="1683003"/>
            </a:xfrm>
            <a:prstGeom prst="roundRect">
              <a:avLst/>
            </a:prstGeom>
            <a:solidFill>
              <a:srgbClr val="E7ECF8"/>
            </a:solidFill>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FA53AE36-BCFF-4816-9C85-F3265A2C02D0}"/>
                </a:ext>
              </a:extLst>
            </p:cNvPr>
            <p:cNvPicPr>
              <a:picLocks noChangeAspect="1"/>
            </p:cNvPicPr>
            <p:nvPr/>
          </p:nvPicPr>
          <p:blipFill>
            <a:blip r:embed="rId4">
              <a:duotone>
                <a:schemeClr val="accent6">
                  <a:shade val="45000"/>
                  <a:satMod val="135000"/>
                </a:schemeClr>
                <a:prstClr val="white"/>
              </a:duotone>
            </a:blip>
            <a:stretch>
              <a:fillRect/>
            </a:stretch>
          </p:blipFill>
          <p:spPr>
            <a:xfrm>
              <a:off x="4403546" y="3217186"/>
              <a:ext cx="1138925" cy="988102"/>
            </a:xfrm>
            <a:prstGeom prst="rect">
              <a:avLst/>
            </a:prstGeom>
          </p:spPr>
        </p:pic>
        <p:sp>
          <p:nvSpPr>
            <p:cNvPr id="10" name="TextBox 9">
              <a:extLst>
                <a:ext uri="{FF2B5EF4-FFF2-40B4-BE49-F238E27FC236}">
                  <a16:creationId xmlns:a16="http://schemas.microsoft.com/office/drawing/2014/main" id="{99A48319-2553-4A64-9AA7-C2BF729764D2}"/>
                </a:ext>
              </a:extLst>
            </p:cNvPr>
            <p:cNvSpPr txBox="1"/>
            <p:nvPr/>
          </p:nvSpPr>
          <p:spPr>
            <a:xfrm>
              <a:off x="4403546" y="4076701"/>
              <a:ext cx="892354" cy="5447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D83B01"/>
                  </a:solidFill>
                  <a:effectLst/>
                  <a:uLnTx/>
                  <a:uFillTx/>
                  <a:latin typeface="Segoe UI"/>
                  <a:ea typeface="+mn-ea"/>
                  <a:cs typeface="+mn-cs"/>
                </a:rPr>
                <a:t>HOT</a:t>
              </a:r>
            </a:p>
          </p:txBody>
        </p:sp>
        <p:pic>
          <p:nvPicPr>
            <p:cNvPr id="17" name="Picture 16">
              <a:extLst>
                <a:ext uri="{FF2B5EF4-FFF2-40B4-BE49-F238E27FC236}">
                  <a16:creationId xmlns:a16="http://schemas.microsoft.com/office/drawing/2014/main" id="{2C231F4E-FC4B-4367-B03E-25C2F0C6E83F}"/>
                </a:ext>
              </a:extLst>
            </p:cNvPr>
            <p:cNvPicPr>
              <a:picLocks noChangeAspect="1"/>
            </p:cNvPicPr>
            <p:nvPr/>
          </p:nvPicPr>
          <p:blipFill>
            <a:blip r:embed="rId4">
              <a:duotone>
                <a:schemeClr val="bg2">
                  <a:shade val="45000"/>
                  <a:satMod val="135000"/>
                </a:schemeClr>
                <a:prstClr val="white"/>
              </a:duotone>
            </a:blip>
            <a:stretch>
              <a:fillRect/>
            </a:stretch>
          </p:blipFill>
          <p:spPr>
            <a:xfrm>
              <a:off x="5731052" y="3217186"/>
              <a:ext cx="1138925" cy="988102"/>
            </a:xfrm>
            <a:prstGeom prst="rect">
              <a:avLst/>
            </a:prstGeom>
          </p:spPr>
        </p:pic>
        <p:sp>
          <p:nvSpPr>
            <p:cNvPr id="18" name="TextBox 17">
              <a:extLst>
                <a:ext uri="{FF2B5EF4-FFF2-40B4-BE49-F238E27FC236}">
                  <a16:creationId xmlns:a16="http://schemas.microsoft.com/office/drawing/2014/main" id="{21B94A69-B261-43A8-BEA0-451DBD715B71}"/>
                </a:ext>
              </a:extLst>
            </p:cNvPr>
            <p:cNvSpPr txBox="1"/>
            <p:nvPr/>
          </p:nvSpPr>
          <p:spPr>
            <a:xfrm>
              <a:off x="5649213" y="4076701"/>
              <a:ext cx="1061149" cy="5447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BCF2"/>
                  </a:solidFill>
                  <a:effectLst/>
                  <a:uLnTx/>
                  <a:uFillTx/>
                  <a:latin typeface="Segoe UI"/>
                  <a:ea typeface="+mn-ea"/>
                  <a:cs typeface="+mn-cs"/>
                </a:rPr>
                <a:t>COOL</a:t>
              </a:r>
            </a:p>
          </p:txBody>
        </p:sp>
        <p:pic>
          <p:nvPicPr>
            <p:cNvPr id="19" name="Picture 18">
              <a:extLst>
                <a:ext uri="{FF2B5EF4-FFF2-40B4-BE49-F238E27FC236}">
                  <a16:creationId xmlns:a16="http://schemas.microsoft.com/office/drawing/2014/main" id="{4279B64B-BE29-46EF-81F0-802466A08CD4}"/>
                </a:ext>
              </a:extLst>
            </p:cNvPr>
            <p:cNvPicPr>
              <a:picLocks noChangeAspect="1"/>
            </p:cNvPicPr>
            <p:nvPr/>
          </p:nvPicPr>
          <p:blipFill>
            <a:blip r:embed="rId4">
              <a:duotone>
                <a:prstClr val="black"/>
                <a:schemeClr val="accent1">
                  <a:tint val="45000"/>
                  <a:satMod val="400000"/>
                </a:schemeClr>
              </a:duotone>
            </a:blip>
            <a:stretch>
              <a:fillRect/>
            </a:stretch>
          </p:blipFill>
          <p:spPr>
            <a:xfrm>
              <a:off x="6951816" y="3217186"/>
              <a:ext cx="1138925" cy="988102"/>
            </a:xfrm>
            <a:prstGeom prst="rect">
              <a:avLst/>
            </a:prstGeom>
          </p:spPr>
        </p:pic>
        <p:sp>
          <p:nvSpPr>
            <p:cNvPr id="20" name="TextBox 19">
              <a:extLst>
                <a:ext uri="{FF2B5EF4-FFF2-40B4-BE49-F238E27FC236}">
                  <a16:creationId xmlns:a16="http://schemas.microsoft.com/office/drawing/2014/main" id="{3ED8EE5E-4B90-4AC2-A0D1-17D19196C6E9}"/>
                </a:ext>
              </a:extLst>
            </p:cNvPr>
            <p:cNvSpPr txBox="1"/>
            <p:nvPr/>
          </p:nvSpPr>
          <p:spPr>
            <a:xfrm>
              <a:off x="6792201" y="4076701"/>
              <a:ext cx="1296834" cy="5447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lumMod val="50000"/>
                    </a:srgbClr>
                  </a:solidFill>
                  <a:effectLst/>
                  <a:uLnTx/>
                  <a:uFillTx/>
                  <a:latin typeface="Segoe UI"/>
                  <a:ea typeface="+mn-ea"/>
                  <a:cs typeface="+mn-cs"/>
                </a:rPr>
                <a:t>ARCHIVE</a:t>
              </a:r>
            </a:p>
          </p:txBody>
        </p:sp>
      </p:grpSp>
      <p:pic>
        <p:nvPicPr>
          <p:cNvPr id="14" name="Picture 13">
            <a:extLst>
              <a:ext uri="{FF2B5EF4-FFF2-40B4-BE49-F238E27FC236}">
                <a16:creationId xmlns:a16="http://schemas.microsoft.com/office/drawing/2014/main" id="{06F51402-A9AD-4A62-9553-79EAEBB789AE}"/>
              </a:ext>
            </a:extLst>
          </p:cNvPr>
          <p:cNvPicPr>
            <a:picLocks noChangeAspect="1"/>
          </p:cNvPicPr>
          <p:nvPr/>
        </p:nvPicPr>
        <p:blipFill>
          <a:blip r:embed="rId5"/>
          <a:stretch>
            <a:fillRect/>
          </a:stretch>
        </p:blipFill>
        <p:spPr>
          <a:xfrm>
            <a:off x="3730586" y="4305860"/>
            <a:ext cx="610977" cy="537030"/>
          </a:xfrm>
          <a:prstGeom prst="rect">
            <a:avLst/>
          </a:prstGeom>
        </p:spPr>
      </p:pic>
      <p:pic>
        <p:nvPicPr>
          <p:cNvPr id="15" name="Picture 14">
            <a:extLst>
              <a:ext uri="{FF2B5EF4-FFF2-40B4-BE49-F238E27FC236}">
                <a16:creationId xmlns:a16="http://schemas.microsoft.com/office/drawing/2014/main" id="{6FA887A0-C6D4-4C3D-AF02-0F1C1598202D}"/>
              </a:ext>
            </a:extLst>
          </p:cNvPr>
          <p:cNvPicPr>
            <a:picLocks noChangeAspect="1"/>
          </p:cNvPicPr>
          <p:nvPr/>
        </p:nvPicPr>
        <p:blipFill>
          <a:blip r:embed="rId6"/>
          <a:stretch>
            <a:fillRect/>
          </a:stretch>
        </p:blipFill>
        <p:spPr>
          <a:xfrm>
            <a:off x="3730586" y="4967070"/>
            <a:ext cx="610977" cy="535164"/>
          </a:xfrm>
          <a:prstGeom prst="rect">
            <a:avLst/>
          </a:prstGeom>
        </p:spPr>
      </p:pic>
      <p:pic>
        <p:nvPicPr>
          <p:cNvPr id="16" name="Picture 15">
            <a:extLst>
              <a:ext uri="{FF2B5EF4-FFF2-40B4-BE49-F238E27FC236}">
                <a16:creationId xmlns:a16="http://schemas.microsoft.com/office/drawing/2014/main" id="{5DBD1B59-A435-4801-A8DC-5D283CA8B868}"/>
              </a:ext>
            </a:extLst>
          </p:cNvPr>
          <p:cNvPicPr>
            <a:picLocks noChangeAspect="1"/>
          </p:cNvPicPr>
          <p:nvPr/>
        </p:nvPicPr>
        <p:blipFill>
          <a:blip r:embed="rId7"/>
          <a:stretch>
            <a:fillRect/>
          </a:stretch>
        </p:blipFill>
        <p:spPr>
          <a:xfrm>
            <a:off x="3730586" y="5626414"/>
            <a:ext cx="610977" cy="524242"/>
          </a:xfrm>
          <a:prstGeom prst="rect">
            <a:avLst/>
          </a:prstGeom>
        </p:spPr>
      </p:pic>
      <p:pic>
        <p:nvPicPr>
          <p:cNvPr id="28" name="Picture 27">
            <a:extLst>
              <a:ext uri="{FF2B5EF4-FFF2-40B4-BE49-F238E27FC236}">
                <a16:creationId xmlns:a16="http://schemas.microsoft.com/office/drawing/2014/main" id="{AD79C960-DC8B-4D80-98E5-E6302F44C8E3}"/>
              </a:ext>
            </a:extLst>
          </p:cNvPr>
          <p:cNvPicPr>
            <a:picLocks noChangeAspect="1"/>
          </p:cNvPicPr>
          <p:nvPr/>
        </p:nvPicPr>
        <p:blipFill>
          <a:blip r:embed="rId8"/>
          <a:stretch>
            <a:fillRect/>
          </a:stretch>
        </p:blipFill>
        <p:spPr>
          <a:xfrm>
            <a:off x="3730586" y="6274836"/>
            <a:ext cx="610977" cy="524242"/>
          </a:xfrm>
          <a:prstGeom prst="rect">
            <a:avLst/>
          </a:prstGeom>
        </p:spPr>
      </p:pic>
      <p:cxnSp>
        <p:nvCxnSpPr>
          <p:cNvPr id="30" name="Straight Connector 11">
            <a:extLst>
              <a:ext uri="{FF2B5EF4-FFF2-40B4-BE49-F238E27FC236}">
                <a16:creationId xmlns:a16="http://schemas.microsoft.com/office/drawing/2014/main" id="{ABB171DB-971E-4445-AB28-B2B288D72A07}"/>
              </a:ext>
            </a:extLst>
          </p:cNvPr>
          <p:cNvCxnSpPr>
            <a:cxnSpLocks/>
            <a:stCxn id="8" idx="2"/>
          </p:cNvCxnSpPr>
          <p:nvPr/>
        </p:nvCxnSpPr>
        <p:spPr>
          <a:xfrm rot="16200000" flipH="1">
            <a:off x="2825025" y="4312045"/>
            <a:ext cx="1193160" cy="653767"/>
          </a:xfrm>
          <a:prstGeom prst="bentConnector3">
            <a:avLst>
              <a:gd name="adj1" fmla="val 99495"/>
            </a:avLst>
          </a:prstGeom>
          <a:ln w="28575">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11">
            <a:extLst>
              <a:ext uri="{FF2B5EF4-FFF2-40B4-BE49-F238E27FC236}">
                <a16:creationId xmlns:a16="http://schemas.microsoft.com/office/drawing/2014/main" id="{92BD3039-B21F-446B-B33C-8DA1899DFB21}"/>
              </a:ext>
            </a:extLst>
          </p:cNvPr>
          <p:cNvCxnSpPr>
            <a:cxnSpLocks/>
            <a:stCxn id="8" idx="2"/>
            <a:endCxn id="16" idx="1"/>
          </p:cNvCxnSpPr>
          <p:nvPr/>
        </p:nvCxnSpPr>
        <p:spPr>
          <a:xfrm rot="16200000" flipH="1">
            <a:off x="2489561" y="4647510"/>
            <a:ext cx="1846186" cy="635864"/>
          </a:xfrm>
          <a:prstGeom prst="bentConnector2">
            <a:avLst/>
          </a:prstGeom>
          <a:ln w="28575">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11">
            <a:extLst>
              <a:ext uri="{FF2B5EF4-FFF2-40B4-BE49-F238E27FC236}">
                <a16:creationId xmlns:a16="http://schemas.microsoft.com/office/drawing/2014/main" id="{8760071B-B0B3-4D3F-B5F0-B06B393DD715}"/>
              </a:ext>
            </a:extLst>
          </p:cNvPr>
          <p:cNvCxnSpPr>
            <a:cxnSpLocks/>
            <a:stCxn id="8" idx="2"/>
            <a:endCxn id="28" idx="1"/>
          </p:cNvCxnSpPr>
          <p:nvPr/>
        </p:nvCxnSpPr>
        <p:spPr>
          <a:xfrm rot="16200000" flipH="1">
            <a:off x="2165350" y="4971721"/>
            <a:ext cx="2494608" cy="635864"/>
          </a:xfrm>
          <a:prstGeom prst="bentConnector2">
            <a:avLst/>
          </a:prstGeom>
          <a:ln w="28575">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6925C20-1E08-45C7-83AA-BD48A32F3D5A}"/>
              </a:ext>
            </a:extLst>
          </p:cNvPr>
          <p:cNvSpPr txBox="1"/>
          <p:nvPr/>
        </p:nvSpPr>
        <p:spPr>
          <a:xfrm>
            <a:off x="4195735" y="4288805"/>
            <a:ext cx="1296834"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lumMod val="50000"/>
                  </a:srgbClr>
                </a:solidFill>
                <a:effectLst/>
                <a:uLnTx/>
                <a:uFillTx/>
                <a:latin typeface="Segoe UI"/>
                <a:ea typeface="+mn-ea"/>
                <a:cs typeface="+mn-cs"/>
              </a:rPr>
              <a:t>Blobs</a:t>
            </a:r>
          </a:p>
        </p:txBody>
      </p:sp>
      <p:sp>
        <p:nvSpPr>
          <p:cNvPr id="41" name="TextBox 40">
            <a:extLst>
              <a:ext uri="{FF2B5EF4-FFF2-40B4-BE49-F238E27FC236}">
                <a16:creationId xmlns:a16="http://schemas.microsoft.com/office/drawing/2014/main" id="{2A99840C-1E2D-4199-ABB8-B64D9849C388}"/>
              </a:ext>
            </a:extLst>
          </p:cNvPr>
          <p:cNvSpPr txBox="1"/>
          <p:nvPr/>
        </p:nvSpPr>
        <p:spPr>
          <a:xfrm>
            <a:off x="4195735" y="4965441"/>
            <a:ext cx="1119458"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lumMod val="50000"/>
                  </a:srgbClr>
                </a:solidFill>
                <a:effectLst/>
                <a:uLnTx/>
                <a:uFillTx/>
                <a:latin typeface="Segoe UI"/>
                <a:ea typeface="+mn-ea"/>
                <a:cs typeface="+mn-cs"/>
              </a:rPr>
              <a:t>Tables</a:t>
            </a:r>
          </a:p>
        </p:txBody>
      </p:sp>
      <p:sp>
        <p:nvSpPr>
          <p:cNvPr id="42" name="TextBox 41">
            <a:extLst>
              <a:ext uri="{FF2B5EF4-FFF2-40B4-BE49-F238E27FC236}">
                <a16:creationId xmlns:a16="http://schemas.microsoft.com/office/drawing/2014/main" id="{6790F6C1-9245-4B7C-8C7B-1DA4E06623B4}"/>
              </a:ext>
            </a:extLst>
          </p:cNvPr>
          <p:cNvSpPr txBox="1"/>
          <p:nvPr/>
        </p:nvSpPr>
        <p:spPr>
          <a:xfrm>
            <a:off x="4195735" y="5605891"/>
            <a:ext cx="1296834"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lumMod val="50000"/>
                  </a:srgbClr>
                </a:solidFill>
                <a:effectLst/>
                <a:uLnTx/>
                <a:uFillTx/>
                <a:latin typeface="Segoe UI"/>
                <a:ea typeface="+mn-ea"/>
                <a:cs typeface="+mn-cs"/>
              </a:rPr>
              <a:t>Queues</a:t>
            </a:r>
          </a:p>
        </p:txBody>
      </p:sp>
      <p:sp>
        <p:nvSpPr>
          <p:cNvPr id="43" name="TextBox 42">
            <a:extLst>
              <a:ext uri="{FF2B5EF4-FFF2-40B4-BE49-F238E27FC236}">
                <a16:creationId xmlns:a16="http://schemas.microsoft.com/office/drawing/2014/main" id="{25AB283D-7149-4DAC-9ED4-8BA73EEAF9CB}"/>
              </a:ext>
            </a:extLst>
          </p:cNvPr>
          <p:cNvSpPr txBox="1"/>
          <p:nvPr/>
        </p:nvSpPr>
        <p:spPr>
          <a:xfrm>
            <a:off x="4195735" y="6254313"/>
            <a:ext cx="1296834" cy="5447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78D7">
                    <a:lumMod val="50000"/>
                  </a:srgbClr>
                </a:solidFill>
                <a:effectLst/>
                <a:uLnTx/>
                <a:uFillTx/>
                <a:latin typeface="Segoe UI"/>
                <a:ea typeface="+mn-ea"/>
                <a:cs typeface="+mn-cs"/>
              </a:rPr>
              <a:t>Files</a:t>
            </a:r>
          </a:p>
        </p:txBody>
      </p:sp>
      <p:cxnSp>
        <p:nvCxnSpPr>
          <p:cNvPr id="45" name="Straight Arrow Connector 44">
            <a:extLst>
              <a:ext uri="{FF2B5EF4-FFF2-40B4-BE49-F238E27FC236}">
                <a16:creationId xmlns:a16="http://schemas.microsoft.com/office/drawing/2014/main" id="{92DB625B-21AB-4947-BFF0-C98EA00D06DC}"/>
              </a:ext>
            </a:extLst>
          </p:cNvPr>
          <p:cNvCxnSpPr>
            <a:cxnSpLocks/>
          </p:cNvCxnSpPr>
          <p:nvPr/>
        </p:nvCxnSpPr>
        <p:spPr>
          <a:xfrm>
            <a:off x="244174" y="1790700"/>
            <a:ext cx="2655713" cy="0"/>
          </a:xfrm>
          <a:prstGeom prst="straightConnector1">
            <a:avLst/>
          </a:prstGeom>
          <a:ln w="762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DD9710D-B981-4D54-A6F0-FBD92B218C70}"/>
              </a:ext>
            </a:extLst>
          </p:cNvPr>
          <p:cNvSpPr txBox="1"/>
          <p:nvPr/>
        </p:nvSpPr>
        <p:spPr>
          <a:xfrm>
            <a:off x="635984" y="1289717"/>
            <a:ext cx="1687072"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Segoe UI"/>
                <a:ea typeface="+mn-ea"/>
                <a:cs typeface="+mn-cs"/>
              </a:rPr>
              <a:t>TLS</a:t>
            </a:r>
          </a:p>
        </p:txBody>
      </p:sp>
      <p:sp>
        <p:nvSpPr>
          <p:cNvPr id="49" name="TextBox 48">
            <a:extLst>
              <a:ext uri="{FF2B5EF4-FFF2-40B4-BE49-F238E27FC236}">
                <a16:creationId xmlns:a16="http://schemas.microsoft.com/office/drawing/2014/main" id="{3B37BF2A-EB0F-44B0-AEE7-ABCFF4BC0611}"/>
              </a:ext>
            </a:extLst>
          </p:cNvPr>
          <p:cNvSpPr txBox="1"/>
          <p:nvPr/>
        </p:nvSpPr>
        <p:spPr>
          <a:xfrm>
            <a:off x="151664" y="1714498"/>
            <a:ext cx="265571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Segoe UI"/>
                <a:ea typeface="+mn-ea"/>
                <a:cs typeface="+mn-cs"/>
              </a:rPr>
              <a:t>Shared-Key </a:t>
            </a:r>
            <a:r>
              <a:rPr kumimoji="0" lang="en-US" sz="2400" b="0" i="0" u="none" strike="noStrike" kern="1200" cap="none" spc="0" normalizeH="0" baseline="0" noProof="0" dirty="0" err="1">
                <a:ln>
                  <a:noFill/>
                </a:ln>
                <a:solidFill>
                  <a:srgbClr val="00B050"/>
                </a:solidFill>
                <a:effectLst/>
                <a:uLnTx/>
                <a:uFillTx/>
                <a:latin typeface="Segoe UI"/>
                <a:ea typeface="+mn-ea"/>
                <a:cs typeface="+mn-cs"/>
              </a:rPr>
              <a:t>Auth</a:t>
            </a:r>
            <a:endParaRPr kumimoji="0" lang="en-US" sz="2400" b="0" i="0" u="none" strike="noStrike" kern="1200" cap="none" spc="0" normalizeH="0" baseline="0" noProof="0" dirty="0">
              <a:ln>
                <a:noFill/>
              </a:ln>
              <a:solidFill>
                <a:srgbClr val="00B050"/>
              </a:solidFill>
              <a:effectLst/>
              <a:uLnTx/>
              <a:uFillTx/>
              <a:latin typeface="Segoe UI"/>
              <a:ea typeface="+mn-ea"/>
              <a:cs typeface="+mn-cs"/>
            </a:endParaRPr>
          </a:p>
        </p:txBody>
      </p:sp>
      <p:sp>
        <p:nvSpPr>
          <p:cNvPr id="56" name="TextBox 55">
            <a:extLst>
              <a:ext uri="{FF2B5EF4-FFF2-40B4-BE49-F238E27FC236}">
                <a16:creationId xmlns:a16="http://schemas.microsoft.com/office/drawing/2014/main" id="{AA2F0830-5757-4ABD-8B2C-EA5ADFE1D4A9}"/>
              </a:ext>
            </a:extLst>
          </p:cNvPr>
          <p:cNvSpPr txBox="1"/>
          <p:nvPr/>
        </p:nvSpPr>
        <p:spPr>
          <a:xfrm>
            <a:off x="3102825" y="1521368"/>
            <a:ext cx="3250593"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3C6C"/>
                </a:solidFill>
                <a:effectLst/>
                <a:uLnTx/>
                <a:uFillTx/>
                <a:latin typeface="Segoe UI"/>
                <a:ea typeface="+mn-ea"/>
                <a:cs typeface="+mn-cs"/>
              </a:rPr>
              <a:t>Public REST Endpoint</a:t>
            </a:r>
          </a:p>
        </p:txBody>
      </p:sp>
      <p:cxnSp>
        <p:nvCxnSpPr>
          <p:cNvPr id="58" name="Straight Arrow Connector 57">
            <a:extLst>
              <a:ext uri="{FF2B5EF4-FFF2-40B4-BE49-F238E27FC236}">
                <a16:creationId xmlns:a16="http://schemas.microsoft.com/office/drawing/2014/main" id="{A5B0B8CB-6795-4838-ACFA-7DCDDFF2CAEF}"/>
              </a:ext>
            </a:extLst>
          </p:cNvPr>
          <p:cNvCxnSpPr>
            <a:cxnSpLocks/>
          </p:cNvCxnSpPr>
          <p:nvPr/>
        </p:nvCxnSpPr>
        <p:spPr>
          <a:xfrm>
            <a:off x="5022658" y="4555325"/>
            <a:ext cx="963584" cy="5862"/>
          </a:xfrm>
          <a:prstGeom prst="straightConnector1">
            <a:avLst/>
          </a:prstGeom>
          <a:ln w="762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Picture 61">
            <a:extLst>
              <a:ext uri="{FF2B5EF4-FFF2-40B4-BE49-F238E27FC236}">
                <a16:creationId xmlns:a16="http://schemas.microsoft.com/office/drawing/2014/main" id="{817C2282-9BB6-4674-B038-86BF964B44E3}"/>
              </a:ext>
            </a:extLst>
          </p:cNvPr>
          <p:cNvPicPr>
            <a:picLocks noChangeAspect="1"/>
          </p:cNvPicPr>
          <p:nvPr/>
        </p:nvPicPr>
        <p:blipFill>
          <a:blip r:embed="rId9"/>
          <a:stretch>
            <a:fillRect/>
          </a:stretch>
        </p:blipFill>
        <p:spPr>
          <a:xfrm>
            <a:off x="6066919" y="4230689"/>
            <a:ext cx="362968" cy="429411"/>
          </a:xfrm>
          <a:prstGeom prst="rect">
            <a:avLst/>
          </a:prstGeom>
        </p:spPr>
      </p:pic>
      <p:pic>
        <p:nvPicPr>
          <p:cNvPr id="63" name="Picture 62">
            <a:extLst>
              <a:ext uri="{FF2B5EF4-FFF2-40B4-BE49-F238E27FC236}">
                <a16:creationId xmlns:a16="http://schemas.microsoft.com/office/drawing/2014/main" id="{9DFEA391-56A1-41CC-8323-E1B45F2B4F0F}"/>
              </a:ext>
            </a:extLst>
          </p:cNvPr>
          <p:cNvPicPr>
            <a:picLocks noChangeAspect="1"/>
          </p:cNvPicPr>
          <p:nvPr/>
        </p:nvPicPr>
        <p:blipFill>
          <a:blip r:embed="rId9"/>
          <a:stretch>
            <a:fillRect/>
          </a:stretch>
        </p:blipFill>
        <p:spPr>
          <a:xfrm>
            <a:off x="6478509" y="4230689"/>
            <a:ext cx="362968" cy="429411"/>
          </a:xfrm>
          <a:prstGeom prst="rect">
            <a:avLst/>
          </a:prstGeom>
        </p:spPr>
      </p:pic>
      <p:pic>
        <p:nvPicPr>
          <p:cNvPr id="64" name="Picture 63">
            <a:extLst>
              <a:ext uri="{FF2B5EF4-FFF2-40B4-BE49-F238E27FC236}">
                <a16:creationId xmlns:a16="http://schemas.microsoft.com/office/drawing/2014/main" id="{19D75033-4910-4351-8E1F-8F5AEB1D8428}"/>
              </a:ext>
            </a:extLst>
          </p:cNvPr>
          <p:cNvPicPr>
            <a:picLocks noChangeAspect="1"/>
          </p:cNvPicPr>
          <p:nvPr/>
        </p:nvPicPr>
        <p:blipFill>
          <a:blip r:embed="rId9"/>
          <a:stretch>
            <a:fillRect/>
          </a:stretch>
        </p:blipFill>
        <p:spPr>
          <a:xfrm>
            <a:off x="6890099" y="4230942"/>
            <a:ext cx="362968" cy="429411"/>
          </a:xfrm>
          <a:prstGeom prst="rect">
            <a:avLst/>
          </a:prstGeom>
        </p:spPr>
      </p:pic>
      <p:sp>
        <p:nvSpPr>
          <p:cNvPr id="65" name="TextBox 64">
            <a:extLst>
              <a:ext uri="{FF2B5EF4-FFF2-40B4-BE49-F238E27FC236}">
                <a16:creationId xmlns:a16="http://schemas.microsoft.com/office/drawing/2014/main" id="{AECFF05D-969E-48D5-8E71-83ABA426BBD4}"/>
              </a:ext>
            </a:extLst>
          </p:cNvPr>
          <p:cNvSpPr txBox="1"/>
          <p:nvPr/>
        </p:nvSpPr>
        <p:spPr>
          <a:xfrm>
            <a:off x="5986242" y="4586816"/>
            <a:ext cx="1343774" cy="5447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3C6C"/>
                </a:solidFill>
                <a:effectLst/>
                <a:uLnTx/>
                <a:uFillTx/>
                <a:latin typeface="Segoe UI"/>
                <a:ea typeface="+mn-ea"/>
                <a:cs typeface="+mn-cs"/>
              </a:rPr>
              <a:t>VM VHDs</a:t>
            </a:r>
          </a:p>
        </p:txBody>
      </p:sp>
      <p:sp>
        <p:nvSpPr>
          <p:cNvPr id="50" name="Rectangle 49">
            <a:extLst>
              <a:ext uri="{FF2B5EF4-FFF2-40B4-BE49-F238E27FC236}">
                <a16:creationId xmlns:a16="http://schemas.microsoft.com/office/drawing/2014/main" id="{41BD36F4-ABEB-400B-9FF9-F9FE0E99FE1A}"/>
              </a:ext>
            </a:extLst>
          </p:cNvPr>
          <p:cNvSpPr/>
          <p:nvPr/>
        </p:nvSpPr>
        <p:spPr bwMode="auto">
          <a:xfrm>
            <a:off x="7486115" y="1289717"/>
            <a:ext cx="4950359" cy="57048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742450BB-2688-40D0-80BF-574CCD5C3360}"/>
              </a:ext>
            </a:extLst>
          </p:cNvPr>
          <p:cNvCxnSpPr/>
          <p:nvPr/>
        </p:nvCxnSpPr>
        <p:spPr>
          <a:xfrm>
            <a:off x="7480797" y="1289717"/>
            <a:ext cx="0" cy="5704808"/>
          </a:xfrm>
          <a:prstGeom prst="line">
            <a:avLst/>
          </a:prstGeom>
          <a:ln w="285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52" name="Diagram 51">
            <a:extLst>
              <a:ext uri="{FF2B5EF4-FFF2-40B4-BE49-F238E27FC236}">
                <a16:creationId xmlns:a16="http://schemas.microsoft.com/office/drawing/2014/main" id="{4C37D931-3C64-46E7-A776-6E8EB3C5991A}"/>
              </a:ext>
            </a:extLst>
          </p:cNvPr>
          <p:cNvGraphicFramePr/>
          <p:nvPr>
            <p:extLst/>
          </p:nvPr>
        </p:nvGraphicFramePr>
        <p:xfrm>
          <a:off x="7779000" y="1518561"/>
          <a:ext cx="4413301" cy="524711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37575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right)">
                                      <p:cBhvr>
                                        <p:cTn id="19" dur="500"/>
                                        <p:tgtEl>
                                          <p:spTgt spid="58"/>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83" y="498"/>
            <a:ext cx="12434711" cy="1289219"/>
          </a:xfrm>
          <a:solidFill>
            <a:schemeClr val="accent1"/>
          </a:solidFill>
        </p:spPr>
        <p:txBody>
          <a:bodyPr anchor="ctr"/>
          <a:lstStyle/>
          <a:p>
            <a:r>
              <a:rPr lang="en-US" spc="0" dirty="0">
                <a:ln/>
                <a:solidFill>
                  <a:schemeClr val="bg1"/>
                </a:solidFill>
              </a:rPr>
              <a:t>Database as-a-Service</a:t>
            </a:r>
          </a:p>
        </p:txBody>
      </p:sp>
      <p:sp>
        <p:nvSpPr>
          <p:cNvPr id="4" name="Rectangle 3"/>
          <p:cNvSpPr/>
          <p:nvPr/>
        </p:nvSpPr>
        <p:spPr bwMode="auto">
          <a:xfrm>
            <a:off x="9163" y="4250663"/>
            <a:ext cx="12434711" cy="27438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 name="Straight Connector 4"/>
          <p:cNvCxnSpPr>
            <a:cxnSpLocks/>
          </p:cNvCxnSpPr>
          <p:nvPr/>
        </p:nvCxnSpPr>
        <p:spPr>
          <a:xfrm flipV="1">
            <a:off x="880" y="4239475"/>
            <a:ext cx="12434711" cy="16526"/>
          </a:xfrm>
          <a:prstGeom prst="line">
            <a:avLst/>
          </a:prstGeom>
          <a:ln w="381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4597" y="4245079"/>
            <a:ext cx="12767417" cy="2646708"/>
          </a:xfrm>
          <a:prstGeom prst="rect">
            <a:avLst/>
          </a:prstGeom>
          <a:noFill/>
        </p:spPr>
        <p:txBody>
          <a:bodyPr wrap="square" lIns="182854" tIns="146283" rIns="182854" bIns="146283" rtlCol="0">
            <a:spAutoFit/>
          </a:bodyPr>
          <a:lstStyle/>
          <a:p>
            <a:pPr marL="0" marR="0" lvl="0" indent="0" algn="l" defTabSz="932563" rtl="0" eaLnBrk="1" fontAlgn="auto" latinLnBrk="0" hangingPunct="1">
              <a:lnSpc>
                <a:spcPct val="90000"/>
              </a:lnSpc>
              <a:spcBef>
                <a:spcPts val="0"/>
              </a:spcBef>
              <a:spcAft>
                <a:spcPts val="600"/>
              </a:spcAft>
              <a:buClrTx/>
              <a:buSzTx/>
              <a:buFontTx/>
              <a:buNone/>
              <a:tabLst/>
              <a:defRPr/>
            </a:pPr>
            <a:r>
              <a:rPr kumimoji="0" lang="en-US" sz="3199"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   </a:t>
            </a:r>
            <a:r>
              <a:rPr kumimoji="0" lang="en-US" sz="3199" b="1" i="0" u="none" strike="noStrike" kern="1200" cap="none" spc="0" normalizeH="0" baseline="0" noProof="0" dirty="0">
                <a:ln>
                  <a:noFill/>
                </a:ln>
                <a:solidFill>
                  <a:srgbClr val="0078D7">
                    <a:lumMod val="75000"/>
                  </a:srgbClr>
                </a:solidFill>
                <a:effectLst/>
                <a:uLnTx/>
                <a:uFillTx/>
                <a:latin typeface="Segoe UI Light"/>
                <a:ea typeface="+mn-ea"/>
                <a:cs typeface="+mn-cs"/>
              </a:rPr>
              <a:t>Azure SQL Database</a:t>
            </a:r>
          </a:p>
          <a:p>
            <a:pPr marL="342834" marR="0" lvl="0" indent="-342834" algn="l" defTabSz="932563"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Built-in local </a:t>
            </a: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high availability </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with </a:t>
            </a: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99.99% SLA</a:t>
            </a:r>
          </a:p>
          <a:p>
            <a:pPr marL="342834" marR="0" lvl="0" indent="-342834" algn="l" defTabSz="932563"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Automatic backups </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(full, differential, trans log) with optional long term retention</a:t>
            </a:r>
          </a:p>
          <a:p>
            <a:pPr marL="342834" marR="0" lvl="0" indent="-342834" algn="l" defTabSz="932563"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Active geo-replication </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enables read replicas in a secondary region with a single DNS endpoint</a:t>
            </a:r>
          </a:p>
          <a:p>
            <a:pPr marL="342834" marR="0" lvl="0" indent="-342834" algn="l" defTabSz="932563"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Elastic Database Pools </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enables resource shared for more efficient cost management</a:t>
            </a:r>
          </a:p>
          <a:p>
            <a:pPr marL="342834" marR="0" lvl="0" indent="-342834" algn="l" defTabSz="932563" rtl="0" eaLnBrk="1" fontAlgn="auto" latinLnBrk="0" hangingPunct="1">
              <a:lnSpc>
                <a:spcPct val="90000"/>
              </a:lnSpc>
              <a:spcBef>
                <a:spcPts val="0"/>
              </a:spcBef>
              <a:spcAft>
                <a:spcPts val="600"/>
              </a:spcAft>
              <a:buClrTx/>
              <a:buSzTx/>
              <a:buFont typeface="Wingdings" panose="05000000000000000000" pitchFamily="2" charset="2"/>
              <a:buChar char="Ø"/>
              <a:tabLst/>
              <a:defRPr/>
            </a:pP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Azure offers this managed service for </a:t>
            </a: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SQL Server</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a:t>
            </a: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MySQL</a:t>
            </a:r>
            <a:r>
              <a:rPr kumimoji="0" lang="en-US" sz="2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 </a:t>
            </a:r>
            <a:r>
              <a:rPr kumimoji="0" lang="en-US" sz="2200" b="1"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PostgreSQL</a:t>
            </a:r>
          </a:p>
        </p:txBody>
      </p:sp>
      <p:sp>
        <p:nvSpPr>
          <p:cNvPr id="67" name="Freeform 128">
            <a:extLst>
              <a:ext uri="{FF2B5EF4-FFF2-40B4-BE49-F238E27FC236}">
                <a16:creationId xmlns:a16="http://schemas.microsoft.com/office/drawing/2014/main" id="{747CCC88-C76B-4190-8A9D-516FF91503EE}"/>
              </a:ext>
            </a:extLst>
          </p:cNvPr>
          <p:cNvSpPr>
            <a:spLocks noChangeAspect="1"/>
          </p:cNvSpPr>
          <p:nvPr/>
        </p:nvSpPr>
        <p:spPr bwMode="black">
          <a:xfrm>
            <a:off x="2605119" y="1342406"/>
            <a:ext cx="4800254" cy="273485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95000"/>
            </a:schemeClr>
          </a:solidFill>
          <a:ln w="28575">
            <a:solidFill>
              <a:schemeClr val="accent1"/>
            </a:solidFill>
          </a:ln>
          <a:effectLst>
            <a:outerShdw blurRad="50800" dist="38100" dir="2700000" algn="t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vert="horz" wrap="square" lIns="89605" tIns="44803" rIns="89605" bIns="44803" numCol="1" anchor="ctr" anchorCtr="1" compatLnSpc="1">
            <a:prstTxWarp prst="textNoShape">
              <a:avLst/>
            </a:prstTxWarp>
          </a:bodyPr>
          <a:lstStyle/>
          <a:p>
            <a:pPr marL="0" marR="0" lvl="0" indent="0" algn="l" defTabSz="91380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70C0"/>
              </a:solidFill>
              <a:effectLst/>
              <a:uLnTx/>
              <a:uFillTx/>
              <a:latin typeface="Segoe UI"/>
              <a:ea typeface="+mn-ea"/>
              <a:cs typeface="+mn-cs"/>
            </a:endParaRPr>
          </a:p>
        </p:txBody>
      </p:sp>
      <p:pic>
        <p:nvPicPr>
          <p:cNvPr id="68" name="Picture 67">
            <a:extLst>
              <a:ext uri="{FF2B5EF4-FFF2-40B4-BE49-F238E27FC236}">
                <a16:creationId xmlns:a16="http://schemas.microsoft.com/office/drawing/2014/main" id="{B845044B-033A-4713-983D-13DF39040F00}"/>
              </a:ext>
            </a:extLst>
          </p:cNvPr>
          <p:cNvPicPr>
            <a:picLocks noChangeAspect="1"/>
          </p:cNvPicPr>
          <p:nvPr/>
        </p:nvPicPr>
        <p:blipFill>
          <a:blip r:embed="rId3"/>
          <a:stretch>
            <a:fillRect/>
          </a:stretch>
        </p:blipFill>
        <p:spPr>
          <a:xfrm>
            <a:off x="7651544" y="1619249"/>
            <a:ext cx="2067166" cy="1266304"/>
          </a:xfrm>
          <a:prstGeom prst="rect">
            <a:avLst/>
          </a:prstGeom>
        </p:spPr>
      </p:pic>
      <p:pic>
        <p:nvPicPr>
          <p:cNvPr id="81" name="Picture 80">
            <a:extLst>
              <a:ext uri="{FF2B5EF4-FFF2-40B4-BE49-F238E27FC236}">
                <a16:creationId xmlns:a16="http://schemas.microsoft.com/office/drawing/2014/main" id="{CB16BB50-6C91-4CC3-932A-0FCEE9E5566B}"/>
              </a:ext>
            </a:extLst>
          </p:cNvPr>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8509606" y="2106803"/>
            <a:ext cx="351042" cy="456832"/>
          </a:xfrm>
          <a:prstGeom prst="rect">
            <a:avLst/>
          </a:prstGeom>
        </p:spPr>
      </p:pic>
      <p:cxnSp>
        <p:nvCxnSpPr>
          <p:cNvPr id="39" name="Straight Connector 38">
            <a:extLst>
              <a:ext uri="{FF2B5EF4-FFF2-40B4-BE49-F238E27FC236}">
                <a16:creationId xmlns:a16="http://schemas.microsoft.com/office/drawing/2014/main" id="{A6A6EF7C-81A7-44B5-8EDF-F51885ADB5EC}"/>
              </a:ext>
            </a:extLst>
          </p:cNvPr>
          <p:cNvCxnSpPr>
            <a:stCxn id="16" idx="3"/>
            <a:endCxn id="81" idx="1"/>
          </p:cNvCxnSpPr>
          <p:nvPr/>
        </p:nvCxnSpPr>
        <p:spPr>
          <a:xfrm flipV="1">
            <a:off x="5265648" y="2335219"/>
            <a:ext cx="3243958" cy="688781"/>
          </a:xfrm>
          <a:prstGeom prst="curvedConnector3">
            <a:avLst>
              <a:gd name="adj1" fmla="val 70812"/>
            </a:avLst>
          </a:prstGeom>
          <a:ln w="19050">
            <a:solidFill>
              <a:schemeClr val="accent4"/>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05EA730D-92BB-4F5C-A5CA-395D4E07B5A5}"/>
              </a:ext>
            </a:extLst>
          </p:cNvPr>
          <p:cNvPicPr>
            <a:picLocks noChangeAspect="1"/>
          </p:cNvPicPr>
          <p:nvPr/>
        </p:nvPicPr>
        <p:blipFill>
          <a:blip r:embed="rId3"/>
          <a:stretch>
            <a:fillRect/>
          </a:stretch>
        </p:blipFill>
        <p:spPr>
          <a:xfrm>
            <a:off x="7635525" y="2937009"/>
            <a:ext cx="2067166" cy="1266304"/>
          </a:xfrm>
          <a:prstGeom prst="rect">
            <a:avLst/>
          </a:prstGeom>
        </p:spPr>
      </p:pic>
      <p:pic>
        <p:nvPicPr>
          <p:cNvPr id="87" name="Picture 86">
            <a:extLst>
              <a:ext uri="{FF2B5EF4-FFF2-40B4-BE49-F238E27FC236}">
                <a16:creationId xmlns:a16="http://schemas.microsoft.com/office/drawing/2014/main" id="{44B75696-2A0C-44EA-AD8A-3905B9ED4194}"/>
              </a:ext>
            </a:extLst>
          </p:cNvPr>
          <p:cNvPicPr>
            <a:picLocks noChangeAspect="1"/>
          </p:cNvPicPr>
          <p:nvPr/>
        </p:nvPicPr>
        <p:blipFill>
          <a:blip r:embed="rId4" cstate="email">
            <a:grayscl/>
            <a:extLst>
              <a:ext uri="{28A0092B-C50C-407E-A947-70E740481C1C}">
                <a14:useLocalDpi xmlns:a14="http://schemas.microsoft.com/office/drawing/2010/main"/>
              </a:ext>
            </a:extLst>
          </a:blip>
          <a:stretch>
            <a:fillRect/>
          </a:stretch>
        </p:blipFill>
        <p:spPr>
          <a:xfrm>
            <a:off x="8493587" y="3424563"/>
            <a:ext cx="351042" cy="456832"/>
          </a:xfrm>
          <a:prstGeom prst="rect">
            <a:avLst/>
          </a:prstGeom>
        </p:spPr>
      </p:pic>
      <p:cxnSp>
        <p:nvCxnSpPr>
          <p:cNvPr id="88" name="Straight Connector 87">
            <a:extLst>
              <a:ext uri="{FF2B5EF4-FFF2-40B4-BE49-F238E27FC236}">
                <a16:creationId xmlns:a16="http://schemas.microsoft.com/office/drawing/2014/main" id="{E1C25E3A-F79C-40CC-A410-377AAD63C911}"/>
              </a:ext>
            </a:extLst>
          </p:cNvPr>
          <p:cNvCxnSpPr>
            <a:cxnSpLocks/>
            <a:stCxn id="16" idx="3"/>
            <a:endCxn id="87" idx="1"/>
          </p:cNvCxnSpPr>
          <p:nvPr/>
        </p:nvCxnSpPr>
        <p:spPr>
          <a:xfrm>
            <a:off x="5265648" y="3024000"/>
            <a:ext cx="3227939" cy="628979"/>
          </a:xfrm>
          <a:prstGeom prst="line">
            <a:avLst/>
          </a:prstGeom>
          <a:ln w="19050">
            <a:solidFill>
              <a:schemeClr val="accent4"/>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C5A0101-38F5-4A65-B20F-27818F87CB4D}"/>
              </a:ext>
            </a:extLst>
          </p:cNvPr>
          <p:cNvSpPr txBox="1"/>
          <p:nvPr/>
        </p:nvSpPr>
        <p:spPr>
          <a:xfrm>
            <a:off x="6476219" y="2920614"/>
            <a:ext cx="1043693" cy="4062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1" u="none" strike="noStrike" kern="1200" cap="none" spc="0" normalizeH="0" baseline="0" noProof="0" dirty="0" err="1">
                <a:ln>
                  <a:noFill/>
                </a:ln>
                <a:solidFill>
                  <a:srgbClr val="5C2D91"/>
                </a:solidFill>
                <a:effectLst/>
                <a:uLnTx/>
                <a:uFillTx/>
                <a:latin typeface="Segoe UI"/>
                <a:ea typeface="+mn-ea"/>
                <a:cs typeface="+mn-cs"/>
              </a:rPr>
              <a:t>Async</a:t>
            </a:r>
            <a:r>
              <a:rPr kumimoji="0" lang="en-US" sz="800" b="0" i="1" u="none" strike="noStrike" kern="1200" cap="none" spc="0" normalizeH="0" baseline="0" noProof="0" dirty="0">
                <a:ln>
                  <a:noFill/>
                </a:ln>
                <a:solidFill>
                  <a:srgbClr val="5C2D91"/>
                </a:solidFill>
                <a:effectLst/>
                <a:uLnTx/>
                <a:uFillTx/>
                <a:latin typeface="Segoe UI"/>
                <a:ea typeface="+mn-ea"/>
                <a:cs typeface="+mn-cs"/>
              </a:rPr>
              <a:t> Commit</a:t>
            </a:r>
          </a:p>
        </p:txBody>
      </p:sp>
      <p:sp>
        <p:nvSpPr>
          <p:cNvPr id="92" name="TextBox 91">
            <a:extLst>
              <a:ext uri="{FF2B5EF4-FFF2-40B4-BE49-F238E27FC236}">
                <a16:creationId xmlns:a16="http://schemas.microsoft.com/office/drawing/2014/main" id="{465FA05D-500A-4739-84C3-CDD62BAB406A}"/>
              </a:ext>
            </a:extLst>
          </p:cNvPr>
          <p:cNvSpPr txBox="1"/>
          <p:nvPr/>
        </p:nvSpPr>
        <p:spPr>
          <a:xfrm>
            <a:off x="8168656" y="2398299"/>
            <a:ext cx="1051185" cy="6001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Readable Secondary</a:t>
            </a:r>
          </a:p>
        </p:txBody>
      </p:sp>
      <p:sp>
        <p:nvSpPr>
          <p:cNvPr id="93" name="TextBox 92">
            <a:extLst>
              <a:ext uri="{FF2B5EF4-FFF2-40B4-BE49-F238E27FC236}">
                <a16:creationId xmlns:a16="http://schemas.microsoft.com/office/drawing/2014/main" id="{CC08E1D0-87EA-4953-B286-C8ED2A8A83A4}"/>
              </a:ext>
            </a:extLst>
          </p:cNvPr>
          <p:cNvSpPr txBox="1"/>
          <p:nvPr/>
        </p:nvSpPr>
        <p:spPr>
          <a:xfrm>
            <a:off x="8182606" y="3718519"/>
            <a:ext cx="1051185" cy="44781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Secondary</a:t>
            </a:r>
          </a:p>
        </p:txBody>
      </p:sp>
      <p:pic>
        <p:nvPicPr>
          <p:cNvPr id="94" name="Picture 93">
            <a:extLst>
              <a:ext uri="{FF2B5EF4-FFF2-40B4-BE49-F238E27FC236}">
                <a16:creationId xmlns:a16="http://schemas.microsoft.com/office/drawing/2014/main" id="{2B83301D-C5BA-43B6-86E7-55BD563C8876}"/>
              </a:ext>
            </a:extLst>
          </p:cNvPr>
          <p:cNvPicPr>
            <a:picLocks noChangeAspect="1"/>
          </p:cNvPicPr>
          <p:nvPr/>
        </p:nvPicPr>
        <p:blipFill>
          <a:blip r:embed="rId5"/>
          <a:stretch>
            <a:fillRect/>
          </a:stretch>
        </p:blipFill>
        <p:spPr>
          <a:xfrm>
            <a:off x="5886881" y="1957436"/>
            <a:ext cx="804462" cy="702498"/>
          </a:xfrm>
          <a:prstGeom prst="rect">
            <a:avLst/>
          </a:prstGeom>
        </p:spPr>
      </p:pic>
      <p:pic>
        <p:nvPicPr>
          <p:cNvPr id="95" name="Picture 94">
            <a:extLst>
              <a:ext uri="{FF2B5EF4-FFF2-40B4-BE49-F238E27FC236}">
                <a16:creationId xmlns:a16="http://schemas.microsoft.com/office/drawing/2014/main" id="{D483F450-BB80-4BD5-9202-02D19230CEAB}"/>
              </a:ext>
            </a:extLst>
          </p:cNvPr>
          <p:cNvPicPr>
            <a:picLocks noChangeAspect="1"/>
          </p:cNvPicPr>
          <p:nvPr/>
        </p:nvPicPr>
        <p:blipFill>
          <a:blip r:embed="rId6"/>
          <a:stretch>
            <a:fillRect/>
          </a:stretch>
        </p:blipFill>
        <p:spPr>
          <a:xfrm>
            <a:off x="5657802" y="2389927"/>
            <a:ext cx="288731" cy="179400"/>
          </a:xfrm>
          <a:prstGeom prst="rect">
            <a:avLst/>
          </a:prstGeom>
        </p:spPr>
      </p:pic>
      <p:sp>
        <p:nvSpPr>
          <p:cNvPr id="96" name="TextBox 95">
            <a:extLst>
              <a:ext uri="{FF2B5EF4-FFF2-40B4-BE49-F238E27FC236}">
                <a16:creationId xmlns:a16="http://schemas.microsoft.com/office/drawing/2014/main" id="{69D8D27B-A132-431D-8D8C-A66B9FA57834}"/>
              </a:ext>
            </a:extLst>
          </p:cNvPr>
          <p:cNvSpPr txBox="1"/>
          <p:nvPr/>
        </p:nvSpPr>
        <p:spPr>
          <a:xfrm>
            <a:off x="5518017" y="2526058"/>
            <a:ext cx="1542190" cy="4893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lumMod val="50000"/>
                  </a:srgbClr>
                </a:solidFill>
                <a:effectLst/>
                <a:uLnTx/>
                <a:uFillTx/>
                <a:latin typeface="Segoe UI"/>
                <a:ea typeface="+mn-ea"/>
                <a:cs typeface="+mn-cs"/>
              </a:rPr>
              <a:t>Azure Backup</a:t>
            </a:r>
          </a:p>
        </p:txBody>
      </p:sp>
      <p:grpSp>
        <p:nvGrpSpPr>
          <p:cNvPr id="71" name="Group 70">
            <a:extLst>
              <a:ext uri="{FF2B5EF4-FFF2-40B4-BE49-F238E27FC236}">
                <a16:creationId xmlns:a16="http://schemas.microsoft.com/office/drawing/2014/main" id="{369F3063-8AAD-47DA-A8D2-68C986C78088}"/>
              </a:ext>
            </a:extLst>
          </p:cNvPr>
          <p:cNvGrpSpPr/>
          <p:nvPr/>
        </p:nvGrpSpPr>
        <p:grpSpPr>
          <a:xfrm>
            <a:off x="3659530" y="2024216"/>
            <a:ext cx="1771546" cy="2137079"/>
            <a:chOff x="2257696" y="1975579"/>
            <a:chExt cx="1771546" cy="2137079"/>
          </a:xfrm>
        </p:grpSpPr>
        <p:grpSp>
          <p:nvGrpSpPr>
            <p:cNvPr id="55" name="Group 54">
              <a:extLst>
                <a:ext uri="{FF2B5EF4-FFF2-40B4-BE49-F238E27FC236}">
                  <a16:creationId xmlns:a16="http://schemas.microsoft.com/office/drawing/2014/main" id="{65572BDC-552D-4A33-9B77-66166498DD6C}"/>
                </a:ext>
              </a:extLst>
            </p:cNvPr>
            <p:cNvGrpSpPr/>
            <p:nvPr/>
          </p:nvGrpSpPr>
          <p:grpSpPr>
            <a:xfrm>
              <a:off x="2257696" y="1975579"/>
              <a:ext cx="1771546" cy="1845409"/>
              <a:chOff x="2550524" y="2105356"/>
              <a:chExt cx="1771546" cy="1845409"/>
            </a:xfrm>
          </p:grpSpPr>
          <p:grpSp>
            <p:nvGrpSpPr>
              <p:cNvPr id="20" name="Group 19">
                <a:extLst>
                  <a:ext uri="{FF2B5EF4-FFF2-40B4-BE49-F238E27FC236}">
                    <a16:creationId xmlns:a16="http://schemas.microsoft.com/office/drawing/2014/main" id="{55018A8F-1CB0-4076-9619-0658BA2D71F9}"/>
                  </a:ext>
                </a:extLst>
              </p:cNvPr>
              <p:cNvGrpSpPr/>
              <p:nvPr/>
            </p:nvGrpSpPr>
            <p:grpSpPr>
              <a:xfrm>
                <a:off x="2550524" y="2105356"/>
                <a:ext cx="1771546" cy="1845409"/>
                <a:chOff x="1581463" y="1994715"/>
                <a:chExt cx="1771546" cy="1845409"/>
              </a:xfrm>
            </p:grpSpPr>
            <p:sp>
              <p:nvSpPr>
                <p:cNvPr id="12" name="Arc 11">
                  <a:extLst>
                    <a:ext uri="{FF2B5EF4-FFF2-40B4-BE49-F238E27FC236}">
                      <a16:creationId xmlns:a16="http://schemas.microsoft.com/office/drawing/2014/main" id="{9E4465DC-C5B0-495B-B1CB-B8EF3880FCA9}"/>
                    </a:ext>
                  </a:extLst>
                </p:cNvPr>
                <p:cNvSpPr/>
                <p:nvPr/>
              </p:nvSpPr>
              <p:spPr>
                <a:xfrm>
                  <a:off x="2054356" y="2626452"/>
                  <a:ext cx="859760" cy="734740"/>
                </a:xfrm>
                <a:prstGeom prst="arc">
                  <a:avLst>
                    <a:gd name="adj1" fmla="val 16200000"/>
                    <a:gd name="adj2" fmla="val 16068955"/>
                  </a:avLst>
                </a:prstGeom>
                <a:ln w="19050">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C3764D01-969B-4771-A2B1-59CBEFA027F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31534" y="3100336"/>
                  <a:ext cx="351042" cy="456832"/>
                </a:xfrm>
                <a:prstGeom prst="rect">
                  <a:avLst/>
                </a:prstGeom>
              </p:spPr>
            </p:pic>
            <p:pic>
              <p:nvPicPr>
                <p:cNvPr id="73" name="Picture 72">
                  <a:extLst>
                    <a:ext uri="{FF2B5EF4-FFF2-40B4-BE49-F238E27FC236}">
                      <a16:creationId xmlns:a16="http://schemas.microsoft.com/office/drawing/2014/main" id="{6D169696-0F13-41A5-8A2B-E341241916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51896" y="3100336"/>
                  <a:ext cx="351042" cy="456832"/>
                </a:xfrm>
                <a:prstGeom prst="rect">
                  <a:avLst/>
                </a:prstGeom>
              </p:spPr>
            </p:pic>
            <p:pic>
              <p:nvPicPr>
                <p:cNvPr id="74" name="Picture 73">
                  <a:extLst>
                    <a:ext uri="{FF2B5EF4-FFF2-40B4-BE49-F238E27FC236}">
                      <a16:creationId xmlns:a16="http://schemas.microsoft.com/office/drawing/2014/main" id="{2FCD3CAF-6380-4ABC-9ABE-57256C8F53F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00854" y="2469659"/>
                  <a:ext cx="351042" cy="456832"/>
                </a:xfrm>
                <a:prstGeom prst="rect">
                  <a:avLst/>
                </a:prstGeom>
              </p:spPr>
            </p:pic>
            <p:sp>
              <p:nvSpPr>
                <p:cNvPr id="15" name="TextBox 14">
                  <a:extLst>
                    <a:ext uri="{FF2B5EF4-FFF2-40B4-BE49-F238E27FC236}">
                      <a16:creationId xmlns:a16="http://schemas.microsoft.com/office/drawing/2014/main" id="{66C3D73A-EF0F-4EE9-A703-F6E08EF1BF82}"/>
                    </a:ext>
                  </a:extLst>
                </p:cNvPr>
                <p:cNvSpPr txBox="1"/>
                <p:nvPr/>
              </p:nvSpPr>
              <p:spPr>
                <a:xfrm>
                  <a:off x="2054356" y="2139082"/>
                  <a:ext cx="948582" cy="44781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solidFill>
                        <a:srgbClr val="0078D7"/>
                      </a:solidFill>
                      <a:effectLst/>
                      <a:uLnTx/>
                      <a:uFillTx/>
                      <a:latin typeface="Segoe UI"/>
                      <a:ea typeface="+mn-ea"/>
                      <a:cs typeface="+mn-cs"/>
                    </a:rPr>
                    <a:t>Primary</a:t>
                  </a:r>
                </a:p>
              </p:txBody>
            </p:sp>
            <p:sp>
              <p:nvSpPr>
                <p:cNvPr id="77" name="TextBox 76">
                  <a:extLst>
                    <a:ext uri="{FF2B5EF4-FFF2-40B4-BE49-F238E27FC236}">
                      <a16:creationId xmlns:a16="http://schemas.microsoft.com/office/drawing/2014/main" id="{C264B8B4-A2B7-4ADC-9507-94DC6E805954}"/>
                    </a:ext>
                  </a:extLst>
                </p:cNvPr>
                <p:cNvSpPr txBox="1"/>
                <p:nvPr/>
              </p:nvSpPr>
              <p:spPr>
                <a:xfrm>
                  <a:off x="1581463" y="3383168"/>
                  <a:ext cx="1051185" cy="44781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solidFill>
                        <a:srgbClr val="0078D7"/>
                      </a:solidFill>
                      <a:effectLst/>
                      <a:uLnTx/>
                      <a:uFillTx/>
                      <a:latin typeface="Segoe UI"/>
                      <a:ea typeface="+mn-ea"/>
                      <a:cs typeface="+mn-cs"/>
                    </a:rPr>
                    <a:t>Secondary</a:t>
                  </a:r>
                </a:p>
              </p:txBody>
            </p:sp>
            <p:sp>
              <p:nvSpPr>
                <p:cNvPr id="78" name="TextBox 77">
                  <a:extLst>
                    <a:ext uri="{FF2B5EF4-FFF2-40B4-BE49-F238E27FC236}">
                      <a16:creationId xmlns:a16="http://schemas.microsoft.com/office/drawing/2014/main" id="{A9170CC3-5FF8-4B21-8723-E80CF3A90AD6}"/>
                    </a:ext>
                  </a:extLst>
                </p:cNvPr>
                <p:cNvSpPr txBox="1"/>
                <p:nvPr/>
              </p:nvSpPr>
              <p:spPr>
                <a:xfrm>
                  <a:off x="2301824" y="3392309"/>
                  <a:ext cx="1051185" cy="44781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solidFill>
                        <a:srgbClr val="0078D7"/>
                      </a:solidFill>
                      <a:effectLst/>
                      <a:uLnTx/>
                      <a:uFillTx/>
                      <a:latin typeface="Segoe UI"/>
                      <a:ea typeface="+mn-ea"/>
                      <a:cs typeface="+mn-cs"/>
                    </a:rPr>
                    <a:t>Secondary</a:t>
                  </a:r>
                </a:p>
              </p:txBody>
            </p:sp>
            <p:sp>
              <p:nvSpPr>
                <p:cNvPr id="16" name="Rectangle 15">
                  <a:extLst>
                    <a:ext uri="{FF2B5EF4-FFF2-40B4-BE49-F238E27FC236}">
                      <a16:creationId xmlns:a16="http://schemas.microsoft.com/office/drawing/2014/main" id="{4E0768BD-30C2-4960-B5E3-1757F9C3FAC2}"/>
                    </a:ext>
                  </a:extLst>
                </p:cNvPr>
                <p:cNvSpPr/>
                <p:nvPr/>
              </p:nvSpPr>
              <p:spPr bwMode="auto">
                <a:xfrm>
                  <a:off x="1700613" y="2263031"/>
                  <a:ext cx="1486968" cy="1462935"/>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0" name="Picture 79">
                  <a:extLst>
                    <a:ext uri="{FF2B5EF4-FFF2-40B4-BE49-F238E27FC236}">
                      <a16:creationId xmlns:a16="http://schemas.microsoft.com/office/drawing/2014/main" id="{0075D79E-BF6F-46A6-9904-637969C9CC77}"/>
                    </a:ext>
                  </a:extLst>
                </p:cNvPr>
                <p:cNvPicPr>
                  <a:picLocks noChangeAspect="1"/>
                </p:cNvPicPr>
                <p:nvPr/>
              </p:nvPicPr>
              <p:blipFill>
                <a:blip r:embed="rId6"/>
                <a:stretch>
                  <a:fillRect/>
                </a:stretch>
              </p:blipFill>
              <p:spPr>
                <a:xfrm rot="5400000">
                  <a:off x="2332009" y="2049381"/>
                  <a:ext cx="288731" cy="179400"/>
                </a:xfrm>
                <a:prstGeom prst="rect">
                  <a:avLst/>
                </a:prstGeom>
              </p:spPr>
            </p:pic>
          </p:grpSp>
          <p:sp>
            <p:nvSpPr>
              <p:cNvPr id="83" name="TextBox 82">
                <a:extLst>
                  <a:ext uri="{FF2B5EF4-FFF2-40B4-BE49-F238E27FC236}">
                    <a16:creationId xmlns:a16="http://schemas.microsoft.com/office/drawing/2014/main" id="{7BBFA9D9-2FA2-47D3-A518-B066D7D8D2C3}"/>
                  </a:ext>
                </a:extLst>
              </p:cNvPr>
              <p:cNvSpPr txBox="1"/>
              <p:nvPr/>
            </p:nvSpPr>
            <p:spPr>
              <a:xfrm>
                <a:off x="2985106" y="2934371"/>
                <a:ext cx="978910" cy="4062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1" u="none" strike="noStrike" kern="1200" cap="none" spc="0" normalizeH="0" baseline="0" noProof="0" dirty="0">
                    <a:ln>
                      <a:noFill/>
                    </a:ln>
                    <a:solidFill>
                      <a:srgbClr val="5C2D91"/>
                    </a:solidFill>
                    <a:effectLst/>
                    <a:uLnTx/>
                    <a:uFillTx/>
                    <a:latin typeface="Segoe UI"/>
                    <a:ea typeface="+mn-ea"/>
                    <a:cs typeface="+mn-cs"/>
                  </a:rPr>
                  <a:t>Sync Commit</a:t>
                </a:r>
              </a:p>
            </p:txBody>
          </p:sp>
        </p:grpSp>
        <p:sp>
          <p:nvSpPr>
            <p:cNvPr id="98" name="TextBox 97">
              <a:extLst>
                <a:ext uri="{FF2B5EF4-FFF2-40B4-BE49-F238E27FC236}">
                  <a16:creationId xmlns:a16="http://schemas.microsoft.com/office/drawing/2014/main" id="{9533469F-6BCA-42FF-B895-1B1926A45D02}"/>
                </a:ext>
              </a:extLst>
            </p:cNvPr>
            <p:cNvSpPr txBox="1"/>
            <p:nvPr/>
          </p:nvSpPr>
          <p:spPr>
            <a:xfrm>
              <a:off x="2309749" y="3623293"/>
              <a:ext cx="1685715" cy="4893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lumMod val="50000"/>
                    </a:srgbClr>
                  </a:solidFill>
                  <a:effectLst/>
                  <a:uLnTx/>
                  <a:uFillTx/>
                  <a:latin typeface="Segoe UI"/>
                  <a:ea typeface="+mn-ea"/>
                  <a:cs typeface="+mn-cs"/>
                </a:rPr>
                <a:t>Azure SQL DB</a:t>
              </a:r>
            </a:p>
          </p:txBody>
        </p:sp>
      </p:grpSp>
      <p:cxnSp>
        <p:nvCxnSpPr>
          <p:cNvPr id="99" name="Straight Connector 98">
            <a:extLst>
              <a:ext uri="{FF2B5EF4-FFF2-40B4-BE49-F238E27FC236}">
                <a16:creationId xmlns:a16="http://schemas.microsoft.com/office/drawing/2014/main" id="{550EF874-F38C-4CD1-909F-C6A313A32110}"/>
              </a:ext>
            </a:extLst>
          </p:cNvPr>
          <p:cNvCxnSpPr>
            <a:cxnSpLocks/>
            <a:stCxn id="16" idx="3"/>
            <a:endCxn id="95" idx="1"/>
          </p:cNvCxnSpPr>
          <p:nvPr/>
        </p:nvCxnSpPr>
        <p:spPr>
          <a:xfrm flipV="1">
            <a:off x="5265648" y="2479627"/>
            <a:ext cx="392154" cy="544373"/>
          </a:xfrm>
          <a:prstGeom prst="line">
            <a:avLst/>
          </a:prstGeom>
          <a:ln w="19050">
            <a:solidFill>
              <a:schemeClr val="accent4"/>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2DF79BE-3BCE-4B64-AD17-433FC64038FB}"/>
              </a:ext>
            </a:extLst>
          </p:cNvPr>
          <p:cNvSpPr txBox="1"/>
          <p:nvPr/>
        </p:nvSpPr>
        <p:spPr>
          <a:xfrm>
            <a:off x="5246425" y="1979730"/>
            <a:ext cx="1043693" cy="5170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1" u="none" strike="noStrike" kern="1200" cap="none" spc="0" normalizeH="0" baseline="0" noProof="0" dirty="0">
                <a:ln>
                  <a:noFill/>
                </a:ln>
                <a:solidFill>
                  <a:srgbClr val="5C2D91"/>
                </a:solidFill>
                <a:effectLst/>
                <a:uLnTx/>
                <a:uFillTx/>
                <a:latin typeface="Segoe UI"/>
                <a:ea typeface="+mn-ea"/>
                <a:cs typeface="+mn-cs"/>
              </a:rPr>
              <a:t>Long Term Retention</a:t>
            </a:r>
          </a:p>
        </p:txBody>
      </p:sp>
      <p:grpSp>
        <p:nvGrpSpPr>
          <p:cNvPr id="116" name="Group 115">
            <a:extLst>
              <a:ext uri="{FF2B5EF4-FFF2-40B4-BE49-F238E27FC236}">
                <a16:creationId xmlns:a16="http://schemas.microsoft.com/office/drawing/2014/main" id="{77F89B0D-5276-4168-A3A6-8209D9B2010C}"/>
              </a:ext>
            </a:extLst>
          </p:cNvPr>
          <p:cNvGrpSpPr/>
          <p:nvPr/>
        </p:nvGrpSpPr>
        <p:grpSpPr>
          <a:xfrm>
            <a:off x="417311" y="1834336"/>
            <a:ext cx="1480167" cy="957208"/>
            <a:chOff x="1918987" y="3103981"/>
            <a:chExt cx="1793142" cy="1072145"/>
          </a:xfrm>
        </p:grpSpPr>
        <p:grpSp>
          <p:nvGrpSpPr>
            <p:cNvPr id="117" name="Group 116">
              <a:extLst>
                <a:ext uri="{FF2B5EF4-FFF2-40B4-BE49-F238E27FC236}">
                  <a16:creationId xmlns:a16="http://schemas.microsoft.com/office/drawing/2014/main" id="{F30628F3-73EF-4202-B774-A182D21A6233}"/>
                </a:ext>
              </a:extLst>
            </p:cNvPr>
            <p:cNvGrpSpPr/>
            <p:nvPr/>
          </p:nvGrpSpPr>
          <p:grpSpPr>
            <a:xfrm>
              <a:off x="1934999" y="3189219"/>
              <a:ext cx="1020639" cy="986907"/>
              <a:chOff x="10293941" y="5452723"/>
              <a:chExt cx="932594" cy="901772"/>
            </a:xfrm>
          </p:grpSpPr>
          <p:grpSp>
            <p:nvGrpSpPr>
              <p:cNvPr id="166" name="Group 165">
                <a:extLst>
                  <a:ext uri="{FF2B5EF4-FFF2-40B4-BE49-F238E27FC236}">
                    <a16:creationId xmlns:a16="http://schemas.microsoft.com/office/drawing/2014/main" id="{965EC4D7-7687-4691-AD17-14347CC7B13F}"/>
                  </a:ext>
                </a:extLst>
              </p:cNvPr>
              <p:cNvGrpSpPr/>
              <p:nvPr/>
            </p:nvGrpSpPr>
            <p:grpSpPr>
              <a:xfrm>
                <a:off x="10293941" y="5452723"/>
                <a:ext cx="932594" cy="901772"/>
                <a:chOff x="10292121" y="5350277"/>
                <a:chExt cx="932594" cy="901772"/>
              </a:xfrm>
            </p:grpSpPr>
            <p:grpSp>
              <p:nvGrpSpPr>
                <p:cNvPr id="168" name="Group 167">
                  <a:extLst>
                    <a:ext uri="{FF2B5EF4-FFF2-40B4-BE49-F238E27FC236}">
                      <a16:creationId xmlns:a16="http://schemas.microsoft.com/office/drawing/2014/main" id="{FAF51474-78D6-4175-9BF6-E9ED7EF3462C}"/>
                    </a:ext>
                  </a:extLst>
                </p:cNvPr>
                <p:cNvGrpSpPr/>
                <p:nvPr/>
              </p:nvGrpSpPr>
              <p:grpSpPr>
                <a:xfrm>
                  <a:off x="10350834" y="5395036"/>
                  <a:ext cx="815169" cy="481417"/>
                  <a:chOff x="10315845" y="5386339"/>
                  <a:chExt cx="888439" cy="524688"/>
                </a:xfrm>
              </p:grpSpPr>
              <p:sp>
                <p:nvSpPr>
                  <p:cNvPr id="170" name="Freeform 7">
                    <a:extLst>
                      <a:ext uri="{FF2B5EF4-FFF2-40B4-BE49-F238E27FC236}">
                        <a16:creationId xmlns:a16="http://schemas.microsoft.com/office/drawing/2014/main" id="{119FFA3C-50DA-493D-954E-94AB42A06042}"/>
                      </a:ext>
                    </a:extLst>
                  </p:cNvPr>
                  <p:cNvSpPr>
                    <a:spLocks/>
                  </p:cNvSpPr>
                  <p:nvPr/>
                </p:nvSpPr>
                <p:spPr bwMode="auto">
                  <a:xfrm>
                    <a:off x="10315845" y="5386339"/>
                    <a:ext cx="888439" cy="524688"/>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2">
                      <a:lumMod val="75000"/>
                    </a:schemeClr>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sp>
                <p:nvSpPr>
                  <p:cNvPr id="171" name="Freeform 9">
                    <a:extLst>
                      <a:ext uri="{FF2B5EF4-FFF2-40B4-BE49-F238E27FC236}">
                        <a16:creationId xmlns:a16="http://schemas.microsoft.com/office/drawing/2014/main" id="{008601DF-7AF2-4848-AB1B-6D47F2BAE3AF}"/>
                      </a:ext>
                    </a:extLst>
                  </p:cNvPr>
                  <p:cNvSpPr>
                    <a:spLocks/>
                  </p:cNvSpPr>
                  <p:nvPr/>
                </p:nvSpPr>
                <p:spPr bwMode="auto">
                  <a:xfrm>
                    <a:off x="10315845" y="5386339"/>
                    <a:ext cx="528878" cy="524688"/>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chemeClr val="bg2"/>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grpSp>
            <p:sp>
              <p:nvSpPr>
                <p:cNvPr id="169" name="Freeform 422">
                  <a:extLst>
                    <a:ext uri="{FF2B5EF4-FFF2-40B4-BE49-F238E27FC236}">
                      <a16:creationId xmlns:a16="http://schemas.microsoft.com/office/drawing/2014/main" id="{7A043EF6-36AC-4288-8EB7-ED68DB7E8B7C}"/>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67" name="Freeform 420">
                <a:extLst>
                  <a:ext uri="{FF2B5EF4-FFF2-40B4-BE49-F238E27FC236}">
                    <a16:creationId xmlns:a16="http://schemas.microsoft.com/office/drawing/2014/main" id="{D17208B8-B648-4149-97C8-DFB6A0A1D995}"/>
                  </a:ext>
                </a:extLst>
              </p:cNvPr>
              <p:cNvSpPr>
                <a:spLocks noChangeAspect="1" noEditPoints="1"/>
              </p:cNvSpPr>
              <p:nvPr/>
            </p:nvSpPr>
            <p:spPr bwMode="black">
              <a:xfrm>
                <a:off x="10580771" y="5550321"/>
                <a:ext cx="358934" cy="3574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8" name="Group 117">
              <a:extLst>
                <a:ext uri="{FF2B5EF4-FFF2-40B4-BE49-F238E27FC236}">
                  <a16:creationId xmlns:a16="http://schemas.microsoft.com/office/drawing/2014/main" id="{7F17179D-BF2B-4A6D-83F0-9828CA59DC19}"/>
                </a:ext>
              </a:extLst>
            </p:cNvPr>
            <p:cNvGrpSpPr/>
            <p:nvPr/>
          </p:nvGrpSpPr>
          <p:grpSpPr>
            <a:xfrm>
              <a:off x="2646668" y="3249806"/>
              <a:ext cx="1065461" cy="865695"/>
              <a:chOff x="2569476" y="2368354"/>
              <a:chExt cx="1065461" cy="865695"/>
            </a:xfrm>
          </p:grpSpPr>
          <p:grpSp>
            <p:nvGrpSpPr>
              <p:cNvPr id="142" name="Group 141">
                <a:extLst>
                  <a:ext uri="{FF2B5EF4-FFF2-40B4-BE49-F238E27FC236}">
                    <a16:creationId xmlns:a16="http://schemas.microsoft.com/office/drawing/2014/main" id="{7132CE59-25BC-4DC5-846F-298AD0120195}"/>
                  </a:ext>
                </a:extLst>
              </p:cNvPr>
              <p:cNvGrpSpPr/>
              <p:nvPr/>
            </p:nvGrpSpPr>
            <p:grpSpPr>
              <a:xfrm>
                <a:off x="2569476" y="2721041"/>
                <a:ext cx="1004004" cy="513008"/>
                <a:chOff x="9056289" y="5368072"/>
                <a:chExt cx="917394" cy="468756"/>
              </a:xfrm>
            </p:grpSpPr>
            <p:sp>
              <p:nvSpPr>
                <p:cNvPr id="160" name="Freeform 5">
                  <a:extLst>
                    <a:ext uri="{FF2B5EF4-FFF2-40B4-BE49-F238E27FC236}">
                      <a16:creationId xmlns:a16="http://schemas.microsoft.com/office/drawing/2014/main" id="{EA250427-D32C-442C-9757-4761C294919E}"/>
                    </a:ext>
                  </a:extLst>
                </p:cNvPr>
                <p:cNvSpPr>
                  <a:spLocks/>
                </p:cNvSpPr>
                <p:nvPr/>
              </p:nvSpPr>
              <p:spPr bwMode="auto">
                <a:xfrm>
                  <a:off x="9056289" y="5799944"/>
                  <a:ext cx="917394" cy="36884"/>
                </a:xfrm>
                <a:custGeom>
                  <a:avLst/>
                  <a:gdLst>
                    <a:gd name="T0" fmla="*/ 0 w 578"/>
                    <a:gd name="T1" fmla="*/ 6 h 23"/>
                    <a:gd name="T2" fmla="*/ 0 w 578"/>
                    <a:gd name="T3" fmla="*/ 11 h 23"/>
                    <a:gd name="T4" fmla="*/ 0 w 578"/>
                    <a:gd name="T5" fmla="*/ 12 h 23"/>
                    <a:gd name="T6" fmla="*/ 0 w 578"/>
                    <a:gd name="T7" fmla="*/ 12 h 23"/>
                    <a:gd name="T8" fmla="*/ 0 w 578"/>
                    <a:gd name="T9" fmla="*/ 13 h 23"/>
                    <a:gd name="T10" fmla="*/ 0 w 578"/>
                    <a:gd name="T11" fmla="*/ 14 h 23"/>
                    <a:gd name="T12" fmla="*/ 11 w 578"/>
                    <a:gd name="T13" fmla="*/ 23 h 23"/>
                    <a:gd name="T14" fmla="*/ 566 w 578"/>
                    <a:gd name="T15" fmla="*/ 23 h 23"/>
                    <a:gd name="T16" fmla="*/ 578 w 578"/>
                    <a:gd name="T17" fmla="*/ 15 h 23"/>
                    <a:gd name="T18" fmla="*/ 578 w 578"/>
                    <a:gd name="T19" fmla="*/ 14 h 23"/>
                    <a:gd name="T20" fmla="*/ 578 w 578"/>
                    <a:gd name="T21" fmla="*/ 6 h 23"/>
                    <a:gd name="T22" fmla="*/ 0 w 578"/>
                    <a:gd name="T23"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8" h="23">
                      <a:moveTo>
                        <a:pt x="0" y="6"/>
                      </a:moveTo>
                      <a:cubicBezTo>
                        <a:pt x="0" y="18"/>
                        <a:pt x="0" y="11"/>
                        <a:pt x="0" y="11"/>
                      </a:cubicBezTo>
                      <a:cubicBezTo>
                        <a:pt x="0" y="12"/>
                        <a:pt x="0" y="12"/>
                        <a:pt x="0" y="12"/>
                      </a:cubicBezTo>
                      <a:cubicBezTo>
                        <a:pt x="0" y="12"/>
                        <a:pt x="0" y="12"/>
                        <a:pt x="0" y="12"/>
                      </a:cubicBezTo>
                      <a:cubicBezTo>
                        <a:pt x="0" y="13"/>
                        <a:pt x="0" y="13"/>
                        <a:pt x="0" y="13"/>
                      </a:cubicBezTo>
                      <a:cubicBezTo>
                        <a:pt x="0" y="14"/>
                        <a:pt x="0" y="14"/>
                        <a:pt x="0" y="14"/>
                      </a:cubicBezTo>
                      <a:cubicBezTo>
                        <a:pt x="0" y="19"/>
                        <a:pt x="6" y="23"/>
                        <a:pt x="11" y="23"/>
                      </a:cubicBezTo>
                      <a:cubicBezTo>
                        <a:pt x="566" y="23"/>
                        <a:pt x="566" y="23"/>
                        <a:pt x="566" y="23"/>
                      </a:cubicBezTo>
                      <a:cubicBezTo>
                        <a:pt x="572" y="23"/>
                        <a:pt x="576" y="20"/>
                        <a:pt x="578" y="15"/>
                      </a:cubicBezTo>
                      <a:cubicBezTo>
                        <a:pt x="578" y="14"/>
                        <a:pt x="578" y="14"/>
                        <a:pt x="578" y="14"/>
                      </a:cubicBezTo>
                      <a:cubicBezTo>
                        <a:pt x="578" y="0"/>
                        <a:pt x="578" y="6"/>
                        <a:pt x="578" y="6"/>
                      </a:cubicBezTo>
                      <a:lnTo>
                        <a:pt x="0" y="6"/>
                      </a:lnTo>
                      <a:close/>
                    </a:path>
                  </a:pathLst>
                </a:custGeom>
                <a:solidFill>
                  <a:schemeClr val="tx1">
                    <a:lumMod val="60000"/>
                    <a:lumOff val="40000"/>
                  </a:schemeClr>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sp>
              <p:nvSpPr>
                <p:cNvPr id="161" name="Freeform 6">
                  <a:extLst>
                    <a:ext uri="{FF2B5EF4-FFF2-40B4-BE49-F238E27FC236}">
                      <a16:creationId xmlns:a16="http://schemas.microsoft.com/office/drawing/2014/main" id="{5D417D25-38E2-4510-B706-ECBD89A581A1}"/>
                    </a:ext>
                  </a:extLst>
                </p:cNvPr>
                <p:cNvSpPr>
                  <a:spLocks/>
                </p:cNvSpPr>
                <p:nvPr/>
              </p:nvSpPr>
              <p:spPr bwMode="auto">
                <a:xfrm>
                  <a:off x="9172304" y="5368072"/>
                  <a:ext cx="685363" cy="444614"/>
                </a:xfrm>
                <a:custGeom>
                  <a:avLst/>
                  <a:gdLst>
                    <a:gd name="T0" fmla="*/ 15 w 432"/>
                    <a:gd name="T1" fmla="*/ 278 h 278"/>
                    <a:gd name="T2" fmla="*/ 418 w 432"/>
                    <a:gd name="T3" fmla="*/ 278 h 278"/>
                    <a:gd name="T4" fmla="*/ 432 w 432"/>
                    <a:gd name="T5" fmla="*/ 263 h 278"/>
                    <a:gd name="T6" fmla="*/ 432 w 432"/>
                    <a:gd name="T7" fmla="*/ 15 h 278"/>
                    <a:gd name="T8" fmla="*/ 418 w 432"/>
                    <a:gd name="T9" fmla="*/ 0 h 278"/>
                    <a:gd name="T10" fmla="*/ 15 w 432"/>
                    <a:gd name="T11" fmla="*/ 0 h 278"/>
                    <a:gd name="T12" fmla="*/ 0 w 432"/>
                    <a:gd name="T13" fmla="*/ 15 h 278"/>
                    <a:gd name="T14" fmla="*/ 0 w 432"/>
                    <a:gd name="T15" fmla="*/ 263 h 278"/>
                    <a:gd name="T16" fmla="*/ 15 w 432"/>
                    <a:gd name="T17"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278">
                      <a:moveTo>
                        <a:pt x="15" y="278"/>
                      </a:moveTo>
                      <a:cubicBezTo>
                        <a:pt x="418" y="278"/>
                        <a:pt x="418" y="278"/>
                        <a:pt x="418" y="278"/>
                      </a:cubicBezTo>
                      <a:cubicBezTo>
                        <a:pt x="427" y="278"/>
                        <a:pt x="432" y="272"/>
                        <a:pt x="432" y="263"/>
                      </a:cubicBezTo>
                      <a:cubicBezTo>
                        <a:pt x="432" y="15"/>
                        <a:pt x="432" y="15"/>
                        <a:pt x="432" y="15"/>
                      </a:cubicBezTo>
                      <a:cubicBezTo>
                        <a:pt x="432" y="6"/>
                        <a:pt x="427" y="0"/>
                        <a:pt x="418" y="0"/>
                      </a:cubicBezTo>
                      <a:cubicBezTo>
                        <a:pt x="15" y="0"/>
                        <a:pt x="15" y="0"/>
                        <a:pt x="15" y="0"/>
                      </a:cubicBezTo>
                      <a:cubicBezTo>
                        <a:pt x="8" y="0"/>
                        <a:pt x="0" y="6"/>
                        <a:pt x="0" y="15"/>
                      </a:cubicBezTo>
                      <a:cubicBezTo>
                        <a:pt x="0" y="263"/>
                        <a:pt x="0" y="263"/>
                        <a:pt x="0" y="263"/>
                      </a:cubicBezTo>
                      <a:cubicBezTo>
                        <a:pt x="0" y="272"/>
                        <a:pt x="8" y="278"/>
                        <a:pt x="15" y="278"/>
                      </a:cubicBezTo>
                    </a:path>
                  </a:pathLst>
                </a:custGeom>
                <a:solidFill>
                  <a:schemeClr val="tx1">
                    <a:lumMod val="60000"/>
                    <a:lumOff val="40000"/>
                  </a:schemeClr>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sp>
              <p:nvSpPr>
                <p:cNvPr id="162" name="Freeform 7">
                  <a:extLst>
                    <a:ext uri="{FF2B5EF4-FFF2-40B4-BE49-F238E27FC236}">
                      <a16:creationId xmlns:a16="http://schemas.microsoft.com/office/drawing/2014/main" id="{6A227AA0-462E-42B5-A37D-103C88C3217E}"/>
                    </a:ext>
                  </a:extLst>
                </p:cNvPr>
                <p:cNvSpPr>
                  <a:spLocks/>
                </p:cNvSpPr>
                <p:nvPr/>
              </p:nvSpPr>
              <p:spPr bwMode="auto">
                <a:xfrm>
                  <a:off x="9202482" y="5393555"/>
                  <a:ext cx="626350" cy="390295"/>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accent1">
                    <a:lumMod val="75000"/>
                  </a:schemeClr>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sp>
              <p:nvSpPr>
                <p:cNvPr id="163" name="Freeform 8">
                  <a:extLst>
                    <a:ext uri="{FF2B5EF4-FFF2-40B4-BE49-F238E27FC236}">
                      <a16:creationId xmlns:a16="http://schemas.microsoft.com/office/drawing/2014/main" id="{411B6667-A71E-4DAC-B507-8575B9D108E4}"/>
                    </a:ext>
                  </a:extLst>
                </p:cNvPr>
                <p:cNvSpPr>
                  <a:spLocks/>
                </p:cNvSpPr>
                <p:nvPr/>
              </p:nvSpPr>
              <p:spPr bwMode="auto">
                <a:xfrm>
                  <a:off x="9202482" y="5393555"/>
                  <a:ext cx="372859" cy="390295"/>
                </a:xfrm>
                <a:custGeom>
                  <a:avLst/>
                  <a:gdLst>
                    <a:gd name="T0" fmla="*/ 235 w 235"/>
                    <a:gd name="T1" fmla="*/ 0 h 244"/>
                    <a:gd name="T2" fmla="*/ 205 w 235"/>
                    <a:gd name="T3" fmla="*/ 0 h 244"/>
                    <a:gd name="T4" fmla="*/ 0 w 235"/>
                    <a:gd name="T5" fmla="*/ 0 h 244"/>
                    <a:gd name="T6" fmla="*/ 0 w 235"/>
                    <a:gd name="T7" fmla="*/ 244 h 244"/>
                    <a:gd name="T8" fmla="*/ 0 w 235"/>
                    <a:gd name="T9" fmla="*/ 0 h 244"/>
                    <a:gd name="T10" fmla="*/ 235 w 235"/>
                    <a:gd name="T11" fmla="*/ 0 h 244"/>
                    <a:gd name="T12" fmla="*/ 235 w 235"/>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235" h="244">
                      <a:moveTo>
                        <a:pt x="235" y="0"/>
                      </a:moveTo>
                      <a:cubicBezTo>
                        <a:pt x="205" y="0"/>
                        <a:pt x="205" y="0"/>
                        <a:pt x="205" y="0"/>
                      </a:cubicBezTo>
                      <a:cubicBezTo>
                        <a:pt x="0" y="0"/>
                        <a:pt x="0" y="0"/>
                        <a:pt x="0" y="0"/>
                      </a:cubicBezTo>
                      <a:cubicBezTo>
                        <a:pt x="0" y="244"/>
                        <a:pt x="0" y="244"/>
                        <a:pt x="0" y="244"/>
                      </a:cubicBezTo>
                      <a:cubicBezTo>
                        <a:pt x="0" y="0"/>
                        <a:pt x="0" y="0"/>
                        <a:pt x="0" y="0"/>
                      </a:cubicBezTo>
                      <a:cubicBezTo>
                        <a:pt x="103" y="0"/>
                        <a:pt x="179" y="0"/>
                        <a:pt x="235" y="0"/>
                      </a:cubicBezTo>
                      <a:cubicBezTo>
                        <a:pt x="235" y="0"/>
                        <a:pt x="235" y="0"/>
                        <a:pt x="235" y="0"/>
                      </a:cubicBezTo>
                    </a:path>
                  </a:pathLst>
                </a:custGeom>
                <a:solidFill>
                  <a:srgbClr val="5C47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64" name="Freeform 9">
                  <a:extLst>
                    <a:ext uri="{FF2B5EF4-FFF2-40B4-BE49-F238E27FC236}">
                      <a16:creationId xmlns:a16="http://schemas.microsoft.com/office/drawing/2014/main" id="{89890711-2EFA-40AF-9AFB-7E85B3E3BBB7}"/>
                    </a:ext>
                  </a:extLst>
                </p:cNvPr>
                <p:cNvSpPr>
                  <a:spLocks/>
                </p:cNvSpPr>
                <p:nvPr/>
              </p:nvSpPr>
              <p:spPr bwMode="auto">
                <a:xfrm>
                  <a:off x="9202482" y="5393555"/>
                  <a:ext cx="372859" cy="390295"/>
                </a:xfrm>
                <a:custGeom>
                  <a:avLst/>
                  <a:gdLst>
                    <a:gd name="T0" fmla="*/ 235 w 235"/>
                    <a:gd name="T1" fmla="*/ 0 h 244"/>
                    <a:gd name="T2" fmla="*/ 0 w 235"/>
                    <a:gd name="T3" fmla="*/ 0 h 244"/>
                    <a:gd name="T4" fmla="*/ 0 w 235"/>
                    <a:gd name="T5" fmla="*/ 244 h 244"/>
                    <a:gd name="T6" fmla="*/ 205 w 235"/>
                    <a:gd name="T7" fmla="*/ 244 h 244"/>
                    <a:gd name="T8" fmla="*/ 235 w 235"/>
                    <a:gd name="T9" fmla="*/ 0 h 244"/>
                  </a:gdLst>
                  <a:ahLst/>
                  <a:cxnLst>
                    <a:cxn ang="0">
                      <a:pos x="T0" y="T1"/>
                    </a:cxn>
                    <a:cxn ang="0">
                      <a:pos x="T2" y="T3"/>
                    </a:cxn>
                    <a:cxn ang="0">
                      <a:pos x="T4" y="T5"/>
                    </a:cxn>
                    <a:cxn ang="0">
                      <a:pos x="T6" y="T7"/>
                    </a:cxn>
                    <a:cxn ang="0">
                      <a:pos x="T8" y="T9"/>
                    </a:cxn>
                  </a:cxnLst>
                  <a:rect l="0" t="0" r="r" b="b"/>
                  <a:pathLst>
                    <a:path w="235" h="244">
                      <a:moveTo>
                        <a:pt x="235" y="0"/>
                      </a:moveTo>
                      <a:cubicBezTo>
                        <a:pt x="179" y="0"/>
                        <a:pt x="103" y="0"/>
                        <a:pt x="0" y="0"/>
                      </a:cubicBezTo>
                      <a:cubicBezTo>
                        <a:pt x="0" y="0"/>
                        <a:pt x="0" y="0"/>
                        <a:pt x="0" y="244"/>
                      </a:cubicBezTo>
                      <a:cubicBezTo>
                        <a:pt x="205" y="244"/>
                        <a:pt x="205" y="244"/>
                        <a:pt x="205" y="244"/>
                      </a:cubicBezTo>
                      <a:cubicBezTo>
                        <a:pt x="235" y="0"/>
                        <a:pt x="235" y="0"/>
                        <a:pt x="235" y="0"/>
                      </a:cubicBezTo>
                    </a:path>
                  </a:pathLst>
                </a:custGeom>
                <a:solidFill>
                  <a:schemeClr val="tx2"/>
                </a:solidFill>
                <a:ln>
                  <a:noFill/>
                </a:ln>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ＭＳ Ｐゴシック" charset="0"/>
                    <a:cs typeface="+mn-cs"/>
                  </a:endParaRPr>
                </a:p>
              </p:txBody>
            </p:sp>
            <p:pic>
              <p:nvPicPr>
                <p:cNvPr id="165" name="Picture 164">
                  <a:extLst>
                    <a:ext uri="{FF2B5EF4-FFF2-40B4-BE49-F238E27FC236}">
                      <a16:creationId xmlns:a16="http://schemas.microsoft.com/office/drawing/2014/main" id="{9B431E84-B430-4759-980E-7E248E34125B}"/>
                    </a:ext>
                  </a:extLst>
                </p:cNvPr>
                <p:cNvPicPr>
                  <a:picLocks noChangeAspect="1"/>
                </p:cNvPicPr>
                <p:nvPr/>
              </p:nvPicPr>
              <p:blipFill>
                <a:blip r:embed="rId7" cstate="email">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a:xfrm>
                  <a:off x="9424723" y="5471022"/>
                  <a:ext cx="182880" cy="225552"/>
                </a:xfrm>
                <a:prstGeom prst="rect">
                  <a:avLst/>
                </a:prstGeom>
              </p:spPr>
            </p:pic>
          </p:grpSp>
          <p:grpSp>
            <p:nvGrpSpPr>
              <p:cNvPr id="143" name="Group 142">
                <a:extLst>
                  <a:ext uri="{FF2B5EF4-FFF2-40B4-BE49-F238E27FC236}">
                    <a16:creationId xmlns:a16="http://schemas.microsoft.com/office/drawing/2014/main" id="{C5418966-332E-40A8-85F0-99C814764053}"/>
                  </a:ext>
                </a:extLst>
              </p:cNvPr>
              <p:cNvGrpSpPr/>
              <p:nvPr/>
            </p:nvGrpSpPr>
            <p:grpSpPr>
              <a:xfrm>
                <a:off x="3187510" y="2517781"/>
                <a:ext cx="447427" cy="607721"/>
                <a:chOff x="9131179" y="5456566"/>
                <a:chExt cx="408830" cy="555296"/>
              </a:xfrm>
            </p:grpSpPr>
            <p:grpSp>
              <p:nvGrpSpPr>
                <p:cNvPr id="152" name="Group 151">
                  <a:extLst>
                    <a:ext uri="{FF2B5EF4-FFF2-40B4-BE49-F238E27FC236}">
                      <a16:creationId xmlns:a16="http://schemas.microsoft.com/office/drawing/2014/main" id="{EECD6F73-B93D-42ED-A397-C3202378BAAB}"/>
                    </a:ext>
                  </a:extLst>
                </p:cNvPr>
                <p:cNvGrpSpPr/>
                <p:nvPr/>
              </p:nvGrpSpPr>
              <p:grpSpPr>
                <a:xfrm>
                  <a:off x="9131179" y="5456566"/>
                  <a:ext cx="408830" cy="555296"/>
                  <a:chOff x="9131179" y="5456566"/>
                  <a:chExt cx="408830" cy="555296"/>
                </a:xfrm>
              </p:grpSpPr>
              <p:grpSp>
                <p:nvGrpSpPr>
                  <p:cNvPr id="154" name="Group 153">
                    <a:extLst>
                      <a:ext uri="{FF2B5EF4-FFF2-40B4-BE49-F238E27FC236}">
                        <a16:creationId xmlns:a16="http://schemas.microsoft.com/office/drawing/2014/main" id="{2B38E77B-6632-4807-81F5-FA5071F5A02E}"/>
                      </a:ext>
                    </a:extLst>
                  </p:cNvPr>
                  <p:cNvGrpSpPr/>
                  <p:nvPr/>
                </p:nvGrpSpPr>
                <p:grpSpPr>
                  <a:xfrm>
                    <a:off x="9152000" y="5480050"/>
                    <a:ext cx="366650" cy="484301"/>
                    <a:chOff x="8817145" y="5862985"/>
                    <a:chExt cx="200848" cy="337998"/>
                  </a:xfrm>
                </p:grpSpPr>
                <p:sp>
                  <p:nvSpPr>
                    <p:cNvPr id="156" name="Rectangle 11">
                      <a:extLst>
                        <a:ext uri="{FF2B5EF4-FFF2-40B4-BE49-F238E27FC236}">
                          <a16:creationId xmlns:a16="http://schemas.microsoft.com/office/drawing/2014/main" id="{8046E0F5-572C-4D31-B4A8-AACC295C6AAF}"/>
                        </a:ext>
                      </a:extLst>
                    </p:cNvPr>
                    <p:cNvSpPr>
                      <a:spLocks noChangeArrowheads="1"/>
                    </p:cNvSpPr>
                    <p:nvPr/>
                  </p:nvSpPr>
                  <p:spPr bwMode="auto">
                    <a:xfrm>
                      <a:off x="8817145" y="5862985"/>
                      <a:ext cx="200848" cy="337998"/>
                    </a:xfrm>
                    <a:prstGeom prst="rect">
                      <a:avLst/>
                    </a:prstGeom>
                    <a:solidFill>
                      <a:schemeClr val="accent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7" name="Rectangle 12">
                      <a:extLst>
                        <a:ext uri="{FF2B5EF4-FFF2-40B4-BE49-F238E27FC236}">
                          <a16:creationId xmlns:a16="http://schemas.microsoft.com/office/drawing/2014/main" id="{FF057EFC-E409-402B-B951-F03DF29F2687}"/>
                        </a:ext>
                      </a:extLst>
                    </p:cNvPr>
                    <p:cNvSpPr>
                      <a:spLocks noChangeArrowheads="1"/>
                    </p:cNvSpPr>
                    <p:nvPr/>
                  </p:nvSpPr>
                  <p:spPr bwMode="auto">
                    <a:xfrm>
                      <a:off x="8817145" y="5862985"/>
                      <a:ext cx="200848" cy="33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8" name="Freeform 16">
                      <a:extLst>
                        <a:ext uri="{FF2B5EF4-FFF2-40B4-BE49-F238E27FC236}">
                          <a16:creationId xmlns:a16="http://schemas.microsoft.com/office/drawing/2014/main" id="{2918C85A-6E86-4718-B894-FEC21C8874D8}"/>
                        </a:ext>
                      </a:extLst>
                    </p:cNvPr>
                    <p:cNvSpPr>
                      <a:spLocks/>
                    </p:cNvSpPr>
                    <p:nvPr/>
                  </p:nvSpPr>
                  <p:spPr bwMode="auto">
                    <a:xfrm>
                      <a:off x="8817145" y="5862985"/>
                      <a:ext cx="118213" cy="33799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9" name="Freeform 17">
                      <a:extLst>
                        <a:ext uri="{FF2B5EF4-FFF2-40B4-BE49-F238E27FC236}">
                          <a16:creationId xmlns:a16="http://schemas.microsoft.com/office/drawing/2014/main" id="{8A143BDD-50E8-4C10-923C-744D8D52233C}"/>
                        </a:ext>
                      </a:extLst>
                    </p:cNvPr>
                    <p:cNvSpPr>
                      <a:spLocks/>
                    </p:cNvSpPr>
                    <p:nvPr/>
                  </p:nvSpPr>
                  <p:spPr bwMode="auto">
                    <a:xfrm>
                      <a:off x="8817145" y="5862985"/>
                      <a:ext cx="118213" cy="33799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155" name="Freeform 9">
                    <a:extLst>
                      <a:ext uri="{FF2B5EF4-FFF2-40B4-BE49-F238E27FC236}">
                        <a16:creationId xmlns:a16="http://schemas.microsoft.com/office/drawing/2014/main" id="{79A8FBD4-1D63-47ED-8689-0D0CA6FF1359}"/>
                      </a:ext>
                    </a:extLst>
                  </p:cNvPr>
                  <p:cNvSpPr>
                    <a:spLocks noChangeAspect="1" noEditPoints="1"/>
                  </p:cNvSpPr>
                  <p:nvPr/>
                </p:nvSpPr>
                <p:spPr bwMode="black">
                  <a:xfrm flipH="1">
                    <a:off x="9131179" y="5456566"/>
                    <a:ext cx="408830" cy="555296"/>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153" name="Picture 152">
                  <a:extLst>
                    <a:ext uri="{FF2B5EF4-FFF2-40B4-BE49-F238E27FC236}">
                      <a16:creationId xmlns:a16="http://schemas.microsoft.com/office/drawing/2014/main" id="{2BB083EC-1586-46D6-9D87-1BE606847574}"/>
                    </a:ext>
                  </a:extLst>
                </p:cNvPr>
                <p:cNvPicPr>
                  <a:picLocks noChangeAspect="1"/>
                </p:cNvPicPr>
                <p:nvPr/>
              </p:nvPicPr>
              <p:blipFill>
                <a:blip r:embed="rId7" cstate="email">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a:xfrm>
                  <a:off x="9244589" y="5581794"/>
                  <a:ext cx="182011" cy="224480"/>
                </a:xfrm>
                <a:prstGeom prst="rect">
                  <a:avLst/>
                </a:prstGeom>
              </p:spPr>
            </p:pic>
          </p:grpSp>
          <p:grpSp>
            <p:nvGrpSpPr>
              <p:cNvPr id="144" name="Group 143">
                <a:extLst>
                  <a:ext uri="{FF2B5EF4-FFF2-40B4-BE49-F238E27FC236}">
                    <a16:creationId xmlns:a16="http://schemas.microsoft.com/office/drawing/2014/main" id="{6B4E6587-37BE-48D2-A61A-A73484FD1514}"/>
                  </a:ext>
                </a:extLst>
              </p:cNvPr>
              <p:cNvGrpSpPr/>
              <p:nvPr/>
            </p:nvGrpSpPr>
            <p:grpSpPr>
              <a:xfrm>
                <a:off x="2638608" y="2368354"/>
                <a:ext cx="345430" cy="615831"/>
                <a:chOff x="9756164" y="5515355"/>
                <a:chExt cx="315632" cy="562707"/>
              </a:xfrm>
            </p:grpSpPr>
            <p:grpSp>
              <p:nvGrpSpPr>
                <p:cNvPr id="145" name="Group 144">
                  <a:extLst>
                    <a:ext uri="{FF2B5EF4-FFF2-40B4-BE49-F238E27FC236}">
                      <a16:creationId xmlns:a16="http://schemas.microsoft.com/office/drawing/2014/main" id="{375567F4-F56A-49C0-B5B6-6A240D193B22}"/>
                    </a:ext>
                  </a:extLst>
                </p:cNvPr>
                <p:cNvGrpSpPr/>
                <p:nvPr/>
              </p:nvGrpSpPr>
              <p:grpSpPr>
                <a:xfrm>
                  <a:off x="9775734" y="5561863"/>
                  <a:ext cx="276493" cy="449812"/>
                  <a:chOff x="8817145" y="5862985"/>
                  <a:chExt cx="200848" cy="344482"/>
                </a:xfrm>
              </p:grpSpPr>
              <p:sp>
                <p:nvSpPr>
                  <p:cNvPr id="148" name="Rectangle 11">
                    <a:extLst>
                      <a:ext uri="{FF2B5EF4-FFF2-40B4-BE49-F238E27FC236}">
                        <a16:creationId xmlns:a16="http://schemas.microsoft.com/office/drawing/2014/main" id="{549CEFA1-8E93-47B4-950D-345CE975A4D3}"/>
                      </a:ext>
                    </a:extLst>
                  </p:cNvPr>
                  <p:cNvSpPr>
                    <a:spLocks noChangeArrowheads="1"/>
                  </p:cNvSpPr>
                  <p:nvPr/>
                </p:nvSpPr>
                <p:spPr bwMode="auto">
                  <a:xfrm>
                    <a:off x="8817145" y="5869469"/>
                    <a:ext cx="200848" cy="337998"/>
                  </a:xfrm>
                  <a:prstGeom prst="rect">
                    <a:avLst/>
                  </a:prstGeom>
                  <a:solidFill>
                    <a:schemeClr val="accent1">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Rectangle 12">
                    <a:extLst>
                      <a:ext uri="{FF2B5EF4-FFF2-40B4-BE49-F238E27FC236}">
                        <a16:creationId xmlns:a16="http://schemas.microsoft.com/office/drawing/2014/main" id="{75C47D67-A346-4390-9C7E-8EAD60384AB0}"/>
                      </a:ext>
                    </a:extLst>
                  </p:cNvPr>
                  <p:cNvSpPr>
                    <a:spLocks noChangeArrowheads="1"/>
                  </p:cNvSpPr>
                  <p:nvPr/>
                </p:nvSpPr>
                <p:spPr bwMode="auto">
                  <a:xfrm>
                    <a:off x="8817145" y="5862985"/>
                    <a:ext cx="200848" cy="337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6">
                    <a:extLst>
                      <a:ext uri="{FF2B5EF4-FFF2-40B4-BE49-F238E27FC236}">
                        <a16:creationId xmlns:a16="http://schemas.microsoft.com/office/drawing/2014/main" id="{3098E04C-93CC-4145-AFB4-93F06C0B771E}"/>
                      </a:ext>
                    </a:extLst>
                  </p:cNvPr>
                  <p:cNvSpPr>
                    <a:spLocks/>
                  </p:cNvSpPr>
                  <p:nvPr/>
                </p:nvSpPr>
                <p:spPr bwMode="auto">
                  <a:xfrm>
                    <a:off x="8817145" y="5862985"/>
                    <a:ext cx="118213" cy="33799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1" name="Freeform 17">
                    <a:extLst>
                      <a:ext uri="{FF2B5EF4-FFF2-40B4-BE49-F238E27FC236}">
                        <a16:creationId xmlns:a16="http://schemas.microsoft.com/office/drawing/2014/main" id="{4AA00301-FD5E-4A72-B5A4-130A83E9A973}"/>
                      </a:ext>
                    </a:extLst>
                  </p:cNvPr>
                  <p:cNvSpPr>
                    <a:spLocks/>
                  </p:cNvSpPr>
                  <p:nvPr/>
                </p:nvSpPr>
                <p:spPr bwMode="auto">
                  <a:xfrm>
                    <a:off x="8817145" y="5862985"/>
                    <a:ext cx="118213" cy="33799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146" name="Freeform 379">
                  <a:extLst>
                    <a:ext uri="{FF2B5EF4-FFF2-40B4-BE49-F238E27FC236}">
                      <a16:creationId xmlns:a16="http://schemas.microsoft.com/office/drawing/2014/main" id="{D63EAAAF-7C14-4F81-832C-F8D18AE506D4}"/>
                    </a:ext>
                  </a:extLst>
                </p:cNvPr>
                <p:cNvSpPr>
                  <a:spLocks noChangeAspect="1"/>
                </p:cNvSpPr>
                <p:nvPr/>
              </p:nvSpPr>
              <p:spPr bwMode="black">
                <a:xfrm>
                  <a:off x="9756164" y="5515355"/>
                  <a:ext cx="315632" cy="562707"/>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47" name="Picture 146">
                  <a:extLst>
                    <a:ext uri="{FF2B5EF4-FFF2-40B4-BE49-F238E27FC236}">
                      <a16:creationId xmlns:a16="http://schemas.microsoft.com/office/drawing/2014/main" id="{85A0E3A6-3C5A-4DC7-8B20-86F744414453}"/>
                    </a:ext>
                  </a:extLst>
                </p:cNvPr>
                <p:cNvPicPr>
                  <a:picLocks noChangeAspect="1"/>
                </p:cNvPicPr>
                <p:nvPr/>
              </p:nvPicPr>
              <p:blipFill>
                <a:blip r:embed="rId7" cstate="email">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a:xfrm>
                  <a:off x="9822974" y="5669346"/>
                  <a:ext cx="182012" cy="224480"/>
                </a:xfrm>
                <a:prstGeom prst="rect">
                  <a:avLst/>
                </a:prstGeom>
              </p:spPr>
            </p:pic>
          </p:grpSp>
        </p:grpSp>
        <p:grpSp>
          <p:nvGrpSpPr>
            <p:cNvPr id="119" name="Group 118">
              <a:extLst>
                <a:ext uri="{FF2B5EF4-FFF2-40B4-BE49-F238E27FC236}">
                  <a16:creationId xmlns:a16="http://schemas.microsoft.com/office/drawing/2014/main" id="{C1961CCE-83B0-4054-A24C-B8F79515119B}"/>
                </a:ext>
              </a:extLst>
            </p:cNvPr>
            <p:cNvGrpSpPr/>
            <p:nvPr/>
          </p:nvGrpSpPr>
          <p:grpSpPr>
            <a:xfrm>
              <a:off x="1918987" y="3103981"/>
              <a:ext cx="273820" cy="470392"/>
              <a:chOff x="9002225" y="4856834"/>
              <a:chExt cx="250199" cy="429814"/>
            </a:xfrm>
          </p:grpSpPr>
          <p:grpSp>
            <p:nvGrpSpPr>
              <p:cNvPr id="120" name="Group 119">
                <a:extLst>
                  <a:ext uri="{FF2B5EF4-FFF2-40B4-BE49-F238E27FC236}">
                    <a16:creationId xmlns:a16="http://schemas.microsoft.com/office/drawing/2014/main" id="{9037976D-EB39-4ED5-B1FC-37C2C9867104}"/>
                  </a:ext>
                </a:extLst>
              </p:cNvPr>
              <p:cNvGrpSpPr>
                <a:grpSpLocks noChangeAspect="1"/>
              </p:cNvGrpSpPr>
              <p:nvPr/>
            </p:nvGrpSpPr>
            <p:grpSpPr>
              <a:xfrm>
                <a:off x="9002225" y="4856834"/>
                <a:ext cx="250199" cy="429814"/>
                <a:chOff x="7170738" y="7689850"/>
                <a:chExt cx="692150" cy="1189038"/>
              </a:xfrm>
            </p:grpSpPr>
            <p:sp>
              <p:nvSpPr>
                <p:cNvPr id="122" name="Freeform 10">
                  <a:extLst>
                    <a:ext uri="{FF2B5EF4-FFF2-40B4-BE49-F238E27FC236}">
                      <a16:creationId xmlns:a16="http://schemas.microsoft.com/office/drawing/2014/main" id="{9B88328A-0BB1-48FA-A57E-C984ED87D3D2}"/>
                    </a:ext>
                  </a:extLst>
                </p:cNvPr>
                <p:cNvSpPr>
                  <a:spLocks/>
                </p:cNvSpPr>
                <p:nvPr/>
              </p:nvSpPr>
              <p:spPr bwMode="auto">
                <a:xfrm>
                  <a:off x="7170738" y="7689850"/>
                  <a:ext cx="692150" cy="1189038"/>
                </a:xfrm>
                <a:custGeom>
                  <a:avLst/>
                  <a:gdLst>
                    <a:gd name="T0" fmla="*/ 172 w 184"/>
                    <a:gd name="T1" fmla="*/ 0 h 314"/>
                    <a:gd name="T2" fmla="*/ 12 w 184"/>
                    <a:gd name="T3" fmla="*/ 0 h 314"/>
                    <a:gd name="T4" fmla="*/ 0 w 184"/>
                    <a:gd name="T5" fmla="*/ 12 h 314"/>
                    <a:gd name="T6" fmla="*/ 0 w 184"/>
                    <a:gd name="T7" fmla="*/ 302 h 314"/>
                    <a:gd name="T8" fmla="*/ 12 w 184"/>
                    <a:gd name="T9" fmla="*/ 314 h 314"/>
                    <a:gd name="T10" fmla="*/ 172 w 184"/>
                    <a:gd name="T11" fmla="*/ 314 h 314"/>
                    <a:gd name="T12" fmla="*/ 184 w 184"/>
                    <a:gd name="T13" fmla="*/ 302 h 314"/>
                    <a:gd name="T14" fmla="*/ 184 w 184"/>
                    <a:gd name="T15" fmla="*/ 12 h 314"/>
                    <a:gd name="T16" fmla="*/ 172 w 184"/>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314">
                      <a:moveTo>
                        <a:pt x="172" y="0"/>
                      </a:moveTo>
                      <a:cubicBezTo>
                        <a:pt x="12" y="0"/>
                        <a:pt x="12" y="0"/>
                        <a:pt x="12" y="0"/>
                      </a:cubicBezTo>
                      <a:cubicBezTo>
                        <a:pt x="6" y="0"/>
                        <a:pt x="0" y="5"/>
                        <a:pt x="0" y="12"/>
                      </a:cubicBezTo>
                      <a:cubicBezTo>
                        <a:pt x="0" y="302"/>
                        <a:pt x="0" y="302"/>
                        <a:pt x="0" y="302"/>
                      </a:cubicBezTo>
                      <a:cubicBezTo>
                        <a:pt x="0" y="308"/>
                        <a:pt x="6" y="314"/>
                        <a:pt x="12" y="314"/>
                      </a:cubicBezTo>
                      <a:cubicBezTo>
                        <a:pt x="172" y="314"/>
                        <a:pt x="172" y="314"/>
                        <a:pt x="172" y="314"/>
                      </a:cubicBezTo>
                      <a:cubicBezTo>
                        <a:pt x="178" y="314"/>
                        <a:pt x="184" y="308"/>
                        <a:pt x="184" y="302"/>
                      </a:cubicBezTo>
                      <a:cubicBezTo>
                        <a:pt x="184" y="12"/>
                        <a:pt x="184" y="12"/>
                        <a:pt x="184" y="12"/>
                      </a:cubicBezTo>
                      <a:cubicBezTo>
                        <a:pt x="184" y="5"/>
                        <a:pt x="178" y="0"/>
                        <a:pt x="172" y="0"/>
                      </a:cubicBezTo>
                    </a:path>
                  </a:pathLst>
                </a:custGeom>
                <a:solidFill>
                  <a:schemeClr val="tx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23" name="Rectangle 11">
                  <a:extLst>
                    <a:ext uri="{FF2B5EF4-FFF2-40B4-BE49-F238E27FC236}">
                      <a16:creationId xmlns:a16="http://schemas.microsoft.com/office/drawing/2014/main" id="{AA58FED4-7806-43FA-8A2B-2B0987343BDE}"/>
                    </a:ext>
                  </a:extLst>
                </p:cNvPr>
                <p:cNvSpPr>
                  <a:spLocks noChangeArrowheads="1"/>
                </p:cNvSpPr>
                <p:nvPr/>
              </p:nvSpPr>
              <p:spPr bwMode="auto">
                <a:xfrm>
                  <a:off x="7239000" y="7758113"/>
                  <a:ext cx="555625" cy="935038"/>
                </a:xfrm>
                <a:prstGeom prst="rect">
                  <a:avLst/>
                </a:prstGeom>
                <a:solidFill>
                  <a:srgbClr val="0C5D0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24" name="Rectangle 12">
                  <a:extLst>
                    <a:ext uri="{FF2B5EF4-FFF2-40B4-BE49-F238E27FC236}">
                      <a16:creationId xmlns:a16="http://schemas.microsoft.com/office/drawing/2014/main" id="{DCA8D138-DAAB-4E8C-9FF7-AC172D19CE0F}"/>
                    </a:ext>
                  </a:extLst>
                </p:cNvPr>
                <p:cNvSpPr>
                  <a:spLocks noChangeArrowheads="1"/>
                </p:cNvSpPr>
                <p:nvPr/>
              </p:nvSpPr>
              <p:spPr bwMode="auto">
                <a:xfrm>
                  <a:off x="7239000" y="7758113"/>
                  <a:ext cx="555625" cy="93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25" name="Freeform 13">
                  <a:extLst>
                    <a:ext uri="{FF2B5EF4-FFF2-40B4-BE49-F238E27FC236}">
                      <a16:creationId xmlns:a16="http://schemas.microsoft.com/office/drawing/2014/main" id="{3417288E-3A4B-44A7-825A-CD8C7138EAD3}"/>
                    </a:ext>
                  </a:extLst>
                </p:cNvPr>
                <p:cNvSpPr>
                  <a:spLocks/>
                </p:cNvSpPr>
                <p:nvPr/>
              </p:nvSpPr>
              <p:spPr bwMode="auto">
                <a:xfrm>
                  <a:off x="7412038" y="8750300"/>
                  <a:ext cx="209550" cy="26988"/>
                </a:xfrm>
                <a:custGeom>
                  <a:avLst/>
                  <a:gdLst>
                    <a:gd name="T0" fmla="*/ 56 w 56"/>
                    <a:gd name="T1" fmla="*/ 3 h 7"/>
                    <a:gd name="T2" fmla="*/ 52 w 56"/>
                    <a:gd name="T3" fmla="*/ 7 h 7"/>
                    <a:gd name="T4" fmla="*/ 4 w 56"/>
                    <a:gd name="T5" fmla="*/ 7 h 7"/>
                    <a:gd name="T6" fmla="*/ 0 w 56"/>
                    <a:gd name="T7" fmla="*/ 3 h 7"/>
                    <a:gd name="T8" fmla="*/ 4 w 56"/>
                    <a:gd name="T9" fmla="*/ 0 h 7"/>
                    <a:gd name="T10" fmla="*/ 52 w 56"/>
                    <a:gd name="T11" fmla="*/ 0 h 7"/>
                    <a:gd name="T12" fmla="*/ 56 w 5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6" y="3"/>
                      </a:moveTo>
                      <a:cubicBezTo>
                        <a:pt x="56" y="5"/>
                        <a:pt x="54" y="7"/>
                        <a:pt x="52" y="7"/>
                      </a:cubicBezTo>
                      <a:cubicBezTo>
                        <a:pt x="4" y="7"/>
                        <a:pt x="4" y="7"/>
                        <a:pt x="4" y="7"/>
                      </a:cubicBezTo>
                      <a:cubicBezTo>
                        <a:pt x="2" y="7"/>
                        <a:pt x="0" y="5"/>
                        <a:pt x="0" y="3"/>
                      </a:cubicBezTo>
                      <a:cubicBezTo>
                        <a:pt x="0" y="1"/>
                        <a:pt x="2" y="0"/>
                        <a:pt x="4" y="0"/>
                      </a:cubicBezTo>
                      <a:cubicBezTo>
                        <a:pt x="52" y="0"/>
                        <a:pt x="52" y="0"/>
                        <a:pt x="52" y="0"/>
                      </a:cubicBezTo>
                      <a:cubicBezTo>
                        <a:pt x="54" y="0"/>
                        <a:pt x="56" y="1"/>
                        <a:pt x="56" y="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26" name="Rectangle 14">
                  <a:extLst>
                    <a:ext uri="{FF2B5EF4-FFF2-40B4-BE49-F238E27FC236}">
                      <a16:creationId xmlns:a16="http://schemas.microsoft.com/office/drawing/2014/main" id="{F29BD296-A8C9-47A5-AFFE-363B0B050958}"/>
                    </a:ext>
                  </a:extLst>
                </p:cNvPr>
                <p:cNvSpPr>
                  <a:spLocks noChangeArrowheads="1"/>
                </p:cNvSpPr>
                <p:nvPr/>
              </p:nvSpPr>
              <p:spPr bwMode="auto">
                <a:xfrm>
                  <a:off x="7239000" y="8693150"/>
                  <a:ext cx="184150" cy="1588"/>
                </a:xfrm>
                <a:prstGeom prst="rect">
                  <a:avLst/>
                </a:prstGeom>
                <a:solidFill>
                  <a:srgbClr val="5C476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27" name="Freeform 15">
                  <a:extLst>
                    <a:ext uri="{FF2B5EF4-FFF2-40B4-BE49-F238E27FC236}">
                      <a16:creationId xmlns:a16="http://schemas.microsoft.com/office/drawing/2014/main" id="{E153054E-9307-4D25-AE10-7FABEAFD84A4}"/>
                    </a:ext>
                  </a:extLst>
                </p:cNvPr>
                <p:cNvSpPr>
                  <a:spLocks/>
                </p:cNvSpPr>
                <p:nvPr/>
              </p:nvSpPr>
              <p:spPr bwMode="auto">
                <a:xfrm>
                  <a:off x="7239000" y="8693150"/>
                  <a:ext cx="184150" cy="0"/>
                </a:xfrm>
                <a:custGeom>
                  <a:avLst/>
                  <a:gdLst>
                    <a:gd name="T0" fmla="*/ 116 w 116"/>
                    <a:gd name="T1" fmla="*/ 0 w 116"/>
                    <a:gd name="T2" fmla="*/ 0 w 116"/>
                    <a:gd name="T3" fmla="*/ 116 w 116"/>
                  </a:gdLst>
                  <a:ahLst/>
                  <a:cxnLst>
                    <a:cxn ang="0">
                      <a:pos x="T0" y="0"/>
                    </a:cxn>
                    <a:cxn ang="0">
                      <a:pos x="T1" y="0"/>
                    </a:cxn>
                    <a:cxn ang="0">
                      <a:pos x="T2" y="0"/>
                    </a:cxn>
                    <a:cxn ang="0">
                      <a:pos x="T3" y="0"/>
                    </a:cxn>
                  </a:cxnLst>
                  <a:rect l="0" t="0" r="r" b="b"/>
                  <a:pathLst>
                    <a:path w="116">
                      <a:moveTo>
                        <a:pt x="116" y="0"/>
                      </a:moveTo>
                      <a:lnTo>
                        <a:pt x="0" y="0"/>
                      </a:lnTo>
                      <a:lnTo>
                        <a:pt x="0" y="0"/>
                      </a:lnTo>
                      <a:lnTo>
                        <a:pt x="1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0" name="Freeform 16">
                  <a:extLst>
                    <a:ext uri="{FF2B5EF4-FFF2-40B4-BE49-F238E27FC236}">
                      <a16:creationId xmlns:a16="http://schemas.microsoft.com/office/drawing/2014/main" id="{FAD94C7E-6ECD-4969-A6BB-D606D40AD9D0}"/>
                    </a:ext>
                  </a:extLst>
                </p:cNvPr>
                <p:cNvSpPr>
                  <a:spLocks/>
                </p:cNvSpPr>
                <p:nvPr/>
              </p:nvSpPr>
              <p:spPr bwMode="auto">
                <a:xfrm>
                  <a:off x="7239000" y="7758113"/>
                  <a:ext cx="327025" cy="93503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close/>
                    </a:path>
                  </a:pathLst>
                </a:custGeom>
                <a:solidFill>
                  <a:srgbClr val="107C1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1" name="Freeform 17">
                  <a:extLst>
                    <a:ext uri="{FF2B5EF4-FFF2-40B4-BE49-F238E27FC236}">
                      <a16:creationId xmlns:a16="http://schemas.microsoft.com/office/drawing/2014/main" id="{95049DE4-022E-4B8D-8035-7E942FAF63F6}"/>
                    </a:ext>
                  </a:extLst>
                </p:cNvPr>
                <p:cNvSpPr>
                  <a:spLocks/>
                </p:cNvSpPr>
                <p:nvPr/>
              </p:nvSpPr>
              <p:spPr bwMode="auto">
                <a:xfrm>
                  <a:off x="7239000" y="7758113"/>
                  <a:ext cx="327025" cy="935038"/>
                </a:xfrm>
                <a:custGeom>
                  <a:avLst/>
                  <a:gdLst>
                    <a:gd name="T0" fmla="*/ 206 w 206"/>
                    <a:gd name="T1" fmla="*/ 0 h 589"/>
                    <a:gd name="T2" fmla="*/ 0 w 206"/>
                    <a:gd name="T3" fmla="*/ 0 h 589"/>
                    <a:gd name="T4" fmla="*/ 0 w 206"/>
                    <a:gd name="T5" fmla="*/ 589 h 589"/>
                    <a:gd name="T6" fmla="*/ 116 w 206"/>
                    <a:gd name="T7" fmla="*/ 589 h 589"/>
                    <a:gd name="T8" fmla="*/ 206 w 206"/>
                    <a:gd name="T9" fmla="*/ 0 h 589"/>
                  </a:gdLst>
                  <a:ahLst/>
                  <a:cxnLst>
                    <a:cxn ang="0">
                      <a:pos x="T0" y="T1"/>
                    </a:cxn>
                    <a:cxn ang="0">
                      <a:pos x="T2" y="T3"/>
                    </a:cxn>
                    <a:cxn ang="0">
                      <a:pos x="T4" y="T5"/>
                    </a:cxn>
                    <a:cxn ang="0">
                      <a:pos x="T6" y="T7"/>
                    </a:cxn>
                    <a:cxn ang="0">
                      <a:pos x="T8" y="T9"/>
                    </a:cxn>
                  </a:cxnLst>
                  <a:rect l="0" t="0" r="r" b="b"/>
                  <a:pathLst>
                    <a:path w="206" h="589">
                      <a:moveTo>
                        <a:pt x="206" y="0"/>
                      </a:moveTo>
                      <a:lnTo>
                        <a:pt x="0" y="0"/>
                      </a:lnTo>
                      <a:lnTo>
                        <a:pt x="0" y="589"/>
                      </a:lnTo>
                      <a:lnTo>
                        <a:pt x="116" y="589"/>
                      </a:lnTo>
                      <a:lnTo>
                        <a:pt x="20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121" name="Picture 120">
                <a:extLst>
                  <a:ext uri="{FF2B5EF4-FFF2-40B4-BE49-F238E27FC236}">
                    <a16:creationId xmlns:a16="http://schemas.microsoft.com/office/drawing/2014/main" id="{50EC4525-9A39-419C-BACF-931DEC68D843}"/>
                  </a:ext>
                </a:extLst>
              </p:cNvPr>
              <p:cNvPicPr>
                <a:picLocks noChangeAspect="1"/>
              </p:cNvPicPr>
              <p:nvPr/>
            </p:nvPicPr>
            <p:blipFill>
              <a:blip r:embed="rId9" cstate="email">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a:ext>
                </a:extLst>
              </a:blip>
              <a:stretch>
                <a:fillRect/>
              </a:stretch>
            </p:blipFill>
            <p:spPr>
              <a:xfrm>
                <a:off x="9038983" y="4962932"/>
                <a:ext cx="182880" cy="182880"/>
              </a:xfrm>
              <a:prstGeom prst="rect">
                <a:avLst/>
              </a:prstGeom>
            </p:spPr>
          </p:pic>
        </p:grpSp>
      </p:grpSp>
      <p:cxnSp>
        <p:nvCxnSpPr>
          <p:cNvPr id="104" name="Straight Arrow Connector 103">
            <a:extLst>
              <a:ext uri="{FF2B5EF4-FFF2-40B4-BE49-F238E27FC236}">
                <a16:creationId xmlns:a16="http://schemas.microsoft.com/office/drawing/2014/main" id="{CEDED3C0-360D-4D38-8564-0FFC6E9464FA}"/>
              </a:ext>
            </a:extLst>
          </p:cNvPr>
          <p:cNvCxnSpPr>
            <a:cxnSpLocks/>
          </p:cNvCxnSpPr>
          <p:nvPr/>
        </p:nvCxnSpPr>
        <p:spPr>
          <a:xfrm flipV="1">
            <a:off x="1907091" y="2108761"/>
            <a:ext cx="2557651" cy="3123"/>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9CB6E236-8B3B-4E5A-B27D-5CA6611D722E}"/>
              </a:ext>
            </a:extLst>
          </p:cNvPr>
          <p:cNvSpPr txBox="1"/>
          <p:nvPr/>
        </p:nvSpPr>
        <p:spPr>
          <a:xfrm>
            <a:off x="2552153" y="1815110"/>
            <a:ext cx="1043693" cy="4062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1" u="none" strike="noStrike" kern="1200" cap="none" spc="0" normalizeH="0" baseline="0" noProof="0" dirty="0">
                <a:ln>
                  <a:noFill/>
                </a:ln>
                <a:solidFill>
                  <a:srgbClr val="107C10"/>
                </a:solidFill>
                <a:effectLst/>
                <a:uLnTx/>
                <a:uFillTx/>
                <a:latin typeface="Segoe UI"/>
                <a:ea typeface="+mn-ea"/>
                <a:cs typeface="+mn-cs"/>
              </a:rPr>
              <a:t>Read/Write</a:t>
            </a:r>
          </a:p>
        </p:txBody>
      </p:sp>
      <p:sp>
        <p:nvSpPr>
          <p:cNvPr id="173" name="TextBox 172">
            <a:extLst>
              <a:ext uri="{FF2B5EF4-FFF2-40B4-BE49-F238E27FC236}">
                <a16:creationId xmlns:a16="http://schemas.microsoft.com/office/drawing/2014/main" id="{71DE31E1-3DA1-4F0F-AFC7-574AAFCEC8A4}"/>
              </a:ext>
            </a:extLst>
          </p:cNvPr>
          <p:cNvSpPr txBox="1"/>
          <p:nvPr/>
        </p:nvSpPr>
        <p:spPr>
          <a:xfrm>
            <a:off x="307991" y="2746037"/>
            <a:ext cx="1685715" cy="4893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lumMod val="50000"/>
                  </a:srgbClr>
                </a:solidFill>
                <a:effectLst/>
                <a:uLnTx/>
                <a:uFillTx/>
                <a:latin typeface="Segoe UI"/>
                <a:ea typeface="+mn-ea"/>
                <a:cs typeface="+mn-cs"/>
              </a:rPr>
              <a:t>Applications</a:t>
            </a:r>
          </a:p>
        </p:txBody>
      </p:sp>
      <p:pic>
        <p:nvPicPr>
          <p:cNvPr id="107" name="Picture 106">
            <a:extLst>
              <a:ext uri="{FF2B5EF4-FFF2-40B4-BE49-F238E27FC236}">
                <a16:creationId xmlns:a16="http://schemas.microsoft.com/office/drawing/2014/main" id="{287E5D1E-8F8E-4205-AE52-C72E7C5AF4D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876045" y="1585804"/>
            <a:ext cx="554345" cy="577731"/>
          </a:xfrm>
          <a:prstGeom prst="rect">
            <a:avLst/>
          </a:prstGeom>
        </p:spPr>
      </p:pic>
      <p:pic>
        <p:nvPicPr>
          <p:cNvPr id="108" name="Picture 107">
            <a:extLst>
              <a:ext uri="{FF2B5EF4-FFF2-40B4-BE49-F238E27FC236}">
                <a16:creationId xmlns:a16="http://schemas.microsoft.com/office/drawing/2014/main" id="{4331581E-D119-4310-8CB2-8D529AB50F2F}"/>
              </a:ext>
            </a:extLst>
          </p:cNvPr>
          <p:cNvPicPr>
            <a:picLocks noChangeAspect="1"/>
          </p:cNvPicPr>
          <p:nvPr/>
        </p:nvPicPr>
        <p:blipFill>
          <a:blip r:embed="rId12"/>
          <a:stretch>
            <a:fillRect/>
          </a:stretch>
        </p:blipFill>
        <p:spPr>
          <a:xfrm>
            <a:off x="10756215" y="2123682"/>
            <a:ext cx="418163" cy="418600"/>
          </a:xfrm>
          <a:prstGeom prst="rect">
            <a:avLst/>
          </a:prstGeom>
        </p:spPr>
      </p:pic>
      <p:pic>
        <p:nvPicPr>
          <p:cNvPr id="109" name="Picture 108">
            <a:extLst>
              <a:ext uri="{FF2B5EF4-FFF2-40B4-BE49-F238E27FC236}">
                <a16:creationId xmlns:a16="http://schemas.microsoft.com/office/drawing/2014/main" id="{21363AA1-C64D-450C-82C7-11D19B2A5956}"/>
              </a:ext>
            </a:extLst>
          </p:cNvPr>
          <p:cNvPicPr>
            <a:picLocks noChangeAspect="1"/>
          </p:cNvPicPr>
          <p:nvPr/>
        </p:nvPicPr>
        <p:blipFill>
          <a:blip r:embed="rId13"/>
          <a:stretch>
            <a:fillRect/>
          </a:stretch>
        </p:blipFill>
        <p:spPr>
          <a:xfrm>
            <a:off x="11225840" y="2151598"/>
            <a:ext cx="423756" cy="394945"/>
          </a:xfrm>
          <a:prstGeom prst="rect">
            <a:avLst/>
          </a:prstGeom>
        </p:spPr>
      </p:pic>
      <p:sp>
        <p:nvSpPr>
          <p:cNvPr id="174" name="TextBox 173">
            <a:extLst>
              <a:ext uri="{FF2B5EF4-FFF2-40B4-BE49-F238E27FC236}">
                <a16:creationId xmlns:a16="http://schemas.microsoft.com/office/drawing/2014/main" id="{929B7B68-EF02-4798-8CBA-75832E4E86D2}"/>
              </a:ext>
            </a:extLst>
          </p:cNvPr>
          <p:cNvSpPr txBox="1"/>
          <p:nvPr/>
        </p:nvSpPr>
        <p:spPr>
          <a:xfrm>
            <a:off x="10698473" y="2417900"/>
            <a:ext cx="1003457" cy="4893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78D7">
                    <a:lumMod val="50000"/>
                  </a:srgbClr>
                </a:solidFill>
                <a:effectLst/>
                <a:uLnTx/>
                <a:uFillTx/>
                <a:latin typeface="Segoe UI"/>
                <a:ea typeface="+mn-ea"/>
                <a:cs typeface="+mn-cs"/>
              </a:rPr>
              <a:t>Reports</a:t>
            </a:r>
          </a:p>
        </p:txBody>
      </p:sp>
      <p:cxnSp>
        <p:nvCxnSpPr>
          <p:cNvPr id="175" name="Straight Arrow Connector 174">
            <a:extLst>
              <a:ext uri="{FF2B5EF4-FFF2-40B4-BE49-F238E27FC236}">
                <a16:creationId xmlns:a16="http://schemas.microsoft.com/office/drawing/2014/main" id="{0BF41920-B06E-4EFD-9D22-C0A241235643}"/>
              </a:ext>
            </a:extLst>
          </p:cNvPr>
          <p:cNvCxnSpPr>
            <a:cxnSpLocks/>
            <a:stCxn id="108" idx="1"/>
            <a:endCxn id="81" idx="3"/>
          </p:cNvCxnSpPr>
          <p:nvPr/>
        </p:nvCxnSpPr>
        <p:spPr>
          <a:xfrm flipH="1">
            <a:off x="8860648" y="2332982"/>
            <a:ext cx="1895567" cy="2237"/>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CBC7245C-CB83-45C7-8599-0CD515BD06ED}"/>
              </a:ext>
            </a:extLst>
          </p:cNvPr>
          <p:cNvSpPr txBox="1"/>
          <p:nvPr/>
        </p:nvSpPr>
        <p:spPr>
          <a:xfrm>
            <a:off x="9804928" y="2057706"/>
            <a:ext cx="595654" cy="406265"/>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800" b="0" i="1" u="none" strike="noStrike" kern="1200" cap="none" spc="0" normalizeH="0" baseline="0" noProof="0" dirty="0">
                <a:ln>
                  <a:noFill/>
                </a:ln>
                <a:solidFill>
                  <a:srgbClr val="107C10"/>
                </a:solidFill>
                <a:effectLst/>
                <a:uLnTx/>
                <a:uFillTx/>
                <a:latin typeface="Segoe UI"/>
                <a:ea typeface="+mn-ea"/>
                <a:cs typeface="+mn-cs"/>
              </a:rPr>
              <a:t>Read</a:t>
            </a:r>
          </a:p>
        </p:txBody>
      </p:sp>
    </p:spTree>
    <p:extLst>
      <p:ext uri="{BB962C8B-B14F-4D97-AF65-F5344CB8AC3E}">
        <p14:creationId xmlns:p14="http://schemas.microsoft.com/office/powerpoint/2010/main" val="38014346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SQL DB Tiers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88" name="Table 87">
            <a:extLst>
              <a:ext uri="{FF2B5EF4-FFF2-40B4-BE49-F238E27FC236}">
                <a16:creationId xmlns:a16="http://schemas.microsoft.com/office/drawing/2014/main" id="{220C0F00-2F9B-4124-B988-66198DF89E73}"/>
              </a:ext>
            </a:extLst>
          </p:cNvPr>
          <p:cNvGraphicFramePr>
            <a:graphicFrameLocks noGrp="1"/>
          </p:cNvGraphicFramePr>
          <p:nvPr>
            <p:extLst>
              <p:ext uri="{D42A27DB-BD31-4B8C-83A1-F6EECF244321}">
                <p14:modId xmlns:p14="http://schemas.microsoft.com/office/powerpoint/2010/main" val="1342255354"/>
              </p:ext>
            </p:extLst>
          </p:nvPr>
        </p:nvGraphicFramePr>
        <p:xfrm>
          <a:off x="252491" y="1451448"/>
          <a:ext cx="11856900" cy="5242560"/>
        </p:xfrm>
        <a:graphic>
          <a:graphicData uri="http://schemas.openxmlformats.org/drawingml/2006/table">
            <a:tbl>
              <a:tblPr firstRow="1" firstCol="1" bandRow="1">
                <a:tableStyleId>{5C22544A-7EE6-4342-B048-85BDC9FD1C3A}</a:tableStyleId>
              </a:tblPr>
              <a:tblGrid>
                <a:gridCol w="2909453">
                  <a:extLst>
                    <a:ext uri="{9D8B030D-6E8A-4147-A177-3AD203B41FA5}">
                      <a16:colId xmlns:a16="http://schemas.microsoft.com/office/drawing/2014/main" val="1385863338"/>
                    </a:ext>
                  </a:extLst>
                </a:gridCol>
                <a:gridCol w="1833307">
                  <a:extLst>
                    <a:ext uri="{9D8B030D-6E8A-4147-A177-3AD203B41FA5}">
                      <a16:colId xmlns:a16="http://schemas.microsoft.com/office/drawing/2014/main" val="1479931634"/>
                    </a:ext>
                  </a:extLst>
                </a:gridCol>
                <a:gridCol w="2371380">
                  <a:extLst>
                    <a:ext uri="{9D8B030D-6E8A-4147-A177-3AD203B41FA5}">
                      <a16:colId xmlns:a16="http://schemas.microsoft.com/office/drawing/2014/main" val="3938447599"/>
                    </a:ext>
                  </a:extLst>
                </a:gridCol>
                <a:gridCol w="2371380">
                  <a:extLst>
                    <a:ext uri="{9D8B030D-6E8A-4147-A177-3AD203B41FA5}">
                      <a16:colId xmlns:a16="http://schemas.microsoft.com/office/drawing/2014/main" val="1195195586"/>
                    </a:ext>
                  </a:extLst>
                </a:gridCol>
                <a:gridCol w="2371380">
                  <a:extLst>
                    <a:ext uri="{9D8B030D-6E8A-4147-A177-3AD203B41FA5}">
                      <a16:colId xmlns:a16="http://schemas.microsoft.com/office/drawing/2014/main" val="188742526"/>
                    </a:ext>
                  </a:extLst>
                </a:gridCol>
              </a:tblGrid>
              <a:tr h="370840">
                <a:tc>
                  <a:txBody>
                    <a:bodyPr/>
                    <a:lstStyle/>
                    <a:p>
                      <a:pPr algn="l" fontAlgn="b"/>
                      <a:endParaRPr lang="en-US" sz="1600" b="0" dirty="0">
                        <a:effectLst/>
                        <a:latin typeface="segoe-ui_semibold"/>
                      </a:endParaRPr>
                    </a:p>
                  </a:txBody>
                  <a:tcPr marL="152400" marR="152400" marT="114300" marB="114300" anchor="b"/>
                </a:tc>
                <a:tc>
                  <a:txBody>
                    <a:bodyPr/>
                    <a:lstStyle/>
                    <a:p>
                      <a:pPr algn="r" fontAlgn="b"/>
                      <a:r>
                        <a:rPr lang="en-US" sz="1600" b="1">
                          <a:effectLst/>
                          <a:latin typeface="segoe-ui_bold"/>
                        </a:rPr>
                        <a:t>Basic</a:t>
                      </a:r>
                      <a:endParaRPr lang="en-US" sz="1600" b="0">
                        <a:effectLst/>
                        <a:latin typeface="segoe-ui_semibold"/>
                      </a:endParaRPr>
                    </a:p>
                  </a:txBody>
                  <a:tcPr marL="152400" marR="152400" marT="114300" marB="114300" anchor="b"/>
                </a:tc>
                <a:tc>
                  <a:txBody>
                    <a:bodyPr/>
                    <a:lstStyle/>
                    <a:p>
                      <a:pPr algn="r" fontAlgn="b"/>
                      <a:r>
                        <a:rPr lang="en-US" sz="1600" b="1">
                          <a:effectLst/>
                          <a:latin typeface="segoe-ui_bold"/>
                        </a:rPr>
                        <a:t>Standard</a:t>
                      </a:r>
                      <a:endParaRPr lang="en-US" sz="1600" b="0">
                        <a:effectLst/>
                        <a:latin typeface="segoe-ui_semibold"/>
                      </a:endParaRPr>
                    </a:p>
                  </a:txBody>
                  <a:tcPr marL="152400" marR="152400" marT="114300" marB="114300" anchor="b"/>
                </a:tc>
                <a:tc>
                  <a:txBody>
                    <a:bodyPr/>
                    <a:lstStyle/>
                    <a:p>
                      <a:pPr algn="r" fontAlgn="b"/>
                      <a:r>
                        <a:rPr lang="en-US" sz="1600" b="1">
                          <a:effectLst/>
                          <a:latin typeface="segoe-ui_bold"/>
                        </a:rPr>
                        <a:t>Premium</a:t>
                      </a:r>
                      <a:endParaRPr lang="en-US" sz="1600" b="0">
                        <a:effectLst/>
                        <a:latin typeface="segoe-ui_semibold"/>
                      </a:endParaRPr>
                    </a:p>
                  </a:txBody>
                  <a:tcPr marL="152400" marR="152400" marT="114300" marB="114300" anchor="b"/>
                </a:tc>
                <a:tc>
                  <a:txBody>
                    <a:bodyPr/>
                    <a:lstStyle/>
                    <a:p>
                      <a:pPr algn="r" fontAlgn="b"/>
                      <a:r>
                        <a:rPr lang="en-US" sz="1600" b="1" i="1" dirty="0">
                          <a:solidFill>
                            <a:srgbClr val="FF0000"/>
                          </a:solidFill>
                          <a:effectLst/>
                          <a:latin typeface="segoe-ui_bold"/>
                        </a:rPr>
                        <a:t>Premium RS</a:t>
                      </a:r>
                      <a:endParaRPr lang="en-US" sz="1600" b="0" i="1" dirty="0">
                        <a:solidFill>
                          <a:srgbClr val="FF0000"/>
                        </a:solidFill>
                        <a:effectLst/>
                        <a:latin typeface="segoe-ui_semibold"/>
                      </a:endParaRPr>
                    </a:p>
                  </a:txBody>
                  <a:tcPr marL="152400" marR="152400" marT="114300" marB="114300" anchor="b"/>
                </a:tc>
                <a:extLst>
                  <a:ext uri="{0D108BD9-81ED-4DB2-BD59-A6C34878D82A}">
                    <a16:rowId xmlns:a16="http://schemas.microsoft.com/office/drawing/2014/main" val="3442106723"/>
                  </a:ext>
                </a:extLst>
              </a:tr>
              <a:tr h="370840">
                <a:tc>
                  <a:txBody>
                    <a:bodyPr/>
                    <a:lstStyle/>
                    <a:p>
                      <a:pPr algn="l" fontAlgn="t"/>
                      <a:r>
                        <a:rPr lang="en-US" sz="1600">
                          <a:effectLst/>
                        </a:rPr>
                        <a:t>Target workload</a:t>
                      </a:r>
                    </a:p>
                  </a:txBody>
                  <a:tcPr marL="152400" marR="152400" marT="114300" marB="114300"/>
                </a:tc>
                <a:tc>
                  <a:txBody>
                    <a:bodyPr/>
                    <a:lstStyle/>
                    <a:p>
                      <a:pPr algn="r" fontAlgn="t"/>
                      <a:r>
                        <a:rPr lang="en-US" sz="1600" dirty="0">
                          <a:effectLst/>
                        </a:rPr>
                        <a:t>Development and production</a:t>
                      </a:r>
                    </a:p>
                  </a:txBody>
                  <a:tcPr marL="152400" marR="152400" marT="114300" marB="114300"/>
                </a:tc>
                <a:tc>
                  <a:txBody>
                    <a:bodyPr/>
                    <a:lstStyle/>
                    <a:p>
                      <a:pPr algn="r" fontAlgn="t"/>
                      <a:r>
                        <a:rPr lang="en-US" sz="1600">
                          <a:effectLst/>
                        </a:rPr>
                        <a:t>Development and production</a:t>
                      </a:r>
                    </a:p>
                  </a:txBody>
                  <a:tcPr marL="152400" marR="152400" marT="114300" marB="114300"/>
                </a:tc>
                <a:tc>
                  <a:txBody>
                    <a:bodyPr/>
                    <a:lstStyle/>
                    <a:p>
                      <a:pPr algn="r" fontAlgn="t"/>
                      <a:r>
                        <a:rPr lang="en-US" sz="1600" dirty="0">
                          <a:effectLst/>
                        </a:rPr>
                        <a:t>Development and production</a:t>
                      </a:r>
                    </a:p>
                  </a:txBody>
                  <a:tcPr marL="152400" marR="152400" marT="114300" marB="114300"/>
                </a:tc>
                <a:tc>
                  <a:txBody>
                    <a:bodyPr/>
                    <a:lstStyle/>
                    <a:p>
                      <a:pPr algn="r" fontAlgn="t"/>
                      <a:r>
                        <a:rPr lang="en-US" sz="1600" dirty="0">
                          <a:effectLst/>
                        </a:rPr>
                        <a:t>Workload that can tolerate data loss up to 5-minutes due to service failures</a:t>
                      </a:r>
                    </a:p>
                  </a:txBody>
                  <a:tcPr marL="152400" marR="152400" marT="114300" marB="114300"/>
                </a:tc>
                <a:extLst>
                  <a:ext uri="{0D108BD9-81ED-4DB2-BD59-A6C34878D82A}">
                    <a16:rowId xmlns:a16="http://schemas.microsoft.com/office/drawing/2014/main" val="3389654424"/>
                  </a:ext>
                </a:extLst>
              </a:tr>
              <a:tr h="370840">
                <a:tc>
                  <a:txBody>
                    <a:bodyPr/>
                    <a:lstStyle/>
                    <a:p>
                      <a:pPr algn="l" fontAlgn="t"/>
                      <a:r>
                        <a:rPr lang="en-US" sz="1600">
                          <a:effectLst/>
                        </a:rPr>
                        <a:t>Uptime SLA</a:t>
                      </a:r>
                    </a:p>
                  </a:txBody>
                  <a:tcPr marL="152400" marR="152400" marT="114300" marB="114300"/>
                </a:tc>
                <a:tc>
                  <a:txBody>
                    <a:bodyPr/>
                    <a:lstStyle/>
                    <a:p>
                      <a:pPr algn="r" fontAlgn="t"/>
                      <a:r>
                        <a:rPr lang="en-US" sz="1600">
                          <a:effectLst/>
                        </a:rPr>
                        <a:t>99.99%</a:t>
                      </a:r>
                    </a:p>
                  </a:txBody>
                  <a:tcPr marL="152400" marR="152400" marT="114300" marB="114300"/>
                </a:tc>
                <a:tc>
                  <a:txBody>
                    <a:bodyPr/>
                    <a:lstStyle/>
                    <a:p>
                      <a:pPr algn="r" fontAlgn="t"/>
                      <a:r>
                        <a:rPr lang="en-US" sz="1600">
                          <a:effectLst/>
                        </a:rPr>
                        <a:t>99.99%</a:t>
                      </a:r>
                    </a:p>
                  </a:txBody>
                  <a:tcPr marL="152400" marR="152400" marT="114300" marB="114300"/>
                </a:tc>
                <a:tc>
                  <a:txBody>
                    <a:bodyPr/>
                    <a:lstStyle/>
                    <a:p>
                      <a:pPr algn="r" fontAlgn="t"/>
                      <a:r>
                        <a:rPr lang="en-US" sz="1600">
                          <a:effectLst/>
                        </a:rPr>
                        <a:t>99.99%</a:t>
                      </a:r>
                    </a:p>
                  </a:txBody>
                  <a:tcPr marL="152400" marR="152400" marT="114300" marB="114300"/>
                </a:tc>
                <a:tc>
                  <a:txBody>
                    <a:bodyPr/>
                    <a:lstStyle/>
                    <a:p>
                      <a:pPr algn="r" fontAlgn="t"/>
                      <a:r>
                        <a:rPr lang="en-US" sz="1600" dirty="0">
                          <a:effectLst/>
                        </a:rPr>
                        <a:t>N/A</a:t>
                      </a:r>
                    </a:p>
                  </a:txBody>
                  <a:tcPr marL="152400" marR="152400" marT="114300" marB="114300"/>
                </a:tc>
                <a:extLst>
                  <a:ext uri="{0D108BD9-81ED-4DB2-BD59-A6C34878D82A}">
                    <a16:rowId xmlns:a16="http://schemas.microsoft.com/office/drawing/2014/main" val="1886252524"/>
                  </a:ext>
                </a:extLst>
              </a:tr>
              <a:tr h="370840">
                <a:tc>
                  <a:txBody>
                    <a:bodyPr/>
                    <a:lstStyle/>
                    <a:p>
                      <a:pPr algn="l" fontAlgn="t"/>
                      <a:r>
                        <a:rPr lang="en-US" sz="1600">
                          <a:effectLst/>
                        </a:rPr>
                        <a:t>Backup retention</a:t>
                      </a:r>
                    </a:p>
                  </a:txBody>
                  <a:tcPr marL="152400" marR="152400" marT="114300" marB="114300"/>
                </a:tc>
                <a:tc>
                  <a:txBody>
                    <a:bodyPr/>
                    <a:lstStyle/>
                    <a:p>
                      <a:pPr algn="r" fontAlgn="t"/>
                      <a:r>
                        <a:rPr lang="en-US" sz="1600">
                          <a:effectLst/>
                        </a:rPr>
                        <a:t>7 days</a:t>
                      </a:r>
                    </a:p>
                  </a:txBody>
                  <a:tcPr marL="152400" marR="152400" marT="114300" marB="114300"/>
                </a:tc>
                <a:tc>
                  <a:txBody>
                    <a:bodyPr/>
                    <a:lstStyle/>
                    <a:p>
                      <a:pPr algn="r" fontAlgn="t"/>
                      <a:r>
                        <a:rPr lang="en-US" sz="1600">
                          <a:effectLst/>
                        </a:rPr>
                        <a:t>35 days</a:t>
                      </a:r>
                    </a:p>
                  </a:txBody>
                  <a:tcPr marL="152400" marR="152400" marT="114300" marB="114300"/>
                </a:tc>
                <a:tc>
                  <a:txBody>
                    <a:bodyPr/>
                    <a:lstStyle/>
                    <a:p>
                      <a:pPr algn="r" fontAlgn="t"/>
                      <a:r>
                        <a:rPr lang="en-US" sz="1600">
                          <a:effectLst/>
                        </a:rPr>
                        <a:t>35 days</a:t>
                      </a:r>
                    </a:p>
                  </a:txBody>
                  <a:tcPr marL="152400" marR="152400" marT="114300" marB="114300"/>
                </a:tc>
                <a:tc>
                  <a:txBody>
                    <a:bodyPr/>
                    <a:lstStyle/>
                    <a:p>
                      <a:pPr algn="r" fontAlgn="t"/>
                      <a:r>
                        <a:rPr lang="en-US" sz="1600" dirty="0">
                          <a:effectLst/>
                        </a:rPr>
                        <a:t>35 days</a:t>
                      </a:r>
                    </a:p>
                  </a:txBody>
                  <a:tcPr marL="152400" marR="152400" marT="114300" marB="114300"/>
                </a:tc>
                <a:extLst>
                  <a:ext uri="{0D108BD9-81ED-4DB2-BD59-A6C34878D82A}">
                    <a16:rowId xmlns:a16="http://schemas.microsoft.com/office/drawing/2014/main" val="1459085015"/>
                  </a:ext>
                </a:extLst>
              </a:tr>
              <a:tr h="370840">
                <a:tc>
                  <a:txBody>
                    <a:bodyPr/>
                    <a:lstStyle/>
                    <a:p>
                      <a:pPr algn="l" fontAlgn="t"/>
                      <a:r>
                        <a:rPr lang="en-US" sz="1600">
                          <a:effectLst/>
                        </a:rPr>
                        <a:t>CPU</a:t>
                      </a:r>
                    </a:p>
                  </a:txBody>
                  <a:tcPr marL="152400" marR="152400" marT="114300" marB="114300"/>
                </a:tc>
                <a:tc>
                  <a:txBody>
                    <a:bodyPr/>
                    <a:lstStyle/>
                    <a:p>
                      <a:pPr algn="r" fontAlgn="t"/>
                      <a:r>
                        <a:rPr lang="en-US" sz="1600">
                          <a:effectLst/>
                        </a:rPr>
                        <a:t>Low</a:t>
                      </a:r>
                    </a:p>
                  </a:txBody>
                  <a:tcPr marL="152400" marR="152400" marT="114300" marB="114300"/>
                </a:tc>
                <a:tc>
                  <a:txBody>
                    <a:bodyPr/>
                    <a:lstStyle/>
                    <a:p>
                      <a:pPr algn="r" fontAlgn="t"/>
                      <a:r>
                        <a:rPr lang="en-US" sz="1600">
                          <a:effectLst/>
                        </a:rPr>
                        <a:t>Low, Medium, High</a:t>
                      </a:r>
                    </a:p>
                  </a:txBody>
                  <a:tcPr marL="152400" marR="152400" marT="114300" marB="114300"/>
                </a:tc>
                <a:tc>
                  <a:txBody>
                    <a:bodyPr/>
                    <a:lstStyle/>
                    <a:p>
                      <a:pPr algn="r" fontAlgn="t"/>
                      <a:r>
                        <a:rPr lang="en-US" sz="1600">
                          <a:effectLst/>
                        </a:rPr>
                        <a:t>Medium, High</a:t>
                      </a:r>
                    </a:p>
                  </a:txBody>
                  <a:tcPr marL="152400" marR="152400" marT="114300" marB="114300"/>
                </a:tc>
                <a:tc>
                  <a:txBody>
                    <a:bodyPr/>
                    <a:lstStyle/>
                    <a:p>
                      <a:pPr algn="r" fontAlgn="t"/>
                      <a:r>
                        <a:rPr lang="en-US" sz="1600">
                          <a:effectLst/>
                        </a:rPr>
                        <a:t>Medium</a:t>
                      </a:r>
                    </a:p>
                  </a:txBody>
                  <a:tcPr marL="152400" marR="152400" marT="114300" marB="114300"/>
                </a:tc>
                <a:extLst>
                  <a:ext uri="{0D108BD9-81ED-4DB2-BD59-A6C34878D82A}">
                    <a16:rowId xmlns:a16="http://schemas.microsoft.com/office/drawing/2014/main" val="538149277"/>
                  </a:ext>
                </a:extLst>
              </a:tr>
              <a:tr h="370840">
                <a:tc>
                  <a:txBody>
                    <a:bodyPr/>
                    <a:lstStyle/>
                    <a:p>
                      <a:pPr algn="l" fontAlgn="t"/>
                      <a:r>
                        <a:rPr lang="en-US" sz="1600">
                          <a:effectLst/>
                        </a:rPr>
                        <a:t>IO throughput</a:t>
                      </a:r>
                    </a:p>
                  </a:txBody>
                  <a:tcPr marL="152400" marR="152400" marT="114300" marB="114300"/>
                </a:tc>
                <a:tc>
                  <a:txBody>
                    <a:bodyPr/>
                    <a:lstStyle/>
                    <a:p>
                      <a:pPr algn="r" fontAlgn="t"/>
                      <a:r>
                        <a:rPr lang="en-US" sz="1600">
                          <a:effectLst/>
                        </a:rPr>
                        <a:t>Low</a:t>
                      </a:r>
                    </a:p>
                  </a:txBody>
                  <a:tcPr marL="152400" marR="152400" marT="114300" marB="114300"/>
                </a:tc>
                <a:tc>
                  <a:txBody>
                    <a:bodyPr/>
                    <a:lstStyle/>
                    <a:p>
                      <a:pPr algn="r" fontAlgn="t"/>
                      <a:r>
                        <a:rPr lang="en-US" sz="1600">
                          <a:effectLst/>
                        </a:rPr>
                        <a:t>Medium</a:t>
                      </a:r>
                    </a:p>
                  </a:txBody>
                  <a:tcPr marL="152400" marR="152400" marT="114300" marB="114300"/>
                </a:tc>
                <a:tc>
                  <a:txBody>
                    <a:bodyPr/>
                    <a:lstStyle/>
                    <a:p>
                      <a:pPr algn="r" fontAlgn="t"/>
                      <a:r>
                        <a:rPr lang="en-US" sz="1600">
                          <a:effectLst/>
                        </a:rPr>
                        <a:t>Order of magnitude higher than Standard</a:t>
                      </a:r>
                    </a:p>
                  </a:txBody>
                  <a:tcPr marL="152400" marR="152400" marT="114300" marB="114300"/>
                </a:tc>
                <a:tc>
                  <a:txBody>
                    <a:bodyPr/>
                    <a:lstStyle/>
                    <a:p>
                      <a:pPr algn="r" fontAlgn="t"/>
                      <a:r>
                        <a:rPr lang="en-US" sz="1600">
                          <a:effectLst/>
                        </a:rPr>
                        <a:t>Same as Premium</a:t>
                      </a:r>
                    </a:p>
                  </a:txBody>
                  <a:tcPr marL="152400" marR="152400" marT="114300" marB="114300"/>
                </a:tc>
                <a:extLst>
                  <a:ext uri="{0D108BD9-81ED-4DB2-BD59-A6C34878D82A}">
                    <a16:rowId xmlns:a16="http://schemas.microsoft.com/office/drawing/2014/main" val="1838032381"/>
                  </a:ext>
                </a:extLst>
              </a:tr>
              <a:tr h="370840">
                <a:tc>
                  <a:txBody>
                    <a:bodyPr/>
                    <a:lstStyle/>
                    <a:p>
                      <a:pPr algn="l" fontAlgn="t"/>
                      <a:r>
                        <a:rPr lang="en-US" sz="1600">
                          <a:effectLst/>
                        </a:rPr>
                        <a:t>IO latency</a:t>
                      </a:r>
                    </a:p>
                  </a:txBody>
                  <a:tcPr marL="152400" marR="152400" marT="114300" marB="114300"/>
                </a:tc>
                <a:tc>
                  <a:txBody>
                    <a:bodyPr/>
                    <a:lstStyle/>
                    <a:p>
                      <a:pPr algn="r" fontAlgn="t"/>
                      <a:r>
                        <a:rPr lang="en-US" sz="1600">
                          <a:effectLst/>
                        </a:rPr>
                        <a:t>Higher than Premium</a:t>
                      </a:r>
                    </a:p>
                  </a:txBody>
                  <a:tcPr marL="152400" marR="152400" marT="114300" marB="114300"/>
                </a:tc>
                <a:tc>
                  <a:txBody>
                    <a:bodyPr/>
                    <a:lstStyle/>
                    <a:p>
                      <a:pPr algn="r" fontAlgn="t"/>
                      <a:r>
                        <a:rPr lang="en-US" sz="1600">
                          <a:effectLst/>
                        </a:rPr>
                        <a:t>Higher than Premium</a:t>
                      </a:r>
                    </a:p>
                  </a:txBody>
                  <a:tcPr marL="152400" marR="152400" marT="114300" marB="114300"/>
                </a:tc>
                <a:tc>
                  <a:txBody>
                    <a:bodyPr/>
                    <a:lstStyle/>
                    <a:p>
                      <a:pPr algn="r" fontAlgn="t"/>
                      <a:r>
                        <a:rPr lang="en-US" sz="1600">
                          <a:effectLst/>
                        </a:rPr>
                        <a:t>Lower than Basic and Standard</a:t>
                      </a:r>
                    </a:p>
                  </a:txBody>
                  <a:tcPr marL="152400" marR="152400" marT="114300" marB="114300"/>
                </a:tc>
                <a:tc>
                  <a:txBody>
                    <a:bodyPr/>
                    <a:lstStyle/>
                    <a:p>
                      <a:pPr algn="r" fontAlgn="t"/>
                      <a:r>
                        <a:rPr lang="en-US" sz="1600">
                          <a:effectLst/>
                        </a:rPr>
                        <a:t>Same as Premium</a:t>
                      </a:r>
                    </a:p>
                  </a:txBody>
                  <a:tcPr marL="152400" marR="152400" marT="114300" marB="114300"/>
                </a:tc>
                <a:extLst>
                  <a:ext uri="{0D108BD9-81ED-4DB2-BD59-A6C34878D82A}">
                    <a16:rowId xmlns:a16="http://schemas.microsoft.com/office/drawing/2014/main" val="1120893477"/>
                  </a:ext>
                </a:extLst>
              </a:tr>
              <a:tr h="370840">
                <a:tc>
                  <a:txBody>
                    <a:bodyPr/>
                    <a:lstStyle/>
                    <a:p>
                      <a:pPr algn="l" fontAlgn="t"/>
                      <a:r>
                        <a:rPr lang="en-US" sz="1600">
                          <a:effectLst/>
                        </a:rPr>
                        <a:t>Columnstore indexing and in-memory OLTP</a:t>
                      </a:r>
                    </a:p>
                  </a:txBody>
                  <a:tcPr marL="152400" marR="152400" marT="114300" marB="114300"/>
                </a:tc>
                <a:tc>
                  <a:txBody>
                    <a:bodyPr/>
                    <a:lstStyle/>
                    <a:p>
                      <a:pPr algn="r" fontAlgn="t"/>
                      <a:r>
                        <a:rPr lang="en-US" sz="1600">
                          <a:effectLst/>
                        </a:rPr>
                        <a:t>N/A</a:t>
                      </a:r>
                    </a:p>
                  </a:txBody>
                  <a:tcPr marL="152400" marR="152400" marT="114300" marB="114300"/>
                </a:tc>
                <a:tc>
                  <a:txBody>
                    <a:bodyPr/>
                    <a:lstStyle/>
                    <a:p>
                      <a:pPr algn="r" fontAlgn="t"/>
                      <a:r>
                        <a:rPr lang="en-US" sz="1600">
                          <a:effectLst/>
                        </a:rPr>
                        <a:t>N/A</a:t>
                      </a:r>
                    </a:p>
                  </a:txBody>
                  <a:tcPr marL="152400" marR="152400" marT="114300" marB="114300"/>
                </a:tc>
                <a:tc>
                  <a:txBody>
                    <a:bodyPr/>
                    <a:lstStyle/>
                    <a:p>
                      <a:pPr algn="r" fontAlgn="t"/>
                      <a:r>
                        <a:rPr lang="en-US" sz="1600">
                          <a:effectLst/>
                        </a:rPr>
                        <a:t>Supported</a:t>
                      </a:r>
                    </a:p>
                  </a:txBody>
                  <a:tcPr marL="152400" marR="152400" marT="114300" marB="114300"/>
                </a:tc>
                <a:tc>
                  <a:txBody>
                    <a:bodyPr/>
                    <a:lstStyle/>
                    <a:p>
                      <a:pPr algn="r" fontAlgn="t"/>
                      <a:r>
                        <a:rPr lang="en-US" sz="1600" dirty="0">
                          <a:effectLst/>
                        </a:rPr>
                        <a:t>Supported</a:t>
                      </a:r>
                    </a:p>
                  </a:txBody>
                  <a:tcPr marL="152400" marR="152400" marT="114300" marB="114300"/>
                </a:tc>
                <a:extLst>
                  <a:ext uri="{0D108BD9-81ED-4DB2-BD59-A6C34878D82A}">
                    <a16:rowId xmlns:a16="http://schemas.microsoft.com/office/drawing/2014/main" val="4276657700"/>
                  </a:ext>
                </a:extLst>
              </a:tr>
            </a:tbl>
          </a:graphicData>
        </a:graphic>
      </p:graphicFrame>
    </p:spTree>
    <p:extLst>
      <p:ext uri="{BB962C8B-B14F-4D97-AF65-F5344CB8AC3E}">
        <p14:creationId xmlns:p14="http://schemas.microsoft.com/office/powerpoint/2010/main" val="30316680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solidFill>
                  <a:srgbClr val="FFFFFF"/>
                </a:solidFill>
                <a:uLnTx/>
                <a:uFillTx/>
                <a:latin typeface="Segoe UI Light"/>
                <a:ea typeface="+mn-ea"/>
                <a:cs typeface="Segoe UI" pitchFamily="34" charset="0"/>
              </a:rPr>
              <a:t>Choosing </a:t>
            </a:r>
            <a:r>
              <a:rPr lang="en-US" spc="0" dirty="0">
                <a:ln/>
                <a:solidFill>
                  <a:srgbClr val="FFFFFF"/>
                </a:solidFill>
                <a:latin typeface="Segoe UI Light"/>
              </a:rPr>
              <a:t>DB Performance Level</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pic>
        <p:nvPicPr>
          <p:cNvPr id="3" name="Picture 2" descr="A close up of a map&#10;&#10;Description generated with very high confidence">
            <a:extLst>
              <a:ext uri="{FF2B5EF4-FFF2-40B4-BE49-F238E27FC236}">
                <a16:creationId xmlns:a16="http://schemas.microsoft.com/office/drawing/2014/main" id="{AC6E995E-5560-498C-A56C-84ECB711366E}"/>
              </a:ext>
            </a:extLst>
          </p:cNvPr>
          <p:cNvPicPr>
            <a:picLocks noChangeAspect="1"/>
          </p:cNvPicPr>
          <p:nvPr/>
        </p:nvPicPr>
        <p:blipFill>
          <a:blip r:embed="rId3"/>
          <a:stretch>
            <a:fillRect/>
          </a:stretch>
        </p:blipFill>
        <p:spPr>
          <a:xfrm>
            <a:off x="1317172" y="1562077"/>
            <a:ext cx="9802129" cy="4508107"/>
          </a:xfrm>
          <a:prstGeom prst="rect">
            <a:avLst/>
          </a:prstGeom>
        </p:spPr>
      </p:pic>
      <p:sp>
        <p:nvSpPr>
          <p:cNvPr id="5" name="TextBox 4">
            <a:extLst>
              <a:ext uri="{FF2B5EF4-FFF2-40B4-BE49-F238E27FC236}">
                <a16:creationId xmlns:a16="http://schemas.microsoft.com/office/drawing/2014/main" id="{FE42A90F-345B-4B1C-9B9F-92DC16840309}"/>
              </a:ext>
            </a:extLst>
          </p:cNvPr>
          <p:cNvSpPr txBox="1"/>
          <p:nvPr/>
        </p:nvSpPr>
        <p:spPr>
          <a:xfrm>
            <a:off x="5013279" y="6229884"/>
            <a:ext cx="240991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4"/>
              </a:rPr>
              <a:t>DTU Calculator</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9811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solidFill>
                  <a:srgbClr val="FFFFFF"/>
                </a:solidFill>
                <a:uLnTx/>
                <a:uFillTx/>
                <a:latin typeface="Segoe UI Light"/>
                <a:ea typeface="+mn-ea"/>
                <a:cs typeface="Segoe UI" pitchFamily="34" charset="0"/>
              </a:rPr>
              <a:t>Database Types</a:t>
            </a:r>
          </a:p>
        </p:txBody>
      </p:sp>
      <p:pic>
        <p:nvPicPr>
          <p:cNvPr id="3" name="Picture 2" descr="A picture containing screenshot&#10;&#10;Description generated with high confidence">
            <a:extLst>
              <a:ext uri="{FF2B5EF4-FFF2-40B4-BE49-F238E27FC236}">
                <a16:creationId xmlns:a16="http://schemas.microsoft.com/office/drawing/2014/main" id="{D1E991D2-3D84-4BB9-914A-BE3AC489E80A}"/>
              </a:ext>
            </a:extLst>
          </p:cNvPr>
          <p:cNvPicPr>
            <a:picLocks noChangeAspect="1"/>
          </p:cNvPicPr>
          <p:nvPr/>
        </p:nvPicPr>
        <p:blipFill>
          <a:blip r:embed="rId3"/>
          <a:stretch>
            <a:fillRect/>
          </a:stretch>
        </p:blipFill>
        <p:spPr>
          <a:xfrm>
            <a:off x="471421" y="2731139"/>
            <a:ext cx="4926421" cy="2869058"/>
          </a:xfrm>
          <a:prstGeom prst="rect">
            <a:avLst/>
          </a:prstGeom>
        </p:spPr>
      </p:pic>
      <p:pic>
        <p:nvPicPr>
          <p:cNvPr id="7" name="Picture 6" descr="A close up of a device&#10;&#10;Description generated with high confidence">
            <a:extLst>
              <a:ext uri="{FF2B5EF4-FFF2-40B4-BE49-F238E27FC236}">
                <a16:creationId xmlns:a16="http://schemas.microsoft.com/office/drawing/2014/main" id="{6799A793-DC81-40CC-8D32-33C9ABA00395}"/>
              </a:ext>
            </a:extLst>
          </p:cNvPr>
          <p:cNvPicPr>
            <a:picLocks noChangeAspect="1"/>
          </p:cNvPicPr>
          <p:nvPr/>
        </p:nvPicPr>
        <p:blipFill>
          <a:blip r:embed="rId4"/>
          <a:stretch>
            <a:fillRect/>
          </a:stretch>
        </p:blipFill>
        <p:spPr>
          <a:xfrm>
            <a:off x="6900957" y="3168594"/>
            <a:ext cx="5334462" cy="2309060"/>
          </a:xfrm>
          <a:prstGeom prst="rect">
            <a:avLst/>
          </a:prstGeom>
        </p:spPr>
      </p:pic>
      <p:sp>
        <p:nvSpPr>
          <p:cNvPr id="8" name="TextBox 7">
            <a:extLst>
              <a:ext uri="{FF2B5EF4-FFF2-40B4-BE49-F238E27FC236}">
                <a16:creationId xmlns:a16="http://schemas.microsoft.com/office/drawing/2014/main" id="{1AE20A9B-C496-47A7-84DB-DA6C166A6750}"/>
              </a:ext>
            </a:extLst>
          </p:cNvPr>
          <p:cNvSpPr txBox="1"/>
          <p:nvPr/>
        </p:nvSpPr>
        <p:spPr>
          <a:xfrm>
            <a:off x="201056" y="2103275"/>
            <a:ext cx="546715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Single Databases</a:t>
            </a:r>
          </a:p>
        </p:txBody>
      </p:sp>
      <p:sp>
        <p:nvSpPr>
          <p:cNvPr id="10" name="TextBox 9">
            <a:extLst>
              <a:ext uri="{FF2B5EF4-FFF2-40B4-BE49-F238E27FC236}">
                <a16:creationId xmlns:a16="http://schemas.microsoft.com/office/drawing/2014/main" id="{72756A6C-972D-42C3-A9A4-E117AD77E388}"/>
              </a:ext>
            </a:extLst>
          </p:cNvPr>
          <p:cNvSpPr txBox="1"/>
          <p:nvPr/>
        </p:nvSpPr>
        <p:spPr>
          <a:xfrm>
            <a:off x="6900956" y="2103275"/>
            <a:ext cx="533446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Elastic Database Pools</a:t>
            </a:r>
          </a:p>
        </p:txBody>
      </p:sp>
      <p:grpSp>
        <p:nvGrpSpPr>
          <p:cNvPr id="11" name="Group 10">
            <a:extLst>
              <a:ext uri="{FF2B5EF4-FFF2-40B4-BE49-F238E27FC236}">
                <a16:creationId xmlns:a16="http://schemas.microsoft.com/office/drawing/2014/main" id="{1F045102-B6BD-44B0-816D-80A7A08AF905}"/>
              </a:ext>
            </a:extLst>
          </p:cNvPr>
          <p:cNvGrpSpPr/>
          <p:nvPr/>
        </p:nvGrpSpPr>
        <p:grpSpPr>
          <a:xfrm>
            <a:off x="5726819" y="1289219"/>
            <a:ext cx="845159" cy="5704808"/>
            <a:chOff x="5687964" y="1452962"/>
            <a:chExt cx="845159" cy="4002831"/>
          </a:xfrm>
        </p:grpSpPr>
        <p:sp>
          <p:nvSpPr>
            <p:cNvPr id="12" name="Chevron 55">
              <a:extLst>
                <a:ext uri="{FF2B5EF4-FFF2-40B4-BE49-F238E27FC236}">
                  <a16:creationId xmlns:a16="http://schemas.microsoft.com/office/drawing/2014/main" id="{E068B2F2-14D5-44DE-B712-13299D582B0D}"/>
                </a:ext>
              </a:extLst>
            </p:cNvPr>
            <p:cNvSpPr/>
            <p:nvPr/>
          </p:nvSpPr>
          <p:spPr>
            <a:xfrm>
              <a:off x="5695774" y="2786258"/>
              <a:ext cx="826979" cy="1339085"/>
            </a:xfrm>
            <a:prstGeom prst="chevron">
              <a:avLst/>
            </a:prstGeom>
            <a:solidFill>
              <a:schemeClr val="tx1"/>
            </a:solidFill>
            <a:ln w="1270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2676" b="0" i="0" u="none" strike="noStrike" kern="0" cap="none" spc="0" normalizeH="0" baseline="0" noProof="0">
                <a:ln>
                  <a:noFill/>
                </a:ln>
                <a:solidFill>
                  <a:srgbClr val="505050"/>
                </a:solidFill>
                <a:effectLst/>
                <a:uLnTx/>
                <a:uFillTx/>
              </a:endParaRPr>
            </a:p>
          </p:txBody>
        </p:sp>
        <p:sp>
          <p:nvSpPr>
            <p:cNvPr id="13" name="Chevron 56">
              <a:extLst>
                <a:ext uri="{FF2B5EF4-FFF2-40B4-BE49-F238E27FC236}">
                  <a16:creationId xmlns:a16="http://schemas.microsoft.com/office/drawing/2014/main" id="{7C42B6CF-B950-4706-BCCD-7F7F247B2F05}"/>
                </a:ext>
              </a:extLst>
            </p:cNvPr>
            <p:cNvSpPr/>
            <p:nvPr/>
          </p:nvSpPr>
          <p:spPr>
            <a:xfrm>
              <a:off x="5706144" y="4116708"/>
              <a:ext cx="826979" cy="1339085"/>
            </a:xfrm>
            <a:prstGeom prst="chevron">
              <a:avLst/>
            </a:prstGeom>
            <a:solidFill>
              <a:schemeClr val="tx1"/>
            </a:solidFill>
            <a:ln w="1270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2676" b="0" i="0" u="none" strike="noStrike" kern="0" cap="none" spc="0" normalizeH="0" baseline="0" noProof="0">
                <a:ln>
                  <a:noFill/>
                </a:ln>
                <a:solidFill>
                  <a:srgbClr val="505050"/>
                </a:solidFill>
                <a:effectLst/>
                <a:uLnTx/>
                <a:uFillTx/>
              </a:endParaRPr>
            </a:p>
          </p:txBody>
        </p:sp>
        <p:sp>
          <p:nvSpPr>
            <p:cNvPr id="14" name="Chevron 57">
              <a:extLst>
                <a:ext uri="{FF2B5EF4-FFF2-40B4-BE49-F238E27FC236}">
                  <a16:creationId xmlns:a16="http://schemas.microsoft.com/office/drawing/2014/main" id="{0A96A636-1B37-4BDA-956A-6967624B92FE}"/>
                </a:ext>
              </a:extLst>
            </p:cNvPr>
            <p:cNvSpPr/>
            <p:nvPr/>
          </p:nvSpPr>
          <p:spPr>
            <a:xfrm>
              <a:off x="5687964" y="1452962"/>
              <a:ext cx="826979" cy="1339085"/>
            </a:xfrm>
            <a:prstGeom prst="chevron">
              <a:avLst/>
            </a:prstGeom>
            <a:solidFill>
              <a:schemeClr val="tx1"/>
            </a:solidFill>
            <a:ln w="12700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2676" b="0" i="0" u="none" strike="noStrike" kern="0" cap="none" spc="0" normalizeH="0" baseline="0" noProof="0">
                <a:ln>
                  <a:noFill/>
                </a:ln>
                <a:solidFill>
                  <a:srgbClr val="505050"/>
                </a:solidFill>
                <a:effectLst/>
                <a:uLnTx/>
                <a:uFillTx/>
              </a:endParaRPr>
            </a:p>
          </p:txBody>
        </p:sp>
      </p:grpSp>
      <p:sp>
        <p:nvSpPr>
          <p:cNvPr id="9" name="TextBox 8">
            <a:extLst>
              <a:ext uri="{FF2B5EF4-FFF2-40B4-BE49-F238E27FC236}">
                <a16:creationId xmlns:a16="http://schemas.microsoft.com/office/drawing/2014/main" id="{91854822-F188-4E19-92D1-DDA07727C12F}"/>
              </a:ext>
            </a:extLst>
          </p:cNvPr>
          <p:cNvSpPr txBox="1"/>
          <p:nvPr/>
        </p:nvSpPr>
        <p:spPr>
          <a:xfrm>
            <a:off x="6648628" y="5600197"/>
            <a:ext cx="5787847" cy="130189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 shared pool of </a:t>
            </a:r>
            <a:r>
              <a:rPr lang="en-US" sz="1400" dirty="0" err="1">
                <a:gradFill>
                  <a:gsLst>
                    <a:gs pos="2917">
                      <a:schemeClr val="tx1"/>
                    </a:gs>
                    <a:gs pos="30000">
                      <a:schemeClr val="tx1"/>
                    </a:gs>
                  </a:gsLst>
                  <a:lin ang="5400000" scaled="0"/>
                </a:gradFill>
                <a:latin typeface="+mj-lt"/>
              </a:rPr>
              <a:t>eDTUs</a:t>
            </a:r>
            <a:r>
              <a:rPr lang="en-US" sz="1400" dirty="0">
                <a:gradFill>
                  <a:gsLst>
                    <a:gs pos="2917">
                      <a:schemeClr val="tx1"/>
                    </a:gs>
                    <a:gs pos="30000">
                      <a:schemeClr val="tx1"/>
                    </a:gs>
                  </a:gsLst>
                  <a:lin ang="5400000" scaled="0"/>
                </a:gradFill>
                <a:latin typeface="+mj-lt"/>
              </a:rPr>
              <a:t> by multiple DBs enables cost efficiency</a:t>
            </a:r>
            <a:endParaRPr lang="en-US" sz="1600" dirty="0">
              <a:gradFill>
                <a:gsLst>
                  <a:gs pos="2917">
                    <a:schemeClr val="tx1"/>
                  </a:gs>
                  <a:gs pos="30000">
                    <a:schemeClr val="tx1"/>
                  </a:gs>
                </a:gsLst>
                <a:lin ang="5400000" scaled="0"/>
              </a:gradFill>
              <a:latin typeface="+mj-lt"/>
            </a:endParaRPr>
          </a:p>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Auto-scale within set parameters</a:t>
            </a:r>
          </a:p>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Simplified management of large number of DBs</a:t>
            </a:r>
          </a:p>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Adjust </a:t>
            </a:r>
            <a:r>
              <a:rPr lang="en-US" sz="1400" dirty="0" err="1">
                <a:gradFill>
                  <a:gsLst>
                    <a:gs pos="2917">
                      <a:schemeClr val="tx1"/>
                    </a:gs>
                    <a:gs pos="30000">
                      <a:schemeClr val="tx1"/>
                    </a:gs>
                  </a:gsLst>
                  <a:lin ang="5400000" scaled="0"/>
                </a:gradFill>
                <a:latin typeface="+mj-lt"/>
              </a:rPr>
              <a:t>eDTUs</a:t>
            </a:r>
            <a:r>
              <a:rPr lang="en-US" sz="1400" dirty="0">
                <a:gradFill>
                  <a:gsLst>
                    <a:gs pos="2917">
                      <a:schemeClr val="tx1"/>
                    </a:gs>
                    <a:gs pos="30000">
                      <a:schemeClr val="tx1"/>
                    </a:gs>
                  </a:gsLst>
                  <a:lin ang="5400000" scaled="0"/>
                </a:gradFill>
                <a:latin typeface="+mj-lt"/>
              </a:rPr>
              <a:t> for the pool as needed with no down time</a:t>
            </a:r>
          </a:p>
        </p:txBody>
      </p:sp>
      <p:sp>
        <p:nvSpPr>
          <p:cNvPr id="16" name="TextBox 15">
            <a:extLst>
              <a:ext uri="{FF2B5EF4-FFF2-40B4-BE49-F238E27FC236}">
                <a16:creationId xmlns:a16="http://schemas.microsoft.com/office/drawing/2014/main" id="{3B928D1C-4FAB-45C9-BB2A-6D06EA9860D3}"/>
              </a:ext>
            </a:extLst>
          </p:cNvPr>
          <p:cNvSpPr txBox="1"/>
          <p:nvPr/>
        </p:nvSpPr>
        <p:spPr>
          <a:xfrm>
            <a:off x="341832" y="5600081"/>
            <a:ext cx="5204389" cy="130189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Fully managed redundancy, backups, and upgrades</a:t>
            </a:r>
          </a:p>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Wide range of sizes and performance tiers</a:t>
            </a:r>
          </a:p>
          <a:p>
            <a:pPr marL="342900"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Majority of feature parity with SQL Server</a:t>
            </a:r>
          </a:p>
          <a:p>
            <a:pPr marL="342900" indent="-342900">
              <a:lnSpc>
                <a:spcPct val="90000"/>
              </a:lnSpc>
              <a:spcAft>
                <a:spcPts val="600"/>
              </a:spcAft>
              <a:buFont typeface="Arial" panose="020B0604020202020204" pitchFamily="34" charset="0"/>
              <a:buChar char="•"/>
            </a:pPr>
            <a:endParaRPr lang="en-US" sz="14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2734112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Performance Level and Storage Size Limits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3" name="Table 2">
            <a:extLst>
              <a:ext uri="{FF2B5EF4-FFF2-40B4-BE49-F238E27FC236}">
                <a16:creationId xmlns:a16="http://schemas.microsoft.com/office/drawing/2014/main" id="{B1B49B2D-FC25-40C4-869B-86D91048455E}"/>
              </a:ext>
            </a:extLst>
          </p:cNvPr>
          <p:cNvGraphicFramePr>
            <a:graphicFrameLocks noGrp="1"/>
          </p:cNvGraphicFramePr>
          <p:nvPr>
            <p:extLst>
              <p:ext uri="{D42A27DB-BD31-4B8C-83A1-F6EECF244321}">
                <p14:modId xmlns:p14="http://schemas.microsoft.com/office/powerpoint/2010/main" val="995011581"/>
              </p:ext>
            </p:extLst>
          </p:nvPr>
        </p:nvGraphicFramePr>
        <p:xfrm>
          <a:off x="491774" y="2133780"/>
          <a:ext cx="10575030" cy="1112520"/>
        </p:xfrm>
        <a:graphic>
          <a:graphicData uri="http://schemas.openxmlformats.org/drawingml/2006/table">
            <a:tbl>
              <a:tblPr firstRow="1" bandRow="1">
                <a:tableStyleId>{5C22544A-7EE6-4342-B048-85BDC9FD1C3A}</a:tableStyleId>
              </a:tblPr>
              <a:tblGrid>
                <a:gridCol w="4379329">
                  <a:extLst>
                    <a:ext uri="{9D8B030D-6E8A-4147-A177-3AD203B41FA5}">
                      <a16:colId xmlns:a16="http://schemas.microsoft.com/office/drawing/2014/main" val="1359630012"/>
                    </a:ext>
                  </a:extLst>
                </a:gridCol>
                <a:gridCol w="1555334">
                  <a:extLst>
                    <a:ext uri="{9D8B030D-6E8A-4147-A177-3AD203B41FA5}">
                      <a16:colId xmlns:a16="http://schemas.microsoft.com/office/drawing/2014/main" val="2622942899"/>
                    </a:ext>
                  </a:extLst>
                </a:gridCol>
                <a:gridCol w="1598064">
                  <a:extLst>
                    <a:ext uri="{9D8B030D-6E8A-4147-A177-3AD203B41FA5}">
                      <a16:colId xmlns:a16="http://schemas.microsoft.com/office/drawing/2014/main" val="274830029"/>
                    </a:ext>
                  </a:extLst>
                </a:gridCol>
                <a:gridCol w="1444239">
                  <a:extLst>
                    <a:ext uri="{9D8B030D-6E8A-4147-A177-3AD203B41FA5}">
                      <a16:colId xmlns:a16="http://schemas.microsoft.com/office/drawing/2014/main" val="1201517963"/>
                    </a:ext>
                  </a:extLst>
                </a:gridCol>
                <a:gridCol w="1598064">
                  <a:extLst>
                    <a:ext uri="{9D8B030D-6E8A-4147-A177-3AD203B41FA5}">
                      <a16:colId xmlns:a16="http://schemas.microsoft.com/office/drawing/2014/main" val="2290790187"/>
                    </a:ext>
                  </a:extLst>
                </a:gridCol>
              </a:tblGrid>
              <a:tr h="370840">
                <a:tc>
                  <a:txBody>
                    <a:bodyPr/>
                    <a:lstStyle/>
                    <a:p>
                      <a:pPr algn="l" fontAlgn="b"/>
                      <a:endParaRPr lang="en-US" sz="1600" b="0" dirty="0">
                        <a:effectLst/>
                        <a:latin typeface="segoe-ui_semibold"/>
                      </a:endParaRPr>
                    </a:p>
                  </a:txBody>
                  <a:tcPr marL="45720" marR="45720" anchor="b"/>
                </a:tc>
                <a:tc>
                  <a:txBody>
                    <a:bodyPr/>
                    <a:lstStyle/>
                    <a:p>
                      <a:pPr algn="r" fontAlgn="b"/>
                      <a:r>
                        <a:rPr lang="en-US" sz="1600" b="1">
                          <a:effectLst/>
                          <a:latin typeface="segoe-ui_bold"/>
                        </a:rPr>
                        <a:t>Basic</a:t>
                      </a:r>
                      <a:endParaRPr lang="en-US" sz="1600" b="0">
                        <a:effectLst/>
                        <a:latin typeface="segoe-ui_semibold"/>
                      </a:endParaRPr>
                    </a:p>
                  </a:txBody>
                  <a:tcPr marL="45720" marR="45720" anchor="b"/>
                </a:tc>
                <a:tc>
                  <a:txBody>
                    <a:bodyPr/>
                    <a:lstStyle/>
                    <a:p>
                      <a:pPr algn="r" fontAlgn="b"/>
                      <a:r>
                        <a:rPr lang="en-US" sz="1600" b="1" dirty="0">
                          <a:effectLst/>
                          <a:latin typeface="segoe-ui_bold"/>
                        </a:rPr>
                        <a:t>Standard</a:t>
                      </a:r>
                      <a:endParaRPr lang="en-US" sz="1600" b="0" dirty="0">
                        <a:effectLst/>
                        <a:latin typeface="segoe-ui_semibold"/>
                      </a:endParaRPr>
                    </a:p>
                  </a:txBody>
                  <a:tcPr marL="45720" marR="45720" anchor="b"/>
                </a:tc>
                <a:tc>
                  <a:txBody>
                    <a:bodyPr/>
                    <a:lstStyle/>
                    <a:p>
                      <a:pPr algn="r" fontAlgn="b"/>
                      <a:r>
                        <a:rPr lang="en-US" sz="1600" b="1">
                          <a:effectLst/>
                          <a:latin typeface="segoe-ui_bold"/>
                        </a:rPr>
                        <a:t>Premium</a:t>
                      </a:r>
                      <a:endParaRPr lang="en-US" sz="1600" b="0">
                        <a:effectLst/>
                        <a:latin typeface="segoe-ui_semibold"/>
                      </a:endParaRPr>
                    </a:p>
                  </a:txBody>
                  <a:tcPr marL="45720" marR="45720" anchor="b"/>
                </a:tc>
                <a:tc>
                  <a:txBody>
                    <a:bodyPr/>
                    <a:lstStyle/>
                    <a:p>
                      <a:pPr algn="r" fontAlgn="b"/>
                      <a:r>
                        <a:rPr lang="en-US" sz="1600" b="1" i="1" dirty="0">
                          <a:solidFill>
                            <a:srgbClr val="FF0000"/>
                          </a:solidFill>
                          <a:effectLst/>
                          <a:latin typeface="segoe-ui_bold"/>
                        </a:rPr>
                        <a:t>Premium RS</a:t>
                      </a:r>
                      <a:endParaRPr lang="en-US" sz="1600" b="0" i="1" dirty="0">
                        <a:solidFill>
                          <a:srgbClr val="FF0000"/>
                        </a:solidFill>
                        <a:effectLst/>
                        <a:latin typeface="segoe-ui_semibold"/>
                      </a:endParaRPr>
                    </a:p>
                  </a:txBody>
                  <a:tcPr marL="45720" marR="45720" anchor="b"/>
                </a:tc>
                <a:extLst>
                  <a:ext uri="{0D108BD9-81ED-4DB2-BD59-A6C34878D82A}">
                    <a16:rowId xmlns:a16="http://schemas.microsoft.com/office/drawing/2014/main" val="3496384079"/>
                  </a:ext>
                </a:extLst>
              </a:tr>
              <a:tr h="370840">
                <a:tc>
                  <a:txBody>
                    <a:bodyPr/>
                    <a:lstStyle/>
                    <a:p>
                      <a:pPr algn="l" fontAlgn="t"/>
                      <a:r>
                        <a:rPr lang="en-US" sz="1600">
                          <a:effectLst/>
                        </a:rPr>
                        <a:t>Maximum storage size*</a:t>
                      </a:r>
                    </a:p>
                  </a:txBody>
                  <a:tcPr marL="45720" marR="45720"/>
                </a:tc>
                <a:tc>
                  <a:txBody>
                    <a:bodyPr/>
                    <a:lstStyle/>
                    <a:p>
                      <a:pPr algn="r" fontAlgn="t"/>
                      <a:r>
                        <a:rPr lang="en-US" sz="1600">
                          <a:effectLst/>
                        </a:rPr>
                        <a:t>2 GB</a:t>
                      </a:r>
                    </a:p>
                  </a:txBody>
                  <a:tcPr marL="45720" marR="45720"/>
                </a:tc>
                <a:tc>
                  <a:txBody>
                    <a:bodyPr/>
                    <a:lstStyle/>
                    <a:p>
                      <a:pPr algn="r" fontAlgn="t"/>
                      <a:r>
                        <a:rPr lang="en-US" sz="1600">
                          <a:effectLst/>
                        </a:rPr>
                        <a:t>1 TB</a:t>
                      </a:r>
                    </a:p>
                  </a:txBody>
                  <a:tcPr marL="45720" marR="45720"/>
                </a:tc>
                <a:tc>
                  <a:txBody>
                    <a:bodyPr/>
                    <a:lstStyle/>
                    <a:p>
                      <a:pPr algn="r" fontAlgn="t"/>
                      <a:r>
                        <a:rPr lang="en-US" sz="1600">
                          <a:effectLst/>
                        </a:rPr>
                        <a:t>4 TB</a:t>
                      </a:r>
                    </a:p>
                  </a:txBody>
                  <a:tcPr marL="45720" marR="45720"/>
                </a:tc>
                <a:tc>
                  <a:txBody>
                    <a:bodyPr/>
                    <a:lstStyle/>
                    <a:p>
                      <a:pPr algn="r" fontAlgn="t"/>
                      <a:r>
                        <a:rPr lang="en-US" sz="1600">
                          <a:effectLst/>
                        </a:rPr>
                        <a:t>1 TB</a:t>
                      </a:r>
                    </a:p>
                  </a:txBody>
                  <a:tcPr marL="45720" marR="45720"/>
                </a:tc>
                <a:extLst>
                  <a:ext uri="{0D108BD9-81ED-4DB2-BD59-A6C34878D82A}">
                    <a16:rowId xmlns:a16="http://schemas.microsoft.com/office/drawing/2014/main" val="3390875435"/>
                  </a:ext>
                </a:extLst>
              </a:tr>
              <a:tr h="370840">
                <a:tc>
                  <a:txBody>
                    <a:bodyPr/>
                    <a:lstStyle/>
                    <a:p>
                      <a:pPr algn="l" fontAlgn="t"/>
                      <a:r>
                        <a:rPr lang="en-US" sz="1600">
                          <a:effectLst/>
                        </a:rPr>
                        <a:t>Maximum DTUs</a:t>
                      </a:r>
                    </a:p>
                  </a:txBody>
                  <a:tcPr marL="45720" marR="45720"/>
                </a:tc>
                <a:tc>
                  <a:txBody>
                    <a:bodyPr/>
                    <a:lstStyle/>
                    <a:p>
                      <a:pPr algn="r" fontAlgn="t"/>
                      <a:r>
                        <a:rPr lang="en-US" sz="1600">
                          <a:effectLst/>
                        </a:rPr>
                        <a:t>5</a:t>
                      </a:r>
                    </a:p>
                  </a:txBody>
                  <a:tcPr marL="45720" marR="45720"/>
                </a:tc>
                <a:tc>
                  <a:txBody>
                    <a:bodyPr/>
                    <a:lstStyle/>
                    <a:p>
                      <a:pPr algn="r" fontAlgn="t"/>
                      <a:r>
                        <a:rPr lang="en-US" sz="1600" dirty="0">
                          <a:effectLst/>
                        </a:rPr>
                        <a:t>3000</a:t>
                      </a:r>
                    </a:p>
                  </a:txBody>
                  <a:tcPr marL="45720" marR="45720"/>
                </a:tc>
                <a:tc>
                  <a:txBody>
                    <a:bodyPr/>
                    <a:lstStyle/>
                    <a:p>
                      <a:pPr algn="r" fontAlgn="t"/>
                      <a:r>
                        <a:rPr lang="en-US" sz="1600">
                          <a:effectLst/>
                        </a:rPr>
                        <a:t>4000</a:t>
                      </a:r>
                    </a:p>
                  </a:txBody>
                  <a:tcPr marL="45720" marR="45720"/>
                </a:tc>
                <a:tc>
                  <a:txBody>
                    <a:bodyPr/>
                    <a:lstStyle/>
                    <a:p>
                      <a:pPr algn="r" fontAlgn="t"/>
                      <a:r>
                        <a:rPr lang="en-US" sz="1600" dirty="0">
                          <a:effectLst/>
                        </a:rPr>
                        <a:t>100</a:t>
                      </a:r>
                    </a:p>
                  </a:txBody>
                  <a:tcPr marL="45720" marR="45720"/>
                </a:tc>
                <a:extLst>
                  <a:ext uri="{0D108BD9-81ED-4DB2-BD59-A6C34878D82A}">
                    <a16:rowId xmlns:a16="http://schemas.microsoft.com/office/drawing/2014/main" val="2720349844"/>
                  </a:ext>
                </a:extLst>
              </a:tr>
            </a:tbl>
          </a:graphicData>
        </a:graphic>
      </p:graphicFrame>
      <p:graphicFrame>
        <p:nvGraphicFramePr>
          <p:cNvPr id="5" name="Table 4">
            <a:extLst>
              <a:ext uri="{FF2B5EF4-FFF2-40B4-BE49-F238E27FC236}">
                <a16:creationId xmlns:a16="http://schemas.microsoft.com/office/drawing/2014/main" id="{7A85CF89-250C-4386-8D96-786F062FCFA0}"/>
              </a:ext>
            </a:extLst>
          </p:cNvPr>
          <p:cNvGraphicFramePr>
            <a:graphicFrameLocks noGrp="1"/>
          </p:cNvGraphicFramePr>
          <p:nvPr>
            <p:extLst>
              <p:ext uri="{D42A27DB-BD31-4B8C-83A1-F6EECF244321}">
                <p14:modId xmlns:p14="http://schemas.microsoft.com/office/powerpoint/2010/main" val="722316307"/>
              </p:ext>
            </p:extLst>
          </p:nvPr>
        </p:nvGraphicFramePr>
        <p:xfrm>
          <a:off x="491774" y="4540530"/>
          <a:ext cx="10575030" cy="2225040"/>
        </p:xfrm>
        <a:graphic>
          <a:graphicData uri="http://schemas.openxmlformats.org/drawingml/2006/table">
            <a:tbl>
              <a:tblPr firstRow="1" bandRow="1">
                <a:tableStyleId>{5C22544A-7EE6-4342-B048-85BDC9FD1C3A}</a:tableStyleId>
              </a:tblPr>
              <a:tblGrid>
                <a:gridCol w="4394761">
                  <a:extLst>
                    <a:ext uri="{9D8B030D-6E8A-4147-A177-3AD203B41FA5}">
                      <a16:colId xmlns:a16="http://schemas.microsoft.com/office/drawing/2014/main" val="692035210"/>
                    </a:ext>
                  </a:extLst>
                </a:gridCol>
                <a:gridCol w="1548940">
                  <a:extLst>
                    <a:ext uri="{9D8B030D-6E8A-4147-A177-3AD203B41FA5}">
                      <a16:colId xmlns:a16="http://schemas.microsoft.com/office/drawing/2014/main" val="16483108"/>
                    </a:ext>
                  </a:extLst>
                </a:gridCol>
                <a:gridCol w="1579918">
                  <a:extLst>
                    <a:ext uri="{9D8B030D-6E8A-4147-A177-3AD203B41FA5}">
                      <a16:colId xmlns:a16="http://schemas.microsoft.com/office/drawing/2014/main" val="827752649"/>
                    </a:ext>
                  </a:extLst>
                </a:gridCol>
                <a:gridCol w="1425025">
                  <a:extLst>
                    <a:ext uri="{9D8B030D-6E8A-4147-A177-3AD203B41FA5}">
                      <a16:colId xmlns:a16="http://schemas.microsoft.com/office/drawing/2014/main" val="2524203303"/>
                    </a:ext>
                  </a:extLst>
                </a:gridCol>
                <a:gridCol w="1626386">
                  <a:extLst>
                    <a:ext uri="{9D8B030D-6E8A-4147-A177-3AD203B41FA5}">
                      <a16:colId xmlns:a16="http://schemas.microsoft.com/office/drawing/2014/main" val="3586950096"/>
                    </a:ext>
                  </a:extLst>
                </a:gridCol>
              </a:tblGrid>
              <a:tr h="370840">
                <a:tc>
                  <a:txBody>
                    <a:bodyPr/>
                    <a:lstStyle/>
                    <a:p>
                      <a:pPr algn="l" fontAlgn="b"/>
                      <a:endParaRPr lang="en-US" sz="1600" b="0" dirty="0">
                        <a:effectLst/>
                        <a:latin typeface="segoe-ui_semibold"/>
                      </a:endParaRPr>
                    </a:p>
                  </a:txBody>
                  <a:tcPr marL="45720" marR="45720" anchor="b"/>
                </a:tc>
                <a:tc>
                  <a:txBody>
                    <a:bodyPr/>
                    <a:lstStyle/>
                    <a:p>
                      <a:pPr algn="r" fontAlgn="b"/>
                      <a:r>
                        <a:rPr lang="en-US" sz="1600" b="1" dirty="0">
                          <a:effectLst/>
                          <a:latin typeface="segoe-ui_bold"/>
                        </a:rPr>
                        <a:t>Basic</a:t>
                      </a:r>
                      <a:endParaRPr lang="en-US" sz="1600" b="0" dirty="0">
                        <a:effectLst/>
                        <a:latin typeface="segoe-ui_semibold"/>
                      </a:endParaRPr>
                    </a:p>
                  </a:txBody>
                  <a:tcPr marL="45720" marR="45720" anchor="b"/>
                </a:tc>
                <a:tc>
                  <a:txBody>
                    <a:bodyPr/>
                    <a:lstStyle/>
                    <a:p>
                      <a:pPr algn="r" fontAlgn="b"/>
                      <a:r>
                        <a:rPr lang="en-US" sz="1600" b="1">
                          <a:effectLst/>
                          <a:latin typeface="segoe-ui_bold"/>
                        </a:rPr>
                        <a:t>Standard</a:t>
                      </a:r>
                      <a:endParaRPr lang="en-US" sz="1600" b="0">
                        <a:effectLst/>
                        <a:latin typeface="segoe-ui_semibold"/>
                      </a:endParaRPr>
                    </a:p>
                  </a:txBody>
                  <a:tcPr marL="45720" marR="45720" anchor="b"/>
                </a:tc>
                <a:tc>
                  <a:txBody>
                    <a:bodyPr/>
                    <a:lstStyle/>
                    <a:p>
                      <a:pPr algn="r" fontAlgn="b"/>
                      <a:r>
                        <a:rPr lang="en-US" sz="1600" b="1">
                          <a:effectLst/>
                          <a:latin typeface="segoe-ui_bold"/>
                        </a:rPr>
                        <a:t>Premium</a:t>
                      </a:r>
                      <a:endParaRPr lang="en-US" sz="1600" b="0">
                        <a:effectLst/>
                        <a:latin typeface="segoe-ui_semibold"/>
                      </a:endParaRPr>
                    </a:p>
                  </a:txBody>
                  <a:tcPr marL="45720" marR="45720" anchor="b"/>
                </a:tc>
                <a:tc>
                  <a:txBody>
                    <a:bodyPr/>
                    <a:lstStyle/>
                    <a:p>
                      <a:pPr algn="r" fontAlgn="b"/>
                      <a:r>
                        <a:rPr lang="en-US" sz="1600" b="1" i="1" dirty="0">
                          <a:solidFill>
                            <a:srgbClr val="FF0000"/>
                          </a:solidFill>
                          <a:effectLst/>
                          <a:latin typeface="segoe-ui_bold"/>
                        </a:rPr>
                        <a:t>Premium RS</a:t>
                      </a:r>
                      <a:endParaRPr lang="en-US" sz="1600" b="0" i="1" dirty="0">
                        <a:solidFill>
                          <a:srgbClr val="FF0000"/>
                        </a:solidFill>
                        <a:effectLst/>
                        <a:latin typeface="segoe-ui_semibold"/>
                      </a:endParaRPr>
                    </a:p>
                  </a:txBody>
                  <a:tcPr marL="45720" marR="45720" anchor="b"/>
                </a:tc>
                <a:extLst>
                  <a:ext uri="{0D108BD9-81ED-4DB2-BD59-A6C34878D82A}">
                    <a16:rowId xmlns:a16="http://schemas.microsoft.com/office/drawing/2014/main" val="1376145871"/>
                  </a:ext>
                </a:extLst>
              </a:tr>
              <a:tr h="370840">
                <a:tc>
                  <a:txBody>
                    <a:bodyPr/>
                    <a:lstStyle/>
                    <a:p>
                      <a:pPr algn="l" fontAlgn="t"/>
                      <a:r>
                        <a:rPr lang="en-US" sz="1600">
                          <a:effectLst/>
                        </a:rPr>
                        <a:t>Maximum storage size per database*</a:t>
                      </a:r>
                    </a:p>
                  </a:txBody>
                  <a:tcPr marL="45720" marR="45720"/>
                </a:tc>
                <a:tc>
                  <a:txBody>
                    <a:bodyPr/>
                    <a:lstStyle/>
                    <a:p>
                      <a:pPr algn="r" fontAlgn="t"/>
                      <a:r>
                        <a:rPr lang="en-US" sz="1600">
                          <a:effectLst/>
                        </a:rPr>
                        <a:t>2 GB</a:t>
                      </a:r>
                    </a:p>
                  </a:txBody>
                  <a:tcPr marL="45720" marR="45720"/>
                </a:tc>
                <a:tc>
                  <a:txBody>
                    <a:bodyPr/>
                    <a:lstStyle/>
                    <a:p>
                      <a:pPr algn="r" fontAlgn="t"/>
                      <a:r>
                        <a:rPr lang="en-US" sz="1600">
                          <a:effectLst/>
                        </a:rPr>
                        <a:t>1 TB</a:t>
                      </a:r>
                    </a:p>
                  </a:txBody>
                  <a:tcPr marL="45720" marR="45720"/>
                </a:tc>
                <a:tc>
                  <a:txBody>
                    <a:bodyPr/>
                    <a:lstStyle/>
                    <a:p>
                      <a:pPr algn="r" fontAlgn="t"/>
                      <a:r>
                        <a:rPr lang="en-US" sz="1600">
                          <a:effectLst/>
                        </a:rPr>
                        <a:t>1 TB</a:t>
                      </a:r>
                    </a:p>
                  </a:txBody>
                  <a:tcPr marL="45720" marR="45720"/>
                </a:tc>
                <a:tc>
                  <a:txBody>
                    <a:bodyPr/>
                    <a:lstStyle/>
                    <a:p>
                      <a:pPr algn="r" fontAlgn="t"/>
                      <a:r>
                        <a:rPr lang="en-US" sz="1600">
                          <a:effectLst/>
                        </a:rPr>
                        <a:t>1 TB</a:t>
                      </a:r>
                    </a:p>
                  </a:txBody>
                  <a:tcPr marL="45720" marR="45720"/>
                </a:tc>
                <a:extLst>
                  <a:ext uri="{0D108BD9-81ED-4DB2-BD59-A6C34878D82A}">
                    <a16:rowId xmlns:a16="http://schemas.microsoft.com/office/drawing/2014/main" val="239800388"/>
                  </a:ext>
                </a:extLst>
              </a:tr>
              <a:tr h="370840">
                <a:tc>
                  <a:txBody>
                    <a:bodyPr/>
                    <a:lstStyle/>
                    <a:p>
                      <a:pPr algn="l" fontAlgn="t"/>
                      <a:r>
                        <a:rPr lang="en-US" sz="1600">
                          <a:effectLst/>
                        </a:rPr>
                        <a:t>Maximum storage size per pool*</a:t>
                      </a:r>
                    </a:p>
                  </a:txBody>
                  <a:tcPr marL="45720" marR="45720"/>
                </a:tc>
                <a:tc>
                  <a:txBody>
                    <a:bodyPr/>
                    <a:lstStyle/>
                    <a:p>
                      <a:pPr algn="r" fontAlgn="t"/>
                      <a:r>
                        <a:rPr lang="en-US" sz="1600">
                          <a:effectLst/>
                        </a:rPr>
                        <a:t>156 GB</a:t>
                      </a:r>
                    </a:p>
                  </a:txBody>
                  <a:tcPr marL="45720" marR="45720"/>
                </a:tc>
                <a:tc>
                  <a:txBody>
                    <a:bodyPr/>
                    <a:lstStyle/>
                    <a:p>
                      <a:pPr algn="r" fontAlgn="t"/>
                      <a:r>
                        <a:rPr lang="en-US" sz="1600">
                          <a:effectLst/>
                        </a:rPr>
                        <a:t>4 TB</a:t>
                      </a:r>
                    </a:p>
                  </a:txBody>
                  <a:tcPr marL="45720" marR="45720"/>
                </a:tc>
                <a:tc>
                  <a:txBody>
                    <a:bodyPr/>
                    <a:lstStyle/>
                    <a:p>
                      <a:pPr algn="r" fontAlgn="t"/>
                      <a:r>
                        <a:rPr lang="en-US" sz="1600">
                          <a:effectLst/>
                        </a:rPr>
                        <a:t>4 TB</a:t>
                      </a:r>
                    </a:p>
                  </a:txBody>
                  <a:tcPr marL="45720" marR="45720"/>
                </a:tc>
                <a:tc>
                  <a:txBody>
                    <a:bodyPr/>
                    <a:lstStyle/>
                    <a:p>
                      <a:pPr algn="r" fontAlgn="t"/>
                      <a:r>
                        <a:rPr lang="en-US" sz="1600" dirty="0">
                          <a:effectLst/>
                        </a:rPr>
                        <a:t>1 TB</a:t>
                      </a:r>
                    </a:p>
                  </a:txBody>
                  <a:tcPr marL="45720" marR="45720"/>
                </a:tc>
                <a:extLst>
                  <a:ext uri="{0D108BD9-81ED-4DB2-BD59-A6C34878D82A}">
                    <a16:rowId xmlns:a16="http://schemas.microsoft.com/office/drawing/2014/main" val="2087136268"/>
                  </a:ext>
                </a:extLst>
              </a:tr>
              <a:tr h="370840">
                <a:tc>
                  <a:txBody>
                    <a:bodyPr/>
                    <a:lstStyle/>
                    <a:p>
                      <a:pPr algn="l" fontAlgn="t"/>
                      <a:r>
                        <a:rPr lang="en-US" sz="1600">
                          <a:effectLst/>
                        </a:rPr>
                        <a:t>Maximum eDTUs per database</a:t>
                      </a:r>
                    </a:p>
                  </a:txBody>
                  <a:tcPr marL="45720" marR="45720"/>
                </a:tc>
                <a:tc>
                  <a:txBody>
                    <a:bodyPr/>
                    <a:lstStyle/>
                    <a:p>
                      <a:pPr algn="r" fontAlgn="t"/>
                      <a:r>
                        <a:rPr lang="en-US" sz="1600">
                          <a:effectLst/>
                        </a:rPr>
                        <a:t>5</a:t>
                      </a:r>
                    </a:p>
                  </a:txBody>
                  <a:tcPr marL="45720" marR="45720"/>
                </a:tc>
                <a:tc>
                  <a:txBody>
                    <a:bodyPr/>
                    <a:lstStyle/>
                    <a:p>
                      <a:pPr algn="r" fontAlgn="t"/>
                      <a:r>
                        <a:rPr lang="en-US" sz="1600">
                          <a:effectLst/>
                        </a:rPr>
                        <a:t>3000</a:t>
                      </a:r>
                    </a:p>
                  </a:txBody>
                  <a:tcPr marL="45720" marR="45720"/>
                </a:tc>
                <a:tc>
                  <a:txBody>
                    <a:bodyPr/>
                    <a:lstStyle/>
                    <a:p>
                      <a:pPr algn="r" fontAlgn="t"/>
                      <a:r>
                        <a:rPr lang="en-US" sz="1600">
                          <a:effectLst/>
                        </a:rPr>
                        <a:t>4000</a:t>
                      </a:r>
                    </a:p>
                  </a:txBody>
                  <a:tcPr marL="45720" marR="45720"/>
                </a:tc>
                <a:tc>
                  <a:txBody>
                    <a:bodyPr/>
                    <a:lstStyle/>
                    <a:p>
                      <a:pPr algn="r" fontAlgn="t"/>
                      <a:r>
                        <a:rPr lang="en-US" sz="1600">
                          <a:effectLst/>
                        </a:rPr>
                        <a:t>1000</a:t>
                      </a:r>
                    </a:p>
                  </a:txBody>
                  <a:tcPr marL="45720" marR="45720"/>
                </a:tc>
                <a:extLst>
                  <a:ext uri="{0D108BD9-81ED-4DB2-BD59-A6C34878D82A}">
                    <a16:rowId xmlns:a16="http://schemas.microsoft.com/office/drawing/2014/main" val="132722847"/>
                  </a:ext>
                </a:extLst>
              </a:tr>
              <a:tr h="370840">
                <a:tc>
                  <a:txBody>
                    <a:bodyPr/>
                    <a:lstStyle/>
                    <a:p>
                      <a:pPr algn="l" fontAlgn="t"/>
                      <a:r>
                        <a:rPr lang="en-US" sz="1600">
                          <a:effectLst/>
                        </a:rPr>
                        <a:t>Maximum eDTUs per pool</a:t>
                      </a:r>
                    </a:p>
                  </a:txBody>
                  <a:tcPr marL="45720" marR="45720"/>
                </a:tc>
                <a:tc>
                  <a:txBody>
                    <a:bodyPr/>
                    <a:lstStyle/>
                    <a:p>
                      <a:pPr algn="r" fontAlgn="t"/>
                      <a:r>
                        <a:rPr lang="en-US" sz="1600">
                          <a:effectLst/>
                        </a:rPr>
                        <a:t>1600</a:t>
                      </a:r>
                    </a:p>
                  </a:txBody>
                  <a:tcPr marL="45720" marR="45720"/>
                </a:tc>
                <a:tc>
                  <a:txBody>
                    <a:bodyPr/>
                    <a:lstStyle/>
                    <a:p>
                      <a:pPr algn="r" fontAlgn="t"/>
                      <a:r>
                        <a:rPr lang="en-US" sz="1600">
                          <a:effectLst/>
                        </a:rPr>
                        <a:t>3000</a:t>
                      </a:r>
                    </a:p>
                  </a:txBody>
                  <a:tcPr marL="45720" marR="45720"/>
                </a:tc>
                <a:tc>
                  <a:txBody>
                    <a:bodyPr/>
                    <a:lstStyle/>
                    <a:p>
                      <a:pPr algn="r" fontAlgn="t"/>
                      <a:r>
                        <a:rPr lang="en-US" sz="1600">
                          <a:effectLst/>
                        </a:rPr>
                        <a:t>4000</a:t>
                      </a:r>
                    </a:p>
                  </a:txBody>
                  <a:tcPr marL="45720" marR="45720"/>
                </a:tc>
                <a:tc>
                  <a:txBody>
                    <a:bodyPr/>
                    <a:lstStyle/>
                    <a:p>
                      <a:pPr algn="r" fontAlgn="t"/>
                      <a:r>
                        <a:rPr lang="en-US" sz="1600">
                          <a:effectLst/>
                        </a:rPr>
                        <a:t>1000</a:t>
                      </a:r>
                    </a:p>
                  </a:txBody>
                  <a:tcPr marL="45720" marR="45720"/>
                </a:tc>
                <a:extLst>
                  <a:ext uri="{0D108BD9-81ED-4DB2-BD59-A6C34878D82A}">
                    <a16:rowId xmlns:a16="http://schemas.microsoft.com/office/drawing/2014/main" val="1248588839"/>
                  </a:ext>
                </a:extLst>
              </a:tr>
              <a:tr h="370840">
                <a:tc>
                  <a:txBody>
                    <a:bodyPr/>
                    <a:lstStyle/>
                    <a:p>
                      <a:pPr algn="l" fontAlgn="t"/>
                      <a:r>
                        <a:rPr lang="en-US" sz="1600">
                          <a:effectLst/>
                        </a:rPr>
                        <a:t>Maximum number of databases per pool</a:t>
                      </a:r>
                    </a:p>
                  </a:txBody>
                  <a:tcPr marL="45720" marR="45720"/>
                </a:tc>
                <a:tc>
                  <a:txBody>
                    <a:bodyPr/>
                    <a:lstStyle/>
                    <a:p>
                      <a:pPr algn="r" fontAlgn="t"/>
                      <a:r>
                        <a:rPr lang="en-US" sz="1600">
                          <a:effectLst/>
                        </a:rPr>
                        <a:t>500</a:t>
                      </a:r>
                    </a:p>
                  </a:txBody>
                  <a:tcPr marL="45720" marR="45720"/>
                </a:tc>
                <a:tc>
                  <a:txBody>
                    <a:bodyPr/>
                    <a:lstStyle/>
                    <a:p>
                      <a:pPr algn="r" fontAlgn="t"/>
                      <a:r>
                        <a:rPr lang="en-US" sz="1600">
                          <a:effectLst/>
                        </a:rPr>
                        <a:t>500</a:t>
                      </a:r>
                    </a:p>
                  </a:txBody>
                  <a:tcPr marL="45720" marR="45720"/>
                </a:tc>
                <a:tc>
                  <a:txBody>
                    <a:bodyPr/>
                    <a:lstStyle/>
                    <a:p>
                      <a:pPr algn="r" fontAlgn="t"/>
                      <a:r>
                        <a:rPr lang="en-US" sz="1600">
                          <a:effectLst/>
                        </a:rPr>
                        <a:t>100</a:t>
                      </a:r>
                    </a:p>
                  </a:txBody>
                  <a:tcPr marL="45720" marR="45720"/>
                </a:tc>
                <a:tc>
                  <a:txBody>
                    <a:bodyPr/>
                    <a:lstStyle/>
                    <a:p>
                      <a:pPr algn="r" fontAlgn="t"/>
                      <a:r>
                        <a:rPr lang="en-US" sz="1600" dirty="0">
                          <a:effectLst/>
                        </a:rPr>
                        <a:t>100</a:t>
                      </a:r>
                    </a:p>
                  </a:txBody>
                  <a:tcPr marL="45720" marR="45720"/>
                </a:tc>
                <a:extLst>
                  <a:ext uri="{0D108BD9-81ED-4DB2-BD59-A6C34878D82A}">
                    <a16:rowId xmlns:a16="http://schemas.microsoft.com/office/drawing/2014/main" val="1140165845"/>
                  </a:ext>
                </a:extLst>
              </a:tr>
            </a:tbl>
          </a:graphicData>
        </a:graphic>
      </p:graphicFrame>
      <p:sp>
        <p:nvSpPr>
          <p:cNvPr id="6" name="TextBox 5">
            <a:extLst>
              <a:ext uri="{FF2B5EF4-FFF2-40B4-BE49-F238E27FC236}">
                <a16:creationId xmlns:a16="http://schemas.microsoft.com/office/drawing/2014/main" id="{3BA8EE97-71FE-42F7-A5D9-45D72E253CFE}"/>
              </a:ext>
            </a:extLst>
          </p:cNvPr>
          <p:cNvSpPr txBox="1"/>
          <p:nvPr/>
        </p:nvSpPr>
        <p:spPr>
          <a:xfrm>
            <a:off x="491774" y="1505916"/>
            <a:ext cx="45463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Single Databases</a:t>
            </a:r>
          </a:p>
        </p:txBody>
      </p:sp>
      <p:sp>
        <p:nvSpPr>
          <p:cNvPr id="7" name="TextBox 6">
            <a:extLst>
              <a:ext uri="{FF2B5EF4-FFF2-40B4-BE49-F238E27FC236}">
                <a16:creationId xmlns:a16="http://schemas.microsoft.com/office/drawing/2014/main" id="{BE973DBA-6610-4CCB-BA19-A1146B56FDD7}"/>
              </a:ext>
            </a:extLst>
          </p:cNvPr>
          <p:cNvSpPr txBox="1"/>
          <p:nvPr/>
        </p:nvSpPr>
        <p:spPr>
          <a:xfrm>
            <a:off x="491773" y="3912666"/>
            <a:ext cx="454636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Elastic Pools</a:t>
            </a:r>
          </a:p>
        </p:txBody>
      </p:sp>
    </p:spTree>
    <p:extLst>
      <p:ext uri="{BB962C8B-B14F-4D97-AF65-F5344CB8AC3E}">
        <p14:creationId xmlns:p14="http://schemas.microsoft.com/office/powerpoint/2010/main" val="18467056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SQL DB Security</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3" name="TextBox 2">
            <a:extLst>
              <a:ext uri="{FF2B5EF4-FFF2-40B4-BE49-F238E27FC236}">
                <a16:creationId xmlns:a16="http://schemas.microsoft.com/office/drawing/2014/main" id="{4106DD17-A77A-42E0-9275-A6201A4FC4C7}"/>
              </a:ext>
            </a:extLst>
          </p:cNvPr>
          <p:cNvSpPr txBox="1"/>
          <p:nvPr/>
        </p:nvSpPr>
        <p:spPr>
          <a:xfrm>
            <a:off x="883" y="1152984"/>
            <a:ext cx="12435592" cy="603549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Connectivity:</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All connections are over a public endpoint and require TLS encryption for data in transit</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Firewall rules limit connectivity by originating IP range</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Service endpoints with an Azure VNET allow direct connectivity</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Authentication:</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SQL Authentication</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Azure AD Authentication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Authorization:</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Account database role and object level permissions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Impersonation</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Row-level security</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Data masking</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Stored procedures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Security:</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Transparent Database Encryption (TDE) using Microsoft or customer managed keys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Cell-level encryption to encrypt specific columns or cells of data</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Always Encrypted for data in use</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SQL database auditing to maintain regulator compliance</a:t>
            </a:r>
          </a:p>
        </p:txBody>
      </p:sp>
    </p:spTree>
    <p:extLst>
      <p:ext uri="{BB962C8B-B14F-4D97-AF65-F5344CB8AC3E}">
        <p14:creationId xmlns:p14="http://schemas.microsoft.com/office/powerpoint/2010/main" val="60029297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SQL DB Availability</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6B3C3FE6-FA11-4077-A1B6-8688643454C1}"/>
              </a:ext>
            </a:extLst>
          </p:cNvPr>
          <p:cNvGraphicFramePr>
            <a:graphicFrameLocks noGrp="1"/>
          </p:cNvGraphicFramePr>
          <p:nvPr>
            <p:extLst>
              <p:ext uri="{D42A27DB-BD31-4B8C-83A1-F6EECF244321}">
                <p14:modId xmlns:p14="http://schemas.microsoft.com/office/powerpoint/2010/main" val="1435059064"/>
              </p:ext>
            </p:extLst>
          </p:nvPr>
        </p:nvGraphicFramePr>
        <p:xfrm>
          <a:off x="139654" y="3693816"/>
          <a:ext cx="12157165" cy="2270760"/>
        </p:xfrm>
        <a:graphic>
          <a:graphicData uri="http://schemas.openxmlformats.org/drawingml/2006/table">
            <a:tbl>
              <a:tblPr firstRow="1" bandRow="1">
                <a:tableStyleId>{5C22544A-7EE6-4342-B048-85BDC9FD1C3A}</a:tableStyleId>
              </a:tblPr>
              <a:tblGrid>
                <a:gridCol w="3654100">
                  <a:extLst>
                    <a:ext uri="{9D8B030D-6E8A-4147-A177-3AD203B41FA5}">
                      <a16:colId xmlns:a16="http://schemas.microsoft.com/office/drawing/2014/main" val="3163823849"/>
                    </a:ext>
                  </a:extLst>
                </a:gridCol>
                <a:gridCol w="2768837">
                  <a:extLst>
                    <a:ext uri="{9D8B030D-6E8A-4147-A177-3AD203B41FA5}">
                      <a16:colId xmlns:a16="http://schemas.microsoft.com/office/drawing/2014/main" val="1320594992"/>
                    </a:ext>
                  </a:extLst>
                </a:gridCol>
                <a:gridCol w="2879933">
                  <a:extLst>
                    <a:ext uri="{9D8B030D-6E8A-4147-A177-3AD203B41FA5}">
                      <a16:colId xmlns:a16="http://schemas.microsoft.com/office/drawing/2014/main" val="1607521993"/>
                    </a:ext>
                  </a:extLst>
                </a:gridCol>
                <a:gridCol w="2854295">
                  <a:extLst>
                    <a:ext uri="{9D8B030D-6E8A-4147-A177-3AD203B41FA5}">
                      <a16:colId xmlns:a16="http://schemas.microsoft.com/office/drawing/2014/main" val="3897250963"/>
                    </a:ext>
                  </a:extLst>
                </a:gridCol>
              </a:tblGrid>
              <a:tr h="370840">
                <a:tc>
                  <a:txBody>
                    <a:bodyPr/>
                    <a:lstStyle/>
                    <a:p>
                      <a:pPr algn="l" fontAlgn="b"/>
                      <a:r>
                        <a:rPr lang="en-US" b="0" dirty="0">
                          <a:effectLst/>
                          <a:latin typeface="segoe-ui_semibold"/>
                        </a:rPr>
                        <a:t>Capability</a:t>
                      </a:r>
                    </a:p>
                  </a:txBody>
                  <a:tcPr marL="152400" marR="152400" marT="114300" marB="114300" anchor="b"/>
                </a:tc>
                <a:tc>
                  <a:txBody>
                    <a:bodyPr/>
                    <a:lstStyle/>
                    <a:p>
                      <a:pPr algn="l" fontAlgn="b"/>
                      <a:r>
                        <a:rPr lang="en-US" b="0">
                          <a:effectLst/>
                          <a:latin typeface="segoe-ui_semibold"/>
                        </a:rPr>
                        <a:t>Basic tier</a:t>
                      </a:r>
                    </a:p>
                  </a:txBody>
                  <a:tcPr marL="152400" marR="152400" marT="114300" marB="114300" anchor="b"/>
                </a:tc>
                <a:tc>
                  <a:txBody>
                    <a:bodyPr/>
                    <a:lstStyle/>
                    <a:p>
                      <a:pPr algn="l" fontAlgn="b"/>
                      <a:r>
                        <a:rPr lang="en-US" b="0" dirty="0">
                          <a:effectLst/>
                          <a:latin typeface="segoe-ui_semibold"/>
                        </a:rPr>
                        <a:t>Standard tier</a:t>
                      </a:r>
                    </a:p>
                  </a:txBody>
                  <a:tcPr marL="152400" marR="152400" marT="114300" marB="114300" anchor="b"/>
                </a:tc>
                <a:tc>
                  <a:txBody>
                    <a:bodyPr/>
                    <a:lstStyle/>
                    <a:p>
                      <a:pPr algn="l" fontAlgn="b"/>
                      <a:r>
                        <a:rPr lang="en-US" b="0">
                          <a:effectLst/>
                          <a:latin typeface="segoe-ui_semibold"/>
                        </a:rPr>
                        <a:t>Premium tier</a:t>
                      </a:r>
                    </a:p>
                  </a:txBody>
                  <a:tcPr marL="152400" marR="152400" marT="114300" marB="114300" anchor="b"/>
                </a:tc>
                <a:extLst>
                  <a:ext uri="{0D108BD9-81ED-4DB2-BD59-A6C34878D82A}">
                    <a16:rowId xmlns:a16="http://schemas.microsoft.com/office/drawing/2014/main" val="1660803648"/>
                  </a:ext>
                </a:extLst>
              </a:tr>
              <a:tr h="370840">
                <a:tc>
                  <a:txBody>
                    <a:bodyPr/>
                    <a:lstStyle/>
                    <a:p>
                      <a:pPr fontAlgn="t"/>
                      <a:r>
                        <a:rPr lang="en-US" sz="1400">
                          <a:effectLst/>
                        </a:rPr>
                        <a:t>Point in Time Restore from backup</a:t>
                      </a:r>
                    </a:p>
                  </a:txBody>
                  <a:tcPr marL="152400" marR="152400" marT="114300" marB="114300"/>
                </a:tc>
                <a:tc>
                  <a:txBody>
                    <a:bodyPr/>
                    <a:lstStyle/>
                    <a:p>
                      <a:pPr fontAlgn="t"/>
                      <a:r>
                        <a:rPr lang="en-US" sz="1400">
                          <a:effectLst/>
                        </a:rPr>
                        <a:t>Any restore point within 7 days</a:t>
                      </a:r>
                    </a:p>
                  </a:txBody>
                  <a:tcPr marL="152400" marR="152400" marT="114300" marB="114300"/>
                </a:tc>
                <a:tc>
                  <a:txBody>
                    <a:bodyPr/>
                    <a:lstStyle/>
                    <a:p>
                      <a:pPr fontAlgn="t"/>
                      <a:r>
                        <a:rPr lang="en-US" sz="1400" dirty="0">
                          <a:effectLst/>
                        </a:rPr>
                        <a:t>Any restore point within 35 days</a:t>
                      </a:r>
                    </a:p>
                  </a:txBody>
                  <a:tcPr marL="152400" marR="152400" marT="114300" marB="114300"/>
                </a:tc>
                <a:tc>
                  <a:txBody>
                    <a:bodyPr/>
                    <a:lstStyle/>
                    <a:p>
                      <a:pPr fontAlgn="t"/>
                      <a:r>
                        <a:rPr lang="en-US" sz="1400">
                          <a:effectLst/>
                        </a:rPr>
                        <a:t>Any restore point within 35 days</a:t>
                      </a:r>
                    </a:p>
                  </a:txBody>
                  <a:tcPr marL="152400" marR="152400" marT="114300" marB="114300"/>
                </a:tc>
                <a:extLst>
                  <a:ext uri="{0D108BD9-81ED-4DB2-BD59-A6C34878D82A}">
                    <a16:rowId xmlns:a16="http://schemas.microsoft.com/office/drawing/2014/main" val="1992289496"/>
                  </a:ext>
                </a:extLst>
              </a:tr>
              <a:tr h="370840">
                <a:tc>
                  <a:txBody>
                    <a:bodyPr/>
                    <a:lstStyle/>
                    <a:p>
                      <a:pPr fontAlgn="t"/>
                      <a:r>
                        <a:rPr lang="en-US" sz="1400">
                          <a:effectLst/>
                        </a:rPr>
                        <a:t>Geo-restore from geo-replicated backups</a:t>
                      </a:r>
                    </a:p>
                  </a:txBody>
                  <a:tcPr marL="152400" marR="152400" marT="114300" marB="114300"/>
                </a:tc>
                <a:tc>
                  <a:txBody>
                    <a:bodyPr/>
                    <a:lstStyle/>
                    <a:p>
                      <a:pPr fontAlgn="t"/>
                      <a:r>
                        <a:rPr lang="en-US" sz="1400">
                          <a:effectLst/>
                        </a:rPr>
                        <a:t>ERT &lt; 12h, RPO &lt; 1h</a:t>
                      </a:r>
                    </a:p>
                  </a:txBody>
                  <a:tcPr marL="152400" marR="152400" marT="114300" marB="114300"/>
                </a:tc>
                <a:tc>
                  <a:txBody>
                    <a:bodyPr/>
                    <a:lstStyle/>
                    <a:p>
                      <a:pPr fontAlgn="t"/>
                      <a:r>
                        <a:rPr lang="en-US" sz="1400">
                          <a:effectLst/>
                        </a:rPr>
                        <a:t>ERT &lt; 12h, RPO &lt; 1h</a:t>
                      </a:r>
                    </a:p>
                  </a:txBody>
                  <a:tcPr marL="152400" marR="152400" marT="114300" marB="114300"/>
                </a:tc>
                <a:tc>
                  <a:txBody>
                    <a:bodyPr/>
                    <a:lstStyle/>
                    <a:p>
                      <a:pPr fontAlgn="t"/>
                      <a:r>
                        <a:rPr lang="en-US" sz="1400">
                          <a:effectLst/>
                        </a:rPr>
                        <a:t>ERT &lt; 12h, RPO &lt; 1h</a:t>
                      </a:r>
                    </a:p>
                  </a:txBody>
                  <a:tcPr marL="152400" marR="152400" marT="114300" marB="114300"/>
                </a:tc>
                <a:extLst>
                  <a:ext uri="{0D108BD9-81ED-4DB2-BD59-A6C34878D82A}">
                    <a16:rowId xmlns:a16="http://schemas.microsoft.com/office/drawing/2014/main" val="2640788411"/>
                  </a:ext>
                </a:extLst>
              </a:tr>
              <a:tr h="370840">
                <a:tc>
                  <a:txBody>
                    <a:bodyPr/>
                    <a:lstStyle/>
                    <a:p>
                      <a:pPr fontAlgn="t"/>
                      <a:r>
                        <a:rPr lang="en-US" sz="1400">
                          <a:effectLst/>
                        </a:rPr>
                        <a:t>Restore from Azure Backup Vault</a:t>
                      </a:r>
                    </a:p>
                  </a:txBody>
                  <a:tcPr marL="152400" marR="152400" marT="114300" marB="114300"/>
                </a:tc>
                <a:tc>
                  <a:txBody>
                    <a:bodyPr/>
                    <a:lstStyle/>
                    <a:p>
                      <a:pPr fontAlgn="t"/>
                      <a:r>
                        <a:rPr lang="pt-BR" sz="1400">
                          <a:effectLst/>
                        </a:rPr>
                        <a:t>ERT &lt; 12h, RPO &lt; 1 wk</a:t>
                      </a:r>
                    </a:p>
                  </a:txBody>
                  <a:tcPr marL="152400" marR="152400" marT="114300" marB="114300"/>
                </a:tc>
                <a:tc>
                  <a:txBody>
                    <a:bodyPr/>
                    <a:lstStyle/>
                    <a:p>
                      <a:pPr fontAlgn="t"/>
                      <a:r>
                        <a:rPr lang="pt-BR" sz="1400">
                          <a:effectLst/>
                        </a:rPr>
                        <a:t>ERT &lt; 12h, RPO &lt; 1 wk</a:t>
                      </a:r>
                    </a:p>
                  </a:txBody>
                  <a:tcPr marL="152400" marR="152400" marT="114300" marB="114300"/>
                </a:tc>
                <a:tc>
                  <a:txBody>
                    <a:bodyPr/>
                    <a:lstStyle/>
                    <a:p>
                      <a:pPr fontAlgn="t"/>
                      <a:r>
                        <a:rPr lang="pt-BR" sz="1400">
                          <a:effectLst/>
                        </a:rPr>
                        <a:t>ERT &lt; 12h, RPO &lt; 1 wk</a:t>
                      </a:r>
                    </a:p>
                  </a:txBody>
                  <a:tcPr marL="152400" marR="152400" marT="114300" marB="114300"/>
                </a:tc>
                <a:extLst>
                  <a:ext uri="{0D108BD9-81ED-4DB2-BD59-A6C34878D82A}">
                    <a16:rowId xmlns:a16="http://schemas.microsoft.com/office/drawing/2014/main" val="3754219206"/>
                  </a:ext>
                </a:extLst>
              </a:tr>
              <a:tr h="370840">
                <a:tc>
                  <a:txBody>
                    <a:bodyPr/>
                    <a:lstStyle/>
                    <a:p>
                      <a:pPr fontAlgn="t"/>
                      <a:r>
                        <a:rPr lang="en-US" sz="1400">
                          <a:effectLst/>
                        </a:rPr>
                        <a:t>Active geo-replication</a:t>
                      </a:r>
                    </a:p>
                  </a:txBody>
                  <a:tcPr marL="152400" marR="152400" marT="114300" marB="114300"/>
                </a:tc>
                <a:tc>
                  <a:txBody>
                    <a:bodyPr/>
                    <a:lstStyle/>
                    <a:p>
                      <a:pPr fontAlgn="t"/>
                      <a:r>
                        <a:rPr lang="en-US" sz="1400" dirty="0">
                          <a:effectLst/>
                        </a:rPr>
                        <a:t>ERT &lt; 30s, RPO &lt; 5s</a:t>
                      </a:r>
                    </a:p>
                  </a:txBody>
                  <a:tcPr marL="152400" marR="152400" marT="114300" marB="114300"/>
                </a:tc>
                <a:tc>
                  <a:txBody>
                    <a:bodyPr/>
                    <a:lstStyle/>
                    <a:p>
                      <a:pPr fontAlgn="t"/>
                      <a:r>
                        <a:rPr lang="en-US" sz="1400">
                          <a:effectLst/>
                        </a:rPr>
                        <a:t>ERT &lt; 30s, RPO &lt; 5s</a:t>
                      </a:r>
                    </a:p>
                  </a:txBody>
                  <a:tcPr marL="152400" marR="152400" marT="114300" marB="114300"/>
                </a:tc>
                <a:tc>
                  <a:txBody>
                    <a:bodyPr/>
                    <a:lstStyle/>
                    <a:p>
                      <a:pPr fontAlgn="t"/>
                      <a:r>
                        <a:rPr lang="en-US" sz="1400" dirty="0">
                          <a:effectLst/>
                        </a:rPr>
                        <a:t>ERT &lt; 30s, RPO &lt; 5s</a:t>
                      </a:r>
                    </a:p>
                  </a:txBody>
                  <a:tcPr marL="152400" marR="152400" marT="114300" marB="114300"/>
                </a:tc>
                <a:extLst>
                  <a:ext uri="{0D108BD9-81ED-4DB2-BD59-A6C34878D82A}">
                    <a16:rowId xmlns:a16="http://schemas.microsoft.com/office/drawing/2014/main" val="3057238507"/>
                  </a:ext>
                </a:extLst>
              </a:tr>
            </a:tbl>
          </a:graphicData>
        </a:graphic>
      </p:graphicFrame>
      <p:sp>
        <p:nvSpPr>
          <p:cNvPr id="5" name="TextBox 4">
            <a:extLst>
              <a:ext uri="{FF2B5EF4-FFF2-40B4-BE49-F238E27FC236}">
                <a16:creationId xmlns:a16="http://schemas.microsoft.com/office/drawing/2014/main" id="{096C7373-25B8-49A9-BBFE-164208136C82}"/>
              </a:ext>
            </a:extLst>
          </p:cNvPr>
          <p:cNvSpPr txBox="1"/>
          <p:nvPr/>
        </p:nvSpPr>
        <p:spPr>
          <a:xfrm>
            <a:off x="883" y="1472506"/>
            <a:ext cx="12435592" cy="14465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Long-term data retention: Use Azure Backup to retain beyond 7-35 day window</a:t>
            </a:r>
            <a:endParaRPr lang="en-US" sz="1600" dirty="0">
              <a:gradFill>
                <a:gsLst>
                  <a:gs pos="2917">
                    <a:schemeClr val="tx1"/>
                  </a:gs>
                  <a:gs pos="30000">
                    <a:schemeClr val="tx1"/>
                  </a:gs>
                </a:gsLst>
                <a:lin ang="5400000" scaled="0"/>
              </a:gradFill>
              <a:latin typeface="+mj-lt"/>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Active Geo-Replication:  Replicate an asynchronous (readable) secondary to another region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Failover Groups:  Automatic failover of active geo-replicated secondary's using VIPs</a:t>
            </a:r>
          </a:p>
        </p:txBody>
      </p:sp>
    </p:spTree>
    <p:extLst>
      <p:ext uri="{BB962C8B-B14F-4D97-AF65-F5344CB8AC3E}">
        <p14:creationId xmlns:p14="http://schemas.microsoft.com/office/powerpoint/2010/main" val="93362616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MySQL, PostgreSQL</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D9FF313A-88BB-497B-980D-5847A68CF065}"/>
              </a:ext>
            </a:extLst>
          </p:cNvPr>
          <p:cNvGraphicFramePr>
            <a:graphicFrameLocks noGrp="1"/>
          </p:cNvGraphicFramePr>
          <p:nvPr>
            <p:extLst>
              <p:ext uri="{D42A27DB-BD31-4B8C-83A1-F6EECF244321}">
                <p14:modId xmlns:p14="http://schemas.microsoft.com/office/powerpoint/2010/main" val="4166012515"/>
              </p:ext>
            </p:extLst>
          </p:nvPr>
        </p:nvGraphicFramePr>
        <p:xfrm>
          <a:off x="397768" y="1690730"/>
          <a:ext cx="11583436" cy="4297680"/>
        </p:xfrm>
        <a:graphic>
          <a:graphicData uri="http://schemas.openxmlformats.org/drawingml/2006/table">
            <a:tbl>
              <a:tblPr firstRow="1" bandRow="1">
                <a:tableStyleId>{5C22544A-7EE6-4342-B048-85BDC9FD1C3A}</a:tableStyleId>
              </a:tblPr>
              <a:tblGrid>
                <a:gridCol w="4088774">
                  <a:extLst>
                    <a:ext uri="{9D8B030D-6E8A-4147-A177-3AD203B41FA5}">
                      <a16:colId xmlns:a16="http://schemas.microsoft.com/office/drawing/2014/main" val="2232549317"/>
                    </a:ext>
                  </a:extLst>
                </a:gridCol>
                <a:gridCol w="2726108">
                  <a:extLst>
                    <a:ext uri="{9D8B030D-6E8A-4147-A177-3AD203B41FA5}">
                      <a16:colId xmlns:a16="http://schemas.microsoft.com/office/drawing/2014/main" val="3147266954"/>
                    </a:ext>
                  </a:extLst>
                </a:gridCol>
                <a:gridCol w="2820113">
                  <a:extLst>
                    <a:ext uri="{9D8B030D-6E8A-4147-A177-3AD203B41FA5}">
                      <a16:colId xmlns:a16="http://schemas.microsoft.com/office/drawing/2014/main" val="353137219"/>
                    </a:ext>
                  </a:extLst>
                </a:gridCol>
                <a:gridCol w="1948441">
                  <a:extLst>
                    <a:ext uri="{9D8B030D-6E8A-4147-A177-3AD203B41FA5}">
                      <a16:colId xmlns:a16="http://schemas.microsoft.com/office/drawing/2014/main" val="3355139677"/>
                    </a:ext>
                  </a:extLst>
                </a:gridCol>
              </a:tblGrid>
              <a:tr h="370840">
                <a:tc>
                  <a:txBody>
                    <a:bodyPr/>
                    <a:lstStyle/>
                    <a:p>
                      <a:pPr algn="l" fontAlgn="b"/>
                      <a:r>
                        <a:rPr lang="en-US" b="1" dirty="0">
                          <a:effectLst/>
                          <a:latin typeface="segoe-ui_bold"/>
                        </a:rPr>
                        <a:t>Pricing tier features</a:t>
                      </a:r>
                      <a:endParaRPr lang="en-US" b="0" dirty="0">
                        <a:effectLst/>
                        <a:latin typeface="segoe-ui_semibold"/>
                      </a:endParaRPr>
                    </a:p>
                  </a:txBody>
                  <a:tcPr marL="152400" marR="152400" marT="114300" marB="114300" anchor="b"/>
                </a:tc>
                <a:tc>
                  <a:txBody>
                    <a:bodyPr/>
                    <a:lstStyle/>
                    <a:p>
                      <a:pPr algn="l" fontAlgn="b"/>
                      <a:r>
                        <a:rPr lang="en-US" b="1">
                          <a:effectLst/>
                          <a:latin typeface="segoe-ui_bold"/>
                        </a:rPr>
                        <a:t>Basic</a:t>
                      </a:r>
                      <a:endParaRPr lang="en-US" b="0">
                        <a:effectLst/>
                        <a:latin typeface="segoe-ui_semibold"/>
                      </a:endParaRPr>
                    </a:p>
                  </a:txBody>
                  <a:tcPr marL="152400" marR="152400" marT="114300" marB="114300" anchor="b"/>
                </a:tc>
                <a:tc>
                  <a:txBody>
                    <a:bodyPr/>
                    <a:lstStyle/>
                    <a:p>
                      <a:pPr algn="l" fontAlgn="b"/>
                      <a:r>
                        <a:rPr lang="en-US" b="1" dirty="0">
                          <a:effectLst/>
                          <a:latin typeface="segoe-ui_bold"/>
                        </a:rPr>
                        <a:t>Standard</a:t>
                      </a:r>
                      <a:endParaRPr lang="en-US" b="0" dirty="0">
                        <a:effectLst/>
                        <a:latin typeface="segoe-ui_semibold"/>
                      </a:endParaRPr>
                    </a:p>
                  </a:txBody>
                  <a:tcPr marL="152400" marR="152400" marT="114300" marB="114300" anchor="b"/>
                </a:tc>
                <a:tc>
                  <a:txBody>
                    <a:bodyPr/>
                    <a:lstStyle/>
                    <a:p>
                      <a:pPr algn="l" fontAlgn="b"/>
                      <a:r>
                        <a:rPr lang="en-US" sz="1800" b="1" kern="1200" dirty="0">
                          <a:solidFill>
                            <a:schemeClr val="lt1"/>
                          </a:solidFill>
                          <a:effectLst/>
                          <a:latin typeface="segoe-ui_bold"/>
                          <a:ea typeface="+mn-ea"/>
                          <a:cs typeface="+mn-cs"/>
                        </a:rPr>
                        <a:t>Premium </a:t>
                      </a:r>
                    </a:p>
                    <a:p>
                      <a:pPr algn="l" fontAlgn="b"/>
                      <a:r>
                        <a:rPr lang="en-US" sz="1800" b="1" kern="1200" dirty="0">
                          <a:solidFill>
                            <a:schemeClr val="lt1"/>
                          </a:solidFill>
                          <a:effectLst/>
                          <a:latin typeface="segoe-ui_bold"/>
                          <a:ea typeface="+mn-ea"/>
                          <a:cs typeface="+mn-cs"/>
                        </a:rPr>
                        <a:t>(not available)</a:t>
                      </a:r>
                    </a:p>
                  </a:txBody>
                  <a:tcPr marL="152400" marR="152400" marT="114300" marB="114300" anchor="b"/>
                </a:tc>
                <a:extLst>
                  <a:ext uri="{0D108BD9-81ED-4DB2-BD59-A6C34878D82A}">
                    <a16:rowId xmlns:a16="http://schemas.microsoft.com/office/drawing/2014/main" val="1886669878"/>
                  </a:ext>
                </a:extLst>
              </a:tr>
              <a:tr h="370840">
                <a:tc>
                  <a:txBody>
                    <a:bodyPr/>
                    <a:lstStyle/>
                    <a:p>
                      <a:pPr algn="l" fontAlgn="t"/>
                      <a:r>
                        <a:rPr lang="en-US">
                          <a:effectLst/>
                        </a:rPr>
                        <a:t>Maximum Compute Units</a:t>
                      </a:r>
                    </a:p>
                  </a:txBody>
                  <a:tcPr marL="152400" marR="152400" marT="114300" marB="114300"/>
                </a:tc>
                <a:tc>
                  <a:txBody>
                    <a:bodyPr/>
                    <a:lstStyle/>
                    <a:p>
                      <a:pPr algn="l" fontAlgn="t"/>
                      <a:r>
                        <a:rPr lang="en-US">
                          <a:effectLst/>
                        </a:rPr>
                        <a:t>100</a:t>
                      </a:r>
                    </a:p>
                  </a:txBody>
                  <a:tcPr marL="152400" marR="152400" marT="114300" marB="114300"/>
                </a:tc>
                <a:tc>
                  <a:txBody>
                    <a:bodyPr/>
                    <a:lstStyle/>
                    <a:p>
                      <a:pPr algn="l" fontAlgn="t"/>
                      <a:r>
                        <a:rPr lang="en-US">
                          <a:effectLst/>
                        </a:rPr>
                        <a:t>800</a:t>
                      </a:r>
                    </a:p>
                  </a:txBody>
                  <a:tcPr marL="152400" marR="152400" marT="114300" marB="114300"/>
                </a:tc>
                <a:tc>
                  <a:txBody>
                    <a:bodyPr/>
                    <a:lstStyle/>
                    <a:p>
                      <a:pPr algn="l" fontAlgn="t"/>
                      <a:endParaRPr lang="en-US">
                        <a:effectLst/>
                      </a:endParaRPr>
                    </a:p>
                  </a:txBody>
                  <a:tcPr marL="152400" marR="152400" marT="114300" marB="114300"/>
                </a:tc>
                <a:extLst>
                  <a:ext uri="{0D108BD9-81ED-4DB2-BD59-A6C34878D82A}">
                    <a16:rowId xmlns:a16="http://schemas.microsoft.com/office/drawing/2014/main" val="2408447591"/>
                  </a:ext>
                </a:extLst>
              </a:tr>
              <a:tr h="370840">
                <a:tc>
                  <a:txBody>
                    <a:bodyPr/>
                    <a:lstStyle/>
                    <a:p>
                      <a:pPr algn="l" fontAlgn="t"/>
                      <a:r>
                        <a:rPr lang="en-US">
                          <a:effectLst/>
                        </a:rPr>
                        <a:t>Maximum total storage</a:t>
                      </a:r>
                    </a:p>
                  </a:txBody>
                  <a:tcPr marL="152400" marR="152400" marT="114300" marB="114300"/>
                </a:tc>
                <a:tc>
                  <a:txBody>
                    <a:bodyPr/>
                    <a:lstStyle/>
                    <a:p>
                      <a:pPr algn="l" fontAlgn="t"/>
                      <a:r>
                        <a:rPr lang="en-US">
                          <a:effectLst/>
                        </a:rPr>
                        <a:t>1 TB</a:t>
                      </a:r>
                    </a:p>
                  </a:txBody>
                  <a:tcPr marL="152400" marR="152400" marT="114300" marB="114300"/>
                </a:tc>
                <a:tc>
                  <a:txBody>
                    <a:bodyPr/>
                    <a:lstStyle/>
                    <a:p>
                      <a:pPr algn="l" fontAlgn="t"/>
                      <a:r>
                        <a:rPr lang="en-US">
                          <a:effectLst/>
                        </a:rPr>
                        <a:t>1 TB</a:t>
                      </a:r>
                    </a:p>
                  </a:txBody>
                  <a:tcPr marL="152400" marR="152400" marT="114300" marB="114300"/>
                </a:tc>
                <a:tc>
                  <a:txBody>
                    <a:bodyPr/>
                    <a:lstStyle/>
                    <a:p>
                      <a:pPr algn="l" fontAlgn="t"/>
                      <a:endParaRPr lang="en-US">
                        <a:effectLst/>
                      </a:endParaRPr>
                    </a:p>
                  </a:txBody>
                  <a:tcPr marL="152400" marR="152400" marT="114300" marB="114300"/>
                </a:tc>
                <a:extLst>
                  <a:ext uri="{0D108BD9-81ED-4DB2-BD59-A6C34878D82A}">
                    <a16:rowId xmlns:a16="http://schemas.microsoft.com/office/drawing/2014/main" val="1101178295"/>
                  </a:ext>
                </a:extLst>
              </a:tr>
              <a:tr h="370840">
                <a:tc>
                  <a:txBody>
                    <a:bodyPr/>
                    <a:lstStyle/>
                    <a:p>
                      <a:pPr algn="l" fontAlgn="t"/>
                      <a:r>
                        <a:rPr lang="en-US">
                          <a:effectLst/>
                        </a:rPr>
                        <a:t>Storage IOPS guarantee</a:t>
                      </a:r>
                    </a:p>
                  </a:txBody>
                  <a:tcPr marL="152400" marR="152400" marT="114300" marB="114300"/>
                </a:tc>
                <a:tc>
                  <a:txBody>
                    <a:bodyPr/>
                    <a:lstStyle/>
                    <a:p>
                      <a:pPr algn="l" fontAlgn="t"/>
                      <a:r>
                        <a:rPr lang="en-US">
                          <a:effectLst/>
                        </a:rPr>
                        <a:t>N/A</a:t>
                      </a:r>
                    </a:p>
                  </a:txBody>
                  <a:tcPr marL="152400" marR="152400" marT="114300" marB="114300"/>
                </a:tc>
                <a:tc>
                  <a:txBody>
                    <a:bodyPr/>
                    <a:lstStyle/>
                    <a:p>
                      <a:pPr algn="l" fontAlgn="t"/>
                      <a:r>
                        <a:rPr lang="en-US">
                          <a:effectLst/>
                        </a:rPr>
                        <a:t>Yes</a:t>
                      </a:r>
                    </a:p>
                  </a:txBody>
                  <a:tcPr marL="152400" marR="152400" marT="114300" marB="114300"/>
                </a:tc>
                <a:tc>
                  <a:txBody>
                    <a:bodyPr/>
                    <a:lstStyle/>
                    <a:p>
                      <a:pPr algn="l" fontAlgn="t"/>
                      <a:endParaRPr lang="en-US">
                        <a:effectLst/>
                      </a:endParaRPr>
                    </a:p>
                  </a:txBody>
                  <a:tcPr marL="152400" marR="152400" marT="114300" marB="114300"/>
                </a:tc>
                <a:extLst>
                  <a:ext uri="{0D108BD9-81ED-4DB2-BD59-A6C34878D82A}">
                    <a16:rowId xmlns:a16="http://schemas.microsoft.com/office/drawing/2014/main" val="3169652940"/>
                  </a:ext>
                </a:extLst>
              </a:tr>
              <a:tr h="370840">
                <a:tc>
                  <a:txBody>
                    <a:bodyPr/>
                    <a:lstStyle/>
                    <a:p>
                      <a:pPr algn="l" fontAlgn="t"/>
                      <a:r>
                        <a:rPr lang="en-US">
                          <a:effectLst/>
                        </a:rPr>
                        <a:t>Maximum storage IOPS</a:t>
                      </a:r>
                    </a:p>
                  </a:txBody>
                  <a:tcPr marL="152400" marR="152400" marT="114300" marB="114300"/>
                </a:tc>
                <a:tc>
                  <a:txBody>
                    <a:bodyPr/>
                    <a:lstStyle/>
                    <a:p>
                      <a:pPr algn="l" fontAlgn="t"/>
                      <a:r>
                        <a:rPr lang="en-US">
                          <a:effectLst/>
                        </a:rPr>
                        <a:t>N/A</a:t>
                      </a:r>
                    </a:p>
                  </a:txBody>
                  <a:tcPr marL="152400" marR="152400" marT="114300" marB="114300"/>
                </a:tc>
                <a:tc>
                  <a:txBody>
                    <a:bodyPr/>
                    <a:lstStyle/>
                    <a:p>
                      <a:pPr algn="l" fontAlgn="t"/>
                      <a:r>
                        <a:rPr lang="en-US">
                          <a:effectLst/>
                        </a:rPr>
                        <a:t>3,000</a:t>
                      </a:r>
                    </a:p>
                  </a:txBody>
                  <a:tcPr marL="152400" marR="152400" marT="114300" marB="114300"/>
                </a:tc>
                <a:tc>
                  <a:txBody>
                    <a:bodyPr/>
                    <a:lstStyle/>
                    <a:p>
                      <a:pPr algn="l" fontAlgn="t"/>
                      <a:endParaRPr lang="en-US">
                        <a:effectLst/>
                      </a:endParaRPr>
                    </a:p>
                  </a:txBody>
                  <a:tcPr marL="152400" marR="152400" marT="114300" marB="114300"/>
                </a:tc>
                <a:extLst>
                  <a:ext uri="{0D108BD9-81ED-4DB2-BD59-A6C34878D82A}">
                    <a16:rowId xmlns:a16="http://schemas.microsoft.com/office/drawing/2014/main" val="567889014"/>
                  </a:ext>
                </a:extLst>
              </a:tr>
              <a:tr h="370840">
                <a:tc>
                  <a:txBody>
                    <a:bodyPr/>
                    <a:lstStyle/>
                    <a:p>
                      <a:pPr algn="l" fontAlgn="t"/>
                      <a:r>
                        <a:rPr lang="en-US">
                          <a:effectLst/>
                        </a:rPr>
                        <a:t>Database backup retention period</a:t>
                      </a:r>
                    </a:p>
                  </a:txBody>
                  <a:tcPr marL="152400" marR="152400" marT="114300" marB="114300"/>
                </a:tc>
                <a:tc>
                  <a:txBody>
                    <a:bodyPr/>
                    <a:lstStyle/>
                    <a:p>
                      <a:pPr algn="l" fontAlgn="t"/>
                      <a:r>
                        <a:rPr lang="en-US">
                          <a:effectLst/>
                        </a:rPr>
                        <a:t>7 days</a:t>
                      </a:r>
                    </a:p>
                  </a:txBody>
                  <a:tcPr marL="152400" marR="152400" marT="114300" marB="114300"/>
                </a:tc>
                <a:tc>
                  <a:txBody>
                    <a:bodyPr/>
                    <a:lstStyle/>
                    <a:p>
                      <a:pPr algn="l" fontAlgn="t"/>
                      <a:r>
                        <a:rPr lang="en-US" dirty="0">
                          <a:effectLst/>
                        </a:rPr>
                        <a:t>35 days</a:t>
                      </a:r>
                    </a:p>
                  </a:txBody>
                  <a:tcPr marL="152400" marR="152400" marT="114300" marB="114300"/>
                </a:tc>
                <a:tc>
                  <a:txBody>
                    <a:bodyPr/>
                    <a:lstStyle/>
                    <a:p>
                      <a:pPr algn="l" fontAlgn="t"/>
                      <a:endParaRPr lang="en-US" dirty="0">
                        <a:effectLst/>
                      </a:endParaRPr>
                    </a:p>
                  </a:txBody>
                  <a:tcPr marL="152400" marR="152400" marT="114300" marB="114300"/>
                </a:tc>
                <a:extLst>
                  <a:ext uri="{0D108BD9-81ED-4DB2-BD59-A6C34878D82A}">
                    <a16:rowId xmlns:a16="http://schemas.microsoft.com/office/drawing/2014/main" val="757186991"/>
                  </a:ext>
                </a:extLst>
              </a:tr>
              <a:tr h="370840">
                <a:tc>
                  <a:txBody>
                    <a:bodyPr/>
                    <a:lstStyle/>
                    <a:p>
                      <a:pPr algn="l" fontAlgn="t"/>
                      <a:r>
                        <a:rPr lang="en-US" dirty="0">
                          <a:effectLst/>
                        </a:rPr>
                        <a:t>SLA</a:t>
                      </a:r>
                    </a:p>
                  </a:txBody>
                  <a:tcPr marL="152400" marR="152400" marT="114300" marB="114300"/>
                </a:tc>
                <a:tc>
                  <a:txBody>
                    <a:bodyPr/>
                    <a:lstStyle/>
                    <a:p>
                      <a:pPr algn="l" fontAlgn="t"/>
                      <a:r>
                        <a:rPr lang="en-US" dirty="0">
                          <a:effectLst/>
                        </a:rPr>
                        <a:t>99.99%</a:t>
                      </a:r>
                    </a:p>
                  </a:txBody>
                  <a:tcPr marL="152400" marR="152400" marT="114300" marB="114300"/>
                </a:tc>
                <a:tc>
                  <a:txBody>
                    <a:bodyPr/>
                    <a:lstStyle/>
                    <a:p>
                      <a:pPr algn="l" fontAlgn="t"/>
                      <a:r>
                        <a:rPr lang="en-US" dirty="0">
                          <a:effectLst/>
                        </a:rPr>
                        <a:t>99.99%</a:t>
                      </a:r>
                    </a:p>
                  </a:txBody>
                  <a:tcPr marL="152400" marR="152400" marT="114300" marB="114300"/>
                </a:tc>
                <a:tc>
                  <a:txBody>
                    <a:bodyPr/>
                    <a:lstStyle/>
                    <a:p>
                      <a:pPr algn="l" fontAlgn="t"/>
                      <a:endParaRPr lang="en-US" dirty="0">
                        <a:effectLst/>
                      </a:endParaRPr>
                    </a:p>
                  </a:txBody>
                  <a:tcPr marL="152400" marR="152400" marT="114300" marB="114300"/>
                </a:tc>
                <a:extLst>
                  <a:ext uri="{0D108BD9-81ED-4DB2-BD59-A6C34878D82A}">
                    <a16:rowId xmlns:a16="http://schemas.microsoft.com/office/drawing/2014/main" val="4210565148"/>
                  </a:ext>
                </a:extLst>
              </a:tr>
              <a:tr h="370840">
                <a:tc>
                  <a:txBody>
                    <a:bodyPr/>
                    <a:lstStyle/>
                    <a:p>
                      <a:pPr algn="l" fontAlgn="t"/>
                      <a:r>
                        <a:rPr lang="en-US" dirty="0">
                          <a:effectLst/>
                        </a:rPr>
                        <a:t>HA</a:t>
                      </a:r>
                    </a:p>
                  </a:txBody>
                  <a:tcPr marL="152400" marR="152400" marT="114300" marB="114300"/>
                </a:tc>
                <a:tc>
                  <a:txBody>
                    <a:bodyPr/>
                    <a:lstStyle/>
                    <a:p>
                      <a:pPr algn="l" fontAlgn="t"/>
                      <a:r>
                        <a:rPr lang="en-US" dirty="0">
                          <a:effectLst/>
                        </a:rPr>
                        <a:t>Regional only</a:t>
                      </a:r>
                    </a:p>
                  </a:txBody>
                  <a:tcPr marL="152400" marR="152400" marT="114300" marB="114300"/>
                </a:tc>
                <a:tc>
                  <a:txBody>
                    <a:bodyPr/>
                    <a:lstStyle/>
                    <a:p>
                      <a:pPr algn="l" fontAlgn="t"/>
                      <a:r>
                        <a:rPr lang="en-US" dirty="0">
                          <a:effectLst/>
                        </a:rPr>
                        <a:t>Regional only</a:t>
                      </a:r>
                    </a:p>
                  </a:txBody>
                  <a:tcPr marL="152400" marR="152400" marT="114300" marB="114300"/>
                </a:tc>
                <a:tc>
                  <a:txBody>
                    <a:bodyPr/>
                    <a:lstStyle/>
                    <a:p>
                      <a:pPr algn="l" fontAlgn="t"/>
                      <a:endParaRPr lang="en-US" dirty="0">
                        <a:effectLst/>
                      </a:endParaRPr>
                    </a:p>
                  </a:txBody>
                  <a:tcPr marL="152400" marR="152400" marT="114300" marB="114300"/>
                </a:tc>
                <a:extLst>
                  <a:ext uri="{0D108BD9-81ED-4DB2-BD59-A6C34878D82A}">
                    <a16:rowId xmlns:a16="http://schemas.microsoft.com/office/drawing/2014/main" val="15608898"/>
                  </a:ext>
                </a:extLst>
              </a:tr>
            </a:tbl>
          </a:graphicData>
        </a:graphic>
      </p:graphicFrame>
    </p:spTree>
    <p:extLst>
      <p:ext uri="{BB962C8B-B14F-4D97-AF65-F5344CB8AC3E}">
        <p14:creationId xmlns:p14="http://schemas.microsoft.com/office/powerpoint/2010/main" val="39913441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solidFill>
                  <a:srgbClr val="FFFFFF"/>
                </a:solidFill>
                <a:uLnTx/>
                <a:uFillTx/>
                <a:latin typeface="Segoe UI Light"/>
                <a:ea typeface="+mn-ea"/>
                <a:cs typeface="Segoe UI" pitchFamily="34" charset="0"/>
              </a:rPr>
              <a:t>Migrate </a:t>
            </a:r>
            <a:r>
              <a:rPr lang="en-US" spc="0" dirty="0">
                <a:ln/>
                <a:solidFill>
                  <a:srgbClr val="FFFFFF"/>
                </a:solidFill>
                <a:latin typeface="Segoe UI Light"/>
              </a:rPr>
              <a:t>to Azure SQL DB</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3" name="TextBox 2">
            <a:extLst>
              <a:ext uri="{FF2B5EF4-FFF2-40B4-BE49-F238E27FC236}">
                <a16:creationId xmlns:a16="http://schemas.microsoft.com/office/drawing/2014/main" id="{A8847026-693C-4B70-BB87-16D624F57D78}"/>
              </a:ext>
            </a:extLst>
          </p:cNvPr>
          <p:cNvSpPr txBox="1"/>
          <p:nvPr/>
        </p:nvSpPr>
        <p:spPr>
          <a:xfrm>
            <a:off x="883" y="1289717"/>
            <a:ext cx="12435592" cy="198823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Data Migration Assistant (DMA)</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copies database, deploys fixes, migrates copy; requires downtime</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Transactional Replication</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requires some setup and continuous connectivity but does not require downtime</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Import DB</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import from on-</a:t>
            </a:r>
            <a:r>
              <a:rPr lang="en-US" sz="2000" dirty="0" err="1">
                <a:gradFill>
                  <a:gsLst>
                    <a:gs pos="2917">
                      <a:schemeClr val="tx1"/>
                    </a:gs>
                    <a:gs pos="30000">
                      <a:schemeClr val="tx1"/>
                    </a:gs>
                  </a:gsLst>
                  <a:lin ang="5400000" scaled="0"/>
                </a:gradFill>
                <a:latin typeface="+mj-lt"/>
              </a:rPr>
              <a:t>prem</a:t>
            </a:r>
            <a:r>
              <a:rPr lang="en-US" sz="2000" dirty="0">
                <a:gradFill>
                  <a:gsLst>
                    <a:gs pos="2917">
                      <a:schemeClr val="tx1"/>
                    </a:gs>
                    <a:gs pos="30000">
                      <a:schemeClr val="tx1"/>
                    </a:gs>
                  </a:gsLst>
                  <a:lin ang="5400000" scaled="0"/>
                </a:gradFill>
                <a:latin typeface="+mj-lt"/>
              </a:rPr>
              <a:t> to Azure using BACPAC file</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SQL Data Sync (Preview)</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 bi-directional connectivity between a group of Azure SQL DB and SQL Server</a:t>
            </a:r>
          </a:p>
          <a:p>
            <a:pPr marL="342900" indent="-342900">
              <a:lnSpc>
                <a:spcPct val="90000"/>
              </a:lnSpc>
              <a:spcAft>
                <a:spcPts val="600"/>
              </a:spcAft>
              <a:buFont typeface="Arial" panose="020B0604020202020204" pitchFamily="34" charset="0"/>
              <a:buChar char="•"/>
            </a:pPr>
            <a:r>
              <a:rPr lang="en-US" sz="2000" b="1" u="sng" dirty="0">
                <a:gradFill>
                  <a:gsLst>
                    <a:gs pos="2917">
                      <a:schemeClr val="tx1"/>
                    </a:gs>
                    <a:gs pos="30000">
                      <a:schemeClr val="tx1"/>
                    </a:gs>
                  </a:gsLst>
                  <a:lin ang="5400000" scaled="0"/>
                </a:gradFill>
                <a:latin typeface="+mj-lt"/>
              </a:rPr>
              <a:t>Azure DB Migration Service (Preview)</a:t>
            </a:r>
            <a:r>
              <a:rPr lang="en-US" sz="2000" b="1"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rPr>
              <a:t>migrate from multiple sources or DB types to target DB</a:t>
            </a:r>
          </a:p>
        </p:txBody>
      </p:sp>
    </p:spTree>
    <p:extLst>
      <p:ext uri="{BB962C8B-B14F-4D97-AF65-F5344CB8AC3E}">
        <p14:creationId xmlns:p14="http://schemas.microsoft.com/office/powerpoint/2010/main" val="163949508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48" dirty="0"/>
              <a:t>3.1.1: A title company needs to provide access to storage for people to upload scans of documents that they signed. There are time limits to when the documents are needed.</a:t>
            </a:r>
            <a:br>
              <a:rPr lang="en-US" sz="3264" dirty="0"/>
            </a:br>
            <a:r>
              <a:rPr lang="en-US" sz="3264" dirty="0"/>
              <a:t>Which approach should be used to provide access?</a:t>
            </a:r>
          </a:p>
        </p:txBody>
      </p:sp>
      <p:sp>
        <p:nvSpPr>
          <p:cNvPr id="2" name="Content Placeholder 1"/>
          <p:cNvSpPr>
            <a:spLocks noGrp="1"/>
          </p:cNvSpPr>
          <p:nvPr>
            <p:ph idx="1"/>
          </p:nvPr>
        </p:nvSpPr>
        <p:spPr>
          <a:xfrm>
            <a:off x="206485" y="1559699"/>
            <a:ext cx="12034698" cy="5225794"/>
          </a:xfrm>
        </p:spPr>
        <p:txBody>
          <a:bodyPr>
            <a:normAutofit/>
          </a:bodyPr>
          <a:lstStyle/>
          <a:p>
            <a:r>
              <a:rPr lang="en-US" sz="3264" dirty="0"/>
              <a:t>Create a service and set up the valid dates in a database that will be read</a:t>
            </a:r>
          </a:p>
          <a:p>
            <a:r>
              <a:rPr lang="en-US" sz="3264" dirty="0"/>
              <a:t>Use an SAS and set the expiration time and date for the user.</a:t>
            </a:r>
          </a:p>
          <a:p>
            <a:r>
              <a:rPr lang="en-US" sz="3264" dirty="0"/>
              <a:t>Set up Azure AD with permissions for the user that limit the time in which she can upload documents.</a:t>
            </a:r>
          </a:p>
          <a:p>
            <a:r>
              <a:rPr lang="en-US" sz="3264"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Storage Account Services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42" name="Rectangle 41">
            <a:extLst>
              <a:ext uri="{FF2B5EF4-FFF2-40B4-BE49-F238E27FC236}">
                <a16:creationId xmlns:a16="http://schemas.microsoft.com/office/drawing/2014/main" id="{1C76D8C8-62A3-44A9-9B69-380FE260E2D6}"/>
              </a:ext>
            </a:extLst>
          </p:cNvPr>
          <p:cNvSpPr/>
          <p:nvPr/>
        </p:nvSpPr>
        <p:spPr bwMode="auto">
          <a:xfrm>
            <a:off x="2776906" y="2729025"/>
            <a:ext cx="2285883" cy="312013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t" anchorCtr="0" forceAA="0" compatLnSpc="1">
            <a:prstTxWarp prst="textNoShape">
              <a:avLst/>
            </a:prstTxWarp>
            <a:noAutofit/>
          </a:bodyPr>
          <a:lstStyle/>
          <a:p>
            <a:pPr marL="0" marR="0" lvl="0" indent="0" defTabSz="839979" eaLnBrk="1" fontAlgn="base" latinLnBrk="0" hangingPunct="1">
              <a:lnSpc>
                <a:spcPct val="100000"/>
              </a:lnSpc>
              <a:spcBef>
                <a:spcPct val="0"/>
              </a:spcBef>
              <a:spcAft>
                <a:spcPct val="0"/>
              </a:spcAft>
              <a:buClrTx/>
              <a:buSzTx/>
              <a:buFontTx/>
              <a:buNone/>
              <a:tabLst/>
              <a:defRPr/>
            </a:pPr>
            <a:r>
              <a:rPr kumimoji="0" lang="en-US" sz="313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Files</a:t>
            </a:r>
          </a:p>
          <a:p>
            <a:pPr marL="0" marR="0" lvl="0" indent="0" defTabSz="839886" eaLnBrk="1" fontAlgn="base" latinLnBrk="0" hangingPunct="1">
              <a:lnSpc>
                <a:spcPct val="10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Fully Managed File Shares in the Cloud</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SMB and REST access</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“Lift and shift” legacy apps</a:t>
            </a:r>
          </a:p>
        </p:txBody>
      </p:sp>
      <p:sp>
        <p:nvSpPr>
          <p:cNvPr id="43" name="Rectangle 42">
            <a:extLst>
              <a:ext uri="{FF2B5EF4-FFF2-40B4-BE49-F238E27FC236}">
                <a16:creationId xmlns:a16="http://schemas.microsoft.com/office/drawing/2014/main" id="{81E868AB-C7C5-47F6-8EBD-A66C64E77A52}"/>
              </a:ext>
            </a:extLst>
          </p:cNvPr>
          <p:cNvSpPr/>
          <p:nvPr/>
        </p:nvSpPr>
        <p:spPr bwMode="auto">
          <a:xfrm>
            <a:off x="449713" y="2729025"/>
            <a:ext cx="2285883" cy="312013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t" anchorCtr="0" forceAA="0" compatLnSpc="1">
            <a:prstTxWarp prst="textNoShape">
              <a:avLst/>
            </a:prstTxWarp>
            <a:noAutofit/>
          </a:bodyPr>
          <a:lstStyle/>
          <a:p>
            <a:pPr marL="0" marR="0" lvl="0" indent="0" defTabSz="839979" eaLnBrk="1" fontAlgn="base" latinLnBrk="0" hangingPunct="1">
              <a:lnSpc>
                <a:spcPct val="100000"/>
              </a:lnSpc>
              <a:spcBef>
                <a:spcPct val="0"/>
              </a:spcBef>
              <a:spcAft>
                <a:spcPct val="0"/>
              </a:spcAft>
              <a:buClrTx/>
              <a:buSzTx/>
              <a:buFontTx/>
              <a:buNone/>
              <a:tabLst/>
              <a:defRPr/>
            </a:pPr>
            <a:r>
              <a:rPr kumimoji="0" lang="en-US" sz="313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Disks</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Persistent disks for Azure IaaS VMs</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Premium Storage Disks option: SSD based, high IOPS, low latency</a:t>
            </a:r>
          </a:p>
        </p:txBody>
      </p:sp>
      <p:sp>
        <p:nvSpPr>
          <p:cNvPr id="44" name="Rectangle 43">
            <a:extLst>
              <a:ext uri="{FF2B5EF4-FFF2-40B4-BE49-F238E27FC236}">
                <a16:creationId xmlns:a16="http://schemas.microsoft.com/office/drawing/2014/main" id="{39A98A86-A18A-48CE-AE5E-4358E76B59FC}"/>
              </a:ext>
            </a:extLst>
          </p:cNvPr>
          <p:cNvSpPr/>
          <p:nvPr/>
        </p:nvSpPr>
        <p:spPr bwMode="auto">
          <a:xfrm>
            <a:off x="449713" y="5903759"/>
            <a:ext cx="11594661" cy="927647"/>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ctr" anchorCtr="0" forceAA="0" compatLnSpc="1">
            <a:prstTxWarp prst="textNoShape">
              <a:avLst/>
            </a:prstTxWarp>
            <a:noAutofit/>
          </a:bodyPr>
          <a:lstStyle/>
          <a:p>
            <a:pPr marL="0" marR="0" lvl="0" indent="0" algn="ctr" defTabSz="839979" eaLnBrk="1" fontAlgn="base" latinLnBrk="0" hangingPunct="1">
              <a:lnSpc>
                <a:spcPct val="100000"/>
              </a:lnSpc>
              <a:spcBef>
                <a:spcPct val="0"/>
              </a:spcBef>
              <a:spcAft>
                <a:spcPct val="0"/>
              </a:spcAft>
              <a:buClrTx/>
              <a:buSzTx/>
              <a:buFontTx/>
              <a:buNone/>
              <a:tabLst/>
              <a:defRPr/>
            </a:pPr>
            <a:r>
              <a:rPr kumimoji="0" lang="en-US" sz="274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Built on a unified Distributed Storage System</a:t>
            </a:r>
          </a:p>
          <a:p>
            <a:pPr marL="0" marR="0" lvl="0" indent="0" algn="ctr" defTabSz="839979" eaLnBrk="1" fontAlgn="base" latinLnBrk="0" hangingPunct="1">
              <a:lnSpc>
                <a:spcPct val="100000"/>
              </a:lnSpc>
              <a:spcBef>
                <a:spcPct val="0"/>
              </a:spcBef>
              <a:spcAft>
                <a:spcPct val="0"/>
              </a:spcAft>
              <a:buClrTx/>
              <a:buSzTx/>
              <a:buFontTx/>
              <a:buNone/>
              <a:tabLst/>
              <a:defRPr/>
            </a:pP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Durability, Encryption at Rest, Strongly Consistent Replication, Fault Tolerance, Auto Load-Balancing</a:t>
            </a:r>
          </a:p>
        </p:txBody>
      </p:sp>
      <p:grpSp>
        <p:nvGrpSpPr>
          <p:cNvPr id="45" name="Group 44">
            <a:extLst>
              <a:ext uri="{FF2B5EF4-FFF2-40B4-BE49-F238E27FC236}">
                <a16:creationId xmlns:a16="http://schemas.microsoft.com/office/drawing/2014/main" id="{8525090A-EFDD-4245-B6E8-E03BB9BBEAA2}"/>
              </a:ext>
            </a:extLst>
          </p:cNvPr>
          <p:cNvGrpSpPr/>
          <p:nvPr/>
        </p:nvGrpSpPr>
        <p:grpSpPr>
          <a:xfrm>
            <a:off x="222897" y="1452857"/>
            <a:ext cx="5392810" cy="1367069"/>
            <a:chOff x="148911" y="1211262"/>
            <a:chExt cx="5500947" cy="1394482"/>
          </a:xfrm>
        </p:grpSpPr>
        <p:sp>
          <p:nvSpPr>
            <p:cNvPr id="46" name="Rectangle 45">
              <a:extLst>
                <a:ext uri="{FF2B5EF4-FFF2-40B4-BE49-F238E27FC236}">
                  <a16:creationId xmlns:a16="http://schemas.microsoft.com/office/drawing/2014/main" id="{18738EA7-D38D-4346-9E39-E2F7691EC513}"/>
                </a:ext>
              </a:extLst>
            </p:cNvPr>
            <p:cNvSpPr/>
            <p:nvPr/>
          </p:nvSpPr>
          <p:spPr bwMode="auto">
            <a:xfrm>
              <a:off x="380276" y="1211262"/>
              <a:ext cx="4705578" cy="1258715"/>
            </a:xfrm>
            <a:prstGeom prst="rect">
              <a:avLst/>
            </a:prstGeom>
            <a:solidFill>
              <a:srgbClr val="353535">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225" eaLnBrk="1" fontAlgn="auto" latinLnBrk="0" hangingPunct="1">
                <a:lnSpc>
                  <a:spcPct val="90000"/>
                </a:lnSpc>
                <a:spcBef>
                  <a:spcPts val="0"/>
                </a:spcBef>
                <a:spcAft>
                  <a:spcPts val="0"/>
                </a:spcAft>
                <a:buClrTx/>
                <a:buSzTx/>
                <a:buFontTx/>
                <a:buNone/>
                <a:tabLst/>
                <a:defRPr/>
              </a:pPr>
              <a:r>
                <a:rPr kumimoji="0" lang="en-US" sz="2745" b="1" i="0" u="none" strike="noStrike" kern="0" cap="none" spc="-29" normalizeH="0" baseline="0" noProof="0" dirty="0">
                  <a:ln w="3175">
                    <a:noFill/>
                  </a:ln>
                  <a:gradFill>
                    <a:gsLst>
                      <a:gs pos="83772">
                        <a:srgbClr val="353535"/>
                      </a:gs>
                      <a:gs pos="42857">
                        <a:srgbClr val="353535"/>
                      </a:gs>
                    </a:gsLst>
                    <a:lin ang="5400000" scaled="0"/>
                  </a:gradFill>
                  <a:effectLst/>
                  <a:uLnTx/>
                  <a:uFillTx/>
                  <a:latin typeface="Segoe UI Semilight"/>
                  <a:ea typeface="+mn-ea"/>
                  <a:cs typeface="Segoe UI Semilight" panose="020B0402040204020203" pitchFamily="34" charset="0"/>
                </a:rPr>
                <a:t>IaaS</a:t>
              </a:r>
            </a:p>
          </p:txBody>
        </p:sp>
        <p:grpSp>
          <p:nvGrpSpPr>
            <p:cNvPr id="47" name="Group 46">
              <a:extLst>
                <a:ext uri="{FF2B5EF4-FFF2-40B4-BE49-F238E27FC236}">
                  <a16:creationId xmlns:a16="http://schemas.microsoft.com/office/drawing/2014/main" id="{85F9FDD0-CABC-49CD-9BD9-0B164CC0F5BE}"/>
                </a:ext>
              </a:extLst>
            </p:cNvPr>
            <p:cNvGrpSpPr/>
            <p:nvPr/>
          </p:nvGrpSpPr>
          <p:grpSpPr>
            <a:xfrm>
              <a:off x="1209908" y="1673113"/>
              <a:ext cx="2377141" cy="932631"/>
              <a:chOff x="8107511" y="4954363"/>
              <a:chExt cx="2377141" cy="932631"/>
            </a:xfrm>
          </p:grpSpPr>
          <p:sp>
            <p:nvSpPr>
              <p:cNvPr id="54" name="TextBox 53">
                <a:extLst>
                  <a:ext uri="{FF2B5EF4-FFF2-40B4-BE49-F238E27FC236}">
                    <a16:creationId xmlns:a16="http://schemas.microsoft.com/office/drawing/2014/main" id="{4F4CF774-0DE3-42C7-8981-983F2CEB3285}"/>
                  </a:ext>
                </a:extLst>
              </p:cNvPr>
              <p:cNvSpPr txBox="1"/>
              <p:nvPr/>
            </p:nvSpPr>
            <p:spPr>
              <a:xfrm>
                <a:off x="8107511" y="5139811"/>
                <a:ext cx="2377141" cy="747183"/>
              </a:xfrm>
              <a:prstGeom prst="rect">
                <a:avLst/>
              </a:prstGeom>
              <a:noFill/>
            </p:spPr>
            <p:txBody>
              <a:bodyPr wrap="square" lIns="627408" tIns="143407" rIns="179259" bIns="143407" rtlCol="0">
                <a:spAutoFit/>
              </a:bodyPr>
              <a:lstStyle/>
              <a:p>
                <a:pPr marL="0" marR="0" lvl="0" indent="0" algn="ctr"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Virtual </a:t>
                </a:r>
                <a:b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b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machines</a:t>
                </a:r>
              </a:p>
            </p:txBody>
          </p:sp>
          <p:sp>
            <p:nvSpPr>
              <p:cNvPr id="55" name="Freeform 30">
                <a:extLst>
                  <a:ext uri="{FF2B5EF4-FFF2-40B4-BE49-F238E27FC236}">
                    <a16:creationId xmlns:a16="http://schemas.microsoft.com/office/drawing/2014/main" id="{FCF7358A-0D89-4703-922A-22D44DC836D4}"/>
                  </a:ext>
                </a:extLst>
              </p:cNvPr>
              <p:cNvSpPr>
                <a:spLocks noChangeAspect="1" noEditPoints="1"/>
              </p:cNvSpPr>
              <p:nvPr/>
            </p:nvSpPr>
            <p:spPr bwMode="auto">
              <a:xfrm>
                <a:off x="9345141" y="4954363"/>
                <a:ext cx="376358" cy="211739"/>
              </a:xfrm>
              <a:custGeom>
                <a:avLst/>
                <a:gdLst>
                  <a:gd name="T0" fmla="*/ 155 w 259"/>
                  <a:gd name="T1" fmla="*/ 53 h 143"/>
                  <a:gd name="T2" fmla="*/ 146 w 259"/>
                  <a:gd name="T3" fmla="*/ 56 h 143"/>
                  <a:gd name="T4" fmla="*/ 146 w 259"/>
                  <a:gd name="T5" fmla="*/ 55 h 143"/>
                  <a:gd name="T6" fmla="*/ 130 w 259"/>
                  <a:gd name="T7" fmla="*/ 44 h 143"/>
                  <a:gd name="T8" fmla="*/ 113 w 259"/>
                  <a:gd name="T9" fmla="*/ 58 h 143"/>
                  <a:gd name="T10" fmla="*/ 113 w 259"/>
                  <a:gd name="T11" fmla="*/ 60 h 143"/>
                  <a:gd name="T12" fmla="*/ 112 w 259"/>
                  <a:gd name="T13" fmla="*/ 60 h 143"/>
                  <a:gd name="T14" fmla="*/ 102 w 259"/>
                  <a:gd name="T15" fmla="*/ 69 h 143"/>
                  <a:gd name="T16" fmla="*/ 110 w 259"/>
                  <a:gd name="T17" fmla="*/ 79 h 143"/>
                  <a:gd name="T18" fmla="*/ 112 w 259"/>
                  <a:gd name="T19" fmla="*/ 79 h 143"/>
                  <a:gd name="T20" fmla="*/ 155 w 259"/>
                  <a:gd name="T21" fmla="*/ 79 h 143"/>
                  <a:gd name="T22" fmla="*/ 168 w 259"/>
                  <a:gd name="T23" fmla="*/ 66 h 143"/>
                  <a:gd name="T24" fmla="*/ 155 w 259"/>
                  <a:gd name="T25" fmla="*/ 53 h 143"/>
                  <a:gd name="T26" fmla="*/ 34 w 259"/>
                  <a:gd name="T27" fmla="*/ 0 h 143"/>
                  <a:gd name="T28" fmla="*/ 34 w 259"/>
                  <a:gd name="T29" fmla="*/ 126 h 143"/>
                  <a:gd name="T30" fmla="*/ 230 w 259"/>
                  <a:gd name="T31" fmla="*/ 126 h 143"/>
                  <a:gd name="T32" fmla="*/ 230 w 259"/>
                  <a:gd name="T33" fmla="*/ 0 h 143"/>
                  <a:gd name="T34" fmla="*/ 34 w 259"/>
                  <a:gd name="T35" fmla="*/ 0 h 143"/>
                  <a:gd name="T36" fmla="*/ 221 w 259"/>
                  <a:gd name="T37" fmla="*/ 118 h 143"/>
                  <a:gd name="T38" fmla="*/ 42 w 259"/>
                  <a:gd name="T39" fmla="*/ 118 h 143"/>
                  <a:gd name="T40" fmla="*/ 42 w 259"/>
                  <a:gd name="T41" fmla="*/ 8 h 143"/>
                  <a:gd name="T42" fmla="*/ 221 w 259"/>
                  <a:gd name="T43" fmla="*/ 8 h 143"/>
                  <a:gd name="T44" fmla="*/ 221 w 259"/>
                  <a:gd name="T45" fmla="*/ 118 h 143"/>
                  <a:gd name="T46" fmla="*/ 150 w 259"/>
                  <a:gd name="T47" fmla="*/ 132 h 143"/>
                  <a:gd name="T48" fmla="*/ 150 w 259"/>
                  <a:gd name="T49" fmla="*/ 135 h 143"/>
                  <a:gd name="T50" fmla="*/ 114 w 259"/>
                  <a:gd name="T51" fmla="*/ 135 h 143"/>
                  <a:gd name="T52" fmla="*/ 114 w 259"/>
                  <a:gd name="T53" fmla="*/ 132 h 143"/>
                  <a:gd name="T54" fmla="*/ 4 w 259"/>
                  <a:gd name="T55" fmla="*/ 132 h 143"/>
                  <a:gd name="T56" fmla="*/ 12 w 259"/>
                  <a:gd name="T57" fmla="*/ 143 h 143"/>
                  <a:gd name="T58" fmla="*/ 251 w 259"/>
                  <a:gd name="T59" fmla="*/ 143 h 143"/>
                  <a:gd name="T60" fmla="*/ 259 w 259"/>
                  <a:gd name="T61" fmla="*/ 132 h 143"/>
                  <a:gd name="T62" fmla="*/ 150 w 259"/>
                  <a:gd name="T63" fmla="*/ 132 h 143"/>
                  <a:gd name="T64" fmla="*/ 150 w 259"/>
                  <a:gd name="T65"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143">
                    <a:moveTo>
                      <a:pt x="155" y="53"/>
                    </a:moveTo>
                    <a:cubicBezTo>
                      <a:pt x="152" y="53"/>
                      <a:pt x="149" y="54"/>
                      <a:pt x="146" y="56"/>
                    </a:cubicBezTo>
                    <a:cubicBezTo>
                      <a:pt x="146" y="55"/>
                      <a:pt x="146" y="55"/>
                      <a:pt x="146" y="55"/>
                    </a:cubicBezTo>
                    <a:cubicBezTo>
                      <a:pt x="143" y="49"/>
                      <a:pt x="137" y="44"/>
                      <a:pt x="130" y="44"/>
                    </a:cubicBezTo>
                    <a:cubicBezTo>
                      <a:pt x="122" y="44"/>
                      <a:pt x="115" y="50"/>
                      <a:pt x="113" y="58"/>
                    </a:cubicBezTo>
                    <a:cubicBezTo>
                      <a:pt x="113" y="60"/>
                      <a:pt x="113" y="60"/>
                      <a:pt x="113" y="60"/>
                    </a:cubicBezTo>
                    <a:cubicBezTo>
                      <a:pt x="112" y="60"/>
                      <a:pt x="112" y="60"/>
                      <a:pt x="112" y="60"/>
                    </a:cubicBezTo>
                    <a:cubicBezTo>
                      <a:pt x="107" y="60"/>
                      <a:pt x="102" y="64"/>
                      <a:pt x="102" y="69"/>
                    </a:cubicBezTo>
                    <a:cubicBezTo>
                      <a:pt x="102" y="74"/>
                      <a:pt x="106" y="78"/>
                      <a:pt x="110" y="79"/>
                    </a:cubicBezTo>
                    <a:cubicBezTo>
                      <a:pt x="112" y="79"/>
                      <a:pt x="112" y="79"/>
                      <a:pt x="112" y="79"/>
                    </a:cubicBezTo>
                    <a:cubicBezTo>
                      <a:pt x="155" y="79"/>
                      <a:pt x="155" y="79"/>
                      <a:pt x="155" y="79"/>
                    </a:cubicBezTo>
                    <a:cubicBezTo>
                      <a:pt x="162" y="79"/>
                      <a:pt x="168" y="73"/>
                      <a:pt x="168" y="66"/>
                    </a:cubicBezTo>
                    <a:cubicBezTo>
                      <a:pt x="168" y="59"/>
                      <a:pt x="162" y="53"/>
                      <a:pt x="155" y="53"/>
                    </a:cubicBezTo>
                    <a:close/>
                    <a:moveTo>
                      <a:pt x="34" y="0"/>
                    </a:moveTo>
                    <a:cubicBezTo>
                      <a:pt x="34" y="126"/>
                      <a:pt x="34" y="126"/>
                      <a:pt x="34" y="126"/>
                    </a:cubicBezTo>
                    <a:cubicBezTo>
                      <a:pt x="230" y="126"/>
                      <a:pt x="230" y="126"/>
                      <a:pt x="230" y="126"/>
                    </a:cubicBezTo>
                    <a:cubicBezTo>
                      <a:pt x="230" y="0"/>
                      <a:pt x="230" y="0"/>
                      <a:pt x="230" y="0"/>
                    </a:cubicBezTo>
                    <a:lnTo>
                      <a:pt x="34" y="0"/>
                    </a:lnTo>
                    <a:close/>
                    <a:moveTo>
                      <a:pt x="221" y="118"/>
                    </a:moveTo>
                    <a:cubicBezTo>
                      <a:pt x="42" y="118"/>
                      <a:pt x="42" y="118"/>
                      <a:pt x="42" y="118"/>
                    </a:cubicBezTo>
                    <a:cubicBezTo>
                      <a:pt x="42" y="8"/>
                      <a:pt x="42" y="8"/>
                      <a:pt x="42" y="8"/>
                    </a:cubicBezTo>
                    <a:cubicBezTo>
                      <a:pt x="221" y="8"/>
                      <a:pt x="221" y="8"/>
                      <a:pt x="221" y="8"/>
                    </a:cubicBezTo>
                    <a:cubicBezTo>
                      <a:pt x="221" y="118"/>
                      <a:pt x="221" y="118"/>
                      <a:pt x="221" y="118"/>
                    </a:cubicBezTo>
                    <a:close/>
                    <a:moveTo>
                      <a:pt x="150" y="132"/>
                    </a:moveTo>
                    <a:cubicBezTo>
                      <a:pt x="150" y="133"/>
                      <a:pt x="150" y="135"/>
                      <a:pt x="150" y="135"/>
                    </a:cubicBezTo>
                    <a:cubicBezTo>
                      <a:pt x="114" y="135"/>
                      <a:pt x="114" y="135"/>
                      <a:pt x="114" y="135"/>
                    </a:cubicBezTo>
                    <a:cubicBezTo>
                      <a:pt x="114" y="132"/>
                      <a:pt x="114" y="132"/>
                      <a:pt x="114" y="132"/>
                    </a:cubicBezTo>
                    <a:cubicBezTo>
                      <a:pt x="0" y="132"/>
                      <a:pt x="4" y="132"/>
                      <a:pt x="4" y="132"/>
                    </a:cubicBezTo>
                    <a:cubicBezTo>
                      <a:pt x="12" y="143"/>
                      <a:pt x="12" y="143"/>
                      <a:pt x="12" y="143"/>
                    </a:cubicBezTo>
                    <a:cubicBezTo>
                      <a:pt x="251" y="143"/>
                      <a:pt x="251" y="143"/>
                      <a:pt x="251" y="143"/>
                    </a:cubicBezTo>
                    <a:cubicBezTo>
                      <a:pt x="259" y="132"/>
                      <a:pt x="259" y="132"/>
                      <a:pt x="259" y="132"/>
                    </a:cubicBezTo>
                    <a:cubicBezTo>
                      <a:pt x="150" y="132"/>
                      <a:pt x="150" y="132"/>
                      <a:pt x="150" y="132"/>
                    </a:cubicBezTo>
                    <a:cubicBezTo>
                      <a:pt x="150" y="132"/>
                      <a:pt x="150" y="132"/>
                      <a:pt x="150" y="132"/>
                    </a:cubicBezTo>
                    <a:close/>
                  </a:path>
                </a:pathLst>
              </a:custGeom>
              <a:solidFill>
                <a:srgbClr val="353535"/>
              </a:solidFill>
              <a:ln>
                <a:noFill/>
              </a:ln>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ndParaRPr>
              </a:p>
            </p:txBody>
          </p:sp>
        </p:grpSp>
        <p:grpSp>
          <p:nvGrpSpPr>
            <p:cNvPr id="48" name="Group 47">
              <a:extLst>
                <a:ext uri="{FF2B5EF4-FFF2-40B4-BE49-F238E27FC236}">
                  <a16:creationId xmlns:a16="http://schemas.microsoft.com/office/drawing/2014/main" id="{2C21A53B-CD3D-4CB9-9B9F-3F104E12CED8}"/>
                </a:ext>
              </a:extLst>
            </p:cNvPr>
            <p:cNvGrpSpPr/>
            <p:nvPr/>
          </p:nvGrpSpPr>
          <p:grpSpPr>
            <a:xfrm>
              <a:off x="148911" y="1742616"/>
              <a:ext cx="1718120" cy="793625"/>
              <a:chOff x="7270490" y="4989638"/>
              <a:chExt cx="1718120" cy="793625"/>
            </a:xfrm>
          </p:grpSpPr>
          <p:sp>
            <p:nvSpPr>
              <p:cNvPr id="52" name="Freeform 21">
                <a:extLst>
                  <a:ext uri="{FF2B5EF4-FFF2-40B4-BE49-F238E27FC236}">
                    <a16:creationId xmlns:a16="http://schemas.microsoft.com/office/drawing/2014/main" id="{EE2FDFCF-F128-45A9-B904-D0DE38F141A1}"/>
                  </a:ext>
                </a:extLst>
              </p:cNvPr>
              <p:cNvSpPr>
                <a:spLocks noChangeAspect="1" noEditPoints="1"/>
              </p:cNvSpPr>
              <p:nvPr/>
            </p:nvSpPr>
            <p:spPr bwMode="auto">
              <a:xfrm>
                <a:off x="8164456" y="4989638"/>
                <a:ext cx="223248" cy="192242"/>
              </a:xfrm>
              <a:custGeom>
                <a:avLst/>
                <a:gdLst>
                  <a:gd name="T0" fmla="*/ 143 w 288"/>
                  <a:gd name="T1" fmla="*/ 175 h 248"/>
                  <a:gd name="T2" fmla="*/ 3 w 288"/>
                  <a:gd name="T3" fmla="*/ 139 h 248"/>
                  <a:gd name="T4" fmla="*/ 3 w 288"/>
                  <a:gd name="T5" fmla="*/ 117 h 248"/>
                  <a:gd name="T6" fmla="*/ 141 w 288"/>
                  <a:gd name="T7" fmla="*/ 151 h 248"/>
                  <a:gd name="T8" fmla="*/ 143 w 288"/>
                  <a:gd name="T9" fmla="*/ 151 h 248"/>
                  <a:gd name="T10" fmla="*/ 145 w 288"/>
                  <a:gd name="T11" fmla="*/ 151 h 248"/>
                  <a:gd name="T12" fmla="*/ 283 w 288"/>
                  <a:gd name="T13" fmla="*/ 117 h 248"/>
                  <a:gd name="T14" fmla="*/ 283 w 288"/>
                  <a:gd name="T15" fmla="*/ 139 h 248"/>
                  <a:gd name="T16" fmla="*/ 143 w 288"/>
                  <a:gd name="T17" fmla="*/ 175 h 248"/>
                  <a:gd name="T18" fmla="*/ 283 w 288"/>
                  <a:gd name="T19" fmla="*/ 214 h 248"/>
                  <a:gd name="T20" fmla="*/ 283 w 288"/>
                  <a:gd name="T21" fmla="*/ 190 h 248"/>
                  <a:gd name="T22" fmla="*/ 145 w 288"/>
                  <a:gd name="T23" fmla="*/ 227 h 248"/>
                  <a:gd name="T24" fmla="*/ 143 w 288"/>
                  <a:gd name="T25" fmla="*/ 227 h 248"/>
                  <a:gd name="T26" fmla="*/ 141 w 288"/>
                  <a:gd name="T27" fmla="*/ 227 h 248"/>
                  <a:gd name="T28" fmla="*/ 3 w 288"/>
                  <a:gd name="T29" fmla="*/ 190 h 248"/>
                  <a:gd name="T30" fmla="*/ 3 w 288"/>
                  <a:gd name="T31" fmla="*/ 214 h 248"/>
                  <a:gd name="T32" fmla="*/ 143 w 288"/>
                  <a:gd name="T33" fmla="*/ 248 h 248"/>
                  <a:gd name="T34" fmla="*/ 283 w 288"/>
                  <a:gd name="T35" fmla="*/ 214 h 248"/>
                  <a:gd name="T36" fmla="*/ 288 w 288"/>
                  <a:gd name="T37" fmla="*/ 68 h 248"/>
                  <a:gd name="T38" fmla="*/ 288 w 288"/>
                  <a:gd name="T39" fmla="*/ 37 h 248"/>
                  <a:gd name="T40" fmla="*/ 143 w 288"/>
                  <a:gd name="T41" fmla="*/ 0 h 248"/>
                  <a:gd name="T42" fmla="*/ 0 w 288"/>
                  <a:gd name="T43" fmla="*/ 37 h 248"/>
                  <a:gd name="T44" fmla="*/ 0 w 288"/>
                  <a:gd name="T45" fmla="*/ 68 h 248"/>
                  <a:gd name="T46" fmla="*/ 143 w 288"/>
                  <a:gd name="T47" fmla="*/ 103 h 248"/>
                  <a:gd name="T48" fmla="*/ 288 w 288"/>
                  <a:gd name="T49" fmla="*/ 6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48">
                    <a:moveTo>
                      <a:pt x="143" y="175"/>
                    </a:moveTo>
                    <a:lnTo>
                      <a:pt x="3" y="139"/>
                    </a:lnTo>
                    <a:lnTo>
                      <a:pt x="3" y="117"/>
                    </a:lnTo>
                    <a:lnTo>
                      <a:pt x="141" y="151"/>
                    </a:lnTo>
                    <a:lnTo>
                      <a:pt x="143" y="151"/>
                    </a:lnTo>
                    <a:lnTo>
                      <a:pt x="145" y="151"/>
                    </a:lnTo>
                    <a:lnTo>
                      <a:pt x="283" y="117"/>
                    </a:lnTo>
                    <a:lnTo>
                      <a:pt x="283" y="139"/>
                    </a:lnTo>
                    <a:lnTo>
                      <a:pt x="143" y="175"/>
                    </a:lnTo>
                    <a:close/>
                    <a:moveTo>
                      <a:pt x="283" y="214"/>
                    </a:moveTo>
                    <a:lnTo>
                      <a:pt x="283" y="190"/>
                    </a:lnTo>
                    <a:lnTo>
                      <a:pt x="145" y="227"/>
                    </a:lnTo>
                    <a:lnTo>
                      <a:pt x="143" y="227"/>
                    </a:lnTo>
                    <a:lnTo>
                      <a:pt x="141" y="227"/>
                    </a:lnTo>
                    <a:lnTo>
                      <a:pt x="3" y="190"/>
                    </a:lnTo>
                    <a:lnTo>
                      <a:pt x="3" y="214"/>
                    </a:lnTo>
                    <a:lnTo>
                      <a:pt x="143" y="248"/>
                    </a:lnTo>
                    <a:lnTo>
                      <a:pt x="283" y="214"/>
                    </a:lnTo>
                    <a:close/>
                    <a:moveTo>
                      <a:pt x="288" y="68"/>
                    </a:moveTo>
                    <a:lnTo>
                      <a:pt x="288" y="37"/>
                    </a:lnTo>
                    <a:lnTo>
                      <a:pt x="143" y="0"/>
                    </a:lnTo>
                    <a:lnTo>
                      <a:pt x="0" y="37"/>
                    </a:lnTo>
                    <a:lnTo>
                      <a:pt x="0" y="68"/>
                    </a:lnTo>
                    <a:lnTo>
                      <a:pt x="143" y="103"/>
                    </a:lnTo>
                    <a:lnTo>
                      <a:pt x="288" y="68"/>
                    </a:lnTo>
                    <a:close/>
                  </a:path>
                </a:pathLst>
              </a:custGeom>
              <a:solidFill>
                <a:srgbClr val="353535"/>
              </a:solidFill>
              <a:ln>
                <a:noFill/>
              </a:ln>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ndParaRPr>
              </a:p>
            </p:txBody>
          </p:sp>
          <p:sp>
            <p:nvSpPr>
              <p:cNvPr id="53" name="TextBox 52">
                <a:extLst>
                  <a:ext uri="{FF2B5EF4-FFF2-40B4-BE49-F238E27FC236}">
                    <a16:creationId xmlns:a16="http://schemas.microsoft.com/office/drawing/2014/main" id="{81393662-D240-45C0-A153-50FFC5947A12}"/>
                  </a:ext>
                </a:extLst>
              </p:cNvPr>
              <p:cNvSpPr txBox="1"/>
              <p:nvPr/>
            </p:nvSpPr>
            <p:spPr>
              <a:xfrm>
                <a:off x="7270490" y="5266271"/>
                <a:ext cx="1718120" cy="516992"/>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Storage</a:t>
                </a:r>
              </a:p>
            </p:txBody>
          </p:sp>
        </p:grpSp>
        <p:grpSp>
          <p:nvGrpSpPr>
            <p:cNvPr id="49" name="Group 48">
              <a:extLst>
                <a:ext uri="{FF2B5EF4-FFF2-40B4-BE49-F238E27FC236}">
                  <a16:creationId xmlns:a16="http://schemas.microsoft.com/office/drawing/2014/main" id="{AC8D5A90-0EC9-4019-B0BB-D281417D703D}"/>
                </a:ext>
              </a:extLst>
            </p:cNvPr>
            <p:cNvGrpSpPr/>
            <p:nvPr/>
          </p:nvGrpSpPr>
          <p:grpSpPr>
            <a:xfrm>
              <a:off x="2929925" y="1720328"/>
              <a:ext cx="2719933" cy="838201"/>
              <a:chOff x="9659512" y="4945062"/>
              <a:chExt cx="2719933" cy="838201"/>
            </a:xfrm>
          </p:grpSpPr>
          <p:sp>
            <p:nvSpPr>
              <p:cNvPr id="50" name="Freeform 21">
                <a:extLst>
                  <a:ext uri="{FF2B5EF4-FFF2-40B4-BE49-F238E27FC236}">
                    <a16:creationId xmlns:a16="http://schemas.microsoft.com/office/drawing/2014/main" id="{0ECBE10D-DAB9-4C46-A602-EADAD0D26F55}"/>
                  </a:ext>
                </a:extLst>
              </p:cNvPr>
              <p:cNvSpPr>
                <a:spLocks noChangeAspect="1" noEditPoints="1"/>
              </p:cNvSpPr>
              <p:nvPr/>
            </p:nvSpPr>
            <p:spPr bwMode="auto">
              <a:xfrm>
                <a:off x="10676210" y="4945062"/>
                <a:ext cx="330579" cy="230339"/>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78 w 128"/>
                  <a:gd name="T45" fmla="*/ 57 h 88"/>
                  <a:gd name="T46" fmla="*/ 72 w 128"/>
                  <a:gd name="T47" fmla="*/ 60 h 88"/>
                  <a:gd name="T48" fmla="*/ 56 w 128"/>
                  <a:gd name="T49" fmla="*/ 54 h 88"/>
                  <a:gd name="T50" fmla="*/ 56 w 128"/>
                  <a:gd name="T51" fmla="*/ 52 h 88"/>
                  <a:gd name="T52" fmla="*/ 56 w 128"/>
                  <a:gd name="T53" fmla="*/ 51 h 88"/>
                  <a:gd name="T54" fmla="*/ 72 w 128"/>
                  <a:gd name="T55" fmla="*/ 41 h 88"/>
                  <a:gd name="T56" fmla="*/ 78 w 128"/>
                  <a:gd name="T57" fmla="*/ 44 h 88"/>
                  <a:gd name="T58" fmla="*/ 84 w 128"/>
                  <a:gd name="T59" fmla="*/ 38 h 88"/>
                  <a:gd name="T60" fmla="*/ 78 w 128"/>
                  <a:gd name="T61" fmla="*/ 31 h 88"/>
                  <a:gd name="T62" fmla="*/ 71 w 128"/>
                  <a:gd name="T63" fmla="*/ 36 h 88"/>
                  <a:gd name="T64" fmla="*/ 53 w 128"/>
                  <a:gd name="T65" fmla="*/ 47 h 88"/>
                  <a:gd name="T66" fmla="*/ 50 w 128"/>
                  <a:gd name="T67" fmla="*/ 46 h 88"/>
                  <a:gd name="T68" fmla="*/ 43 w 128"/>
                  <a:gd name="T69" fmla="*/ 52 h 88"/>
                  <a:gd name="T70" fmla="*/ 50 w 128"/>
                  <a:gd name="T71" fmla="*/ 59 h 88"/>
                  <a:gd name="T72" fmla="*/ 53 w 128"/>
                  <a:gd name="T73" fmla="*/ 58 h 88"/>
                  <a:gd name="T74" fmla="*/ 71 w 128"/>
                  <a:gd name="T75" fmla="*/ 65 h 88"/>
                  <a:gd name="T76" fmla="*/ 78 w 128"/>
                  <a:gd name="T77" fmla="*/ 70 h 88"/>
                  <a:gd name="T78" fmla="*/ 84 w 128"/>
                  <a:gd name="T79" fmla="*/ 64 h 88"/>
                  <a:gd name="T80" fmla="*/ 78 w 128"/>
                  <a:gd name="T81"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8">
                    <a:moveTo>
                      <a:pt x="28" y="88"/>
                    </a:moveTo>
                    <a:cubicBezTo>
                      <a:pt x="94" y="88"/>
                      <a:pt x="94" y="88"/>
                      <a:pt x="94" y="88"/>
                    </a:cubicBezTo>
                    <a:cubicBezTo>
                      <a:pt x="112" y="88"/>
                      <a:pt x="128" y="73"/>
                      <a:pt x="128" y="54"/>
                    </a:cubicBezTo>
                    <a:cubicBezTo>
                      <a:pt x="128" y="36"/>
                      <a:pt x="114" y="21"/>
                      <a:pt x="96" y="20"/>
                    </a:cubicBezTo>
                    <a:cubicBezTo>
                      <a:pt x="90" y="8"/>
                      <a:pt x="77" y="0"/>
                      <a:pt x="64" y="0"/>
                    </a:cubicBezTo>
                    <a:cubicBezTo>
                      <a:pt x="45" y="0"/>
                      <a:pt x="30" y="14"/>
                      <a:pt x="28" y="32"/>
                    </a:cubicBezTo>
                    <a:cubicBezTo>
                      <a:pt x="28" y="32"/>
                      <a:pt x="28" y="32"/>
                      <a:pt x="28" y="32"/>
                    </a:cubicBezTo>
                    <a:cubicBezTo>
                      <a:pt x="12" y="32"/>
                      <a:pt x="0" y="45"/>
                      <a:pt x="0" y="60"/>
                    </a:cubicBezTo>
                    <a:cubicBezTo>
                      <a:pt x="0" y="76"/>
                      <a:pt x="12" y="88"/>
                      <a:pt x="28" y="88"/>
                    </a:cubicBezTo>
                    <a:close/>
                    <a:moveTo>
                      <a:pt x="28" y="40"/>
                    </a:moveTo>
                    <a:cubicBezTo>
                      <a:pt x="29" y="40"/>
                      <a:pt x="30" y="40"/>
                      <a:pt x="31" y="41"/>
                    </a:cubicBezTo>
                    <a:cubicBezTo>
                      <a:pt x="36" y="41"/>
                      <a:pt x="36" y="41"/>
                      <a:pt x="36" y="41"/>
                    </a:cubicBezTo>
                    <a:cubicBezTo>
                      <a:pt x="36" y="36"/>
                      <a:pt x="36" y="36"/>
                      <a:pt x="36" y="36"/>
                    </a:cubicBezTo>
                    <a:cubicBezTo>
                      <a:pt x="36" y="21"/>
                      <a:pt x="48" y="8"/>
                      <a:pt x="64" y="8"/>
                    </a:cubicBezTo>
                    <a:cubicBezTo>
                      <a:pt x="75" y="8"/>
                      <a:pt x="85"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moveTo>
                      <a:pt x="78" y="57"/>
                    </a:moveTo>
                    <a:cubicBezTo>
                      <a:pt x="75" y="57"/>
                      <a:pt x="73" y="58"/>
                      <a:pt x="72" y="60"/>
                    </a:cubicBezTo>
                    <a:cubicBezTo>
                      <a:pt x="56" y="54"/>
                      <a:pt x="56" y="54"/>
                      <a:pt x="56" y="54"/>
                    </a:cubicBezTo>
                    <a:cubicBezTo>
                      <a:pt x="56" y="54"/>
                      <a:pt x="56" y="53"/>
                      <a:pt x="56" y="52"/>
                    </a:cubicBezTo>
                    <a:cubicBezTo>
                      <a:pt x="56" y="52"/>
                      <a:pt x="56" y="51"/>
                      <a:pt x="56" y="51"/>
                    </a:cubicBezTo>
                    <a:cubicBezTo>
                      <a:pt x="72" y="41"/>
                      <a:pt x="72" y="41"/>
                      <a:pt x="72" y="41"/>
                    </a:cubicBezTo>
                    <a:cubicBezTo>
                      <a:pt x="73" y="43"/>
                      <a:pt x="75" y="44"/>
                      <a:pt x="78" y="44"/>
                    </a:cubicBezTo>
                    <a:cubicBezTo>
                      <a:pt x="81" y="44"/>
                      <a:pt x="84" y="41"/>
                      <a:pt x="84" y="38"/>
                    </a:cubicBezTo>
                    <a:cubicBezTo>
                      <a:pt x="84" y="34"/>
                      <a:pt x="81" y="31"/>
                      <a:pt x="78" y="31"/>
                    </a:cubicBezTo>
                    <a:cubicBezTo>
                      <a:pt x="75" y="31"/>
                      <a:pt x="72" y="33"/>
                      <a:pt x="71" y="36"/>
                    </a:cubicBezTo>
                    <a:cubicBezTo>
                      <a:pt x="53" y="47"/>
                      <a:pt x="53" y="47"/>
                      <a:pt x="53" y="47"/>
                    </a:cubicBezTo>
                    <a:cubicBezTo>
                      <a:pt x="52" y="46"/>
                      <a:pt x="51" y="46"/>
                      <a:pt x="50" y="46"/>
                    </a:cubicBezTo>
                    <a:cubicBezTo>
                      <a:pt x="46" y="46"/>
                      <a:pt x="43" y="49"/>
                      <a:pt x="43" y="52"/>
                    </a:cubicBezTo>
                    <a:cubicBezTo>
                      <a:pt x="43" y="56"/>
                      <a:pt x="46" y="59"/>
                      <a:pt x="50" y="59"/>
                    </a:cubicBezTo>
                    <a:cubicBezTo>
                      <a:pt x="51" y="59"/>
                      <a:pt x="52" y="59"/>
                      <a:pt x="53" y="58"/>
                    </a:cubicBezTo>
                    <a:cubicBezTo>
                      <a:pt x="71" y="65"/>
                      <a:pt x="71" y="65"/>
                      <a:pt x="71" y="65"/>
                    </a:cubicBezTo>
                    <a:cubicBezTo>
                      <a:pt x="72" y="68"/>
                      <a:pt x="75" y="70"/>
                      <a:pt x="78" y="70"/>
                    </a:cubicBezTo>
                    <a:cubicBezTo>
                      <a:pt x="81" y="70"/>
                      <a:pt x="84" y="67"/>
                      <a:pt x="84" y="64"/>
                    </a:cubicBezTo>
                    <a:cubicBezTo>
                      <a:pt x="84" y="60"/>
                      <a:pt x="81" y="57"/>
                      <a:pt x="78" y="57"/>
                    </a:cubicBezTo>
                    <a:close/>
                  </a:path>
                </a:pathLst>
              </a:custGeom>
              <a:solidFill>
                <a:srgbClr val="353535"/>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225"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a:ln w="3175">
                    <a:noFill/>
                  </a:ln>
                  <a:gradFill>
                    <a:gsLst>
                      <a:gs pos="83772">
                        <a:srgbClr val="353535"/>
                      </a:gs>
                      <a:gs pos="42857">
                        <a:srgbClr val="353535"/>
                      </a:gs>
                    </a:gsLst>
                    <a:lin ang="5400000" scaled="0"/>
                  </a:gradFill>
                  <a:effectLst/>
                  <a:uLnTx/>
                  <a:uFillTx/>
                  <a:latin typeface="Segoe UI Semilight"/>
                  <a:ea typeface="+mn-ea"/>
                  <a:cs typeface="Segoe UI" pitchFamily="34" charset="0"/>
                </a:endParaRPr>
              </a:p>
            </p:txBody>
          </p:sp>
          <p:sp>
            <p:nvSpPr>
              <p:cNvPr id="51" name="TextBox 50">
                <a:extLst>
                  <a:ext uri="{FF2B5EF4-FFF2-40B4-BE49-F238E27FC236}">
                    <a16:creationId xmlns:a16="http://schemas.microsoft.com/office/drawing/2014/main" id="{808A17B0-CCE4-4C83-87AF-FD275505CE1C}"/>
                  </a:ext>
                </a:extLst>
              </p:cNvPr>
              <p:cNvSpPr txBox="1"/>
              <p:nvPr/>
            </p:nvSpPr>
            <p:spPr>
              <a:xfrm>
                <a:off x="9659512" y="5266271"/>
                <a:ext cx="2719933" cy="516992"/>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Networking</a:t>
                </a:r>
              </a:p>
            </p:txBody>
          </p:sp>
        </p:grpSp>
      </p:grpSp>
      <p:sp>
        <p:nvSpPr>
          <p:cNvPr id="56" name="Rectangle 55">
            <a:extLst>
              <a:ext uri="{FF2B5EF4-FFF2-40B4-BE49-F238E27FC236}">
                <a16:creationId xmlns:a16="http://schemas.microsoft.com/office/drawing/2014/main" id="{35A0C290-44B9-44DF-AC51-E89AE3FA648B}"/>
              </a:ext>
            </a:extLst>
          </p:cNvPr>
          <p:cNvSpPr/>
          <p:nvPr/>
        </p:nvSpPr>
        <p:spPr bwMode="auto">
          <a:xfrm>
            <a:off x="5104099" y="2729025"/>
            <a:ext cx="2285883" cy="312013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t" anchorCtr="0" forceAA="0" compatLnSpc="1">
            <a:prstTxWarp prst="textNoShape">
              <a:avLst/>
            </a:prstTxWarp>
            <a:noAutofit/>
          </a:bodyPr>
          <a:lstStyle/>
          <a:p>
            <a:pPr marL="0" marR="0" lvl="0" indent="0" defTabSz="839979" eaLnBrk="1" fontAlgn="base" latinLnBrk="0" hangingPunct="1">
              <a:lnSpc>
                <a:spcPct val="100000"/>
              </a:lnSpc>
              <a:spcBef>
                <a:spcPct val="0"/>
              </a:spcBef>
              <a:spcAft>
                <a:spcPct val="0"/>
              </a:spcAft>
              <a:buClrTx/>
              <a:buSzTx/>
              <a:buFontTx/>
              <a:buNone/>
              <a:tabLst/>
              <a:defRPr/>
            </a:pPr>
            <a:r>
              <a:rPr kumimoji="0" lang="en-US" sz="313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Blobs</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Highly scalable, REST based cloud </a:t>
            </a:r>
            <a:r>
              <a:rPr kumimoji="0" lang="en-US" sz="1568"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object</a:t>
            </a: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store</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Block Blobs: Sequential file I/O</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Cool Tier Available</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Page Blobs: Random-write pattern data</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Append Blobs</a:t>
            </a:r>
          </a:p>
        </p:txBody>
      </p:sp>
      <p:sp>
        <p:nvSpPr>
          <p:cNvPr id="57" name="Rectangle 56">
            <a:extLst>
              <a:ext uri="{FF2B5EF4-FFF2-40B4-BE49-F238E27FC236}">
                <a16:creationId xmlns:a16="http://schemas.microsoft.com/office/drawing/2014/main" id="{B2B95FC4-D767-4E64-91B8-9842F7FC4914}"/>
              </a:ext>
            </a:extLst>
          </p:cNvPr>
          <p:cNvSpPr/>
          <p:nvPr/>
        </p:nvSpPr>
        <p:spPr bwMode="auto">
          <a:xfrm>
            <a:off x="9758489" y="2729025"/>
            <a:ext cx="2285883" cy="312013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t" anchorCtr="0" forceAA="0" compatLnSpc="1">
            <a:prstTxWarp prst="textNoShape">
              <a:avLst/>
            </a:prstTxWarp>
            <a:noAutofit/>
          </a:bodyPr>
          <a:lstStyle/>
          <a:p>
            <a:pPr marL="0" marR="0" lvl="0" indent="0" defTabSz="839979" eaLnBrk="1" fontAlgn="base" latinLnBrk="0" hangingPunct="1">
              <a:lnSpc>
                <a:spcPct val="100000"/>
              </a:lnSpc>
              <a:spcBef>
                <a:spcPct val="0"/>
              </a:spcBef>
              <a:spcAft>
                <a:spcPct val="0"/>
              </a:spcAft>
              <a:buClrTx/>
              <a:buSzTx/>
              <a:buFontTx/>
              <a:buNone/>
              <a:tabLst/>
              <a:defRPr/>
            </a:pPr>
            <a:r>
              <a:rPr kumimoji="0" lang="en-US" sz="3137" b="0"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Queues</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568" b="0"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rPr>
              <a:t>Reliable queues at scale for cloud services</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solidFill>
                <a:srgbClr val="FFFFFF"/>
              </a:soli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Decouple and scale components</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rPr>
              <a:t>Message visibility timeout and update message to protect against unreliable dequeuers </a:t>
            </a:r>
          </a:p>
        </p:txBody>
      </p:sp>
      <p:sp>
        <p:nvSpPr>
          <p:cNvPr id="58" name="Rectangle 57">
            <a:extLst>
              <a:ext uri="{FF2B5EF4-FFF2-40B4-BE49-F238E27FC236}">
                <a16:creationId xmlns:a16="http://schemas.microsoft.com/office/drawing/2014/main" id="{B1B5DBB1-B860-4890-A96F-906B8A0FC7FF}"/>
              </a:ext>
            </a:extLst>
          </p:cNvPr>
          <p:cNvSpPr/>
          <p:nvPr/>
        </p:nvSpPr>
        <p:spPr bwMode="auto">
          <a:xfrm>
            <a:off x="7431294" y="2729025"/>
            <a:ext cx="2285883" cy="312013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64729" tIns="131782" rIns="164729" bIns="131782" numCol="1" spcCol="0" rtlCol="0" fromWordArt="0" anchor="t" anchorCtr="0" forceAA="0" compatLnSpc="1">
            <a:prstTxWarp prst="textNoShape">
              <a:avLst/>
            </a:prstTxWarp>
            <a:noAutofit/>
          </a:bodyPr>
          <a:lstStyle/>
          <a:p>
            <a:pPr marL="0" marR="0" lvl="0" indent="0" defTabSz="839979" eaLnBrk="1" fontAlgn="base" latinLnBrk="0" hangingPunct="1">
              <a:lnSpc>
                <a:spcPct val="100000"/>
              </a:lnSpc>
              <a:spcBef>
                <a:spcPct val="0"/>
              </a:spcBef>
              <a:spcAft>
                <a:spcPct val="0"/>
              </a:spcAft>
              <a:buClrTx/>
              <a:buSzTx/>
              <a:buFontTx/>
              <a:buNone/>
              <a:tabLst/>
              <a:defRPr/>
            </a:pPr>
            <a:r>
              <a:rPr kumimoji="0" lang="en-US" sz="313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Tables</a:t>
            </a:r>
          </a:p>
          <a:p>
            <a:pPr marL="0" marR="0" lvl="0" indent="0" defTabSz="839979" eaLnBrk="1" fontAlgn="base" latinLnBrk="0" hangingPunct="1">
              <a:lnSpc>
                <a:spcPct val="100000"/>
              </a:lnSpc>
              <a:spcBef>
                <a:spcPct val="0"/>
              </a:spcBef>
              <a:spcAft>
                <a:spcPct val="0"/>
              </a:spcAft>
              <a:buClrTx/>
              <a:buSzTx/>
              <a:buFontTx/>
              <a:buNone/>
              <a:tabLst/>
              <a:defRPr/>
            </a:pPr>
            <a:r>
              <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Massive auto-scaling NoSQL store</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Dynamic scaling based on load</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Scale to PBs of table data </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r>
              <a:rPr kumimoji="0" lang="en-US" sz="1372"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Fast key/value lookups</a:t>
            </a: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defTabSz="839979" eaLnBrk="1" fontAlgn="base" latinLnBrk="0" hangingPunct="1">
              <a:lnSpc>
                <a:spcPct val="100000"/>
              </a:lnSpc>
              <a:spcBef>
                <a:spcPct val="0"/>
              </a:spcBef>
              <a:spcAft>
                <a:spcPct val="0"/>
              </a:spcAft>
              <a:buClrTx/>
              <a:buSzTx/>
              <a:buFontTx/>
              <a:buNone/>
              <a:tabLst/>
              <a:defRPr/>
            </a:pPr>
            <a:endParaRPr kumimoji="0" lang="en-US" sz="156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9" name="Group 58">
            <a:extLst>
              <a:ext uri="{FF2B5EF4-FFF2-40B4-BE49-F238E27FC236}">
                <a16:creationId xmlns:a16="http://schemas.microsoft.com/office/drawing/2014/main" id="{AD319BDA-5784-4B5C-969B-BFC380D225E9}"/>
              </a:ext>
            </a:extLst>
          </p:cNvPr>
          <p:cNvGrpSpPr/>
          <p:nvPr/>
        </p:nvGrpSpPr>
        <p:grpSpPr>
          <a:xfrm>
            <a:off x="5109164" y="1455461"/>
            <a:ext cx="7789446" cy="1273564"/>
            <a:chOff x="5133158" y="1213918"/>
            <a:chExt cx="7945641" cy="1299102"/>
          </a:xfrm>
        </p:grpSpPr>
        <p:sp>
          <p:nvSpPr>
            <p:cNvPr id="60" name="Rectangle 59">
              <a:extLst>
                <a:ext uri="{FF2B5EF4-FFF2-40B4-BE49-F238E27FC236}">
                  <a16:creationId xmlns:a16="http://schemas.microsoft.com/office/drawing/2014/main" id="{81236BC5-907D-431B-9ED3-E3FD3F07E440}"/>
                </a:ext>
              </a:extLst>
            </p:cNvPr>
            <p:cNvSpPr/>
            <p:nvPr/>
          </p:nvSpPr>
          <p:spPr bwMode="auto">
            <a:xfrm>
              <a:off x="5142474" y="1213918"/>
              <a:ext cx="7064958" cy="1256282"/>
            </a:xfrm>
            <a:prstGeom prst="rect">
              <a:avLst/>
            </a:prstGeom>
            <a:solidFill>
              <a:srgbClr val="353535">
                <a:lumMod val="20000"/>
                <a:lumOff val="8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225" eaLnBrk="1" fontAlgn="auto" latinLnBrk="0" hangingPunct="1">
                <a:lnSpc>
                  <a:spcPct val="90000"/>
                </a:lnSpc>
                <a:spcBef>
                  <a:spcPts val="0"/>
                </a:spcBef>
                <a:spcAft>
                  <a:spcPts val="0"/>
                </a:spcAft>
                <a:buClrTx/>
                <a:buSzTx/>
                <a:buFontTx/>
                <a:buNone/>
                <a:tabLst/>
                <a:defRPr/>
              </a:pPr>
              <a:r>
                <a:rPr kumimoji="0" lang="en-US" sz="2745" b="1" i="0" u="none" strike="noStrike" kern="0" cap="none" spc="-29" normalizeH="0" baseline="0" noProof="0" dirty="0">
                  <a:ln w="3175">
                    <a:noFill/>
                  </a:ln>
                  <a:gradFill>
                    <a:gsLst>
                      <a:gs pos="83772">
                        <a:srgbClr val="353535"/>
                      </a:gs>
                      <a:gs pos="42857">
                        <a:srgbClr val="353535"/>
                      </a:gs>
                    </a:gsLst>
                    <a:lin ang="5400000" scaled="0"/>
                  </a:gradFill>
                  <a:effectLst/>
                  <a:uLnTx/>
                  <a:uFillTx/>
                  <a:latin typeface="Segoe UI Semilight"/>
                  <a:ea typeface="+mn-ea"/>
                  <a:cs typeface="Segoe UI Semilight" panose="020B0402040204020203" pitchFamily="34" charset="0"/>
                </a:rPr>
                <a:t>PaaS</a:t>
              </a:r>
            </a:p>
          </p:txBody>
        </p:sp>
        <p:grpSp>
          <p:nvGrpSpPr>
            <p:cNvPr id="61" name="Group 60">
              <a:extLst>
                <a:ext uri="{FF2B5EF4-FFF2-40B4-BE49-F238E27FC236}">
                  <a16:creationId xmlns:a16="http://schemas.microsoft.com/office/drawing/2014/main" id="{AD874BA5-2D5E-42D7-9BFC-9B4C80A59132}"/>
                </a:ext>
              </a:extLst>
            </p:cNvPr>
            <p:cNvGrpSpPr/>
            <p:nvPr/>
          </p:nvGrpSpPr>
          <p:grpSpPr>
            <a:xfrm>
              <a:off x="5133158" y="1765837"/>
              <a:ext cx="2719933" cy="747183"/>
              <a:chOff x="385441" y="5036080"/>
              <a:chExt cx="2719933" cy="747183"/>
            </a:xfrm>
          </p:grpSpPr>
          <p:sp>
            <p:nvSpPr>
              <p:cNvPr id="76" name="TextBox 75">
                <a:extLst>
                  <a:ext uri="{FF2B5EF4-FFF2-40B4-BE49-F238E27FC236}">
                    <a16:creationId xmlns:a16="http://schemas.microsoft.com/office/drawing/2014/main" id="{3149BBBD-3AA6-468D-8FE5-9B79C9D6829E}"/>
                  </a:ext>
                </a:extLst>
              </p:cNvPr>
              <p:cNvSpPr txBox="1"/>
              <p:nvPr/>
            </p:nvSpPr>
            <p:spPr>
              <a:xfrm>
                <a:off x="385441" y="5036080"/>
                <a:ext cx="2719933" cy="747183"/>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Existing </a:t>
                </a:r>
                <a:b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b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frameworks</a:t>
                </a:r>
              </a:p>
            </p:txBody>
          </p:sp>
          <p:sp>
            <p:nvSpPr>
              <p:cNvPr id="77" name="Freeform 699">
                <a:extLst>
                  <a:ext uri="{FF2B5EF4-FFF2-40B4-BE49-F238E27FC236}">
                    <a16:creationId xmlns:a16="http://schemas.microsoft.com/office/drawing/2014/main" id="{25E1C149-AF44-4EE2-88DD-618D88431540}"/>
                  </a:ext>
                </a:extLst>
              </p:cNvPr>
              <p:cNvSpPr>
                <a:spLocks noChangeAspect="1" noEditPoints="1"/>
              </p:cNvSpPr>
              <p:nvPr/>
            </p:nvSpPr>
            <p:spPr bwMode="auto">
              <a:xfrm>
                <a:off x="567224" y="5230409"/>
                <a:ext cx="271941" cy="271941"/>
              </a:xfrm>
              <a:custGeom>
                <a:avLst/>
                <a:gdLst>
                  <a:gd name="T0" fmla="*/ 149 w 194"/>
                  <a:gd name="T1" fmla="*/ 132 h 194"/>
                  <a:gd name="T2" fmla="*/ 142 w 194"/>
                  <a:gd name="T3" fmla="*/ 147 h 194"/>
                  <a:gd name="T4" fmla="*/ 149 w 194"/>
                  <a:gd name="T5" fmla="*/ 163 h 194"/>
                  <a:gd name="T6" fmla="*/ 167 w 194"/>
                  <a:gd name="T7" fmla="*/ 167 h 194"/>
                  <a:gd name="T8" fmla="*/ 180 w 194"/>
                  <a:gd name="T9" fmla="*/ 153 h 194"/>
                  <a:gd name="T10" fmla="*/ 176 w 194"/>
                  <a:gd name="T11" fmla="*/ 136 h 194"/>
                  <a:gd name="T12" fmla="*/ 161 w 194"/>
                  <a:gd name="T13" fmla="*/ 128 h 194"/>
                  <a:gd name="T14" fmla="*/ 21 w 194"/>
                  <a:gd name="T15" fmla="*/ 132 h 194"/>
                  <a:gd name="T16" fmla="*/ 13 w 194"/>
                  <a:gd name="T17" fmla="*/ 147 h 194"/>
                  <a:gd name="T18" fmla="*/ 21 w 194"/>
                  <a:gd name="T19" fmla="*/ 163 h 194"/>
                  <a:gd name="T20" fmla="*/ 38 w 194"/>
                  <a:gd name="T21" fmla="*/ 167 h 194"/>
                  <a:gd name="T22" fmla="*/ 50 w 194"/>
                  <a:gd name="T23" fmla="*/ 153 h 194"/>
                  <a:gd name="T24" fmla="*/ 48 w 194"/>
                  <a:gd name="T25" fmla="*/ 136 h 194"/>
                  <a:gd name="T26" fmla="*/ 32 w 194"/>
                  <a:gd name="T27" fmla="*/ 128 h 194"/>
                  <a:gd name="T28" fmla="*/ 30 w 194"/>
                  <a:gd name="T29" fmla="*/ 82 h 194"/>
                  <a:gd name="T30" fmla="*/ 32 w 194"/>
                  <a:gd name="T31" fmla="*/ 115 h 194"/>
                  <a:gd name="T32" fmla="*/ 65 w 194"/>
                  <a:gd name="T33" fmla="*/ 147 h 194"/>
                  <a:gd name="T34" fmla="*/ 57 w 194"/>
                  <a:gd name="T35" fmla="*/ 169 h 194"/>
                  <a:gd name="T36" fmla="*/ 117 w 194"/>
                  <a:gd name="T37" fmla="*/ 176 h 194"/>
                  <a:gd name="T38" fmla="*/ 130 w 194"/>
                  <a:gd name="T39" fmla="*/ 155 h 194"/>
                  <a:gd name="T40" fmla="*/ 146 w 194"/>
                  <a:gd name="T41" fmla="*/ 121 h 194"/>
                  <a:gd name="T42" fmla="*/ 167 w 194"/>
                  <a:gd name="T43" fmla="*/ 109 h 194"/>
                  <a:gd name="T44" fmla="*/ 126 w 194"/>
                  <a:gd name="T45" fmla="*/ 44 h 194"/>
                  <a:gd name="T46" fmla="*/ 105 w 194"/>
                  <a:gd name="T47" fmla="*/ 63 h 194"/>
                  <a:gd name="T48" fmla="*/ 78 w 194"/>
                  <a:gd name="T49" fmla="*/ 57 h 194"/>
                  <a:gd name="T50" fmla="*/ 96 w 194"/>
                  <a:gd name="T51" fmla="*/ 11 h 194"/>
                  <a:gd name="T52" fmla="*/ 80 w 194"/>
                  <a:gd name="T53" fmla="*/ 19 h 194"/>
                  <a:gd name="T54" fmla="*/ 78 w 194"/>
                  <a:gd name="T55" fmla="*/ 38 h 194"/>
                  <a:gd name="T56" fmla="*/ 90 w 194"/>
                  <a:gd name="T57" fmla="*/ 49 h 194"/>
                  <a:gd name="T58" fmla="*/ 107 w 194"/>
                  <a:gd name="T59" fmla="*/ 48 h 194"/>
                  <a:gd name="T60" fmla="*/ 117 w 194"/>
                  <a:gd name="T61" fmla="*/ 30 h 194"/>
                  <a:gd name="T62" fmla="*/ 107 w 194"/>
                  <a:gd name="T63" fmla="*/ 15 h 194"/>
                  <a:gd name="T64" fmla="*/ 96 w 194"/>
                  <a:gd name="T65" fmla="*/ 0 h 194"/>
                  <a:gd name="T66" fmla="*/ 128 w 194"/>
                  <a:gd name="T67" fmla="*/ 30 h 194"/>
                  <a:gd name="T68" fmla="*/ 167 w 194"/>
                  <a:gd name="T69" fmla="*/ 61 h 194"/>
                  <a:gd name="T70" fmla="*/ 180 w 194"/>
                  <a:gd name="T71" fmla="*/ 121 h 194"/>
                  <a:gd name="T72" fmla="*/ 192 w 194"/>
                  <a:gd name="T73" fmla="*/ 140 h 194"/>
                  <a:gd name="T74" fmla="*/ 178 w 194"/>
                  <a:gd name="T75" fmla="*/ 176 h 194"/>
                  <a:gd name="T76" fmla="*/ 146 w 194"/>
                  <a:gd name="T77" fmla="*/ 176 h 194"/>
                  <a:gd name="T78" fmla="*/ 69 w 194"/>
                  <a:gd name="T79" fmla="*/ 188 h 194"/>
                  <a:gd name="T80" fmla="*/ 32 w 194"/>
                  <a:gd name="T81" fmla="*/ 180 h 194"/>
                  <a:gd name="T82" fmla="*/ 0 w 194"/>
                  <a:gd name="T83" fmla="*/ 147 h 194"/>
                  <a:gd name="T84" fmla="*/ 7 w 194"/>
                  <a:gd name="T85" fmla="*/ 126 h 194"/>
                  <a:gd name="T86" fmla="*/ 17 w 194"/>
                  <a:gd name="T87" fmla="*/ 84 h 194"/>
                  <a:gd name="T88" fmla="*/ 65 w 194"/>
                  <a:gd name="T89" fmla="*/ 30 h 194"/>
                  <a:gd name="T90" fmla="*/ 80 w 194"/>
                  <a:gd name="T91"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194">
                    <a:moveTo>
                      <a:pt x="161" y="128"/>
                    </a:moveTo>
                    <a:lnTo>
                      <a:pt x="155" y="128"/>
                    </a:lnTo>
                    <a:lnTo>
                      <a:pt x="149" y="132"/>
                    </a:lnTo>
                    <a:lnTo>
                      <a:pt x="146" y="136"/>
                    </a:lnTo>
                    <a:lnTo>
                      <a:pt x="144" y="142"/>
                    </a:lnTo>
                    <a:lnTo>
                      <a:pt x="142" y="147"/>
                    </a:lnTo>
                    <a:lnTo>
                      <a:pt x="144" y="153"/>
                    </a:lnTo>
                    <a:lnTo>
                      <a:pt x="146" y="159"/>
                    </a:lnTo>
                    <a:lnTo>
                      <a:pt x="149" y="163"/>
                    </a:lnTo>
                    <a:lnTo>
                      <a:pt x="155" y="167"/>
                    </a:lnTo>
                    <a:lnTo>
                      <a:pt x="161" y="167"/>
                    </a:lnTo>
                    <a:lnTo>
                      <a:pt x="167" y="167"/>
                    </a:lnTo>
                    <a:lnTo>
                      <a:pt x="172" y="163"/>
                    </a:lnTo>
                    <a:lnTo>
                      <a:pt x="176" y="159"/>
                    </a:lnTo>
                    <a:lnTo>
                      <a:pt x="180" y="153"/>
                    </a:lnTo>
                    <a:lnTo>
                      <a:pt x="180" y="147"/>
                    </a:lnTo>
                    <a:lnTo>
                      <a:pt x="180" y="142"/>
                    </a:lnTo>
                    <a:lnTo>
                      <a:pt x="176" y="136"/>
                    </a:lnTo>
                    <a:lnTo>
                      <a:pt x="172" y="132"/>
                    </a:lnTo>
                    <a:lnTo>
                      <a:pt x="167" y="128"/>
                    </a:lnTo>
                    <a:lnTo>
                      <a:pt x="161" y="128"/>
                    </a:lnTo>
                    <a:close/>
                    <a:moveTo>
                      <a:pt x="32" y="128"/>
                    </a:moveTo>
                    <a:lnTo>
                      <a:pt x="27" y="128"/>
                    </a:lnTo>
                    <a:lnTo>
                      <a:pt x="21" y="132"/>
                    </a:lnTo>
                    <a:lnTo>
                      <a:pt x="17" y="136"/>
                    </a:lnTo>
                    <a:lnTo>
                      <a:pt x="13" y="142"/>
                    </a:lnTo>
                    <a:lnTo>
                      <a:pt x="13" y="147"/>
                    </a:lnTo>
                    <a:lnTo>
                      <a:pt x="13" y="153"/>
                    </a:lnTo>
                    <a:lnTo>
                      <a:pt x="17" y="159"/>
                    </a:lnTo>
                    <a:lnTo>
                      <a:pt x="21" y="163"/>
                    </a:lnTo>
                    <a:lnTo>
                      <a:pt x="27" y="167"/>
                    </a:lnTo>
                    <a:lnTo>
                      <a:pt x="32" y="167"/>
                    </a:lnTo>
                    <a:lnTo>
                      <a:pt x="38" y="167"/>
                    </a:lnTo>
                    <a:lnTo>
                      <a:pt x="44" y="163"/>
                    </a:lnTo>
                    <a:lnTo>
                      <a:pt x="48" y="159"/>
                    </a:lnTo>
                    <a:lnTo>
                      <a:pt x="50" y="153"/>
                    </a:lnTo>
                    <a:lnTo>
                      <a:pt x="52" y="147"/>
                    </a:lnTo>
                    <a:lnTo>
                      <a:pt x="50" y="142"/>
                    </a:lnTo>
                    <a:lnTo>
                      <a:pt x="48" y="136"/>
                    </a:lnTo>
                    <a:lnTo>
                      <a:pt x="44" y="132"/>
                    </a:lnTo>
                    <a:lnTo>
                      <a:pt x="38" y="128"/>
                    </a:lnTo>
                    <a:lnTo>
                      <a:pt x="32" y="128"/>
                    </a:lnTo>
                    <a:close/>
                    <a:moveTo>
                      <a:pt x="67" y="44"/>
                    </a:moveTo>
                    <a:lnTo>
                      <a:pt x="46" y="59"/>
                    </a:lnTo>
                    <a:lnTo>
                      <a:pt x="30" y="82"/>
                    </a:lnTo>
                    <a:lnTo>
                      <a:pt x="25" y="109"/>
                    </a:lnTo>
                    <a:lnTo>
                      <a:pt x="27" y="117"/>
                    </a:lnTo>
                    <a:lnTo>
                      <a:pt x="32" y="115"/>
                    </a:lnTo>
                    <a:lnTo>
                      <a:pt x="48" y="121"/>
                    </a:lnTo>
                    <a:lnTo>
                      <a:pt x="59" y="132"/>
                    </a:lnTo>
                    <a:lnTo>
                      <a:pt x="65" y="147"/>
                    </a:lnTo>
                    <a:lnTo>
                      <a:pt x="63" y="155"/>
                    </a:lnTo>
                    <a:lnTo>
                      <a:pt x="61" y="161"/>
                    </a:lnTo>
                    <a:lnTo>
                      <a:pt x="57" y="169"/>
                    </a:lnTo>
                    <a:lnTo>
                      <a:pt x="75" y="176"/>
                    </a:lnTo>
                    <a:lnTo>
                      <a:pt x="96" y="180"/>
                    </a:lnTo>
                    <a:lnTo>
                      <a:pt x="117" y="176"/>
                    </a:lnTo>
                    <a:lnTo>
                      <a:pt x="136" y="169"/>
                    </a:lnTo>
                    <a:lnTo>
                      <a:pt x="132" y="161"/>
                    </a:lnTo>
                    <a:lnTo>
                      <a:pt x="130" y="155"/>
                    </a:lnTo>
                    <a:lnTo>
                      <a:pt x="128" y="147"/>
                    </a:lnTo>
                    <a:lnTo>
                      <a:pt x="134" y="132"/>
                    </a:lnTo>
                    <a:lnTo>
                      <a:pt x="146" y="121"/>
                    </a:lnTo>
                    <a:lnTo>
                      <a:pt x="161" y="115"/>
                    </a:lnTo>
                    <a:lnTo>
                      <a:pt x="167" y="117"/>
                    </a:lnTo>
                    <a:lnTo>
                      <a:pt x="167" y="109"/>
                    </a:lnTo>
                    <a:lnTo>
                      <a:pt x="163" y="82"/>
                    </a:lnTo>
                    <a:lnTo>
                      <a:pt x="148" y="59"/>
                    </a:lnTo>
                    <a:lnTo>
                      <a:pt x="126" y="44"/>
                    </a:lnTo>
                    <a:lnTo>
                      <a:pt x="121" y="51"/>
                    </a:lnTo>
                    <a:lnTo>
                      <a:pt x="115" y="57"/>
                    </a:lnTo>
                    <a:lnTo>
                      <a:pt x="105" y="63"/>
                    </a:lnTo>
                    <a:lnTo>
                      <a:pt x="96" y="63"/>
                    </a:lnTo>
                    <a:lnTo>
                      <a:pt x="86" y="63"/>
                    </a:lnTo>
                    <a:lnTo>
                      <a:pt x="78" y="57"/>
                    </a:lnTo>
                    <a:lnTo>
                      <a:pt x="73" y="51"/>
                    </a:lnTo>
                    <a:lnTo>
                      <a:pt x="67" y="44"/>
                    </a:lnTo>
                    <a:close/>
                    <a:moveTo>
                      <a:pt x="96" y="11"/>
                    </a:moveTo>
                    <a:lnTo>
                      <a:pt x="90" y="13"/>
                    </a:lnTo>
                    <a:lnTo>
                      <a:pt x="84" y="15"/>
                    </a:lnTo>
                    <a:lnTo>
                      <a:pt x="80" y="19"/>
                    </a:lnTo>
                    <a:lnTo>
                      <a:pt x="78" y="24"/>
                    </a:lnTo>
                    <a:lnTo>
                      <a:pt x="76" y="30"/>
                    </a:lnTo>
                    <a:lnTo>
                      <a:pt x="78" y="38"/>
                    </a:lnTo>
                    <a:lnTo>
                      <a:pt x="80" y="42"/>
                    </a:lnTo>
                    <a:lnTo>
                      <a:pt x="84" y="48"/>
                    </a:lnTo>
                    <a:lnTo>
                      <a:pt x="90" y="49"/>
                    </a:lnTo>
                    <a:lnTo>
                      <a:pt x="96" y="51"/>
                    </a:lnTo>
                    <a:lnTo>
                      <a:pt x="103" y="49"/>
                    </a:lnTo>
                    <a:lnTo>
                      <a:pt x="107" y="48"/>
                    </a:lnTo>
                    <a:lnTo>
                      <a:pt x="113" y="42"/>
                    </a:lnTo>
                    <a:lnTo>
                      <a:pt x="115" y="38"/>
                    </a:lnTo>
                    <a:lnTo>
                      <a:pt x="117" y="30"/>
                    </a:lnTo>
                    <a:lnTo>
                      <a:pt x="115" y="24"/>
                    </a:lnTo>
                    <a:lnTo>
                      <a:pt x="113" y="19"/>
                    </a:lnTo>
                    <a:lnTo>
                      <a:pt x="107" y="15"/>
                    </a:lnTo>
                    <a:lnTo>
                      <a:pt x="103" y="13"/>
                    </a:lnTo>
                    <a:lnTo>
                      <a:pt x="96" y="11"/>
                    </a:lnTo>
                    <a:close/>
                    <a:moveTo>
                      <a:pt x="96" y="0"/>
                    </a:moveTo>
                    <a:lnTo>
                      <a:pt x="113" y="3"/>
                    </a:lnTo>
                    <a:lnTo>
                      <a:pt x="124" y="15"/>
                    </a:lnTo>
                    <a:lnTo>
                      <a:pt x="128" y="30"/>
                    </a:lnTo>
                    <a:lnTo>
                      <a:pt x="128" y="30"/>
                    </a:lnTo>
                    <a:lnTo>
                      <a:pt x="149" y="44"/>
                    </a:lnTo>
                    <a:lnTo>
                      <a:pt x="167" y="61"/>
                    </a:lnTo>
                    <a:lnTo>
                      <a:pt x="176" y="84"/>
                    </a:lnTo>
                    <a:lnTo>
                      <a:pt x="180" y="109"/>
                    </a:lnTo>
                    <a:lnTo>
                      <a:pt x="180" y="121"/>
                    </a:lnTo>
                    <a:lnTo>
                      <a:pt x="186" y="126"/>
                    </a:lnTo>
                    <a:lnTo>
                      <a:pt x="190" y="132"/>
                    </a:lnTo>
                    <a:lnTo>
                      <a:pt x="192" y="140"/>
                    </a:lnTo>
                    <a:lnTo>
                      <a:pt x="194" y="147"/>
                    </a:lnTo>
                    <a:lnTo>
                      <a:pt x="190" y="165"/>
                    </a:lnTo>
                    <a:lnTo>
                      <a:pt x="178" y="176"/>
                    </a:lnTo>
                    <a:lnTo>
                      <a:pt x="161" y="180"/>
                    </a:lnTo>
                    <a:lnTo>
                      <a:pt x="153" y="178"/>
                    </a:lnTo>
                    <a:lnTo>
                      <a:pt x="146" y="176"/>
                    </a:lnTo>
                    <a:lnTo>
                      <a:pt x="123" y="188"/>
                    </a:lnTo>
                    <a:lnTo>
                      <a:pt x="96" y="194"/>
                    </a:lnTo>
                    <a:lnTo>
                      <a:pt x="69" y="188"/>
                    </a:lnTo>
                    <a:lnTo>
                      <a:pt x="46" y="176"/>
                    </a:lnTo>
                    <a:lnTo>
                      <a:pt x="40" y="178"/>
                    </a:lnTo>
                    <a:lnTo>
                      <a:pt x="32" y="180"/>
                    </a:lnTo>
                    <a:lnTo>
                      <a:pt x="15" y="176"/>
                    </a:lnTo>
                    <a:lnTo>
                      <a:pt x="4" y="165"/>
                    </a:lnTo>
                    <a:lnTo>
                      <a:pt x="0" y="147"/>
                    </a:lnTo>
                    <a:lnTo>
                      <a:pt x="0" y="140"/>
                    </a:lnTo>
                    <a:lnTo>
                      <a:pt x="4" y="132"/>
                    </a:lnTo>
                    <a:lnTo>
                      <a:pt x="7" y="126"/>
                    </a:lnTo>
                    <a:lnTo>
                      <a:pt x="13" y="121"/>
                    </a:lnTo>
                    <a:lnTo>
                      <a:pt x="13" y="109"/>
                    </a:lnTo>
                    <a:lnTo>
                      <a:pt x="17" y="84"/>
                    </a:lnTo>
                    <a:lnTo>
                      <a:pt x="27" y="61"/>
                    </a:lnTo>
                    <a:lnTo>
                      <a:pt x="44" y="44"/>
                    </a:lnTo>
                    <a:lnTo>
                      <a:pt x="65" y="30"/>
                    </a:lnTo>
                    <a:lnTo>
                      <a:pt x="65" y="30"/>
                    </a:lnTo>
                    <a:lnTo>
                      <a:pt x="69" y="15"/>
                    </a:lnTo>
                    <a:lnTo>
                      <a:pt x="80" y="3"/>
                    </a:lnTo>
                    <a:lnTo>
                      <a:pt x="96" y="0"/>
                    </a:lnTo>
                    <a:close/>
                  </a:path>
                </a:pathLst>
              </a:custGeom>
              <a:solidFill>
                <a:srgbClr val="353535"/>
              </a:solidFill>
              <a:ln w="0">
                <a:noFill/>
                <a:prstDash val="solid"/>
                <a:round/>
                <a:headEnd/>
                <a:tailEnd/>
              </a:ln>
            </p:spPr>
            <p:txBody>
              <a:bodyPr vert="horz" wrap="square" lIns="87845" tIns="43923" rIns="87845" bIns="4392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ndParaRPr>
              </a:p>
            </p:txBody>
          </p:sp>
        </p:grpSp>
        <p:grpSp>
          <p:nvGrpSpPr>
            <p:cNvPr id="62" name="Group 61">
              <a:extLst>
                <a:ext uri="{FF2B5EF4-FFF2-40B4-BE49-F238E27FC236}">
                  <a16:creationId xmlns:a16="http://schemas.microsoft.com/office/drawing/2014/main" id="{EFFB4249-DDCE-40E6-A01D-9936C0EB42C2}"/>
                </a:ext>
              </a:extLst>
            </p:cNvPr>
            <p:cNvGrpSpPr/>
            <p:nvPr/>
          </p:nvGrpSpPr>
          <p:grpSpPr>
            <a:xfrm>
              <a:off x="6935268" y="1765837"/>
              <a:ext cx="2719933" cy="747183"/>
              <a:chOff x="2187551" y="5036080"/>
              <a:chExt cx="2719933" cy="747183"/>
            </a:xfrm>
          </p:grpSpPr>
          <p:grpSp>
            <p:nvGrpSpPr>
              <p:cNvPr id="69" name="Group 68">
                <a:extLst>
                  <a:ext uri="{FF2B5EF4-FFF2-40B4-BE49-F238E27FC236}">
                    <a16:creationId xmlns:a16="http://schemas.microsoft.com/office/drawing/2014/main" id="{260EE658-037C-44EB-9A70-A9740CE7B972}"/>
                  </a:ext>
                </a:extLst>
              </p:cNvPr>
              <p:cNvGrpSpPr>
                <a:grpSpLocks noChangeAspect="1"/>
              </p:cNvGrpSpPr>
              <p:nvPr/>
            </p:nvGrpSpPr>
            <p:grpSpPr>
              <a:xfrm>
                <a:off x="2418123" y="5235396"/>
                <a:ext cx="253188" cy="254801"/>
                <a:chOff x="6512990" y="1747047"/>
                <a:chExt cx="1235956" cy="1270956"/>
              </a:xfrm>
              <a:solidFill>
                <a:srgbClr val="353535"/>
              </a:solidFill>
            </p:grpSpPr>
            <p:sp>
              <p:nvSpPr>
                <p:cNvPr id="71" name="Rectangle 70">
                  <a:extLst>
                    <a:ext uri="{FF2B5EF4-FFF2-40B4-BE49-F238E27FC236}">
                      <a16:creationId xmlns:a16="http://schemas.microsoft.com/office/drawing/2014/main" id="{8CEA8669-BED5-4CC2-ACD5-22E210CFA028}"/>
                    </a:ext>
                  </a:extLst>
                </p:cNvPr>
                <p:cNvSpPr>
                  <a:spLocks noChangeArrowheads="1"/>
                </p:cNvSpPr>
                <p:nvPr/>
              </p:nvSpPr>
              <p:spPr bwMode="auto">
                <a:xfrm>
                  <a:off x="6512990" y="1747047"/>
                  <a:ext cx="522386" cy="554698"/>
                </a:xfrm>
                <a:prstGeom prst="rect">
                  <a:avLst/>
                </a:prstGeom>
                <a:noFill/>
                <a:ln w="19050" cap="flat">
                  <a:solidFill>
                    <a:srgbClr val="353535"/>
                  </a:solidFill>
                  <a:prstDash val="solid"/>
                  <a:miter lim="800000"/>
                  <a:headEnd/>
                  <a:tailEnd/>
                </a:ln>
              </p:spPr>
              <p:txBody>
                <a:bodyPr vert="horz" wrap="square" lIns="91414" tIns="45706" rIns="91414" bIns="45706"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ndParaRPr>
                </a:p>
              </p:txBody>
            </p:sp>
            <p:sp>
              <p:nvSpPr>
                <p:cNvPr id="72" name="Rectangle 71">
                  <a:extLst>
                    <a:ext uri="{FF2B5EF4-FFF2-40B4-BE49-F238E27FC236}">
                      <a16:creationId xmlns:a16="http://schemas.microsoft.com/office/drawing/2014/main" id="{528581FC-28C9-487C-96F9-16C8AC72B186}"/>
                    </a:ext>
                  </a:extLst>
                </p:cNvPr>
                <p:cNvSpPr>
                  <a:spLocks noChangeArrowheads="1"/>
                </p:cNvSpPr>
                <p:nvPr/>
              </p:nvSpPr>
              <p:spPr bwMode="auto">
                <a:xfrm>
                  <a:off x="7210403" y="1747047"/>
                  <a:ext cx="538542" cy="554698"/>
                </a:xfrm>
                <a:prstGeom prst="rect">
                  <a:avLst/>
                </a:prstGeom>
                <a:noFill/>
                <a:ln w="19050" cap="flat">
                  <a:solidFill>
                    <a:srgbClr val="353535"/>
                  </a:solidFill>
                  <a:prstDash val="solid"/>
                  <a:miter lim="800000"/>
                  <a:headEnd/>
                  <a:tailEnd/>
                </a:ln>
              </p:spPr>
              <p:txBody>
                <a:bodyPr vert="horz" wrap="square" lIns="91414" tIns="45706" rIns="91414" bIns="45706"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ndParaRPr>
                </a:p>
              </p:txBody>
            </p:sp>
            <p:sp>
              <p:nvSpPr>
                <p:cNvPr id="73" name="Rectangle 72">
                  <a:extLst>
                    <a:ext uri="{FF2B5EF4-FFF2-40B4-BE49-F238E27FC236}">
                      <a16:creationId xmlns:a16="http://schemas.microsoft.com/office/drawing/2014/main" id="{4ED2AA4C-C4D0-4E2F-89E8-25561F34BFE7}"/>
                    </a:ext>
                  </a:extLst>
                </p:cNvPr>
                <p:cNvSpPr>
                  <a:spLocks noChangeArrowheads="1"/>
                </p:cNvSpPr>
                <p:nvPr/>
              </p:nvSpPr>
              <p:spPr bwMode="auto">
                <a:xfrm>
                  <a:off x="6512990" y="2463304"/>
                  <a:ext cx="522385" cy="554698"/>
                </a:xfrm>
                <a:prstGeom prst="rect">
                  <a:avLst/>
                </a:prstGeom>
                <a:noFill/>
                <a:ln w="19050" cap="flat">
                  <a:solidFill>
                    <a:srgbClr val="353535"/>
                  </a:solidFill>
                  <a:prstDash val="solid"/>
                  <a:miter lim="800000"/>
                  <a:headEnd/>
                  <a:tailEnd/>
                </a:ln>
              </p:spPr>
              <p:txBody>
                <a:bodyPr vert="horz" wrap="square" lIns="91414" tIns="45706" rIns="91414" bIns="45706"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ndParaRPr>
                </a:p>
              </p:txBody>
            </p:sp>
            <p:sp>
              <p:nvSpPr>
                <p:cNvPr id="74" name="Rectangle 73">
                  <a:extLst>
                    <a:ext uri="{FF2B5EF4-FFF2-40B4-BE49-F238E27FC236}">
                      <a16:creationId xmlns:a16="http://schemas.microsoft.com/office/drawing/2014/main" id="{954DC33C-794F-4AE3-A831-EAAA0165E5E0}"/>
                    </a:ext>
                  </a:extLst>
                </p:cNvPr>
                <p:cNvSpPr>
                  <a:spLocks noChangeArrowheads="1"/>
                </p:cNvSpPr>
                <p:nvPr/>
              </p:nvSpPr>
              <p:spPr bwMode="auto">
                <a:xfrm>
                  <a:off x="7210404" y="2463304"/>
                  <a:ext cx="538542" cy="554699"/>
                </a:xfrm>
                <a:prstGeom prst="rect">
                  <a:avLst/>
                </a:prstGeom>
                <a:noFill/>
                <a:ln w="19050" cap="flat">
                  <a:solidFill>
                    <a:srgbClr val="353535"/>
                  </a:solidFill>
                  <a:prstDash val="solid"/>
                  <a:miter lim="800000"/>
                  <a:headEnd/>
                  <a:tailEnd/>
                </a:ln>
              </p:spPr>
              <p:txBody>
                <a:bodyPr vert="horz" wrap="square" lIns="91414" tIns="45706" rIns="91414" bIns="45706"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ndParaRPr>
                </a:p>
              </p:txBody>
            </p:sp>
            <p:sp>
              <p:nvSpPr>
                <p:cNvPr id="75" name="Freeform 37">
                  <a:extLst>
                    <a:ext uri="{FF2B5EF4-FFF2-40B4-BE49-F238E27FC236}">
                      <a16:creationId xmlns:a16="http://schemas.microsoft.com/office/drawing/2014/main" id="{20534D04-15BA-4828-821F-1BC8C857A5AC}"/>
                    </a:ext>
                  </a:extLst>
                </p:cNvPr>
                <p:cNvSpPr>
                  <a:spLocks/>
                </p:cNvSpPr>
                <p:nvPr/>
              </p:nvSpPr>
              <p:spPr bwMode="auto">
                <a:xfrm>
                  <a:off x="6635507" y="2094629"/>
                  <a:ext cx="974766" cy="552007"/>
                </a:xfrm>
                <a:custGeom>
                  <a:avLst/>
                  <a:gdLst>
                    <a:gd name="T0" fmla="*/ 48 w 268"/>
                    <a:gd name="T1" fmla="*/ 41 h 151"/>
                    <a:gd name="T2" fmla="*/ 73 w 268"/>
                    <a:gd name="T3" fmla="*/ 49 h 151"/>
                    <a:gd name="T4" fmla="*/ 141 w 268"/>
                    <a:gd name="T5" fmla="*/ 0 h 151"/>
                    <a:gd name="T6" fmla="*/ 214 w 268"/>
                    <a:gd name="T7" fmla="*/ 67 h 151"/>
                    <a:gd name="T8" fmla="*/ 229 w 268"/>
                    <a:gd name="T9" fmla="*/ 63 h 151"/>
                    <a:gd name="T10" fmla="*/ 268 w 268"/>
                    <a:gd name="T11" fmla="*/ 107 h 151"/>
                    <a:gd name="T12" fmla="*/ 229 w 268"/>
                    <a:gd name="T13" fmla="*/ 151 h 151"/>
                    <a:gd name="T14" fmla="*/ 48 w 268"/>
                    <a:gd name="T15" fmla="*/ 151 h 151"/>
                    <a:gd name="T16" fmla="*/ 0 w 268"/>
                    <a:gd name="T17" fmla="*/ 96 h 151"/>
                    <a:gd name="T18" fmla="*/ 48 w 268"/>
                    <a:gd name="T19" fmla="*/ 4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51">
                      <a:moveTo>
                        <a:pt x="48" y="41"/>
                      </a:moveTo>
                      <a:cubicBezTo>
                        <a:pt x="57" y="41"/>
                        <a:pt x="66" y="44"/>
                        <a:pt x="73" y="49"/>
                      </a:cubicBezTo>
                      <a:cubicBezTo>
                        <a:pt x="85" y="20"/>
                        <a:pt x="111" y="0"/>
                        <a:pt x="141" y="0"/>
                      </a:cubicBezTo>
                      <a:cubicBezTo>
                        <a:pt x="177" y="0"/>
                        <a:pt x="207" y="29"/>
                        <a:pt x="214" y="67"/>
                      </a:cubicBezTo>
                      <a:cubicBezTo>
                        <a:pt x="219" y="65"/>
                        <a:pt x="224" y="63"/>
                        <a:pt x="229" y="63"/>
                      </a:cubicBezTo>
                      <a:cubicBezTo>
                        <a:pt x="251" y="63"/>
                        <a:pt x="268" y="83"/>
                        <a:pt x="268" y="107"/>
                      </a:cubicBezTo>
                      <a:cubicBezTo>
                        <a:pt x="268" y="131"/>
                        <a:pt x="251" y="151"/>
                        <a:pt x="229" y="151"/>
                      </a:cubicBezTo>
                      <a:cubicBezTo>
                        <a:pt x="48" y="151"/>
                        <a:pt x="48" y="151"/>
                        <a:pt x="48" y="151"/>
                      </a:cubicBezTo>
                      <a:cubicBezTo>
                        <a:pt x="21" y="151"/>
                        <a:pt x="0" y="126"/>
                        <a:pt x="0" y="96"/>
                      </a:cubicBezTo>
                      <a:cubicBezTo>
                        <a:pt x="0" y="66"/>
                        <a:pt x="21" y="41"/>
                        <a:pt x="48" y="41"/>
                      </a:cubicBezTo>
                      <a:close/>
                    </a:path>
                  </a:pathLst>
                </a:custGeom>
                <a:solidFill>
                  <a:srgbClr val="EAEAEA"/>
                </a:solidFill>
                <a:ln w="19050">
                  <a:solidFill>
                    <a:srgbClr val="353535"/>
                  </a:solidFill>
                  <a:round/>
                  <a:headEnd/>
                  <a:tailEnd/>
                </a:ln>
              </p:spPr>
              <p:txBody>
                <a:bodyPr vert="horz" wrap="square" lIns="91414" tIns="45706" rIns="91414" bIns="45706"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ndParaRPr>
                </a:p>
              </p:txBody>
            </p:sp>
          </p:grpSp>
          <p:sp>
            <p:nvSpPr>
              <p:cNvPr id="70" name="TextBox 69">
                <a:extLst>
                  <a:ext uri="{FF2B5EF4-FFF2-40B4-BE49-F238E27FC236}">
                    <a16:creationId xmlns:a16="http://schemas.microsoft.com/office/drawing/2014/main" id="{C1378D7A-88DE-4764-A1FC-0FA42CEEC7E8}"/>
                  </a:ext>
                </a:extLst>
              </p:cNvPr>
              <p:cNvSpPr txBox="1"/>
              <p:nvPr/>
            </p:nvSpPr>
            <p:spPr>
              <a:xfrm>
                <a:off x="2187551" y="5036080"/>
                <a:ext cx="2719933" cy="747183"/>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Web </a:t>
                </a:r>
                <a:b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b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and mobile</a:t>
                </a:r>
              </a:p>
            </p:txBody>
          </p:sp>
        </p:grpSp>
        <p:grpSp>
          <p:nvGrpSpPr>
            <p:cNvPr id="63" name="Group 62">
              <a:extLst>
                <a:ext uri="{FF2B5EF4-FFF2-40B4-BE49-F238E27FC236}">
                  <a16:creationId xmlns:a16="http://schemas.microsoft.com/office/drawing/2014/main" id="{C0955927-84E6-41E0-A103-9E57583DABA2}"/>
                </a:ext>
              </a:extLst>
            </p:cNvPr>
            <p:cNvGrpSpPr/>
            <p:nvPr/>
          </p:nvGrpSpPr>
          <p:grpSpPr>
            <a:xfrm>
              <a:off x="10358866" y="1765837"/>
              <a:ext cx="2719933" cy="747183"/>
              <a:chOff x="5611149" y="4984470"/>
              <a:chExt cx="2719933" cy="747183"/>
            </a:xfrm>
          </p:grpSpPr>
          <p:sp>
            <p:nvSpPr>
              <p:cNvPr id="67" name="TextBox 66">
                <a:extLst>
                  <a:ext uri="{FF2B5EF4-FFF2-40B4-BE49-F238E27FC236}">
                    <a16:creationId xmlns:a16="http://schemas.microsoft.com/office/drawing/2014/main" id="{84BE3BD6-E323-4FA5-82E7-5F247D2A56D1}"/>
                  </a:ext>
                </a:extLst>
              </p:cNvPr>
              <p:cNvSpPr txBox="1"/>
              <p:nvPr/>
            </p:nvSpPr>
            <p:spPr>
              <a:xfrm>
                <a:off x="5611149" y="4984470"/>
                <a:ext cx="2719933" cy="747183"/>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Serverless </a:t>
                </a:r>
                <a:b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b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Compute</a:t>
                </a:r>
              </a:p>
            </p:txBody>
          </p:sp>
          <p:sp>
            <p:nvSpPr>
              <p:cNvPr id="68" name="Freeform 10">
                <a:extLst>
                  <a:ext uri="{FF2B5EF4-FFF2-40B4-BE49-F238E27FC236}">
                    <a16:creationId xmlns:a16="http://schemas.microsoft.com/office/drawing/2014/main" id="{85525745-9AC2-4B13-A6E2-3D6003FEA1E8}"/>
                  </a:ext>
                </a:extLst>
              </p:cNvPr>
              <p:cNvSpPr>
                <a:spLocks noChangeAspect="1"/>
              </p:cNvSpPr>
              <p:nvPr/>
            </p:nvSpPr>
            <p:spPr bwMode="auto">
              <a:xfrm>
                <a:off x="5851114" y="5206537"/>
                <a:ext cx="158139" cy="267422"/>
              </a:xfrm>
              <a:custGeom>
                <a:avLst/>
                <a:gdLst>
                  <a:gd name="T0" fmla="*/ 123 w 123"/>
                  <a:gd name="T1" fmla="*/ 77 h 208"/>
                  <a:gd name="T2" fmla="*/ 74 w 123"/>
                  <a:gd name="T3" fmla="*/ 77 h 208"/>
                  <a:gd name="T4" fmla="*/ 115 w 123"/>
                  <a:gd name="T5" fmla="*/ 0 h 208"/>
                  <a:gd name="T6" fmla="*/ 34 w 123"/>
                  <a:gd name="T7" fmla="*/ 0 h 208"/>
                  <a:gd name="T8" fmla="*/ 0 w 123"/>
                  <a:gd name="T9" fmla="*/ 115 h 208"/>
                  <a:gd name="T10" fmla="*/ 50 w 123"/>
                  <a:gd name="T11" fmla="*/ 115 h 208"/>
                  <a:gd name="T12" fmla="*/ 32 w 123"/>
                  <a:gd name="T13" fmla="*/ 208 h 208"/>
                  <a:gd name="T14" fmla="*/ 123 w 123"/>
                  <a:gd name="T15" fmla="*/ 77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08">
                    <a:moveTo>
                      <a:pt x="123" y="77"/>
                    </a:moveTo>
                    <a:lnTo>
                      <a:pt x="74" y="77"/>
                    </a:lnTo>
                    <a:lnTo>
                      <a:pt x="115" y="0"/>
                    </a:lnTo>
                    <a:lnTo>
                      <a:pt x="34" y="0"/>
                    </a:lnTo>
                    <a:lnTo>
                      <a:pt x="0" y="115"/>
                    </a:lnTo>
                    <a:lnTo>
                      <a:pt x="50" y="115"/>
                    </a:lnTo>
                    <a:lnTo>
                      <a:pt x="32" y="208"/>
                    </a:lnTo>
                    <a:lnTo>
                      <a:pt x="123" y="77"/>
                    </a:lnTo>
                    <a:close/>
                  </a:path>
                </a:pathLst>
              </a:custGeom>
              <a:noFill/>
              <a:ln w="19050" cap="flat">
                <a:solidFill>
                  <a:srgbClr val="35353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45" tIns="43923" rIns="87845" bIns="4392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ndParaRPr>
              </a:p>
            </p:txBody>
          </p:sp>
        </p:grpSp>
        <p:grpSp>
          <p:nvGrpSpPr>
            <p:cNvPr id="64" name="Group 63">
              <a:extLst>
                <a:ext uri="{FF2B5EF4-FFF2-40B4-BE49-F238E27FC236}">
                  <a16:creationId xmlns:a16="http://schemas.microsoft.com/office/drawing/2014/main" id="{412A31BE-4FB2-4A41-B8F7-71BD9C06E85D}"/>
                </a:ext>
              </a:extLst>
            </p:cNvPr>
            <p:cNvGrpSpPr/>
            <p:nvPr/>
          </p:nvGrpSpPr>
          <p:grpSpPr>
            <a:xfrm>
              <a:off x="8538014" y="1880932"/>
              <a:ext cx="2719933" cy="516992"/>
              <a:chOff x="3790297" y="5095254"/>
              <a:chExt cx="2719933" cy="516992"/>
            </a:xfrm>
          </p:grpSpPr>
          <p:sp>
            <p:nvSpPr>
              <p:cNvPr id="65" name="Freeform 5">
                <a:extLst>
                  <a:ext uri="{FF2B5EF4-FFF2-40B4-BE49-F238E27FC236}">
                    <a16:creationId xmlns:a16="http://schemas.microsoft.com/office/drawing/2014/main" id="{677230E9-2562-4134-9394-2F292CE1F272}"/>
                  </a:ext>
                </a:extLst>
              </p:cNvPr>
              <p:cNvSpPr>
                <a:spLocks noChangeAspect="1" noEditPoints="1"/>
              </p:cNvSpPr>
              <p:nvPr/>
            </p:nvSpPr>
            <p:spPr bwMode="auto">
              <a:xfrm>
                <a:off x="3972080" y="5235018"/>
                <a:ext cx="332129" cy="210461"/>
              </a:xfrm>
              <a:custGeom>
                <a:avLst/>
                <a:gdLst>
                  <a:gd name="T0" fmla="*/ 916 w 925"/>
                  <a:gd name="T1" fmla="*/ 435 h 585"/>
                  <a:gd name="T2" fmla="*/ 763 w 925"/>
                  <a:gd name="T3" fmla="*/ 377 h 585"/>
                  <a:gd name="T4" fmla="*/ 567 w 925"/>
                  <a:gd name="T5" fmla="*/ 438 h 585"/>
                  <a:gd name="T6" fmla="*/ 588 w 925"/>
                  <a:gd name="T7" fmla="*/ 399 h 585"/>
                  <a:gd name="T8" fmla="*/ 523 w 925"/>
                  <a:gd name="T9" fmla="*/ 357 h 585"/>
                  <a:gd name="T10" fmla="*/ 474 w 925"/>
                  <a:gd name="T11" fmla="*/ 381 h 585"/>
                  <a:gd name="T12" fmla="*/ 458 w 925"/>
                  <a:gd name="T13" fmla="*/ 357 h 585"/>
                  <a:gd name="T14" fmla="*/ 426 w 925"/>
                  <a:gd name="T15" fmla="*/ 371 h 585"/>
                  <a:gd name="T16" fmla="*/ 369 w 925"/>
                  <a:gd name="T17" fmla="*/ 310 h 585"/>
                  <a:gd name="T18" fmla="*/ 348 w 925"/>
                  <a:gd name="T19" fmla="*/ 274 h 585"/>
                  <a:gd name="T20" fmla="*/ 306 w 925"/>
                  <a:gd name="T21" fmla="*/ 277 h 585"/>
                  <a:gd name="T22" fmla="*/ 240 w 925"/>
                  <a:gd name="T23" fmla="*/ 267 h 585"/>
                  <a:gd name="T24" fmla="*/ 0 w 925"/>
                  <a:gd name="T25" fmla="*/ 286 h 585"/>
                  <a:gd name="T26" fmla="*/ 153 w 925"/>
                  <a:gd name="T27" fmla="*/ 480 h 585"/>
                  <a:gd name="T28" fmla="*/ 596 w 925"/>
                  <a:gd name="T29" fmla="*/ 585 h 585"/>
                  <a:gd name="T30" fmla="*/ 925 w 925"/>
                  <a:gd name="T31" fmla="*/ 454 h 585"/>
                  <a:gd name="T32" fmla="*/ 710 w 925"/>
                  <a:gd name="T33" fmla="*/ 516 h 585"/>
                  <a:gd name="T34" fmla="*/ 417 w 925"/>
                  <a:gd name="T35" fmla="*/ 543 h 585"/>
                  <a:gd name="T36" fmla="*/ 165 w 925"/>
                  <a:gd name="T37" fmla="*/ 438 h 585"/>
                  <a:gd name="T38" fmla="*/ 42 w 925"/>
                  <a:gd name="T39" fmla="*/ 328 h 585"/>
                  <a:gd name="T40" fmla="*/ 244 w 925"/>
                  <a:gd name="T41" fmla="*/ 309 h 585"/>
                  <a:gd name="T42" fmla="*/ 417 w 925"/>
                  <a:gd name="T43" fmla="*/ 422 h 585"/>
                  <a:gd name="T44" fmla="*/ 534 w 925"/>
                  <a:gd name="T45" fmla="*/ 469 h 585"/>
                  <a:gd name="T46" fmla="*/ 273 w 925"/>
                  <a:gd name="T47" fmla="*/ 375 h 585"/>
                  <a:gd name="T48" fmla="*/ 236 w 925"/>
                  <a:gd name="T49" fmla="*/ 417 h 585"/>
                  <a:gd name="T50" fmla="*/ 381 w 925"/>
                  <a:gd name="T51" fmla="*/ 511 h 585"/>
                  <a:gd name="T52" fmla="*/ 578 w 925"/>
                  <a:gd name="T53" fmla="*/ 485 h 585"/>
                  <a:gd name="T54" fmla="*/ 625 w 925"/>
                  <a:gd name="T55" fmla="*/ 484 h 585"/>
                  <a:gd name="T56" fmla="*/ 781 w 925"/>
                  <a:gd name="T57" fmla="*/ 415 h 585"/>
                  <a:gd name="T58" fmla="*/ 868 w 925"/>
                  <a:gd name="T59" fmla="*/ 436 h 585"/>
                  <a:gd name="T60" fmla="*/ 348 w 925"/>
                  <a:gd name="T61" fmla="*/ 200 h 585"/>
                  <a:gd name="T62" fmla="*/ 306 w 925"/>
                  <a:gd name="T63" fmla="*/ 126 h 585"/>
                  <a:gd name="T64" fmla="*/ 348 w 925"/>
                  <a:gd name="T65" fmla="*/ 200 h 585"/>
                  <a:gd name="T66" fmla="*/ 306 w 925"/>
                  <a:gd name="T67" fmla="*/ 52 h 585"/>
                  <a:gd name="T68" fmla="*/ 359 w 925"/>
                  <a:gd name="T69" fmla="*/ 0 h 585"/>
                  <a:gd name="T70" fmla="*/ 348 w 925"/>
                  <a:gd name="T71" fmla="*/ 42 h 585"/>
                  <a:gd name="T72" fmla="*/ 594 w 925"/>
                  <a:gd name="T73" fmla="*/ 42 h 585"/>
                  <a:gd name="T74" fmla="*/ 535 w 925"/>
                  <a:gd name="T75" fmla="*/ 0 h 585"/>
                  <a:gd name="T76" fmla="*/ 594 w 925"/>
                  <a:gd name="T77" fmla="*/ 42 h 585"/>
                  <a:gd name="T78" fmla="*/ 417 w 925"/>
                  <a:gd name="T79" fmla="*/ 42 h 585"/>
                  <a:gd name="T80" fmla="*/ 476 w 925"/>
                  <a:gd name="T81" fmla="*/ 0 h 585"/>
                  <a:gd name="T82" fmla="*/ 663 w 925"/>
                  <a:gd name="T83" fmla="*/ 42 h 585"/>
                  <a:gd name="T84" fmla="*/ 653 w 925"/>
                  <a:gd name="T85" fmla="*/ 0 h 585"/>
                  <a:gd name="T86" fmla="*/ 705 w 925"/>
                  <a:gd name="T87" fmla="*/ 52 h 585"/>
                  <a:gd name="T88" fmla="*/ 663 w 925"/>
                  <a:gd name="T89" fmla="*/ 42 h 585"/>
                  <a:gd name="T90" fmla="*/ 663 w 925"/>
                  <a:gd name="T91" fmla="*/ 170 h 585"/>
                  <a:gd name="T92" fmla="*/ 705 w 925"/>
                  <a:gd name="T93" fmla="*/ 111 h 585"/>
                  <a:gd name="T94" fmla="*/ 663 w 925"/>
                  <a:gd name="T95" fmla="*/ 229 h 585"/>
                  <a:gd name="T96" fmla="*/ 705 w 925"/>
                  <a:gd name="T97" fmla="*/ 288 h 585"/>
                  <a:gd name="T98" fmla="*/ 663 w 925"/>
                  <a:gd name="T99" fmla="*/ 229 h 585"/>
                  <a:gd name="T100" fmla="*/ 653 w 925"/>
                  <a:gd name="T101" fmla="*/ 399 h 585"/>
                  <a:gd name="T102" fmla="*/ 663 w 925"/>
                  <a:gd name="T103" fmla="*/ 357 h 585"/>
                  <a:gd name="T104" fmla="*/ 705 w 925"/>
                  <a:gd name="T105" fmla="*/ 34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5" h="585">
                    <a:moveTo>
                      <a:pt x="916" y="435"/>
                    </a:moveTo>
                    <a:cubicBezTo>
                      <a:pt x="916" y="435"/>
                      <a:pt x="916" y="435"/>
                      <a:pt x="916" y="435"/>
                    </a:cubicBezTo>
                    <a:cubicBezTo>
                      <a:pt x="899" y="400"/>
                      <a:pt x="875" y="377"/>
                      <a:pt x="846" y="368"/>
                    </a:cubicBezTo>
                    <a:cubicBezTo>
                      <a:pt x="820" y="359"/>
                      <a:pt x="791" y="363"/>
                      <a:pt x="763" y="377"/>
                    </a:cubicBezTo>
                    <a:cubicBezTo>
                      <a:pt x="618" y="442"/>
                      <a:pt x="618" y="442"/>
                      <a:pt x="618" y="442"/>
                    </a:cubicBezTo>
                    <a:cubicBezTo>
                      <a:pt x="567" y="438"/>
                      <a:pt x="567" y="438"/>
                      <a:pt x="567" y="438"/>
                    </a:cubicBezTo>
                    <a:cubicBezTo>
                      <a:pt x="559" y="422"/>
                      <a:pt x="547" y="409"/>
                      <a:pt x="532" y="399"/>
                    </a:cubicBezTo>
                    <a:cubicBezTo>
                      <a:pt x="588" y="399"/>
                      <a:pt x="588" y="399"/>
                      <a:pt x="588" y="399"/>
                    </a:cubicBezTo>
                    <a:cubicBezTo>
                      <a:pt x="588" y="357"/>
                      <a:pt x="588" y="357"/>
                      <a:pt x="588" y="357"/>
                    </a:cubicBezTo>
                    <a:cubicBezTo>
                      <a:pt x="523" y="357"/>
                      <a:pt x="523" y="357"/>
                      <a:pt x="523" y="357"/>
                    </a:cubicBezTo>
                    <a:cubicBezTo>
                      <a:pt x="523" y="393"/>
                      <a:pt x="523" y="393"/>
                      <a:pt x="523" y="393"/>
                    </a:cubicBezTo>
                    <a:cubicBezTo>
                      <a:pt x="508" y="385"/>
                      <a:pt x="491" y="381"/>
                      <a:pt x="474" y="381"/>
                    </a:cubicBezTo>
                    <a:cubicBezTo>
                      <a:pt x="458" y="381"/>
                      <a:pt x="458" y="381"/>
                      <a:pt x="458" y="381"/>
                    </a:cubicBezTo>
                    <a:cubicBezTo>
                      <a:pt x="458" y="357"/>
                      <a:pt x="458" y="357"/>
                      <a:pt x="458" y="357"/>
                    </a:cubicBezTo>
                    <a:cubicBezTo>
                      <a:pt x="426" y="357"/>
                      <a:pt x="426" y="357"/>
                      <a:pt x="426" y="357"/>
                    </a:cubicBezTo>
                    <a:cubicBezTo>
                      <a:pt x="426" y="371"/>
                      <a:pt x="426" y="371"/>
                      <a:pt x="426" y="371"/>
                    </a:cubicBezTo>
                    <a:cubicBezTo>
                      <a:pt x="370" y="311"/>
                      <a:pt x="370" y="311"/>
                      <a:pt x="370" y="311"/>
                    </a:cubicBezTo>
                    <a:cubicBezTo>
                      <a:pt x="369" y="310"/>
                      <a:pt x="369" y="310"/>
                      <a:pt x="369" y="310"/>
                    </a:cubicBezTo>
                    <a:cubicBezTo>
                      <a:pt x="362" y="305"/>
                      <a:pt x="355" y="300"/>
                      <a:pt x="348" y="296"/>
                    </a:cubicBezTo>
                    <a:cubicBezTo>
                      <a:pt x="348" y="274"/>
                      <a:pt x="348" y="274"/>
                      <a:pt x="348" y="274"/>
                    </a:cubicBezTo>
                    <a:cubicBezTo>
                      <a:pt x="306" y="274"/>
                      <a:pt x="306" y="274"/>
                      <a:pt x="306" y="274"/>
                    </a:cubicBezTo>
                    <a:cubicBezTo>
                      <a:pt x="306" y="277"/>
                      <a:pt x="306" y="277"/>
                      <a:pt x="306" y="277"/>
                    </a:cubicBezTo>
                    <a:cubicBezTo>
                      <a:pt x="286" y="270"/>
                      <a:pt x="264" y="267"/>
                      <a:pt x="242" y="267"/>
                    </a:cubicBezTo>
                    <a:cubicBezTo>
                      <a:pt x="240" y="267"/>
                      <a:pt x="240" y="267"/>
                      <a:pt x="240" y="267"/>
                    </a:cubicBezTo>
                    <a:cubicBezTo>
                      <a:pt x="148" y="286"/>
                      <a:pt x="148" y="286"/>
                      <a:pt x="148" y="286"/>
                    </a:cubicBezTo>
                    <a:cubicBezTo>
                      <a:pt x="0" y="286"/>
                      <a:pt x="0" y="286"/>
                      <a:pt x="0" y="286"/>
                    </a:cubicBezTo>
                    <a:cubicBezTo>
                      <a:pt x="0" y="480"/>
                      <a:pt x="0" y="480"/>
                      <a:pt x="0" y="480"/>
                    </a:cubicBezTo>
                    <a:cubicBezTo>
                      <a:pt x="153" y="480"/>
                      <a:pt x="153" y="480"/>
                      <a:pt x="153" y="480"/>
                    </a:cubicBezTo>
                    <a:cubicBezTo>
                      <a:pt x="183" y="498"/>
                      <a:pt x="330" y="585"/>
                      <a:pt x="417" y="585"/>
                    </a:cubicBezTo>
                    <a:cubicBezTo>
                      <a:pt x="596" y="585"/>
                      <a:pt x="596" y="585"/>
                      <a:pt x="596" y="585"/>
                    </a:cubicBezTo>
                    <a:cubicBezTo>
                      <a:pt x="642" y="585"/>
                      <a:pt x="688" y="574"/>
                      <a:pt x="729" y="553"/>
                    </a:cubicBezTo>
                    <a:cubicBezTo>
                      <a:pt x="925" y="454"/>
                      <a:pt x="925" y="454"/>
                      <a:pt x="925" y="454"/>
                    </a:cubicBezTo>
                    <a:lnTo>
                      <a:pt x="916" y="435"/>
                    </a:lnTo>
                    <a:close/>
                    <a:moveTo>
                      <a:pt x="710" y="516"/>
                    </a:moveTo>
                    <a:cubicBezTo>
                      <a:pt x="675" y="534"/>
                      <a:pt x="636" y="543"/>
                      <a:pt x="596" y="543"/>
                    </a:cubicBezTo>
                    <a:cubicBezTo>
                      <a:pt x="417" y="543"/>
                      <a:pt x="417" y="543"/>
                      <a:pt x="417" y="543"/>
                    </a:cubicBezTo>
                    <a:cubicBezTo>
                      <a:pt x="348" y="543"/>
                      <a:pt x="216" y="469"/>
                      <a:pt x="170" y="441"/>
                    </a:cubicBezTo>
                    <a:cubicBezTo>
                      <a:pt x="165" y="438"/>
                      <a:pt x="165" y="438"/>
                      <a:pt x="165" y="438"/>
                    </a:cubicBezTo>
                    <a:cubicBezTo>
                      <a:pt x="42" y="438"/>
                      <a:pt x="42" y="438"/>
                      <a:pt x="42" y="438"/>
                    </a:cubicBezTo>
                    <a:cubicBezTo>
                      <a:pt x="42" y="328"/>
                      <a:pt x="42" y="328"/>
                      <a:pt x="42" y="328"/>
                    </a:cubicBezTo>
                    <a:cubicBezTo>
                      <a:pt x="152" y="328"/>
                      <a:pt x="152" y="328"/>
                      <a:pt x="152" y="328"/>
                    </a:cubicBezTo>
                    <a:cubicBezTo>
                      <a:pt x="244" y="309"/>
                      <a:pt x="244" y="309"/>
                      <a:pt x="244" y="309"/>
                    </a:cubicBezTo>
                    <a:cubicBezTo>
                      <a:pt x="279" y="309"/>
                      <a:pt x="314" y="321"/>
                      <a:pt x="342" y="342"/>
                    </a:cubicBezTo>
                    <a:cubicBezTo>
                      <a:pt x="417" y="422"/>
                      <a:pt x="417" y="422"/>
                      <a:pt x="417" y="422"/>
                    </a:cubicBezTo>
                    <a:cubicBezTo>
                      <a:pt x="474" y="422"/>
                      <a:pt x="474" y="422"/>
                      <a:pt x="474" y="422"/>
                    </a:cubicBezTo>
                    <a:cubicBezTo>
                      <a:pt x="503" y="422"/>
                      <a:pt x="527" y="442"/>
                      <a:pt x="534" y="469"/>
                    </a:cubicBezTo>
                    <a:cubicBezTo>
                      <a:pt x="396" y="469"/>
                      <a:pt x="396" y="469"/>
                      <a:pt x="396" y="469"/>
                    </a:cubicBezTo>
                    <a:cubicBezTo>
                      <a:pt x="273" y="375"/>
                      <a:pt x="273" y="375"/>
                      <a:pt x="273" y="375"/>
                    </a:cubicBezTo>
                    <a:cubicBezTo>
                      <a:pt x="236" y="375"/>
                      <a:pt x="236" y="375"/>
                      <a:pt x="236" y="375"/>
                    </a:cubicBezTo>
                    <a:cubicBezTo>
                      <a:pt x="236" y="417"/>
                      <a:pt x="236" y="417"/>
                      <a:pt x="236" y="417"/>
                    </a:cubicBezTo>
                    <a:cubicBezTo>
                      <a:pt x="259" y="417"/>
                      <a:pt x="259" y="417"/>
                      <a:pt x="259" y="417"/>
                    </a:cubicBezTo>
                    <a:cubicBezTo>
                      <a:pt x="381" y="511"/>
                      <a:pt x="381" y="511"/>
                      <a:pt x="381" y="511"/>
                    </a:cubicBezTo>
                    <a:cubicBezTo>
                      <a:pt x="578" y="511"/>
                      <a:pt x="578" y="511"/>
                      <a:pt x="578" y="511"/>
                    </a:cubicBezTo>
                    <a:cubicBezTo>
                      <a:pt x="578" y="485"/>
                      <a:pt x="578" y="485"/>
                      <a:pt x="578" y="485"/>
                    </a:cubicBezTo>
                    <a:cubicBezTo>
                      <a:pt x="578" y="484"/>
                      <a:pt x="578" y="482"/>
                      <a:pt x="578" y="480"/>
                    </a:cubicBezTo>
                    <a:cubicBezTo>
                      <a:pt x="625" y="484"/>
                      <a:pt x="625" y="484"/>
                      <a:pt x="625" y="484"/>
                    </a:cubicBezTo>
                    <a:cubicBezTo>
                      <a:pt x="780" y="415"/>
                      <a:pt x="780" y="415"/>
                      <a:pt x="780" y="415"/>
                    </a:cubicBezTo>
                    <a:cubicBezTo>
                      <a:pt x="781" y="415"/>
                      <a:pt x="781" y="415"/>
                      <a:pt x="781" y="415"/>
                    </a:cubicBezTo>
                    <a:cubicBezTo>
                      <a:pt x="800" y="405"/>
                      <a:pt x="818" y="403"/>
                      <a:pt x="833" y="408"/>
                    </a:cubicBezTo>
                    <a:cubicBezTo>
                      <a:pt x="846" y="412"/>
                      <a:pt x="858" y="421"/>
                      <a:pt x="868" y="436"/>
                    </a:cubicBezTo>
                    <a:lnTo>
                      <a:pt x="710" y="516"/>
                    </a:lnTo>
                    <a:close/>
                    <a:moveTo>
                      <a:pt x="348" y="200"/>
                    </a:moveTo>
                    <a:cubicBezTo>
                      <a:pt x="306" y="200"/>
                      <a:pt x="306" y="200"/>
                      <a:pt x="306" y="200"/>
                    </a:cubicBezTo>
                    <a:cubicBezTo>
                      <a:pt x="306" y="126"/>
                      <a:pt x="306" y="126"/>
                      <a:pt x="306" y="126"/>
                    </a:cubicBezTo>
                    <a:cubicBezTo>
                      <a:pt x="348" y="126"/>
                      <a:pt x="348" y="126"/>
                      <a:pt x="348" y="126"/>
                    </a:cubicBezTo>
                    <a:lnTo>
                      <a:pt x="348" y="200"/>
                    </a:lnTo>
                    <a:close/>
                    <a:moveTo>
                      <a:pt x="348" y="52"/>
                    </a:moveTo>
                    <a:cubicBezTo>
                      <a:pt x="306" y="52"/>
                      <a:pt x="306" y="52"/>
                      <a:pt x="306" y="52"/>
                    </a:cubicBezTo>
                    <a:cubicBezTo>
                      <a:pt x="306" y="0"/>
                      <a:pt x="306" y="0"/>
                      <a:pt x="306" y="0"/>
                    </a:cubicBezTo>
                    <a:cubicBezTo>
                      <a:pt x="359" y="0"/>
                      <a:pt x="359" y="0"/>
                      <a:pt x="359" y="0"/>
                    </a:cubicBezTo>
                    <a:cubicBezTo>
                      <a:pt x="359" y="42"/>
                      <a:pt x="359" y="42"/>
                      <a:pt x="359" y="42"/>
                    </a:cubicBezTo>
                    <a:cubicBezTo>
                      <a:pt x="348" y="42"/>
                      <a:pt x="348" y="42"/>
                      <a:pt x="348" y="42"/>
                    </a:cubicBezTo>
                    <a:lnTo>
                      <a:pt x="348" y="52"/>
                    </a:lnTo>
                    <a:close/>
                    <a:moveTo>
                      <a:pt x="594" y="42"/>
                    </a:moveTo>
                    <a:cubicBezTo>
                      <a:pt x="535" y="42"/>
                      <a:pt x="535" y="42"/>
                      <a:pt x="535" y="42"/>
                    </a:cubicBezTo>
                    <a:cubicBezTo>
                      <a:pt x="535" y="0"/>
                      <a:pt x="535" y="0"/>
                      <a:pt x="535" y="0"/>
                    </a:cubicBezTo>
                    <a:cubicBezTo>
                      <a:pt x="594" y="0"/>
                      <a:pt x="594" y="0"/>
                      <a:pt x="594" y="0"/>
                    </a:cubicBezTo>
                    <a:lnTo>
                      <a:pt x="594" y="42"/>
                    </a:lnTo>
                    <a:close/>
                    <a:moveTo>
                      <a:pt x="476" y="42"/>
                    </a:moveTo>
                    <a:cubicBezTo>
                      <a:pt x="417" y="42"/>
                      <a:pt x="417" y="42"/>
                      <a:pt x="417" y="42"/>
                    </a:cubicBezTo>
                    <a:cubicBezTo>
                      <a:pt x="417" y="0"/>
                      <a:pt x="417" y="0"/>
                      <a:pt x="417" y="0"/>
                    </a:cubicBezTo>
                    <a:cubicBezTo>
                      <a:pt x="476" y="0"/>
                      <a:pt x="476" y="0"/>
                      <a:pt x="476" y="0"/>
                    </a:cubicBezTo>
                    <a:lnTo>
                      <a:pt x="476" y="42"/>
                    </a:lnTo>
                    <a:close/>
                    <a:moveTo>
                      <a:pt x="663" y="42"/>
                    </a:moveTo>
                    <a:cubicBezTo>
                      <a:pt x="653" y="42"/>
                      <a:pt x="653" y="42"/>
                      <a:pt x="653" y="42"/>
                    </a:cubicBezTo>
                    <a:cubicBezTo>
                      <a:pt x="653" y="0"/>
                      <a:pt x="653" y="0"/>
                      <a:pt x="653" y="0"/>
                    </a:cubicBezTo>
                    <a:cubicBezTo>
                      <a:pt x="705" y="0"/>
                      <a:pt x="705" y="0"/>
                      <a:pt x="705" y="0"/>
                    </a:cubicBezTo>
                    <a:cubicBezTo>
                      <a:pt x="705" y="52"/>
                      <a:pt x="705" y="52"/>
                      <a:pt x="705" y="52"/>
                    </a:cubicBezTo>
                    <a:cubicBezTo>
                      <a:pt x="663" y="52"/>
                      <a:pt x="663" y="52"/>
                      <a:pt x="663" y="52"/>
                    </a:cubicBezTo>
                    <a:lnTo>
                      <a:pt x="663" y="42"/>
                    </a:lnTo>
                    <a:close/>
                    <a:moveTo>
                      <a:pt x="705" y="170"/>
                    </a:moveTo>
                    <a:cubicBezTo>
                      <a:pt x="663" y="170"/>
                      <a:pt x="663" y="170"/>
                      <a:pt x="663" y="170"/>
                    </a:cubicBezTo>
                    <a:cubicBezTo>
                      <a:pt x="663" y="111"/>
                      <a:pt x="663" y="111"/>
                      <a:pt x="663" y="111"/>
                    </a:cubicBezTo>
                    <a:cubicBezTo>
                      <a:pt x="705" y="111"/>
                      <a:pt x="705" y="111"/>
                      <a:pt x="705" y="111"/>
                    </a:cubicBezTo>
                    <a:lnTo>
                      <a:pt x="705" y="170"/>
                    </a:lnTo>
                    <a:close/>
                    <a:moveTo>
                      <a:pt x="663" y="229"/>
                    </a:moveTo>
                    <a:cubicBezTo>
                      <a:pt x="705" y="229"/>
                      <a:pt x="705" y="229"/>
                      <a:pt x="705" y="229"/>
                    </a:cubicBezTo>
                    <a:cubicBezTo>
                      <a:pt x="705" y="288"/>
                      <a:pt x="705" y="288"/>
                      <a:pt x="705" y="288"/>
                    </a:cubicBezTo>
                    <a:cubicBezTo>
                      <a:pt x="663" y="288"/>
                      <a:pt x="663" y="288"/>
                      <a:pt x="663" y="288"/>
                    </a:cubicBezTo>
                    <a:lnTo>
                      <a:pt x="663" y="229"/>
                    </a:lnTo>
                    <a:close/>
                    <a:moveTo>
                      <a:pt x="705" y="399"/>
                    </a:moveTo>
                    <a:cubicBezTo>
                      <a:pt x="653" y="399"/>
                      <a:pt x="653" y="399"/>
                      <a:pt x="653" y="399"/>
                    </a:cubicBezTo>
                    <a:cubicBezTo>
                      <a:pt x="653" y="357"/>
                      <a:pt x="653" y="357"/>
                      <a:pt x="653" y="357"/>
                    </a:cubicBezTo>
                    <a:cubicBezTo>
                      <a:pt x="663" y="357"/>
                      <a:pt x="663" y="357"/>
                      <a:pt x="663" y="357"/>
                    </a:cubicBezTo>
                    <a:cubicBezTo>
                      <a:pt x="663" y="347"/>
                      <a:pt x="663" y="347"/>
                      <a:pt x="663" y="347"/>
                    </a:cubicBezTo>
                    <a:cubicBezTo>
                      <a:pt x="705" y="347"/>
                      <a:pt x="705" y="347"/>
                      <a:pt x="705" y="347"/>
                    </a:cubicBezTo>
                    <a:lnTo>
                      <a:pt x="705" y="399"/>
                    </a:lnTo>
                    <a:close/>
                  </a:path>
                </a:pathLst>
              </a:custGeom>
              <a:solidFill>
                <a:srgbClr val="353535"/>
              </a:solidFill>
              <a:ln>
                <a:noFill/>
              </a:ln>
              <a:extLst/>
            </p:spPr>
            <p:txBody>
              <a:bodyPr vert="horz" wrap="square" lIns="89630" tIns="44814" rIns="89630" bIns="44814"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ndParaRPr>
              </a:p>
            </p:txBody>
          </p:sp>
          <p:sp>
            <p:nvSpPr>
              <p:cNvPr id="66" name="TextBox 65">
                <a:extLst>
                  <a:ext uri="{FF2B5EF4-FFF2-40B4-BE49-F238E27FC236}">
                    <a16:creationId xmlns:a16="http://schemas.microsoft.com/office/drawing/2014/main" id="{8D1CAB4E-0573-4D47-9929-174D1446C86B}"/>
                  </a:ext>
                </a:extLst>
              </p:cNvPr>
              <p:cNvSpPr txBox="1"/>
              <p:nvPr/>
            </p:nvSpPr>
            <p:spPr>
              <a:xfrm>
                <a:off x="3790297" y="5095254"/>
                <a:ext cx="2719933" cy="516992"/>
              </a:xfrm>
              <a:prstGeom prst="rect">
                <a:avLst/>
              </a:prstGeom>
              <a:noFill/>
            </p:spPr>
            <p:txBody>
              <a:bodyPr wrap="square" lIns="627408" tIns="143407" rIns="179259" bIns="143407" rtlCol="0">
                <a:spAutoFit/>
              </a:bodyPr>
              <a:lstStyle/>
              <a:p>
                <a:pPr marL="0" marR="0" lvl="0" indent="0" defTabSz="914225" eaLnBrk="1" fontAlgn="auto" latinLnBrk="0" hangingPunct="1">
                  <a:lnSpc>
                    <a:spcPct val="90000"/>
                  </a:lnSpc>
                  <a:spcBef>
                    <a:spcPts val="1765"/>
                  </a:spcBef>
                  <a:spcAft>
                    <a:spcPts val="0"/>
                  </a:spcAft>
                  <a:buClrTx/>
                  <a:buSzTx/>
                  <a:buFontTx/>
                  <a:buNone/>
                  <a:tabLst/>
                  <a:defRPr/>
                </a:pPr>
                <a:r>
                  <a:rPr kumimoji="0" lang="en-US" sz="1567"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cs typeface="Segoe UI Semilight" panose="020B0402040204020203" pitchFamily="34" charset="0"/>
                  </a:rPr>
                  <a:t>Microservices</a:t>
                </a:r>
              </a:p>
            </p:txBody>
          </p:sp>
        </p:grpSp>
      </p:grpSp>
    </p:spTree>
    <p:extLst>
      <p:ext uri="{BB962C8B-B14F-4D97-AF65-F5344CB8AC3E}">
        <p14:creationId xmlns:p14="http://schemas.microsoft.com/office/powerpoint/2010/main" val="425333207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Design for NoSQL Storage</a:t>
            </a:r>
          </a:p>
        </p:txBody>
      </p:sp>
    </p:spTree>
    <p:extLst>
      <p:ext uri="{BB962C8B-B14F-4D97-AF65-F5344CB8AC3E}">
        <p14:creationId xmlns:p14="http://schemas.microsoft.com/office/powerpoint/2010/main" val="277625611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Table Storage</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pic>
        <p:nvPicPr>
          <p:cNvPr id="3" name="Picture 2" descr="A screenshot of a cell phone&#10;&#10;Description generated with very high confidence">
            <a:extLst>
              <a:ext uri="{FF2B5EF4-FFF2-40B4-BE49-F238E27FC236}">
                <a16:creationId xmlns:a16="http://schemas.microsoft.com/office/drawing/2014/main" id="{AA788905-EE75-48E5-9646-5726BCA75608}"/>
              </a:ext>
            </a:extLst>
          </p:cNvPr>
          <p:cNvPicPr>
            <a:picLocks noChangeAspect="1"/>
          </p:cNvPicPr>
          <p:nvPr/>
        </p:nvPicPr>
        <p:blipFill>
          <a:blip r:embed="rId3"/>
          <a:stretch>
            <a:fillRect/>
          </a:stretch>
        </p:blipFill>
        <p:spPr>
          <a:xfrm>
            <a:off x="6998601" y="1678148"/>
            <a:ext cx="5344271" cy="2800741"/>
          </a:xfrm>
          <a:prstGeom prst="rect">
            <a:avLst/>
          </a:prstGeom>
        </p:spPr>
      </p:pic>
      <p:pic>
        <p:nvPicPr>
          <p:cNvPr id="6" name="Picture 5" descr="A screenshot of a social media post&#10;&#10;Description generated with very high confidence">
            <a:extLst>
              <a:ext uri="{FF2B5EF4-FFF2-40B4-BE49-F238E27FC236}">
                <a16:creationId xmlns:a16="http://schemas.microsoft.com/office/drawing/2014/main" id="{C8EED45E-4F33-4190-AD43-5493D40E0B4D}"/>
              </a:ext>
            </a:extLst>
          </p:cNvPr>
          <p:cNvPicPr>
            <a:picLocks noChangeAspect="1"/>
          </p:cNvPicPr>
          <p:nvPr/>
        </p:nvPicPr>
        <p:blipFill>
          <a:blip r:embed="rId4"/>
          <a:stretch>
            <a:fillRect/>
          </a:stretch>
        </p:blipFill>
        <p:spPr>
          <a:xfrm>
            <a:off x="7270312" y="4869352"/>
            <a:ext cx="4800847" cy="1752690"/>
          </a:xfrm>
          <a:prstGeom prst="rect">
            <a:avLst/>
          </a:prstGeom>
        </p:spPr>
      </p:pic>
      <p:sp>
        <p:nvSpPr>
          <p:cNvPr id="7" name="TextBox 6">
            <a:extLst>
              <a:ext uri="{FF2B5EF4-FFF2-40B4-BE49-F238E27FC236}">
                <a16:creationId xmlns:a16="http://schemas.microsoft.com/office/drawing/2014/main" id="{EB2BB58D-A632-4852-AA88-1EA1A2BA3630}"/>
              </a:ext>
            </a:extLst>
          </p:cNvPr>
          <p:cNvSpPr txBox="1"/>
          <p:nvPr/>
        </p:nvSpPr>
        <p:spPr>
          <a:xfrm>
            <a:off x="882" y="1289717"/>
            <a:ext cx="6818661" cy="520142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Features:</a:t>
            </a:r>
          </a:p>
          <a:p>
            <a:pPr marL="809271" lvl="1" indent="-342900">
              <a:lnSpc>
                <a:spcPct val="90000"/>
              </a:lnSpc>
              <a:spcAft>
                <a:spcPts val="600"/>
              </a:spcAft>
              <a:buFont typeface="Arial" panose="020B0604020202020204" pitchFamily="34" charset="0"/>
              <a:buChar char="•"/>
            </a:pPr>
            <a:r>
              <a:rPr lang="en-US" sz="1400" b="1" u="sng" dirty="0">
                <a:gradFill>
                  <a:gsLst>
                    <a:gs pos="2917">
                      <a:schemeClr val="tx1"/>
                    </a:gs>
                    <a:gs pos="30000">
                      <a:schemeClr val="tx1"/>
                    </a:gs>
                  </a:gsLst>
                  <a:lin ang="5400000" scaled="0"/>
                </a:gradFill>
                <a:latin typeface="+mj-lt"/>
              </a:rPr>
              <a:t>Partition key:</a:t>
            </a:r>
            <a:r>
              <a:rPr lang="en-US" sz="1400" dirty="0">
                <a:gradFill>
                  <a:gsLst>
                    <a:gs pos="2917">
                      <a:schemeClr val="tx1"/>
                    </a:gs>
                    <a:gs pos="30000">
                      <a:schemeClr val="tx1"/>
                    </a:gs>
                  </a:gsLst>
                  <a:lin ang="5400000" scaled="0"/>
                </a:gradFill>
                <a:latin typeface="+mj-lt"/>
              </a:rPr>
              <a:t>  determines the partition to use within storage service</a:t>
            </a:r>
          </a:p>
          <a:p>
            <a:pPr marL="809271" lvl="1" indent="-342900">
              <a:lnSpc>
                <a:spcPct val="90000"/>
              </a:lnSpc>
              <a:spcAft>
                <a:spcPts val="600"/>
              </a:spcAft>
              <a:buFont typeface="Arial" panose="020B0604020202020204" pitchFamily="34" charset="0"/>
              <a:buChar char="•"/>
            </a:pPr>
            <a:r>
              <a:rPr lang="en-US" sz="1400" b="1" u="sng" dirty="0" err="1">
                <a:gradFill>
                  <a:gsLst>
                    <a:gs pos="2917">
                      <a:schemeClr val="tx1"/>
                    </a:gs>
                    <a:gs pos="30000">
                      <a:schemeClr val="tx1"/>
                    </a:gs>
                  </a:gsLst>
                  <a:lin ang="5400000" scaled="0"/>
                </a:gradFill>
                <a:latin typeface="+mj-lt"/>
              </a:rPr>
              <a:t>RowKey</a:t>
            </a:r>
            <a:r>
              <a:rPr lang="en-US" sz="1400" b="1" dirty="0">
                <a:gradFill>
                  <a:gsLst>
                    <a:gs pos="2917">
                      <a:schemeClr val="tx1"/>
                    </a:gs>
                    <a:gs pos="30000">
                      <a:schemeClr val="tx1"/>
                    </a:gs>
                  </a:gsLst>
                  <a:lin ang="5400000" scaled="0"/>
                </a:gradFill>
                <a:latin typeface="+mj-lt"/>
              </a:rPr>
              <a:t>:</a:t>
            </a:r>
            <a:r>
              <a:rPr lang="en-US" sz="1400" dirty="0">
                <a:gradFill>
                  <a:gsLst>
                    <a:gs pos="2917">
                      <a:schemeClr val="tx1"/>
                    </a:gs>
                    <a:gs pos="30000">
                      <a:schemeClr val="tx1"/>
                    </a:gs>
                  </a:gsLst>
                  <a:lin ang="5400000" scaled="0"/>
                </a:gradFill>
                <a:latin typeface="+mj-lt"/>
              </a:rPr>
              <a:t>  used with partition key to create clustered index, the only index created</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Guidelines for Read Design:</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Specify both </a:t>
            </a:r>
            <a:r>
              <a:rPr lang="en-US" sz="1400" dirty="0" err="1">
                <a:gradFill>
                  <a:gsLst>
                    <a:gs pos="2917">
                      <a:schemeClr val="tx1"/>
                    </a:gs>
                    <a:gs pos="30000">
                      <a:schemeClr val="tx1"/>
                    </a:gs>
                  </a:gsLst>
                  <a:lin ang="5400000" scaled="0"/>
                </a:gradFill>
                <a:latin typeface="+mj-lt"/>
              </a:rPr>
              <a:t>PartitionKey</a:t>
            </a:r>
            <a:r>
              <a:rPr lang="en-US" sz="1400" dirty="0">
                <a:gradFill>
                  <a:gsLst>
                    <a:gs pos="2917">
                      <a:schemeClr val="tx1"/>
                    </a:gs>
                    <a:gs pos="30000">
                      <a:schemeClr val="tx1"/>
                    </a:gs>
                  </a:gsLst>
                  <a:lin ang="5400000" scaled="0"/>
                </a:gradFill>
                <a:latin typeface="+mj-lt"/>
              </a:rPr>
              <a:t> and </a:t>
            </a:r>
            <a:r>
              <a:rPr lang="en-US" sz="1400" dirty="0" err="1">
                <a:gradFill>
                  <a:gsLst>
                    <a:gs pos="2917">
                      <a:schemeClr val="tx1"/>
                    </a:gs>
                    <a:gs pos="30000">
                      <a:schemeClr val="tx1"/>
                    </a:gs>
                  </a:gsLst>
                  <a:lin ang="5400000" scaled="0"/>
                </a:gradFill>
                <a:latin typeface="+mj-lt"/>
              </a:rPr>
              <a:t>RowKey</a:t>
            </a:r>
            <a:r>
              <a:rPr lang="en-US" sz="1400" dirty="0">
                <a:gradFill>
                  <a:gsLst>
                    <a:gs pos="2917">
                      <a:schemeClr val="tx1"/>
                    </a:gs>
                    <a:gs pos="30000">
                      <a:schemeClr val="tx1"/>
                    </a:gs>
                  </a:gsLst>
                  <a:lin ang="5400000" scaled="0"/>
                </a:gradFill>
                <a:latin typeface="+mj-lt"/>
              </a:rPr>
              <a:t> in your queries.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Table storage is cheap so consider storing the same entity multiple times (with different keys) to enable more efficient queries.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Table storage is cheap so consider </a:t>
            </a:r>
            <a:r>
              <a:rPr lang="en-US" sz="1400" dirty="0" err="1">
                <a:gradFill>
                  <a:gsLst>
                    <a:gs pos="2917">
                      <a:schemeClr val="tx1"/>
                    </a:gs>
                    <a:gs pos="30000">
                      <a:schemeClr val="tx1"/>
                    </a:gs>
                  </a:gsLst>
                  <a:lin ang="5400000" scaled="0"/>
                </a:gradFill>
                <a:latin typeface="+mj-lt"/>
              </a:rPr>
              <a:t>denormalizing</a:t>
            </a:r>
            <a:r>
              <a:rPr lang="en-US" sz="1400" dirty="0">
                <a:gradFill>
                  <a:gsLst>
                    <a:gs pos="2917">
                      <a:schemeClr val="tx1"/>
                    </a:gs>
                    <a:gs pos="30000">
                      <a:schemeClr val="tx1"/>
                    </a:gs>
                  </a:gsLst>
                  <a:lin ang="5400000" scaled="0"/>
                </a:gradFill>
                <a:latin typeface="+mj-lt"/>
              </a:rPr>
              <a:t> your data.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Use compound key values for alternate keyed access paths to entities.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Use query projection. You can reduce the amount of data that you transfer over the network by using queries that select just the fields you need</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latin typeface="+mj-lt"/>
              </a:rPr>
              <a:t>Guidelines for Write Design:</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Choose keys that enable you to spread your requests across multiple partitions at any point of time.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Avoid spikes in traffic.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Don't necessarily create a separate table for each type of entity. </a:t>
            </a:r>
          </a:p>
          <a:p>
            <a:pPr marL="809271" lvl="1" indent="-34290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latin typeface="+mj-lt"/>
              </a:rPr>
              <a:t>Consider the maximum throughput you must achieve. </a:t>
            </a:r>
          </a:p>
        </p:txBody>
      </p:sp>
    </p:spTree>
    <p:extLst>
      <p:ext uri="{BB962C8B-B14F-4D97-AF65-F5344CB8AC3E}">
        <p14:creationId xmlns:p14="http://schemas.microsoft.com/office/powerpoint/2010/main" val="15629050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err="1">
                <a:ln/>
                <a:solidFill>
                  <a:srgbClr val="FFFFFF"/>
                </a:solidFill>
                <a:latin typeface="Segoe UI Light"/>
              </a:rPr>
              <a:t>Redis</a:t>
            </a:r>
            <a:r>
              <a:rPr lang="en-US" spc="0" dirty="0">
                <a:ln/>
                <a:solidFill>
                  <a:srgbClr val="FFFFFF"/>
                </a:solidFill>
                <a:latin typeface="Segoe UI Light"/>
              </a:rPr>
              <a:t> Cache</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4A6C75C1-F9CF-4B09-AE92-9654FEDA7A2B}"/>
              </a:ext>
            </a:extLst>
          </p:cNvPr>
          <p:cNvGraphicFramePr>
            <a:graphicFrameLocks noGrp="1"/>
          </p:cNvGraphicFramePr>
          <p:nvPr>
            <p:extLst>
              <p:ext uri="{D42A27DB-BD31-4B8C-83A1-F6EECF244321}">
                <p14:modId xmlns:p14="http://schemas.microsoft.com/office/powerpoint/2010/main" val="1336588590"/>
              </p:ext>
            </p:extLst>
          </p:nvPr>
        </p:nvGraphicFramePr>
        <p:xfrm>
          <a:off x="270363" y="1580273"/>
          <a:ext cx="11895748" cy="5171440"/>
        </p:xfrm>
        <a:graphic>
          <a:graphicData uri="http://schemas.openxmlformats.org/drawingml/2006/table">
            <a:tbl>
              <a:tblPr firstRow="1" firstCol="1" bandRow="1">
                <a:tableStyleId>{5C22544A-7EE6-4342-B048-85BDC9FD1C3A}</a:tableStyleId>
              </a:tblPr>
              <a:tblGrid>
                <a:gridCol w="2973937">
                  <a:extLst>
                    <a:ext uri="{9D8B030D-6E8A-4147-A177-3AD203B41FA5}">
                      <a16:colId xmlns:a16="http://schemas.microsoft.com/office/drawing/2014/main" val="3396066251"/>
                    </a:ext>
                  </a:extLst>
                </a:gridCol>
                <a:gridCol w="2973937">
                  <a:extLst>
                    <a:ext uri="{9D8B030D-6E8A-4147-A177-3AD203B41FA5}">
                      <a16:colId xmlns:a16="http://schemas.microsoft.com/office/drawing/2014/main" val="1933170861"/>
                    </a:ext>
                  </a:extLst>
                </a:gridCol>
                <a:gridCol w="2973937">
                  <a:extLst>
                    <a:ext uri="{9D8B030D-6E8A-4147-A177-3AD203B41FA5}">
                      <a16:colId xmlns:a16="http://schemas.microsoft.com/office/drawing/2014/main" val="1912970787"/>
                    </a:ext>
                  </a:extLst>
                </a:gridCol>
                <a:gridCol w="2973937">
                  <a:extLst>
                    <a:ext uri="{9D8B030D-6E8A-4147-A177-3AD203B41FA5}">
                      <a16:colId xmlns:a16="http://schemas.microsoft.com/office/drawing/2014/main" val="1597299953"/>
                    </a:ext>
                  </a:extLst>
                </a:gridCol>
              </a:tblGrid>
              <a:tr h="370840">
                <a:tc>
                  <a:txBody>
                    <a:bodyPr/>
                    <a:lstStyle/>
                    <a:p>
                      <a:pPr algn="ctr" fontAlgn="t"/>
                      <a:endParaRPr lang="en-US" sz="1200" b="1" cap="all" dirty="0">
                        <a:effectLst/>
                      </a:endParaRPr>
                    </a:p>
                  </a:txBody>
                  <a:tcPr marL="45720" marR="45720" anchor="ctr"/>
                </a:tc>
                <a:tc>
                  <a:txBody>
                    <a:bodyPr/>
                    <a:lstStyle/>
                    <a:p>
                      <a:pPr algn="ctr" fontAlgn="t"/>
                      <a:r>
                        <a:rPr lang="en-US" sz="1200" b="1" cap="all" dirty="0">
                          <a:effectLst/>
                        </a:rPr>
                        <a:t>Basic</a:t>
                      </a:r>
                      <a:br>
                        <a:rPr lang="en-US" sz="1200" b="1" cap="all" dirty="0">
                          <a:effectLst/>
                        </a:rPr>
                      </a:br>
                      <a:r>
                        <a:rPr lang="en-US" sz="1200" b="1" cap="all" dirty="0" err="1">
                          <a:effectLst/>
                          <a:latin typeface="wf_segoe-ui_normal"/>
                        </a:rPr>
                        <a:t>Basic</a:t>
                      </a:r>
                      <a:r>
                        <a:rPr lang="en-US" sz="1200" b="1" cap="all" dirty="0">
                          <a:effectLst/>
                          <a:latin typeface="wf_segoe-ui_normal"/>
                        </a:rPr>
                        <a:t> cache which is ideal for development/testing.</a:t>
                      </a:r>
                      <a:r>
                        <a:rPr lang="en-US" sz="1200" b="1" cap="all" dirty="0">
                          <a:effectLst/>
                        </a:rPr>
                        <a:t> </a:t>
                      </a:r>
                    </a:p>
                  </a:txBody>
                  <a:tcPr marL="45720" marR="45720"/>
                </a:tc>
                <a:tc>
                  <a:txBody>
                    <a:bodyPr/>
                    <a:lstStyle/>
                    <a:p>
                      <a:pPr algn="ctr" fontAlgn="t"/>
                      <a:r>
                        <a:rPr lang="en-US" sz="1200" b="1" cap="all" dirty="0">
                          <a:effectLst/>
                        </a:rPr>
                        <a:t>Standard</a:t>
                      </a:r>
                      <a:br>
                        <a:rPr lang="en-US" sz="1200" b="1" cap="all" dirty="0">
                          <a:effectLst/>
                        </a:rPr>
                      </a:br>
                      <a:r>
                        <a:rPr lang="en-US" sz="1200" b="1" cap="all" dirty="0">
                          <a:effectLst/>
                          <a:latin typeface="wf_segoe-ui_normal"/>
                        </a:rPr>
                        <a:t>Production ready cache with master/slave replication.</a:t>
                      </a:r>
                      <a:r>
                        <a:rPr lang="en-US" sz="1200" b="1" cap="all" dirty="0">
                          <a:effectLst/>
                        </a:rPr>
                        <a:t> </a:t>
                      </a:r>
                    </a:p>
                  </a:txBody>
                  <a:tcPr marL="45720" marR="45720"/>
                </a:tc>
                <a:tc>
                  <a:txBody>
                    <a:bodyPr/>
                    <a:lstStyle/>
                    <a:p>
                      <a:pPr algn="ctr" fontAlgn="t"/>
                      <a:r>
                        <a:rPr lang="en-US" sz="1200" b="1" cap="all" dirty="0">
                          <a:effectLst/>
                        </a:rPr>
                        <a:t>Premium</a:t>
                      </a:r>
                      <a:br>
                        <a:rPr lang="en-US" sz="1200" b="1" cap="all" dirty="0">
                          <a:effectLst/>
                        </a:rPr>
                      </a:br>
                      <a:r>
                        <a:rPr lang="en-US" sz="1200" b="1" cap="all" dirty="0">
                          <a:effectLst/>
                          <a:latin typeface="wf_segoe-ui_normal"/>
                        </a:rPr>
                        <a:t>Enterprise ready tier which can be used as a cache and persist data. Designed for maximum scale and enterprise integration.</a:t>
                      </a:r>
                      <a:r>
                        <a:rPr lang="en-US" sz="1200" b="1" cap="all" dirty="0">
                          <a:effectLst/>
                        </a:rPr>
                        <a:t> </a:t>
                      </a:r>
                    </a:p>
                  </a:txBody>
                  <a:tcPr marL="45720" marR="45720"/>
                </a:tc>
                <a:extLst>
                  <a:ext uri="{0D108BD9-81ED-4DB2-BD59-A6C34878D82A}">
                    <a16:rowId xmlns:a16="http://schemas.microsoft.com/office/drawing/2014/main" val="3439579072"/>
                  </a:ext>
                </a:extLst>
              </a:tr>
              <a:tr h="370840">
                <a:tc>
                  <a:txBody>
                    <a:bodyPr/>
                    <a:lstStyle/>
                    <a:p>
                      <a:pPr algn="l" fontAlgn="t"/>
                      <a:r>
                        <a:rPr lang="en-US" sz="1200">
                          <a:effectLst/>
                        </a:rPr>
                        <a:t>Cache</a:t>
                      </a:r>
                    </a:p>
                  </a:txBody>
                  <a:tcPr marL="45720" marR="45720"/>
                </a:tc>
                <a:tc>
                  <a:txBody>
                    <a:bodyPr/>
                    <a:lstStyle/>
                    <a:p>
                      <a:pPr fontAlgn="t"/>
                      <a:r>
                        <a:rPr lang="en-US" sz="1200" dirty="0">
                          <a:effectLst/>
                        </a:rPr>
                        <a:t>Yes </a:t>
                      </a:r>
                    </a:p>
                  </a:txBody>
                  <a:tcPr marL="45720" marR="45720"/>
                </a:tc>
                <a:tc>
                  <a:txBody>
                    <a:bodyPr/>
                    <a:lstStyle/>
                    <a:p>
                      <a:pPr fontAlgn="t"/>
                      <a:r>
                        <a:rPr lang="en-US" sz="1200" dirty="0">
                          <a:effectLst/>
                        </a:rPr>
                        <a:t>Yes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3246870578"/>
                  </a:ext>
                </a:extLst>
              </a:tr>
              <a:tr h="370840">
                <a:tc>
                  <a:txBody>
                    <a:bodyPr/>
                    <a:lstStyle/>
                    <a:p>
                      <a:pPr algn="l" fontAlgn="t"/>
                      <a:r>
                        <a:rPr lang="en-US" sz="1200">
                          <a:effectLst/>
                        </a:rPr>
                        <a:t>Replication and failover</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Yes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4023456404"/>
                  </a:ext>
                </a:extLst>
              </a:tr>
              <a:tr h="370840">
                <a:tc>
                  <a:txBody>
                    <a:bodyPr/>
                    <a:lstStyle/>
                    <a:p>
                      <a:pPr algn="l" fontAlgn="t"/>
                      <a:r>
                        <a:rPr lang="en-US" sz="1200">
                          <a:effectLst/>
                        </a:rPr>
                        <a:t>SLA</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99.9% </a:t>
                      </a:r>
                    </a:p>
                  </a:txBody>
                  <a:tcPr marL="45720" marR="45720"/>
                </a:tc>
                <a:tc>
                  <a:txBody>
                    <a:bodyPr/>
                    <a:lstStyle/>
                    <a:p>
                      <a:pPr fontAlgn="t"/>
                      <a:r>
                        <a:rPr lang="en-US" sz="1200" dirty="0">
                          <a:effectLst/>
                        </a:rPr>
                        <a:t>99.9% </a:t>
                      </a:r>
                    </a:p>
                  </a:txBody>
                  <a:tcPr marL="45720" marR="45720"/>
                </a:tc>
                <a:extLst>
                  <a:ext uri="{0D108BD9-81ED-4DB2-BD59-A6C34878D82A}">
                    <a16:rowId xmlns:a16="http://schemas.microsoft.com/office/drawing/2014/main" val="3845958937"/>
                  </a:ext>
                </a:extLst>
              </a:tr>
              <a:tr h="370840">
                <a:tc>
                  <a:txBody>
                    <a:bodyPr/>
                    <a:lstStyle/>
                    <a:p>
                      <a:pPr algn="l" fontAlgn="t"/>
                      <a:r>
                        <a:rPr lang="fr-FR" sz="1200">
                          <a:effectLst/>
                        </a:rPr>
                        <a:t>Configure Redis (keyspace notifications etc.)</a:t>
                      </a:r>
                    </a:p>
                  </a:txBody>
                  <a:tcPr marL="45720" marR="45720"/>
                </a:tc>
                <a:tc>
                  <a:txBody>
                    <a:bodyPr/>
                    <a:lstStyle/>
                    <a:p>
                      <a:pPr fontAlgn="t"/>
                      <a:r>
                        <a:rPr lang="en-US" sz="1200">
                          <a:effectLst/>
                        </a:rPr>
                        <a:t>- </a:t>
                      </a:r>
                    </a:p>
                  </a:txBody>
                  <a:tcPr marL="45720" marR="45720"/>
                </a:tc>
                <a:tc>
                  <a:txBody>
                    <a:bodyPr/>
                    <a:lstStyle/>
                    <a:p>
                      <a:pPr fontAlgn="t"/>
                      <a:r>
                        <a:rPr lang="en-US" sz="1200" dirty="0">
                          <a:effectLst/>
                        </a:rPr>
                        <a:t>Yes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2467484389"/>
                  </a:ext>
                </a:extLst>
              </a:tr>
              <a:tr h="370840">
                <a:tc>
                  <a:txBody>
                    <a:bodyPr/>
                    <a:lstStyle/>
                    <a:p>
                      <a:pPr algn="l" fontAlgn="t"/>
                      <a:r>
                        <a:rPr lang="en-US" sz="1200">
                          <a:effectLst/>
                        </a:rPr>
                        <a:t>Redis data persistence</a:t>
                      </a:r>
                    </a:p>
                  </a:txBody>
                  <a:tcPr marL="45720" marR="45720"/>
                </a:tc>
                <a:tc>
                  <a:txBody>
                    <a:bodyPr/>
                    <a:lstStyle/>
                    <a:p>
                      <a:pPr fontAlgn="t"/>
                      <a:r>
                        <a:rPr lang="en-US" sz="1200">
                          <a:effectLst/>
                        </a:rPr>
                        <a:t>- </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2910879544"/>
                  </a:ext>
                </a:extLst>
              </a:tr>
              <a:tr h="370840">
                <a:tc>
                  <a:txBody>
                    <a:bodyPr/>
                    <a:lstStyle/>
                    <a:p>
                      <a:pPr algn="l" fontAlgn="t"/>
                      <a:r>
                        <a:rPr lang="en-US" sz="1200">
                          <a:effectLst/>
                        </a:rPr>
                        <a:t>Redis cluster</a:t>
                      </a:r>
                    </a:p>
                  </a:txBody>
                  <a:tcPr marL="45720" marR="45720"/>
                </a:tc>
                <a:tc>
                  <a:txBody>
                    <a:bodyPr/>
                    <a:lstStyle/>
                    <a:p>
                      <a:pPr fontAlgn="t"/>
                      <a:r>
                        <a:rPr lang="en-US" sz="1200">
                          <a:effectLst/>
                        </a:rPr>
                        <a:t>- </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2700185091"/>
                  </a:ext>
                </a:extLst>
              </a:tr>
              <a:tr h="370840">
                <a:tc>
                  <a:txBody>
                    <a:bodyPr/>
                    <a:lstStyle/>
                    <a:p>
                      <a:pPr algn="l" fontAlgn="t"/>
                      <a:r>
                        <a:rPr lang="en-US" sz="1200">
                          <a:effectLst/>
                        </a:rPr>
                        <a:t>Scale out to multiple cache units</a:t>
                      </a:r>
                    </a:p>
                  </a:txBody>
                  <a:tcPr marL="45720" marR="45720"/>
                </a:tc>
                <a:tc>
                  <a:txBody>
                    <a:bodyPr/>
                    <a:lstStyle/>
                    <a:p>
                      <a:pPr fontAlgn="t"/>
                      <a:r>
                        <a:rPr lang="en-US" sz="1200">
                          <a:effectLst/>
                        </a:rPr>
                        <a:t>- </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3443769287"/>
                  </a:ext>
                </a:extLst>
              </a:tr>
              <a:tr h="370840">
                <a:tc>
                  <a:txBody>
                    <a:bodyPr/>
                    <a:lstStyle/>
                    <a:p>
                      <a:pPr algn="l" fontAlgn="t"/>
                      <a:r>
                        <a:rPr lang="en-US" sz="1200">
                          <a:effectLst/>
                        </a:rPr>
                        <a:t>Azure Virtual Network</a:t>
                      </a:r>
                    </a:p>
                  </a:txBody>
                  <a:tcPr marL="45720" marR="45720"/>
                </a:tc>
                <a:tc>
                  <a:txBody>
                    <a:bodyPr/>
                    <a:lstStyle/>
                    <a:p>
                      <a:pPr fontAlgn="t"/>
                      <a:r>
                        <a:rPr lang="en-US" sz="1200">
                          <a:effectLst/>
                        </a:rPr>
                        <a:t>- </a:t>
                      </a:r>
                    </a:p>
                  </a:txBody>
                  <a:tcPr marL="45720" marR="45720"/>
                </a:tc>
                <a:tc>
                  <a:txBody>
                    <a:bodyPr/>
                    <a:lstStyle/>
                    <a:p>
                      <a:pPr fontAlgn="t"/>
                      <a:r>
                        <a:rPr lang="en-US" sz="1200" dirty="0">
                          <a:effectLst/>
                        </a:rPr>
                        <a:t>- </a:t>
                      </a:r>
                    </a:p>
                  </a:txBody>
                  <a:tcPr marL="45720" marR="45720"/>
                </a:tc>
                <a:tc>
                  <a:txBody>
                    <a:bodyPr/>
                    <a:lstStyle/>
                    <a:p>
                      <a:pPr fontAlgn="t"/>
                      <a:r>
                        <a:rPr lang="en-US" sz="1200" dirty="0">
                          <a:effectLst/>
                        </a:rPr>
                        <a:t>Yes </a:t>
                      </a:r>
                    </a:p>
                  </a:txBody>
                  <a:tcPr marL="45720" marR="45720"/>
                </a:tc>
                <a:extLst>
                  <a:ext uri="{0D108BD9-81ED-4DB2-BD59-A6C34878D82A}">
                    <a16:rowId xmlns:a16="http://schemas.microsoft.com/office/drawing/2014/main" val="3065454968"/>
                  </a:ext>
                </a:extLst>
              </a:tr>
              <a:tr h="370840">
                <a:tc>
                  <a:txBody>
                    <a:bodyPr/>
                    <a:lstStyle/>
                    <a:p>
                      <a:pPr algn="l" fontAlgn="t"/>
                      <a:r>
                        <a:rPr lang="en-US" sz="1200">
                          <a:effectLst/>
                        </a:rPr>
                        <a:t>Memory size</a:t>
                      </a:r>
                    </a:p>
                  </a:txBody>
                  <a:tcPr marL="45720" marR="45720"/>
                </a:tc>
                <a:tc>
                  <a:txBody>
                    <a:bodyPr/>
                    <a:lstStyle/>
                    <a:p>
                      <a:pPr fontAlgn="t"/>
                      <a:r>
                        <a:rPr lang="en-US" sz="1200">
                          <a:effectLst/>
                        </a:rPr>
                        <a:t>250 MB–53 GB </a:t>
                      </a:r>
                    </a:p>
                  </a:txBody>
                  <a:tcPr marL="45720" marR="45720"/>
                </a:tc>
                <a:tc>
                  <a:txBody>
                    <a:bodyPr/>
                    <a:lstStyle/>
                    <a:p>
                      <a:pPr fontAlgn="t"/>
                      <a:r>
                        <a:rPr lang="en-US" sz="1200">
                          <a:effectLst/>
                        </a:rPr>
                        <a:t>250 MB–53 GB </a:t>
                      </a:r>
                    </a:p>
                  </a:txBody>
                  <a:tcPr marL="45720" marR="45720"/>
                </a:tc>
                <a:tc>
                  <a:txBody>
                    <a:bodyPr/>
                    <a:lstStyle/>
                    <a:p>
                      <a:pPr fontAlgn="t"/>
                      <a:r>
                        <a:rPr lang="en-US" sz="1200" dirty="0">
                          <a:effectLst/>
                        </a:rPr>
                        <a:t>6 GB–530 GB </a:t>
                      </a:r>
                    </a:p>
                  </a:txBody>
                  <a:tcPr marL="45720" marR="45720"/>
                </a:tc>
                <a:extLst>
                  <a:ext uri="{0D108BD9-81ED-4DB2-BD59-A6C34878D82A}">
                    <a16:rowId xmlns:a16="http://schemas.microsoft.com/office/drawing/2014/main" val="897965382"/>
                  </a:ext>
                </a:extLst>
              </a:tr>
              <a:tr h="370840">
                <a:tc>
                  <a:txBody>
                    <a:bodyPr/>
                    <a:lstStyle/>
                    <a:p>
                      <a:pPr algn="l" fontAlgn="t"/>
                      <a:r>
                        <a:rPr lang="en-US" sz="1200">
                          <a:effectLst/>
                        </a:rPr>
                        <a:t>Network performance</a:t>
                      </a:r>
                    </a:p>
                  </a:txBody>
                  <a:tcPr marL="45720" marR="45720"/>
                </a:tc>
                <a:tc>
                  <a:txBody>
                    <a:bodyPr/>
                    <a:lstStyle/>
                    <a:p>
                      <a:pPr fontAlgn="t"/>
                      <a:r>
                        <a:rPr lang="en-US" sz="1200">
                          <a:effectLst/>
                        </a:rPr>
                        <a:t>Low to high </a:t>
                      </a:r>
                    </a:p>
                  </a:txBody>
                  <a:tcPr marL="45720" marR="45720"/>
                </a:tc>
                <a:tc>
                  <a:txBody>
                    <a:bodyPr/>
                    <a:lstStyle/>
                    <a:p>
                      <a:pPr fontAlgn="t"/>
                      <a:r>
                        <a:rPr lang="en-US" sz="1200">
                          <a:effectLst/>
                        </a:rPr>
                        <a:t>Low to high </a:t>
                      </a:r>
                    </a:p>
                  </a:txBody>
                  <a:tcPr marL="45720" marR="45720"/>
                </a:tc>
                <a:tc>
                  <a:txBody>
                    <a:bodyPr/>
                    <a:lstStyle/>
                    <a:p>
                      <a:pPr fontAlgn="t"/>
                      <a:r>
                        <a:rPr lang="en-US" sz="1200" dirty="0">
                          <a:effectLst/>
                        </a:rPr>
                        <a:t>Moderate to highest </a:t>
                      </a:r>
                    </a:p>
                  </a:txBody>
                  <a:tcPr marL="45720" marR="45720"/>
                </a:tc>
                <a:extLst>
                  <a:ext uri="{0D108BD9-81ED-4DB2-BD59-A6C34878D82A}">
                    <a16:rowId xmlns:a16="http://schemas.microsoft.com/office/drawing/2014/main" val="1683068735"/>
                  </a:ext>
                </a:extLst>
              </a:tr>
              <a:tr h="370840">
                <a:tc>
                  <a:txBody>
                    <a:bodyPr/>
                    <a:lstStyle/>
                    <a:p>
                      <a:pPr algn="l" fontAlgn="t"/>
                      <a:r>
                        <a:rPr lang="en-US" sz="1200">
                          <a:effectLst/>
                        </a:rPr>
                        <a:t>Maximum number of client connections</a:t>
                      </a:r>
                    </a:p>
                  </a:txBody>
                  <a:tcPr marL="45720" marR="45720"/>
                </a:tc>
                <a:tc>
                  <a:txBody>
                    <a:bodyPr/>
                    <a:lstStyle/>
                    <a:p>
                      <a:pPr fontAlgn="t"/>
                      <a:r>
                        <a:rPr lang="en-US" sz="1200" dirty="0">
                          <a:effectLst/>
                        </a:rPr>
                        <a:t>256–20,000 </a:t>
                      </a:r>
                    </a:p>
                  </a:txBody>
                  <a:tcPr marL="45720" marR="45720"/>
                </a:tc>
                <a:tc>
                  <a:txBody>
                    <a:bodyPr/>
                    <a:lstStyle/>
                    <a:p>
                      <a:pPr fontAlgn="t"/>
                      <a:r>
                        <a:rPr lang="en-US" sz="1200">
                          <a:effectLst/>
                        </a:rPr>
                        <a:t>256–20,000 </a:t>
                      </a:r>
                    </a:p>
                  </a:txBody>
                  <a:tcPr marL="45720" marR="45720"/>
                </a:tc>
                <a:tc>
                  <a:txBody>
                    <a:bodyPr/>
                    <a:lstStyle/>
                    <a:p>
                      <a:pPr fontAlgn="t"/>
                      <a:r>
                        <a:rPr lang="en-US" sz="1200" dirty="0">
                          <a:effectLst/>
                        </a:rPr>
                        <a:t>7,500–40,000 </a:t>
                      </a:r>
                    </a:p>
                  </a:txBody>
                  <a:tcPr marL="45720" marR="45720"/>
                </a:tc>
                <a:extLst>
                  <a:ext uri="{0D108BD9-81ED-4DB2-BD59-A6C34878D82A}">
                    <a16:rowId xmlns:a16="http://schemas.microsoft.com/office/drawing/2014/main" val="3333241586"/>
                  </a:ext>
                </a:extLst>
              </a:tr>
            </a:tbl>
          </a:graphicData>
        </a:graphic>
      </p:graphicFrame>
    </p:spTree>
    <p:extLst>
      <p:ext uri="{BB962C8B-B14F-4D97-AF65-F5344CB8AC3E}">
        <p14:creationId xmlns:p14="http://schemas.microsoft.com/office/powerpoint/2010/main" val="33969781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rPr>
              <a:t>Azure Search Architecture</a:t>
            </a:r>
          </a:p>
        </p:txBody>
      </p:sp>
      <p:pic>
        <p:nvPicPr>
          <p:cNvPr id="2" name="Picture 1">
            <a:extLst>
              <a:ext uri="{FF2B5EF4-FFF2-40B4-BE49-F238E27FC236}">
                <a16:creationId xmlns:a16="http://schemas.microsoft.com/office/drawing/2014/main" id="{4FFF08FB-C58E-4A30-8E60-A904CB3F810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1" y="2220653"/>
            <a:ext cx="8503898" cy="4067403"/>
          </a:xfrm>
          <a:prstGeom prst="rect">
            <a:avLst/>
          </a:prstGeom>
        </p:spPr>
      </p:pic>
      <p:sp>
        <p:nvSpPr>
          <p:cNvPr id="5" name="Rectangle 4">
            <a:extLst>
              <a:ext uri="{FF2B5EF4-FFF2-40B4-BE49-F238E27FC236}">
                <a16:creationId xmlns:a16="http://schemas.microsoft.com/office/drawing/2014/main" id="{A8488AAB-06E8-483F-8E44-64C921A615C5}"/>
              </a:ext>
            </a:extLst>
          </p:cNvPr>
          <p:cNvSpPr/>
          <p:nvPr/>
        </p:nvSpPr>
        <p:spPr bwMode="auto">
          <a:xfrm>
            <a:off x="8426154" y="1289717"/>
            <a:ext cx="4010320" cy="57048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B67BA4E9-C76A-4EB3-8BD0-7405ACFCB2FB}"/>
              </a:ext>
            </a:extLst>
          </p:cNvPr>
          <p:cNvCxnSpPr/>
          <p:nvPr/>
        </p:nvCxnSpPr>
        <p:spPr>
          <a:xfrm>
            <a:off x="8426154" y="1289717"/>
            <a:ext cx="0" cy="5704808"/>
          </a:xfrm>
          <a:prstGeom prst="line">
            <a:avLst/>
          </a:prstGeom>
          <a:ln w="28575">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7" name="Diagram 6">
            <a:extLst>
              <a:ext uri="{FF2B5EF4-FFF2-40B4-BE49-F238E27FC236}">
                <a16:creationId xmlns:a16="http://schemas.microsoft.com/office/drawing/2014/main" id="{05AA603C-79E8-432D-A3DB-C746A3125995}"/>
              </a:ext>
            </a:extLst>
          </p:cNvPr>
          <p:cNvGraphicFramePr/>
          <p:nvPr>
            <p:extLst/>
          </p:nvPr>
        </p:nvGraphicFramePr>
        <p:xfrm>
          <a:off x="8503899" y="1518561"/>
          <a:ext cx="3861866" cy="52471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753677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rPr>
              <a:t>Create and Populate an Index</a:t>
            </a:r>
          </a:p>
        </p:txBody>
      </p:sp>
      <p:pic>
        <p:nvPicPr>
          <p:cNvPr id="3" name="Picture 2">
            <a:extLst>
              <a:ext uri="{FF2B5EF4-FFF2-40B4-BE49-F238E27FC236}">
                <a16:creationId xmlns:a16="http://schemas.microsoft.com/office/drawing/2014/main" id="{6D473E12-0C10-4712-998E-C6609CF30C79}"/>
              </a:ext>
            </a:extLst>
          </p:cNvPr>
          <p:cNvPicPr>
            <a:picLocks noChangeAspect="1"/>
          </p:cNvPicPr>
          <p:nvPr/>
        </p:nvPicPr>
        <p:blipFill>
          <a:blip r:embed="rId3"/>
          <a:stretch>
            <a:fillRect/>
          </a:stretch>
        </p:blipFill>
        <p:spPr>
          <a:xfrm>
            <a:off x="482242" y="1481702"/>
            <a:ext cx="6336570" cy="2010186"/>
          </a:xfrm>
          <a:prstGeom prst="rect">
            <a:avLst/>
          </a:prstGeom>
        </p:spPr>
      </p:pic>
      <p:pic>
        <p:nvPicPr>
          <p:cNvPr id="5" name="Picture 4">
            <a:extLst>
              <a:ext uri="{FF2B5EF4-FFF2-40B4-BE49-F238E27FC236}">
                <a16:creationId xmlns:a16="http://schemas.microsoft.com/office/drawing/2014/main" id="{24A42168-85E5-4570-8589-0B031917591F}"/>
              </a:ext>
            </a:extLst>
          </p:cNvPr>
          <p:cNvPicPr>
            <a:picLocks noChangeAspect="1"/>
          </p:cNvPicPr>
          <p:nvPr/>
        </p:nvPicPr>
        <p:blipFill>
          <a:blip r:embed="rId4"/>
          <a:stretch>
            <a:fillRect/>
          </a:stretch>
        </p:blipFill>
        <p:spPr>
          <a:xfrm>
            <a:off x="2750764" y="3699781"/>
            <a:ext cx="9335146" cy="3233784"/>
          </a:xfrm>
          <a:prstGeom prst="rect">
            <a:avLst/>
          </a:prstGeom>
        </p:spPr>
      </p:pic>
      <p:cxnSp>
        <p:nvCxnSpPr>
          <p:cNvPr id="6" name="Straight Connector 5">
            <a:extLst>
              <a:ext uri="{FF2B5EF4-FFF2-40B4-BE49-F238E27FC236}">
                <a16:creationId xmlns:a16="http://schemas.microsoft.com/office/drawing/2014/main" id="{7DDAE1C8-A25A-4B55-BF95-53D51C06AB09}"/>
              </a:ext>
            </a:extLst>
          </p:cNvPr>
          <p:cNvCxnSpPr>
            <a:cxnSpLocks/>
          </p:cNvCxnSpPr>
          <p:nvPr/>
        </p:nvCxnSpPr>
        <p:spPr>
          <a:xfrm flipH="1">
            <a:off x="2811566" y="2486795"/>
            <a:ext cx="3301854" cy="135881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8472294-DC48-408F-9737-4239016E6B24}"/>
              </a:ext>
            </a:extLst>
          </p:cNvPr>
          <p:cNvCxnSpPr>
            <a:cxnSpLocks/>
          </p:cNvCxnSpPr>
          <p:nvPr/>
        </p:nvCxnSpPr>
        <p:spPr>
          <a:xfrm>
            <a:off x="6104709" y="2486795"/>
            <a:ext cx="5849524" cy="1358812"/>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DE8BBAF-12D9-45FD-96C4-81AF81CFEAD5}"/>
              </a:ext>
            </a:extLst>
          </p:cNvPr>
          <p:cNvSpPr/>
          <p:nvPr/>
        </p:nvSpPr>
        <p:spPr bwMode="auto">
          <a:xfrm>
            <a:off x="2750764" y="3845607"/>
            <a:ext cx="9238986" cy="3025212"/>
          </a:xfrm>
          <a:prstGeom prst="rect">
            <a:avLst/>
          </a:prstGeom>
          <a:solidFill>
            <a:srgbClr val="FFD4C5">
              <a:alpha val="30196"/>
            </a:srgb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653987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rPr>
              <a:t>Update Indexes</a:t>
            </a:r>
          </a:p>
        </p:txBody>
      </p:sp>
      <p:pic>
        <p:nvPicPr>
          <p:cNvPr id="3" name="Picture 2">
            <a:extLst>
              <a:ext uri="{FF2B5EF4-FFF2-40B4-BE49-F238E27FC236}">
                <a16:creationId xmlns:a16="http://schemas.microsoft.com/office/drawing/2014/main" id="{4B14571D-C507-40D6-BD5E-192B27D6DDD7}"/>
              </a:ext>
            </a:extLst>
          </p:cNvPr>
          <p:cNvPicPr>
            <a:picLocks noChangeAspect="1"/>
          </p:cNvPicPr>
          <p:nvPr/>
        </p:nvPicPr>
        <p:blipFill>
          <a:blip r:embed="rId3"/>
          <a:stretch>
            <a:fillRect/>
          </a:stretch>
        </p:blipFill>
        <p:spPr>
          <a:xfrm>
            <a:off x="1041234" y="1962203"/>
            <a:ext cx="10515440" cy="4400811"/>
          </a:xfrm>
          <a:prstGeom prst="rect">
            <a:avLst/>
          </a:prstGeom>
        </p:spPr>
      </p:pic>
      <p:sp>
        <p:nvSpPr>
          <p:cNvPr id="5" name="Rounded Rectangle 3">
            <a:extLst>
              <a:ext uri="{FF2B5EF4-FFF2-40B4-BE49-F238E27FC236}">
                <a16:creationId xmlns:a16="http://schemas.microsoft.com/office/drawing/2014/main" id="{C0C1C93F-719C-4ACB-82C3-851D029476E0}"/>
              </a:ext>
            </a:extLst>
          </p:cNvPr>
          <p:cNvSpPr/>
          <p:nvPr/>
        </p:nvSpPr>
        <p:spPr bwMode="auto">
          <a:xfrm>
            <a:off x="6898947" y="4272719"/>
            <a:ext cx="2009775" cy="1085850"/>
          </a:xfrm>
          <a:prstGeom prst="roundRect">
            <a:avLst/>
          </a:prstGeom>
          <a:solidFill>
            <a:schemeClr val="accent1"/>
          </a:solidFill>
          <a:ln>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Search</a:t>
            </a:r>
          </a:p>
        </p:txBody>
      </p:sp>
    </p:spTree>
    <p:extLst>
      <p:ext uri="{BB962C8B-B14F-4D97-AF65-F5344CB8AC3E}">
        <p14:creationId xmlns:p14="http://schemas.microsoft.com/office/powerpoint/2010/main" val="275708488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rPr>
              <a:t>Cost and Scale</a:t>
            </a:r>
          </a:p>
        </p:txBody>
      </p:sp>
      <p:pic>
        <p:nvPicPr>
          <p:cNvPr id="3" name="Picture 2">
            <a:extLst>
              <a:ext uri="{FF2B5EF4-FFF2-40B4-BE49-F238E27FC236}">
                <a16:creationId xmlns:a16="http://schemas.microsoft.com/office/drawing/2014/main" id="{9A01768E-6C34-4FA9-8109-8F1D56DA4117}"/>
              </a:ext>
            </a:extLst>
          </p:cNvPr>
          <p:cNvPicPr>
            <a:picLocks noChangeAspect="1"/>
          </p:cNvPicPr>
          <p:nvPr/>
        </p:nvPicPr>
        <p:blipFill>
          <a:blip r:embed="rId3"/>
          <a:stretch>
            <a:fillRect/>
          </a:stretch>
        </p:blipFill>
        <p:spPr>
          <a:xfrm>
            <a:off x="6032489" y="2175727"/>
            <a:ext cx="6113121" cy="3738664"/>
          </a:xfrm>
          <a:prstGeom prst="rect">
            <a:avLst/>
          </a:prstGeom>
        </p:spPr>
      </p:pic>
      <p:sp>
        <p:nvSpPr>
          <p:cNvPr id="9" name="TextBox 8">
            <a:extLst>
              <a:ext uri="{FF2B5EF4-FFF2-40B4-BE49-F238E27FC236}">
                <a16:creationId xmlns:a16="http://schemas.microsoft.com/office/drawing/2014/main" id="{B8FACA2C-406B-460F-9A0F-78EC410CA9ED}"/>
              </a:ext>
            </a:extLst>
          </p:cNvPr>
          <p:cNvSpPr txBox="1"/>
          <p:nvPr/>
        </p:nvSpPr>
        <p:spPr>
          <a:xfrm>
            <a:off x="394280" y="1441891"/>
            <a:ext cx="2558208" cy="7386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Search Units</a:t>
            </a:r>
          </a:p>
        </p:txBody>
      </p:sp>
      <p:sp>
        <p:nvSpPr>
          <p:cNvPr id="10" name="TextBox 9">
            <a:extLst>
              <a:ext uri="{FF2B5EF4-FFF2-40B4-BE49-F238E27FC236}">
                <a16:creationId xmlns:a16="http://schemas.microsoft.com/office/drawing/2014/main" id="{E9321703-C17E-4AF1-94BA-A34F46505775}"/>
              </a:ext>
            </a:extLst>
          </p:cNvPr>
          <p:cNvSpPr txBox="1"/>
          <p:nvPr/>
        </p:nvSpPr>
        <p:spPr>
          <a:xfrm>
            <a:off x="5973015" y="1397595"/>
            <a:ext cx="2639122" cy="7386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Service Tiers</a:t>
            </a:r>
          </a:p>
        </p:txBody>
      </p:sp>
      <p:sp>
        <p:nvSpPr>
          <p:cNvPr id="11" name="TextBox 10">
            <a:extLst>
              <a:ext uri="{FF2B5EF4-FFF2-40B4-BE49-F238E27FC236}">
                <a16:creationId xmlns:a16="http://schemas.microsoft.com/office/drawing/2014/main" id="{8FE54EC2-99B8-4B40-BB1A-88771D48C737}"/>
              </a:ext>
            </a:extLst>
          </p:cNvPr>
          <p:cNvSpPr txBox="1"/>
          <p:nvPr/>
        </p:nvSpPr>
        <p:spPr>
          <a:xfrm>
            <a:off x="2516517" y="2175727"/>
            <a:ext cx="1918434"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Partitions</a:t>
            </a:r>
          </a:p>
        </p:txBody>
      </p:sp>
      <p:sp>
        <p:nvSpPr>
          <p:cNvPr id="12" name="TextBox 11">
            <a:extLst>
              <a:ext uri="{FF2B5EF4-FFF2-40B4-BE49-F238E27FC236}">
                <a16:creationId xmlns:a16="http://schemas.microsoft.com/office/drawing/2014/main" id="{B81996B7-9726-479C-AC4C-B8A63F2E6B59}"/>
              </a:ext>
            </a:extLst>
          </p:cNvPr>
          <p:cNvSpPr txBox="1"/>
          <p:nvPr/>
        </p:nvSpPr>
        <p:spPr>
          <a:xfrm>
            <a:off x="4036968" y="3925669"/>
            <a:ext cx="1918434"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Replicas</a:t>
            </a:r>
          </a:p>
        </p:txBody>
      </p:sp>
      <p:sp>
        <p:nvSpPr>
          <p:cNvPr id="23" name="TextBox 22">
            <a:extLst>
              <a:ext uri="{FF2B5EF4-FFF2-40B4-BE49-F238E27FC236}">
                <a16:creationId xmlns:a16="http://schemas.microsoft.com/office/drawing/2014/main" id="{A831AD15-ED14-497F-9D9A-BB4D75AC9833}"/>
              </a:ext>
            </a:extLst>
          </p:cNvPr>
          <p:cNvSpPr txBox="1"/>
          <p:nvPr/>
        </p:nvSpPr>
        <p:spPr>
          <a:xfrm>
            <a:off x="998851" y="5914391"/>
            <a:ext cx="3406133"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(Replicas x Partitions)</a:t>
            </a:r>
          </a:p>
        </p:txBody>
      </p:sp>
      <p:grpSp>
        <p:nvGrpSpPr>
          <p:cNvPr id="25" name="Group 24">
            <a:extLst>
              <a:ext uri="{FF2B5EF4-FFF2-40B4-BE49-F238E27FC236}">
                <a16:creationId xmlns:a16="http://schemas.microsoft.com/office/drawing/2014/main" id="{D8764E6B-84C2-4B11-864D-F03079756063}"/>
              </a:ext>
            </a:extLst>
          </p:cNvPr>
          <p:cNvGrpSpPr/>
          <p:nvPr/>
        </p:nvGrpSpPr>
        <p:grpSpPr>
          <a:xfrm>
            <a:off x="622551" y="2216178"/>
            <a:ext cx="1893966" cy="1880914"/>
            <a:chOff x="4090948" y="4614074"/>
            <a:chExt cx="1893966" cy="1880914"/>
          </a:xfrm>
        </p:grpSpPr>
        <p:sp>
          <p:nvSpPr>
            <p:cNvPr id="26" name="Rectangle 25">
              <a:extLst>
                <a:ext uri="{FF2B5EF4-FFF2-40B4-BE49-F238E27FC236}">
                  <a16:creationId xmlns:a16="http://schemas.microsoft.com/office/drawing/2014/main" id="{5D986DFF-604A-44DA-9EAD-A870D5E8C2FF}"/>
                </a:ext>
              </a:extLst>
            </p:cNvPr>
            <p:cNvSpPr/>
            <p:nvPr/>
          </p:nvSpPr>
          <p:spPr bwMode="auto">
            <a:xfrm>
              <a:off x="4187439" y="4691641"/>
              <a:ext cx="1674976" cy="16066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137450C3-9B53-4B7C-B386-44345D9DDD5D}"/>
                </a:ext>
              </a:extLst>
            </p:cNvPr>
            <p:cNvGrpSpPr/>
            <p:nvPr/>
          </p:nvGrpSpPr>
          <p:grpSpPr>
            <a:xfrm>
              <a:off x="4090948" y="4614074"/>
              <a:ext cx="1893966" cy="1880914"/>
              <a:chOff x="641080" y="3958628"/>
              <a:chExt cx="1893966" cy="1880914"/>
            </a:xfrm>
          </p:grpSpPr>
          <p:pic>
            <p:nvPicPr>
              <p:cNvPr id="28" name="Picture 27">
                <a:extLst>
                  <a:ext uri="{FF2B5EF4-FFF2-40B4-BE49-F238E27FC236}">
                    <a16:creationId xmlns:a16="http://schemas.microsoft.com/office/drawing/2014/main" id="{CE85FA0F-765A-4AC9-8C5E-CABDEB8F1426}"/>
                  </a:ext>
                </a:extLst>
              </p:cNvPr>
              <p:cNvPicPr>
                <a:picLocks noChangeAspect="1"/>
              </p:cNvPicPr>
              <p:nvPr/>
            </p:nvPicPr>
            <p:blipFill>
              <a:blip r:embed="rId4"/>
              <a:stretch>
                <a:fillRect/>
              </a:stretch>
            </p:blipFill>
            <p:spPr>
              <a:xfrm>
                <a:off x="641080" y="3958628"/>
                <a:ext cx="1031605" cy="1029575"/>
              </a:xfrm>
              <a:prstGeom prst="rect">
                <a:avLst/>
              </a:prstGeom>
            </p:spPr>
          </p:pic>
          <p:pic>
            <p:nvPicPr>
              <p:cNvPr id="29" name="Picture 28">
                <a:extLst>
                  <a:ext uri="{FF2B5EF4-FFF2-40B4-BE49-F238E27FC236}">
                    <a16:creationId xmlns:a16="http://schemas.microsoft.com/office/drawing/2014/main" id="{22E5A30F-1389-4260-8267-8A968FE10DAB}"/>
                  </a:ext>
                </a:extLst>
              </p:cNvPr>
              <p:cNvPicPr>
                <a:picLocks noChangeAspect="1"/>
              </p:cNvPicPr>
              <p:nvPr/>
            </p:nvPicPr>
            <p:blipFill>
              <a:blip r:embed="rId5"/>
              <a:stretch>
                <a:fillRect/>
              </a:stretch>
            </p:blipFill>
            <p:spPr>
              <a:xfrm>
                <a:off x="642823" y="4809967"/>
                <a:ext cx="1031605" cy="1029574"/>
              </a:xfrm>
              <a:prstGeom prst="rect">
                <a:avLst/>
              </a:prstGeom>
            </p:spPr>
          </p:pic>
          <p:pic>
            <p:nvPicPr>
              <p:cNvPr id="30" name="Picture 29">
                <a:extLst>
                  <a:ext uri="{FF2B5EF4-FFF2-40B4-BE49-F238E27FC236}">
                    <a16:creationId xmlns:a16="http://schemas.microsoft.com/office/drawing/2014/main" id="{508F545C-5392-4A76-A2BC-87A6E052313B}"/>
                  </a:ext>
                </a:extLst>
              </p:cNvPr>
              <p:cNvPicPr>
                <a:picLocks noChangeAspect="1"/>
              </p:cNvPicPr>
              <p:nvPr/>
            </p:nvPicPr>
            <p:blipFill>
              <a:blip r:embed="rId6"/>
              <a:stretch>
                <a:fillRect/>
              </a:stretch>
            </p:blipFill>
            <p:spPr>
              <a:xfrm>
                <a:off x="1503440" y="3958628"/>
                <a:ext cx="1031606" cy="1029576"/>
              </a:xfrm>
              <a:prstGeom prst="rect">
                <a:avLst/>
              </a:prstGeom>
            </p:spPr>
          </p:pic>
          <p:pic>
            <p:nvPicPr>
              <p:cNvPr id="31" name="Picture 30">
                <a:extLst>
                  <a:ext uri="{FF2B5EF4-FFF2-40B4-BE49-F238E27FC236}">
                    <a16:creationId xmlns:a16="http://schemas.microsoft.com/office/drawing/2014/main" id="{FEAB793C-09C6-423D-BE21-464FD790DF7D}"/>
                  </a:ext>
                </a:extLst>
              </p:cNvPr>
              <p:cNvPicPr>
                <a:picLocks noChangeAspect="1"/>
              </p:cNvPicPr>
              <p:nvPr/>
            </p:nvPicPr>
            <p:blipFill>
              <a:blip r:embed="rId7"/>
              <a:stretch>
                <a:fillRect/>
              </a:stretch>
            </p:blipFill>
            <p:spPr>
              <a:xfrm>
                <a:off x="1501697" y="4809967"/>
                <a:ext cx="1031605" cy="1029575"/>
              </a:xfrm>
              <a:prstGeom prst="rect">
                <a:avLst/>
              </a:prstGeom>
            </p:spPr>
          </p:pic>
        </p:grpSp>
      </p:grpSp>
      <p:grpSp>
        <p:nvGrpSpPr>
          <p:cNvPr id="32" name="Group 31">
            <a:extLst>
              <a:ext uri="{FF2B5EF4-FFF2-40B4-BE49-F238E27FC236}">
                <a16:creationId xmlns:a16="http://schemas.microsoft.com/office/drawing/2014/main" id="{5DB1345F-9A42-4A1E-A854-D2B880A3F2E7}"/>
              </a:ext>
            </a:extLst>
          </p:cNvPr>
          <p:cNvGrpSpPr/>
          <p:nvPr/>
        </p:nvGrpSpPr>
        <p:grpSpPr>
          <a:xfrm>
            <a:off x="1489366" y="3067516"/>
            <a:ext cx="1893966" cy="1880914"/>
            <a:chOff x="4090948" y="4614074"/>
            <a:chExt cx="1893966" cy="1880914"/>
          </a:xfrm>
        </p:grpSpPr>
        <p:sp>
          <p:nvSpPr>
            <p:cNvPr id="33" name="Rectangle 32">
              <a:extLst>
                <a:ext uri="{FF2B5EF4-FFF2-40B4-BE49-F238E27FC236}">
                  <a16:creationId xmlns:a16="http://schemas.microsoft.com/office/drawing/2014/main" id="{C87BDEAE-928E-41C7-B5EC-6D9F26914C09}"/>
                </a:ext>
              </a:extLst>
            </p:cNvPr>
            <p:cNvSpPr/>
            <p:nvPr/>
          </p:nvSpPr>
          <p:spPr bwMode="auto">
            <a:xfrm>
              <a:off x="4187439" y="4691641"/>
              <a:ext cx="1674976" cy="16066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6E642847-A67E-4BB5-A89D-77B4BAECA8DB}"/>
                </a:ext>
              </a:extLst>
            </p:cNvPr>
            <p:cNvGrpSpPr/>
            <p:nvPr/>
          </p:nvGrpSpPr>
          <p:grpSpPr>
            <a:xfrm>
              <a:off x="4090948" y="4614074"/>
              <a:ext cx="1893966" cy="1880914"/>
              <a:chOff x="641080" y="3958628"/>
              <a:chExt cx="1893966" cy="1880914"/>
            </a:xfrm>
          </p:grpSpPr>
          <p:pic>
            <p:nvPicPr>
              <p:cNvPr id="35" name="Picture 34">
                <a:extLst>
                  <a:ext uri="{FF2B5EF4-FFF2-40B4-BE49-F238E27FC236}">
                    <a16:creationId xmlns:a16="http://schemas.microsoft.com/office/drawing/2014/main" id="{6CBEE174-FE19-4396-870B-14A5C2A666CF}"/>
                  </a:ext>
                </a:extLst>
              </p:cNvPr>
              <p:cNvPicPr>
                <a:picLocks noChangeAspect="1"/>
              </p:cNvPicPr>
              <p:nvPr/>
            </p:nvPicPr>
            <p:blipFill>
              <a:blip r:embed="rId4"/>
              <a:stretch>
                <a:fillRect/>
              </a:stretch>
            </p:blipFill>
            <p:spPr>
              <a:xfrm>
                <a:off x="641080" y="3958628"/>
                <a:ext cx="1031605" cy="1029575"/>
              </a:xfrm>
              <a:prstGeom prst="rect">
                <a:avLst/>
              </a:prstGeom>
            </p:spPr>
          </p:pic>
          <p:pic>
            <p:nvPicPr>
              <p:cNvPr id="36" name="Picture 35">
                <a:extLst>
                  <a:ext uri="{FF2B5EF4-FFF2-40B4-BE49-F238E27FC236}">
                    <a16:creationId xmlns:a16="http://schemas.microsoft.com/office/drawing/2014/main" id="{349D8174-3EBF-4BD1-94DC-7220BC841511}"/>
                  </a:ext>
                </a:extLst>
              </p:cNvPr>
              <p:cNvPicPr>
                <a:picLocks noChangeAspect="1"/>
              </p:cNvPicPr>
              <p:nvPr/>
            </p:nvPicPr>
            <p:blipFill>
              <a:blip r:embed="rId5"/>
              <a:stretch>
                <a:fillRect/>
              </a:stretch>
            </p:blipFill>
            <p:spPr>
              <a:xfrm>
                <a:off x="642823" y="4809967"/>
                <a:ext cx="1031605" cy="1029574"/>
              </a:xfrm>
              <a:prstGeom prst="rect">
                <a:avLst/>
              </a:prstGeom>
            </p:spPr>
          </p:pic>
          <p:pic>
            <p:nvPicPr>
              <p:cNvPr id="37" name="Picture 36">
                <a:extLst>
                  <a:ext uri="{FF2B5EF4-FFF2-40B4-BE49-F238E27FC236}">
                    <a16:creationId xmlns:a16="http://schemas.microsoft.com/office/drawing/2014/main" id="{0AF4A9FD-EF7B-42D7-ACE8-3EC77E0CD793}"/>
                  </a:ext>
                </a:extLst>
              </p:cNvPr>
              <p:cNvPicPr>
                <a:picLocks noChangeAspect="1"/>
              </p:cNvPicPr>
              <p:nvPr/>
            </p:nvPicPr>
            <p:blipFill>
              <a:blip r:embed="rId6"/>
              <a:stretch>
                <a:fillRect/>
              </a:stretch>
            </p:blipFill>
            <p:spPr>
              <a:xfrm>
                <a:off x="1503440" y="3958628"/>
                <a:ext cx="1031606" cy="1029576"/>
              </a:xfrm>
              <a:prstGeom prst="rect">
                <a:avLst/>
              </a:prstGeom>
            </p:spPr>
          </p:pic>
          <p:pic>
            <p:nvPicPr>
              <p:cNvPr id="38" name="Picture 37">
                <a:extLst>
                  <a:ext uri="{FF2B5EF4-FFF2-40B4-BE49-F238E27FC236}">
                    <a16:creationId xmlns:a16="http://schemas.microsoft.com/office/drawing/2014/main" id="{FF8C4EEE-E3E2-4D5F-AEDF-C2F871DCA164}"/>
                  </a:ext>
                </a:extLst>
              </p:cNvPr>
              <p:cNvPicPr>
                <a:picLocks noChangeAspect="1"/>
              </p:cNvPicPr>
              <p:nvPr/>
            </p:nvPicPr>
            <p:blipFill>
              <a:blip r:embed="rId7"/>
              <a:stretch>
                <a:fillRect/>
              </a:stretch>
            </p:blipFill>
            <p:spPr>
              <a:xfrm>
                <a:off x="1501697" y="4809967"/>
                <a:ext cx="1031605" cy="1029575"/>
              </a:xfrm>
              <a:prstGeom prst="rect">
                <a:avLst/>
              </a:prstGeom>
            </p:spPr>
          </p:pic>
        </p:grpSp>
      </p:grpSp>
      <p:grpSp>
        <p:nvGrpSpPr>
          <p:cNvPr id="24" name="Group 23">
            <a:extLst>
              <a:ext uri="{FF2B5EF4-FFF2-40B4-BE49-F238E27FC236}">
                <a16:creationId xmlns:a16="http://schemas.microsoft.com/office/drawing/2014/main" id="{C4B22E5F-19A1-4248-A8EB-3A9EECDF2081}"/>
              </a:ext>
            </a:extLst>
          </p:cNvPr>
          <p:cNvGrpSpPr/>
          <p:nvPr/>
        </p:nvGrpSpPr>
        <p:grpSpPr>
          <a:xfrm>
            <a:off x="2349084" y="3918854"/>
            <a:ext cx="1893966" cy="1880914"/>
            <a:chOff x="4090948" y="4614074"/>
            <a:chExt cx="1893966" cy="1880914"/>
          </a:xfrm>
        </p:grpSpPr>
        <p:sp>
          <p:nvSpPr>
            <p:cNvPr id="2" name="Rectangle 1">
              <a:extLst>
                <a:ext uri="{FF2B5EF4-FFF2-40B4-BE49-F238E27FC236}">
                  <a16:creationId xmlns:a16="http://schemas.microsoft.com/office/drawing/2014/main" id="{A6A90E27-C346-4620-B3A4-10CB91E44C77}"/>
                </a:ext>
              </a:extLst>
            </p:cNvPr>
            <p:cNvSpPr/>
            <p:nvPr/>
          </p:nvSpPr>
          <p:spPr bwMode="auto">
            <a:xfrm>
              <a:off x="4187439" y="4691641"/>
              <a:ext cx="1674976" cy="16066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7140075F-172A-4317-B0AF-D8426EA075C5}"/>
                </a:ext>
              </a:extLst>
            </p:cNvPr>
            <p:cNvGrpSpPr/>
            <p:nvPr/>
          </p:nvGrpSpPr>
          <p:grpSpPr>
            <a:xfrm>
              <a:off x="4090948" y="4614074"/>
              <a:ext cx="1893966" cy="1880914"/>
              <a:chOff x="641080" y="3958628"/>
              <a:chExt cx="1893966" cy="1880914"/>
            </a:xfrm>
          </p:grpSpPr>
          <p:pic>
            <p:nvPicPr>
              <p:cNvPr id="19" name="Picture 18">
                <a:extLst>
                  <a:ext uri="{FF2B5EF4-FFF2-40B4-BE49-F238E27FC236}">
                    <a16:creationId xmlns:a16="http://schemas.microsoft.com/office/drawing/2014/main" id="{1D3A1F38-9CB1-4FDC-8A46-1A9D22C9DA3A}"/>
                  </a:ext>
                </a:extLst>
              </p:cNvPr>
              <p:cNvPicPr>
                <a:picLocks noChangeAspect="1"/>
              </p:cNvPicPr>
              <p:nvPr/>
            </p:nvPicPr>
            <p:blipFill>
              <a:blip r:embed="rId4"/>
              <a:stretch>
                <a:fillRect/>
              </a:stretch>
            </p:blipFill>
            <p:spPr>
              <a:xfrm>
                <a:off x="641080" y="3958628"/>
                <a:ext cx="1031605" cy="1029575"/>
              </a:xfrm>
              <a:prstGeom prst="rect">
                <a:avLst/>
              </a:prstGeom>
            </p:spPr>
          </p:pic>
          <p:pic>
            <p:nvPicPr>
              <p:cNvPr id="20" name="Picture 19">
                <a:extLst>
                  <a:ext uri="{FF2B5EF4-FFF2-40B4-BE49-F238E27FC236}">
                    <a16:creationId xmlns:a16="http://schemas.microsoft.com/office/drawing/2014/main" id="{D454A42E-F325-46C8-A213-4D3D31758F96}"/>
                  </a:ext>
                </a:extLst>
              </p:cNvPr>
              <p:cNvPicPr>
                <a:picLocks noChangeAspect="1"/>
              </p:cNvPicPr>
              <p:nvPr/>
            </p:nvPicPr>
            <p:blipFill>
              <a:blip r:embed="rId5"/>
              <a:stretch>
                <a:fillRect/>
              </a:stretch>
            </p:blipFill>
            <p:spPr>
              <a:xfrm>
                <a:off x="642823" y="4809967"/>
                <a:ext cx="1031605" cy="1029574"/>
              </a:xfrm>
              <a:prstGeom prst="rect">
                <a:avLst/>
              </a:prstGeom>
            </p:spPr>
          </p:pic>
          <p:pic>
            <p:nvPicPr>
              <p:cNvPr id="21" name="Picture 20">
                <a:extLst>
                  <a:ext uri="{FF2B5EF4-FFF2-40B4-BE49-F238E27FC236}">
                    <a16:creationId xmlns:a16="http://schemas.microsoft.com/office/drawing/2014/main" id="{C5648B8F-0E62-40F8-8CB4-5AB67E376057}"/>
                  </a:ext>
                </a:extLst>
              </p:cNvPr>
              <p:cNvPicPr>
                <a:picLocks noChangeAspect="1"/>
              </p:cNvPicPr>
              <p:nvPr/>
            </p:nvPicPr>
            <p:blipFill>
              <a:blip r:embed="rId6"/>
              <a:stretch>
                <a:fillRect/>
              </a:stretch>
            </p:blipFill>
            <p:spPr>
              <a:xfrm>
                <a:off x="1503440" y="3958628"/>
                <a:ext cx="1031606" cy="1029576"/>
              </a:xfrm>
              <a:prstGeom prst="rect">
                <a:avLst/>
              </a:prstGeom>
            </p:spPr>
          </p:pic>
          <p:pic>
            <p:nvPicPr>
              <p:cNvPr id="22" name="Picture 21">
                <a:extLst>
                  <a:ext uri="{FF2B5EF4-FFF2-40B4-BE49-F238E27FC236}">
                    <a16:creationId xmlns:a16="http://schemas.microsoft.com/office/drawing/2014/main" id="{F98F338D-7077-45DE-ACE6-5E8653A4A4D6}"/>
                  </a:ext>
                </a:extLst>
              </p:cNvPr>
              <p:cNvPicPr>
                <a:picLocks noChangeAspect="1"/>
              </p:cNvPicPr>
              <p:nvPr/>
            </p:nvPicPr>
            <p:blipFill>
              <a:blip r:embed="rId7"/>
              <a:stretch>
                <a:fillRect/>
              </a:stretch>
            </p:blipFill>
            <p:spPr>
              <a:xfrm>
                <a:off x="1501697" y="4809967"/>
                <a:ext cx="1031605" cy="1029575"/>
              </a:xfrm>
              <a:prstGeom prst="rect">
                <a:avLst/>
              </a:prstGeom>
            </p:spPr>
          </p:pic>
        </p:grpSp>
      </p:grpSp>
    </p:spTree>
    <p:extLst>
      <p:ext uri="{BB962C8B-B14F-4D97-AF65-F5344CB8AC3E}">
        <p14:creationId xmlns:p14="http://schemas.microsoft.com/office/powerpoint/2010/main" val="72084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Design for </a:t>
            </a:r>
            <a:r>
              <a:rPr lang="en-US" dirty="0" err="1"/>
              <a:t>CosmosDB</a:t>
            </a:r>
            <a:r>
              <a:rPr lang="en-US" dirty="0"/>
              <a:t> Storage</a:t>
            </a:r>
          </a:p>
        </p:txBody>
      </p:sp>
    </p:spTree>
    <p:extLst>
      <p:ext uri="{BB962C8B-B14F-4D97-AF65-F5344CB8AC3E}">
        <p14:creationId xmlns:p14="http://schemas.microsoft.com/office/powerpoint/2010/main" val="31942801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Storage Service Profiles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pic>
        <p:nvPicPr>
          <p:cNvPr id="3" name="Picture 6" descr="Storage Blob Hierarchy">
            <a:extLst>
              <a:ext uri="{FF2B5EF4-FFF2-40B4-BE49-F238E27FC236}">
                <a16:creationId xmlns:a16="http://schemas.microsoft.com/office/drawing/2014/main" id="{DAAE19D6-B351-4059-8319-D0DDF9946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t="9172" r="16667" b="8475"/>
          <a:stretch/>
        </p:blipFill>
        <p:spPr bwMode="auto">
          <a:xfrm>
            <a:off x="398869" y="1393297"/>
            <a:ext cx="5457334" cy="19638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Queue service components">
            <a:extLst>
              <a:ext uri="{FF2B5EF4-FFF2-40B4-BE49-F238E27FC236}">
                <a16:creationId xmlns:a16="http://schemas.microsoft.com/office/drawing/2014/main" id="{39666EEB-FE88-40C6-BD75-EB4BF66C4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738" y="3965045"/>
            <a:ext cx="5295835" cy="24509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torage table components">
            <a:extLst>
              <a:ext uri="{FF2B5EF4-FFF2-40B4-BE49-F238E27FC236}">
                <a16:creationId xmlns:a16="http://schemas.microsoft.com/office/drawing/2014/main" id="{13F1E26B-0ED1-47F9-99F3-0046D2362FD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53" r="8075"/>
          <a:stretch/>
        </p:blipFill>
        <p:spPr bwMode="auto">
          <a:xfrm>
            <a:off x="6389538" y="1393297"/>
            <a:ext cx="5226035" cy="19638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ile Service components">
            <a:extLst>
              <a:ext uri="{FF2B5EF4-FFF2-40B4-BE49-F238E27FC236}">
                <a16:creationId xmlns:a16="http://schemas.microsoft.com/office/drawing/2014/main" id="{F4ADAD59-8C05-4BD1-9E51-A96063B707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869" y="3965046"/>
            <a:ext cx="5388002" cy="26062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9CD71E-167E-4AA1-8B9F-269BE6E8A63F}"/>
              </a:ext>
            </a:extLst>
          </p:cNvPr>
          <p:cNvSpPr txBox="1"/>
          <p:nvPr/>
        </p:nvSpPr>
        <p:spPr>
          <a:xfrm>
            <a:off x="2502468" y="3357105"/>
            <a:ext cx="1787296" cy="369332"/>
          </a:xfrm>
          <a:prstGeom prst="rect">
            <a:avLst/>
          </a:prstGeom>
          <a:noFill/>
        </p:spPr>
        <p:txBody>
          <a:bodyPr wrap="square" rtlCol="0">
            <a:spAutoFit/>
          </a:bodyPr>
          <a:lstStyle/>
          <a:p>
            <a:r>
              <a:rPr lang="en-US" b="1" dirty="0"/>
              <a:t>Blob Storage</a:t>
            </a:r>
          </a:p>
        </p:txBody>
      </p:sp>
      <p:sp>
        <p:nvSpPr>
          <p:cNvPr id="9" name="TextBox 8">
            <a:extLst>
              <a:ext uri="{FF2B5EF4-FFF2-40B4-BE49-F238E27FC236}">
                <a16:creationId xmlns:a16="http://schemas.microsoft.com/office/drawing/2014/main" id="{C79F10B0-EAC3-4214-94A0-F327EBE84127}"/>
              </a:ext>
            </a:extLst>
          </p:cNvPr>
          <p:cNvSpPr txBox="1"/>
          <p:nvPr/>
        </p:nvSpPr>
        <p:spPr>
          <a:xfrm>
            <a:off x="2148682" y="6625193"/>
            <a:ext cx="1518557" cy="369332"/>
          </a:xfrm>
          <a:prstGeom prst="rect">
            <a:avLst/>
          </a:prstGeom>
          <a:noFill/>
        </p:spPr>
        <p:txBody>
          <a:bodyPr wrap="square" rtlCol="0">
            <a:spAutoFit/>
          </a:bodyPr>
          <a:lstStyle/>
          <a:p>
            <a:r>
              <a:rPr lang="en-US" b="1" dirty="0"/>
              <a:t>File Storage</a:t>
            </a:r>
          </a:p>
        </p:txBody>
      </p:sp>
      <p:sp>
        <p:nvSpPr>
          <p:cNvPr id="10" name="TextBox 9">
            <a:extLst>
              <a:ext uri="{FF2B5EF4-FFF2-40B4-BE49-F238E27FC236}">
                <a16:creationId xmlns:a16="http://schemas.microsoft.com/office/drawing/2014/main" id="{7111592F-C78C-4483-B50C-C80BADB663C8}"/>
              </a:ext>
            </a:extLst>
          </p:cNvPr>
          <p:cNvSpPr txBox="1"/>
          <p:nvPr/>
        </p:nvSpPr>
        <p:spPr>
          <a:xfrm>
            <a:off x="8146711" y="3399891"/>
            <a:ext cx="1518557" cy="369332"/>
          </a:xfrm>
          <a:prstGeom prst="rect">
            <a:avLst/>
          </a:prstGeom>
          <a:noFill/>
        </p:spPr>
        <p:txBody>
          <a:bodyPr wrap="square" rtlCol="0">
            <a:spAutoFit/>
          </a:bodyPr>
          <a:lstStyle/>
          <a:p>
            <a:r>
              <a:rPr lang="en-US" b="1" dirty="0"/>
              <a:t>Azure Table</a:t>
            </a:r>
          </a:p>
        </p:txBody>
      </p:sp>
      <p:sp>
        <p:nvSpPr>
          <p:cNvPr id="11" name="TextBox 10">
            <a:extLst>
              <a:ext uri="{FF2B5EF4-FFF2-40B4-BE49-F238E27FC236}">
                <a16:creationId xmlns:a16="http://schemas.microsoft.com/office/drawing/2014/main" id="{02A0CCE7-A0CE-4952-8F45-499930562E67}"/>
              </a:ext>
            </a:extLst>
          </p:cNvPr>
          <p:cNvSpPr txBox="1"/>
          <p:nvPr/>
        </p:nvSpPr>
        <p:spPr>
          <a:xfrm>
            <a:off x="8249261" y="6571250"/>
            <a:ext cx="1689498" cy="369332"/>
          </a:xfrm>
          <a:prstGeom prst="rect">
            <a:avLst/>
          </a:prstGeom>
          <a:noFill/>
        </p:spPr>
        <p:txBody>
          <a:bodyPr wrap="square" rtlCol="0">
            <a:spAutoFit/>
          </a:bodyPr>
          <a:lstStyle/>
          <a:p>
            <a:r>
              <a:rPr lang="en-US" b="1" dirty="0"/>
              <a:t>Azure Queue</a:t>
            </a:r>
          </a:p>
        </p:txBody>
      </p:sp>
    </p:spTree>
    <p:extLst>
      <p:ext uri="{BB962C8B-B14F-4D97-AF65-F5344CB8AC3E}">
        <p14:creationId xmlns:p14="http://schemas.microsoft.com/office/powerpoint/2010/main" val="7468723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err="1">
                <a:ln/>
                <a:solidFill>
                  <a:srgbClr val="FFFFFF"/>
                </a:solidFill>
                <a:latin typeface="Segoe UI Light"/>
              </a:rPr>
              <a:t>CosmosDB</a:t>
            </a:r>
            <a:r>
              <a:rPr lang="en-US" spc="0" dirty="0">
                <a:ln/>
                <a:solidFill>
                  <a:srgbClr val="FFFFFF"/>
                </a:solidFill>
                <a:latin typeface="Segoe UI Light"/>
              </a:rPr>
              <a:t> Key Capabilities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AA895C13-DAB4-4CE4-952A-393D1FEF109D}"/>
              </a:ext>
            </a:extLst>
          </p:cNvPr>
          <p:cNvGraphicFramePr>
            <a:graphicFrameLocks noGrp="1"/>
          </p:cNvGraphicFramePr>
          <p:nvPr>
            <p:extLst>
              <p:ext uri="{D42A27DB-BD31-4B8C-83A1-F6EECF244321}">
                <p14:modId xmlns:p14="http://schemas.microsoft.com/office/powerpoint/2010/main" val="1905629089"/>
              </p:ext>
            </p:extLst>
          </p:nvPr>
        </p:nvGraphicFramePr>
        <p:xfrm>
          <a:off x="268423" y="4177556"/>
          <a:ext cx="11899628" cy="2682240"/>
        </p:xfrm>
        <a:graphic>
          <a:graphicData uri="http://schemas.openxmlformats.org/drawingml/2006/table">
            <a:tbl>
              <a:tblPr firstRow="1" bandRow="1">
                <a:tableStyleId>{5C22544A-7EE6-4342-B048-85BDC9FD1C3A}</a:tableStyleId>
              </a:tblPr>
              <a:tblGrid>
                <a:gridCol w="1695950">
                  <a:extLst>
                    <a:ext uri="{9D8B030D-6E8A-4147-A177-3AD203B41FA5}">
                      <a16:colId xmlns:a16="http://schemas.microsoft.com/office/drawing/2014/main" val="4280576626"/>
                    </a:ext>
                  </a:extLst>
                </a:gridCol>
                <a:gridCol w="1674976">
                  <a:extLst>
                    <a:ext uri="{9D8B030D-6E8A-4147-A177-3AD203B41FA5}">
                      <a16:colId xmlns:a16="http://schemas.microsoft.com/office/drawing/2014/main" val="4045076232"/>
                    </a:ext>
                  </a:extLst>
                </a:gridCol>
                <a:gridCol w="2486826">
                  <a:extLst>
                    <a:ext uri="{9D8B030D-6E8A-4147-A177-3AD203B41FA5}">
                      <a16:colId xmlns:a16="http://schemas.microsoft.com/office/drawing/2014/main" val="3907239540"/>
                    </a:ext>
                  </a:extLst>
                </a:gridCol>
                <a:gridCol w="6041876">
                  <a:extLst>
                    <a:ext uri="{9D8B030D-6E8A-4147-A177-3AD203B41FA5}">
                      <a16:colId xmlns:a16="http://schemas.microsoft.com/office/drawing/2014/main" val="2379245496"/>
                    </a:ext>
                  </a:extLst>
                </a:gridCol>
              </a:tblGrid>
              <a:tr h="370840">
                <a:tc>
                  <a:txBody>
                    <a:bodyPr/>
                    <a:lstStyle/>
                    <a:p>
                      <a:pPr algn="l" fontAlgn="b"/>
                      <a:r>
                        <a:rPr lang="en-US" sz="1200" b="0" dirty="0">
                          <a:effectLst/>
                          <a:latin typeface="segoe-ui_semibold"/>
                        </a:rPr>
                        <a:t>Capabilities</a:t>
                      </a:r>
                    </a:p>
                  </a:txBody>
                  <a:tcPr marL="45720" marR="45720" anchor="b"/>
                </a:tc>
                <a:tc>
                  <a:txBody>
                    <a:bodyPr/>
                    <a:lstStyle/>
                    <a:p>
                      <a:pPr algn="l" fontAlgn="b"/>
                      <a:r>
                        <a:rPr lang="en-US" sz="1200" b="0">
                          <a:effectLst/>
                          <a:latin typeface="segoe-ui_semibold"/>
                        </a:rPr>
                        <a:t>Relational databases</a:t>
                      </a:r>
                    </a:p>
                  </a:txBody>
                  <a:tcPr marL="45720" marR="45720" anchor="b"/>
                </a:tc>
                <a:tc>
                  <a:txBody>
                    <a:bodyPr/>
                    <a:lstStyle/>
                    <a:p>
                      <a:pPr algn="l" fontAlgn="b"/>
                      <a:r>
                        <a:rPr lang="en-US" sz="1200" b="0">
                          <a:effectLst/>
                          <a:latin typeface="segoe-ui_semibold"/>
                        </a:rPr>
                        <a:t>Non-relational (NoSQL) databases</a:t>
                      </a:r>
                    </a:p>
                  </a:txBody>
                  <a:tcPr marL="45720" marR="45720" anchor="b"/>
                </a:tc>
                <a:tc>
                  <a:txBody>
                    <a:bodyPr/>
                    <a:lstStyle/>
                    <a:p>
                      <a:pPr algn="l" fontAlgn="b"/>
                      <a:r>
                        <a:rPr lang="en-US" sz="1200" b="0">
                          <a:effectLst/>
                          <a:latin typeface="segoe-ui_semibold"/>
                        </a:rPr>
                        <a:t>Azure Cosmos DB</a:t>
                      </a:r>
                    </a:p>
                  </a:txBody>
                  <a:tcPr marL="45720" marR="45720" anchor="b"/>
                </a:tc>
                <a:extLst>
                  <a:ext uri="{0D108BD9-81ED-4DB2-BD59-A6C34878D82A}">
                    <a16:rowId xmlns:a16="http://schemas.microsoft.com/office/drawing/2014/main" val="608505197"/>
                  </a:ext>
                </a:extLst>
              </a:tr>
              <a:tr h="370840">
                <a:tc>
                  <a:txBody>
                    <a:bodyPr/>
                    <a:lstStyle/>
                    <a:p>
                      <a:pPr fontAlgn="t"/>
                      <a:r>
                        <a:rPr lang="en-US" sz="1200">
                          <a:effectLst/>
                        </a:rPr>
                        <a:t>Global distribution</a:t>
                      </a:r>
                    </a:p>
                  </a:txBody>
                  <a:tcPr marL="45720" marR="45720"/>
                </a:tc>
                <a:tc>
                  <a:txBody>
                    <a:bodyPr/>
                    <a:lstStyle/>
                    <a:p>
                      <a:pPr fontAlgn="t"/>
                      <a:r>
                        <a:rPr lang="en-US" sz="1200">
                          <a:effectLst/>
                        </a:rPr>
                        <a:t>No</a:t>
                      </a:r>
                    </a:p>
                  </a:txBody>
                  <a:tcPr marL="45720" marR="45720"/>
                </a:tc>
                <a:tc>
                  <a:txBody>
                    <a:bodyPr/>
                    <a:lstStyle/>
                    <a:p>
                      <a:pPr fontAlgn="t"/>
                      <a:r>
                        <a:rPr lang="en-US" sz="1200">
                          <a:effectLst/>
                        </a:rPr>
                        <a:t>No</a:t>
                      </a:r>
                    </a:p>
                  </a:txBody>
                  <a:tcPr marL="45720" marR="45720"/>
                </a:tc>
                <a:tc>
                  <a:txBody>
                    <a:bodyPr/>
                    <a:lstStyle/>
                    <a:p>
                      <a:pPr fontAlgn="t"/>
                      <a:r>
                        <a:rPr lang="en-US" sz="1200">
                          <a:effectLst/>
                        </a:rPr>
                        <a:t>Yes, turnkey distribution in 30+ regions, with multi-homing APIs</a:t>
                      </a:r>
                    </a:p>
                  </a:txBody>
                  <a:tcPr marL="45720" marR="45720"/>
                </a:tc>
                <a:extLst>
                  <a:ext uri="{0D108BD9-81ED-4DB2-BD59-A6C34878D82A}">
                    <a16:rowId xmlns:a16="http://schemas.microsoft.com/office/drawing/2014/main" val="791164747"/>
                  </a:ext>
                </a:extLst>
              </a:tr>
              <a:tr h="370840">
                <a:tc>
                  <a:txBody>
                    <a:bodyPr/>
                    <a:lstStyle/>
                    <a:p>
                      <a:pPr fontAlgn="t"/>
                      <a:r>
                        <a:rPr lang="en-US" sz="1200">
                          <a:effectLst/>
                        </a:rPr>
                        <a:t>Horizontal scale</a:t>
                      </a:r>
                    </a:p>
                  </a:txBody>
                  <a:tcPr marL="45720" marR="45720"/>
                </a:tc>
                <a:tc>
                  <a:txBody>
                    <a:bodyPr/>
                    <a:lstStyle/>
                    <a:p>
                      <a:pPr fontAlgn="t"/>
                      <a:r>
                        <a:rPr lang="en-US" sz="1200">
                          <a:effectLst/>
                        </a:rPr>
                        <a:t>No</a:t>
                      </a:r>
                    </a:p>
                  </a:txBody>
                  <a:tcPr marL="45720" marR="45720"/>
                </a:tc>
                <a:tc>
                  <a:txBody>
                    <a:bodyPr/>
                    <a:lstStyle/>
                    <a:p>
                      <a:pPr fontAlgn="t"/>
                      <a:r>
                        <a:rPr lang="en-US" sz="1200">
                          <a:effectLst/>
                        </a:rPr>
                        <a:t>Yes</a:t>
                      </a:r>
                    </a:p>
                  </a:txBody>
                  <a:tcPr marL="45720" marR="45720"/>
                </a:tc>
                <a:tc>
                  <a:txBody>
                    <a:bodyPr/>
                    <a:lstStyle/>
                    <a:p>
                      <a:pPr fontAlgn="t"/>
                      <a:r>
                        <a:rPr lang="en-US" sz="1200">
                          <a:effectLst/>
                        </a:rPr>
                        <a:t>Yes, you can independently scale storage and throughput</a:t>
                      </a:r>
                    </a:p>
                  </a:txBody>
                  <a:tcPr marL="45720" marR="45720"/>
                </a:tc>
                <a:extLst>
                  <a:ext uri="{0D108BD9-81ED-4DB2-BD59-A6C34878D82A}">
                    <a16:rowId xmlns:a16="http://schemas.microsoft.com/office/drawing/2014/main" val="2099514835"/>
                  </a:ext>
                </a:extLst>
              </a:tr>
              <a:tr h="370840">
                <a:tc>
                  <a:txBody>
                    <a:bodyPr/>
                    <a:lstStyle/>
                    <a:p>
                      <a:pPr fontAlgn="t"/>
                      <a:r>
                        <a:rPr lang="en-US" sz="1200">
                          <a:effectLst/>
                        </a:rPr>
                        <a:t>Latency guarantees</a:t>
                      </a:r>
                    </a:p>
                  </a:txBody>
                  <a:tcPr marL="45720" marR="45720"/>
                </a:tc>
                <a:tc>
                  <a:txBody>
                    <a:bodyPr/>
                    <a:lstStyle/>
                    <a:p>
                      <a:pPr fontAlgn="t"/>
                      <a:r>
                        <a:rPr lang="en-US" sz="1200">
                          <a:effectLst/>
                        </a:rPr>
                        <a:t>No</a:t>
                      </a:r>
                    </a:p>
                  </a:txBody>
                  <a:tcPr marL="45720" marR="45720"/>
                </a:tc>
                <a:tc>
                  <a:txBody>
                    <a:bodyPr/>
                    <a:lstStyle/>
                    <a:p>
                      <a:pPr fontAlgn="t"/>
                      <a:r>
                        <a:rPr lang="en-US" sz="1200">
                          <a:effectLst/>
                        </a:rPr>
                        <a:t>Yes</a:t>
                      </a:r>
                    </a:p>
                  </a:txBody>
                  <a:tcPr marL="45720" marR="45720"/>
                </a:tc>
                <a:tc>
                  <a:txBody>
                    <a:bodyPr/>
                    <a:lstStyle/>
                    <a:p>
                      <a:pPr fontAlgn="t"/>
                      <a:r>
                        <a:rPr lang="en-US" sz="1200">
                          <a:effectLst/>
                        </a:rPr>
                        <a:t>Yes, 99% of reads in &lt;10 ms and writes in &lt;15 ms</a:t>
                      </a:r>
                    </a:p>
                  </a:txBody>
                  <a:tcPr marL="45720" marR="45720"/>
                </a:tc>
                <a:extLst>
                  <a:ext uri="{0D108BD9-81ED-4DB2-BD59-A6C34878D82A}">
                    <a16:rowId xmlns:a16="http://schemas.microsoft.com/office/drawing/2014/main" val="1207009448"/>
                  </a:ext>
                </a:extLst>
              </a:tr>
              <a:tr h="370840">
                <a:tc>
                  <a:txBody>
                    <a:bodyPr/>
                    <a:lstStyle/>
                    <a:p>
                      <a:pPr fontAlgn="t"/>
                      <a:r>
                        <a:rPr lang="en-US" sz="1200">
                          <a:effectLst/>
                        </a:rPr>
                        <a:t>High availability</a:t>
                      </a:r>
                    </a:p>
                  </a:txBody>
                  <a:tcPr marL="45720" marR="45720"/>
                </a:tc>
                <a:tc>
                  <a:txBody>
                    <a:bodyPr/>
                    <a:lstStyle/>
                    <a:p>
                      <a:pPr fontAlgn="t"/>
                      <a:r>
                        <a:rPr lang="en-US" sz="1200">
                          <a:effectLst/>
                        </a:rPr>
                        <a:t>No</a:t>
                      </a:r>
                    </a:p>
                  </a:txBody>
                  <a:tcPr marL="45720" marR="45720"/>
                </a:tc>
                <a:tc>
                  <a:txBody>
                    <a:bodyPr/>
                    <a:lstStyle/>
                    <a:p>
                      <a:pPr fontAlgn="t"/>
                      <a:r>
                        <a:rPr lang="en-US" sz="1200">
                          <a:effectLst/>
                        </a:rPr>
                        <a:t>Yes</a:t>
                      </a:r>
                    </a:p>
                  </a:txBody>
                  <a:tcPr marL="45720" marR="45720"/>
                </a:tc>
                <a:tc>
                  <a:txBody>
                    <a:bodyPr/>
                    <a:lstStyle/>
                    <a:p>
                      <a:pPr fontAlgn="t"/>
                      <a:r>
                        <a:rPr lang="en-US" sz="1200">
                          <a:effectLst/>
                        </a:rPr>
                        <a:t>Yes, Azure Cosmos DB is always on, has well-defined PACELC tradeoffs, and offers automatic and manual failover options</a:t>
                      </a:r>
                    </a:p>
                  </a:txBody>
                  <a:tcPr marL="45720" marR="45720"/>
                </a:tc>
                <a:extLst>
                  <a:ext uri="{0D108BD9-81ED-4DB2-BD59-A6C34878D82A}">
                    <a16:rowId xmlns:a16="http://schemas.microsoft.com/office/drawing/2014/main" val="4235689657"/>
                  </a:ext>
                </a:extLst>
              </a:tr>
              <a:tr h="370840">
                <a:tc>
                  <a:txBody>
                    <a:bodyPr/>
                    <a:lstStyle/>
                    <a:p>
                      <a:pPr fontAlgn="t"/>
                      <a:r>
                        <a:rPr lang="en-US" sz="1200">
                          <a:effectLst/>
                        </a:rPr>
                        <a:t>Data model + API</a:t>
                      </a:r>
                    </a:p>
                  </a:txBody>
                  <a:tcPr marL="45720" marR="45720"/>
                </a:tc>
                <a:tc>
                  <a:txBody>
                    <a:bodyPr/>
                    <a:lstStyle/>
                    <a:p>
                      <a:pPr fontAlgn="t"/>
                      <a:r>
                        <a:rPr lang="en-US" sz="1200">
                          <a:effectLst/>
                        </a:rPr>
                        <a:t>Relational + SQL</a:t>
                      </a:r>
                    </a:p>
                  </a:txBody>
                  <a:tcPr marL="45720" marR="45720"/>
                </a:tc>
                <a:tc>
                  <a:txBody>
                    <a:bodyPr/>
                    <a:lstStyle/>
                    <a:p>
                      <a:pPr fontAlgn="t"/>
                      <a:r>
                        <a:rPr lang="en-US" sz="1200">
                          <a:effectLst/>
                        </a:rPr>
                        <a:t>Multi-model + OSS API</a:t>
                      </a:r>
                    </a:p>
                  </a:txBody>
                  <a:tcPr marL="45720" marR="45720"/>
                </a:tc>
                <a:tc>
                  <a:txBody>
                    <a:bodyPr/>
                    <a:lstStyle/>
                    <a:p>
                      <a:pPr fontAlgn="t"/>
                      <a:r>
                        <a:rPr lang="en-US" sz="1200">
                          <a:effectLst/>
                        </a:rPr>
                        <a:t>Multi-model + SQL + OSS API (more coming soon)</a:t>
                      </a:r>
                    </a:p>
                  </a:txBody>
                  <a:tcPr marL="45720" marR="45720"/>
                </a:tc>
                <a:extLst>
                  <a:ext uri="{0D108BD9-81ED-4DB2-BD59-A6C34878D82A}">
                    <a16:rowId xmlns:a16="http://schemas.microsoft.com/office/drawing/2014/main" val="3912223392"/>
                  </a:ext>
                </a:extLst>
              </a:tr>
              <a:tr h="370840">
                <a:tc>
                  <a:txBody>
                    <a:bodyPr/>
                    <a:lstStyle/>
                    <a:p>
                      <a:pPr fontAlgn="t"/>
                      <a:r>
                        <a:rPr lang="en-US" sz="1200">
                          <a:effectLst/>
                        </a:rPr>
                        <a:t>SLAs</a:t>
                      </a:r>
                    </a:p>
                  </a:txBody>
                  <a:tcPr marL="45720" marR="45720"/>
                </a:tc>
                <a:tc>
                  <a:txBody>
                    <a:bodyPr/>
                    <a:lstStyle/>
                    <a:p>
                      <a:pPr fontAlgn="t"/>
                      <a:r>
                        <a:rPr lang="en-US" sz="1200">
                          <a:effectLst/>
                        </a:rPr>
                        <a:t>Yes</a:t>
                      </a:r>
                    </a:p>
                  </a:txBody>
                  <a:tcPr marL="45720" marR="45720"/>
                </a:tc>
                <a:tc>
                  <a:txBody>
                    <a:bodyPr/>
                    <a:lstStyle/>
                    <a:p>
                      <a:pPr fontAlgn="t"/>
                      <a:r>
                        <a:rPr lang="en-US" sz="1200">
                          <a:effectLst/>
                        </a:rPr>
                        <a:t>No</a:t>
                      </a:r>
                    </a:p>
                  </a:txBody>
                  <a:tcPr marL="45720" marR="45720"/>
                </a:tc>
                <a:tc>
                  <a:txBody>
                    <a:bodyPr/>
                    <a:lstStyle/>
                    <a:p>
                      <a:pPr fontAlgn="t"/>
                      <a:r>
                        <a:rPr lang="en-US" sz="1200" dirty="0">
                          <a:effectLst/>
                        </a:rPr>
                        <a:t>Yes, comprehensive SLAs for latency, throughput, consistency, availability</a:t>
                      </a:r>
                    </a:p>
                  </a:txBody>
                  <a:tcPr marL="45720" marR="45720"/>
                </a:tc>
                <a:extLst>
                  <a:ext uri="{0D108BD9-81ED-4DB2-BD59-A6C34878D82A}">
                    <a16:rowId xmlns:a16="http://schemas.microsoft.com/office/drawing/2014/main" val="1521385347"/>
                  </a:ext>
                </a:extLst>
              </a:tr>
            </a:tbl>
          </a:graphicData>
        </a:graphic>
      </p:graphicFrame>
      <p:sp>
        <p:nvSpPr>
          <p:cNvPr id="5" name="TextBox 4">
            <a:extLst>
              <a:ext uri="{FF2B5EF4-FFF2-40B4-BE49-F238E27FC236}">
                <a16:creationId xmlns:a16="http://schemas.microsoft.com/office/drawing/2014/main" id="{3DA4FD6A-16FD-460E-A850-CD3586059C1C}"/>
              </a:ext>
            </a:extLst>
          </p:cNvPr>
          <p:cNvSpPr txBox="1"/>
          <p:nvPr/>
        </p:nvSpPr>
        <p:spPr>
          <a:xfrm>
            <a:off x="207442" y="1289717"/>
            <a:ext cx="11960609" cy="2828467"/>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Enable customers to elastically scale throughput and storage based on demand, globally </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Enable customers to build highly responsive, mission-critical applications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Ensure that the system is “always on”</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Enable developers to write correct globally distributed applications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Offer stringent financially-backed comprehensive SLAs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Relieve the developers from the burden of database schema/index management and versioning</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Natively support multiple data models and popular APIs for accessing data</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latin typeface="+mj-lt"/>
              </a:rPr>
              <a:t>Operate at a very low cost</a:t>
            </a:r>
          </a:p>
        </p:txBody>
      </p:sp>
    </p:spTree>
    <p:extLst>
      <p:ext uri="{BB962C8B-B14F-4D97-AF65-F5344CB8AC3E}">
        <p14:creationId xmlns:p14="http://schemas.microsoft.com/office/powerpoint/2010/main" val="103524633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err="1">
                <a:ln/>
                <a:solidFill>
                  <a:srgbClr val="FFFFFF"/>
                </a:solidFill>
                <a:latin typeface="Segoe UI Light"/>
              </a:rPr>
              <a:t>CosmosDB</a:t>
            </a:r>
            <a:r>
              <a:rPr lang="en-US" spc="0" dirty="0">
                <a:ln/>
                <a:solidFill>
                  <a:srgbClr val="FFFFFF"/>
                </a:solidFill>
                <a:latin typeface="Segoe UI Light"/>
              </a:rPr>
              <a:t> Resource Model</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pic>
        <p:nvPicPr>
          <p:cNvPr id="7" name="Picture 6">
            <a:extLst>
              <a:ext uri="{FF2B5EF4-FFF2-40B4-BE49-F238E27FC236}">
                <a16:creationId xmlns:a16="http://schemas.microsoft.com/office/drawing/2014/main" id="{7AAA800C-3200-4EDA-8EDC-D3970FC28E20}"/>
              </a:ext>
            </a:extLst>
          </p:cNvPr>
          <p:cNvPicPr>
            <a:picLocks noChangeAspect="1"/>
          </p:cNvPicPr>
          <p:nvPr/>
        </p:nvPicPr>
        <p:blipFill>
          <a:blip r:embed="rId3"/>
          <a:stretch>
            <a:fillRect/>
          </a:stretch>
        </p:blipFill>
        <p:spPr>
          <a:xfrm>
            <a:off x="350125" y="2399039"/>
            <a:ext cx="6096000" cy="3409950"/>
          </a:xfrm>
          <a:prstGeom prst="rect">
            <a:avLst/>
          </a:prstGeom>
        </p:spPr>
      </p:pic>
      <p:graphicFrame>
        <p:nvGraphicFramePr>
          <p:cNvPr id="8" name="Table 7">
            <a:extLst>
              <a:ext uri="{FF2B5EF4-FFF2-40B4-BE49-F238E27FC236}">
                <a16:creationId xmlns:a16="http://schemas.microsoft.com/office/drawing/2014/main" id="{B5528947-E36F-40A7-963C-28E2CAF5AAC8}"/>
              </a:ext>
            </a:extLst>
          </p:cNvPr>
          <p:cNvGraphicFramePr>
            <a:graphicFrameLocks noGrp="1"/>
          </p:cNvGraphicFramePr>
          <p:nvPr>
            <p:extLst>
              <p:ext uri="{D42A27DB-BD31-4B8C-83A1-F6EECF244321}">
                <p14:modId xmlns:p14="http://schemas.microsoft.com/office/powerpoint/2010/main" val="3017433200"/>
              </p:ext>
            </p:extLst>
          </p:nvPr>
        </p:nvGraphicFramePr>
        <p:xfrm>
          <a:off x="6887910" y="2399039"/>
          <a:ext cx="5349666" cy="3840480"/>
        </p:xfrm>
        <a:graphic>
          <a:graphicData uri="http://schemas.openxmlformats.org/drawingml/2006/table">
            <a:tbl>
              <a:tblPr firstRow="1" bandRow="1">
                <a:tableStyleId>{5C22544A-7EE6-4342-B048-85BDC9FD1C3A}</a:tableStyleId>
              </a:tblPr>
              <a:tblGrid>
                <a:gridCol w="1572426">
                  <a:extLst>
                    <a:ext uri="{9D8B030D-6E8A-4147-A177-3AD203B41FA5}">
                      <a16:colId xmlns:a16="http://schemas.microsoft.com/office/drawing/2014/main" val="4133097826"/>
                    </a:ext>
                  </a:extLst>
                </a:gridCol>
                <a:gridCol w="1862983">
                  <a:extLst>
                    <a:ext uri="{9D8B030D-6E8A-4147-A177-3AD203B41FA5}">
                      <a16:colId xmlns:a16="http://schemas.microsoft.com/office/drawing/2014/main" val="2742206922"/>
                    </a:ext>
                  </a:extLst>
                </a:gridCol>
                <a:gridCol w="1914257">
                  <a:extLst>
                    <a:ext uri="{9D8B030D-6E8A-4147-A177-3AD203B41FA5}">
                      <a16:colId xmlns:a16="http://schemas.microsoft.com/office/drawing/2014/main" val="3488763861"/>
                    </a:ext>
                  </a:extLst>
                </a:gridCol>
              </a:tblGrid>
              <a:tr h="370840">
                <a:tc>
                  <a:txBody>
                    <a:bodyPr/>
                    <a:lstStyle/>
                    <a:p>
                      <a:pPr algn="l" fontAlgn="t"/>
                      <a:r>
                        <a:rPr lang="en-US" b="1" dirty="0">
                          <a:solidFill>
                            <a:schemeClr val="bg1"/>
                          </a:solidFill>
                          <a:effectLst/>
                        </a:rPr>
                        <a:t>API </a:t>
                      </a:r>
                      <a:endParaRPr lang="en-US" dirty="0">
                        <a:solidFill>
                          <a:schemeClr val="bg1"/>
                        </a:solidFill>
                        <a:effectLst/>
                      </a:endParaRPr>
                    </a:p>
                  </a:txBody>
                  <a:tcPr marL="114300" marR="114300" marT="114300" marB="114300"/>
                </a:tc>
                <a:tc>
                  <a:txBody>
                    <a:bodyPr/>
                    <a:lstStyle/>
                    <a:p>
                      <a:pPr fontAlgn="t"/>
                      <a:r>
                        <a:rPr lang="en-US" b="1">
                          <a:solidFill>
                            <a:schemeClr val="bg1"/>
                          </a:solidFill>
                          <a:effectLst/>
                        </a:rPr>
                        <a:t>Container is projected as …</a:t>
                      </a:r>
                      <a:endParaRPr lang="en-US">
                        <a:solidFill>
                          <a:schemeClr val="bg1"/>
                        </a:solidFill>
                        <a:effectLst/>
                      </a:endParaRPr>
                    </a:p>
                  </a:txBody>
                  <a:tcPr marL="114300" marR="114300" marT="114300" marB="114300"/>
                </a:tc>
                <a:tc>
                  <a:txBody>
                    <a:bodyPr/>
                    <a:lstStyle/>
                    <a:p>
                      <a:pPr fontAlgn="t"/>
                      <a:r>
                        <a:rPr lang="en-US" b="1" dirty="0">
                          <a:solidFill>
                            <a:schemeClr val="bg1"/>
                          </a:solidFill>
                          <a:effectLst/>
                        </a:rPr>
                        <a:t>Item is projected as …</a:t>
                      </a:r>
                      <a:endParaRPr lang="en-US" dirty="0">
                        <a:solidFill>
                          <a:schemeClr val="bg1"/>
                        </a:solidFill>
                        <a:effectLst/>
                      </a:endParaRPr>
                    </a:p>
                  </a:txBody>
                  <a:tcPr marL="114300" marR="114300" marT="114300" marB="114300"/>
                </a:tc>
                <a:extLst>
                  <a:ext uri="{0D108BD9-81ED-4DB2-BD59-A6C34878D82A}">
                    <a16:rowId xmlns:a16="http://schemas.microsoft.com/office/drawing/2014/main" val="2625156298"/>
                  </a:ext>
                </a:extLst>
              </a:tr>
              <a:tr h="370840">
                <a:tc>
                  <a:txBody>
                    <a:bodyPr/>
                    <a:lstStyle/>
                    <a:p>
                      <a:pPr algn="l" fontAlgn="t"/>
                      <a:r>
                        <a:rPr lang="en-US" dirty="0" err="1">
                          <a:solidFill>
                            <a:srgbClr val="505050"/>
                          </a:solidFill>
                          <a:effectLst/>
                        </a:rPr>
                        <a:t>DocumentDB</a:t>
                      </a:r>
                      <a:r>
                        <a:rPr lang="en-US" dirty="0">
                          <a:solidFill>
                            <a:srgbClr val="505050"/>
                          </a:solidFill>
                          <a:effectLst/>
                        </a:rPr>
                        <a:t> SQL</a:t>
                      </a:r>
                    </a:p>
                  </a:txBody>
                  <a:tcPr marL="114300" marR="114300" marT="114300" marB="114300"/>
                </a:tc>
                <a:tc>
                  <a:txBody>
                    <a:bodyPr/>
                    <a:lstStyle/>
                    <a:p>
                      <a:pPr fontAlgn="t"/>
                      <a:r>
                        <a:rPr lang="en-US">
                          <a:solidFill>
                            <a:srgbClr val="505050"/>
                          </a:solidFill>
                          <a:effectLst/>
                        </a:rPr>
                        <a:t>Collection</a:t>
                      </a:r>
                    </a:p>
                  </a:txBody>
                  <a:tcPr marL="114300" marR="114300" marT="114300" marB="114300"/>
                </a:tc>
                <a:tc>
                  <a:txBody>
                    <a:bodyPr/>
                    <a:lstStyle/>
                    <a:p>
                      <a:pPr fontAlgn="t"/>
                      <a:r>
                        <a:rPr lang="en-US">
                          <a:solidFill>
                            <a:srgbClr val="505050"/>
                          </a:solidFill>
                          <a:effectLst/>
                        </a:rPr>
                        <a:t>Document</a:t>
                      </a:r>
                    </a:p>
                  </a:txBody>
                  <a:tcPr marL="114300" marR="114300" marT="114300" marB="114300"/>
                </a:tc>
                <a:extLst>
                  <a:ext uri="{0D108BD9-81ED-4DB2-BD59-A6C34878D82A}">
                    <a16:rowId xmlns:a16="http://schemas.microsoft.com/office/drawing/2014/main" val="1687997685"/>
                  </a:ext>
                </a:extLst>
              </a:tr>
              <a:tr h="370840">
                <a:tc>
                  <a:txBody>
                    <a:bodyPr/>
                    <a:lstStyle/>
                    <a:p>
                      <a:pPr algn="l" fontAlgn="t"/>
                      <a:r>
                        <a:rPr lang="en-US">
                          <a:solidFill>
                            <a:srgbClr val="505050"/>
                          </a:solidFill>
                          <a:effectLst/>
                        </a:rPr>
                        <a:t>MongoDB</a:t>
                      </a:r>
                    </a:p>
                  </a:txBody>
                  <a:tcPr marL="114300" marR="114300" marT="114300" marB="114300"/>
                </a:tc>
                <a:tc>
                  <a:txBody>
                    <a:bodyPr/>
                    <a:lstStyle/>
                    <a:p>
                      <a:pPr fontAlgn="t"/>
                      <a:r>
                        <a:rPr lang="en-US" dirty="0">
                          <a:solidFill>
                            <a:srgbClr val="505050"/>
                          </a:solidFill>
                          <a:effectLst/>
                        </a:rPr>
                        <a:t>Collection</a:t>
                      </a:r>
                    </a:p>
                  </a:txBody>
                  <a:tcPr marL="114300" marR="114300" marT="114300" marB="114300"/>
                </a:tc>
                <a:tc>
                  <a:txBody>
                    <a:bodyPr/>
                    <a:lstStyle/>
                    <a:p>
                      <a:pPr fontAlgn="t"/>
                      <a:r>
                        <a:rPr lang="en-US">
                          <a:solidFill>
                            <a:srgbClr val="505050"/>
                          </a:solidFill>
                          <a:effectLst/>
                        </a:rPr>
                        <a:t>Document</a:t>
                      </a:r>
                    </a:p>
                  </a:txBody>
                  <a:tcPr marL="114300" marR="114300" marT="114300" marB="114300"/>
                </a:tc>
                <a:extLst>
                  <a:ext uri="{0D108BD9-81ED-4DB2-BD59-A6C34878D82A}">
                    <a16:rowId xmlns:a16="http://schemas.microsoft.com/office/drawing/2014/main" val="2857185210"/>
                  </a:ext>
                </a:extLst>
              </a:tr>
              <a:tr h="370840">
                <a:tc>
                  <a:txBody>
                    <a:bodyPr/>
                    <a:lstStyle/>
                    <a:p>
                      <a:pPr algn="l" fontAlgn="t"/>
                      <a:r>
                        <a:rPr lang="en-US" dirty="0">
                          <a:solidFill>
                            <a:srgbClr val="505050"/>
                          </a:solidFill>
                          <a:effectLst/>
                        </a:rPr>
                        <a:t>Cassandra</a:t>
                      </a:r>
                    </a:p>
                  </a:txBody>
                  <a:tcPr marL="114300" marR="114300" marT="114300" marB="114300"/>
                </a:tc>
                <a:tc>
                  <a:txBody>
                    <a:bodyPr/>
                    <a:lstStyle/>
                    <a:p>
                      <a:pPr fontAlgn="t"/>
                      <a:r>
                        <a:rPr lang="en-US" dirty="0">
                          <a:solidFill>
                            <a:srgbClr val="505050"/>
                          </a:solidFill>
                          <a:effectLst/>
                        </a:rPr>
                        <a:t>Table</a:t>
                      </a:r>
                    </a:p>
                  </a:txBody>
                  <a:tcPr marL="114300" marR="114300" marT="114300" marB="114300"/>
                </a:tc>
                <a:tc>
                  <a:txBody>
                    <a:bodyPr/>
                    <a:lstStyle/>
                    <a:p>
                      <a:pPr fontAlgn="t"/>
                      <a:r>
                        <a:rPr lang="en-US" dirty="0">
                          <a:solidFill>
                            <a:srgbClr val="505050"/>
                          </a:solidFill>
                          <a:effectLst/>
                        </a:rPr>
                        <a:t>Entity</a:t>
                      </a:r>
                    </a:p>
                  </a:txBody>
                  <a:tcPr marL="114300" marR="114300" marT="114300" marB="114300"/>
                </a:tc>
                <a:extLst>
                  <a:ext uri="{0D108BD9-81ED-4DB2-BD59-A6C34878D82A}">
                    <a16:rowId xmlns:a16="http://schemas.microsoft.com/office/drawing/2014/main" val="4211755930"/>
                  </a:ext>
                </a:extLst>
              </a:tr>
              <a:tr h="370840">
                <a:tc>
                  <a:txBody>
                    <a:bodyPr/>
                    <a:lstStyle/>
                    <a:p>
                      <a:pPr algn="l" fontAlgn="t"/>
                      <a:r>
                        <a:rPr lang="en-US" dirty="0">
                          <a:solidFill>
                            <a:srgbClr val="505050"/>
                          </a:solidFill>
                          <a:effectLst/>
                        </a:rPr>
                        <a:t>Azure Table Storage</a:t>
                      </a:r>
                    </a:p>
                  </a:txBody>
                  <a:tcPr marL="114300" marR="114300" marT="114300" marB="114300"/>
                </a:tc>
                <a:tc>
                  <a:txBody>
                    <a:bodyPr/>
                    <a:lstStyle/>
                    <a:p>
                      <a:pPr fontAlgn="t"/>
                      <a:r>
                        <a:rPr lang="en-US">
                          <a:solidFill>
                            <a:srgbClr val="505050"/>
                          </a:solidFill>
                          <a:effectLst/>
                        </a:rPr>
                        <a:t>Table</a:t>
                      </a:r>
                    </a:p>
                  </a:txBody>
                  <a:tcPr marL="114300" marR="114300" marT="114300" marB="114300"/>
                </a:tc>
                <a:tc>
                  <a:txBody>
                    <a:bodyPr/>
                    <a:lstStyle/>
                    <a:p>
                      <a:pPr fontAlgn="t"/>
                      <a:r>
                        <a:rPr lang="en-US" dirty="0">
                          <a:solidFill>
                            <a:srgbClr val="505050"/>
                          </a:solidFill>
                          <a:effectLst/>
                        </a:rPr>
                        <a:t>Item</a:t>
                      </a:r>
                    </a:p>
                  </a:txBody>
                  <a:tcPr marL="114300" marR="114300" marT="114300" marB="114300"/>
                </a:tc>
                <a:extLst>
                  <a:ext uri="{0D108BD9-81ED-4DB2-BD59-A6C34878D82A}">
                    <a16:rowId xmlns:a16="http://schemas.microsoft.com/office/drawing/2014/main" val="4181127173"/>
                  </a:ext>
                </a:extLst>
              </a:tr>
              <a:tr h="370840">
                <a:tc>
                  <a:txBody>
                    <a:bodyPr/>
                    <a:lstStyle/>
                    <a:p>
                      <a:pPr algn="l" fontAlgn="t"/>
                      <a:r>
                        <a:rPr lang="en-US">
                          <a:solidFill>
                            <a:srgbClr val="505050"/>
                          </a:solidFill>
                          <a:effectLst/>
                        </a:rPr>
                        <a:t>Gremlin</a:t>
                      </a:r>
                    </a:p>
                  </a:txBody>
                  <a:tcPr marL="114300" marR="114300" marT="114300" marB="114300"/>
                </a:tc>
                <a:tc>
                  <a:txBody>
                    <a:bodyPr/>
                    <a:lstStyle/>
                    <a:p>
                      <a:pPr fontAlgn="t"/>
                      <a:r>
                        <a:rPr lang="en-US">
                          <a:solidFill>
                            <a:srgbClr val="505050"/>
                          </a:solidFill>
                          <a:effectLst/>
                        </a:rPr>
                        <a:t>Graph</a:t>
                      </a:r>
                    </a:p>
                  </a:txBody>
                  <a:tcPr marL="114300" marR="114300" marT="114300" marB="114300"/>
                </a:tc>
                <a:tc>
                  <a:txBody>
                    <a:bodyPr/>
                    <a:lstStyle/>
                    <a:p>
                      <a:pPr fontAlgn="t"/>
                      <a:r>
                        <a:rPr lang="en-US" dirty="0">
                          <a:solidFill>
                            <a:srgbClr val="505050"/>
                          </a:solidFill>
                          <a:effectLst/>
                        </a:rPr>
                        <a:t>Node and Edge</a:t>
                      </a:r>
                    </a:p>
                  </a:txBody>
                  <a:tcPr marL="114300" marR="114300" marT="114300" marB="114300"/>
                </a:tc>
                <a:extLst>
                  <a:ext uri="{0D108BD9-81ED-4DB2-BD59-A6C34878D82A}">
                    <a16:rowId xmlns:a16="http://schemas.microsoft.com/office/drawing/2014/main" val="727063933"/>
                  </a:ext>
                </a:extLst>
              </a:tr>
            </a:tbl>
          </a:graphicData>
        </a:graphic>
      </p:graphicFrame>
    </p:spTree>
    <p:extLst>
      <p:ext uri="{BB962C8B-B14F-4D97-AF65-F5344CB8AC3E}">
        <p14:creationId xmlns:p14="http://schemas.microsoft.com/office/powerpoint/2010/main" val="298870934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Turnkey Global Distribution</a:t>
            </a:r>
          </a:p>
        </p:txBody>
      </p:sp>
      <p:sp>
        <p:nvSpPr>
          <p:cNvPr id="6" name="TextBox 5"/>
          <p:cNvSpPr txBox="1"/>
          <p:nvPr/>
        </p:nvSpPr>
        <p:spPr>
          <a:xfrm>
            <a:off x="5826098" y="2091228"/>
            <a:ext cx="5173403" cy="23995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Worldwide presence as a Foundational Azure service</a:t>
            </a:r>
            <a:b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b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 multi-region replication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Multi-homing APIs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Manual and automatic failovers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Designed for High Availability</a:t>
            </a:r>
          </a:p>
        </p:txBody>
      </p:sp>
      <p:pic>
        <p:nvPicPr>
          <p:cNvPr id="9" name="Graphic 8">
            <a:extLst>
              <a:ext uri="{FF2B5EF4-FFF2-40B4-BE49-F238E27FC236}">
                <a16:creationId xmlns:a16="http://schemas.microsoft.com/office/drawing/2014/main" id="{BE556B7A-FCC8-4ABA-BC96-D85358DDA4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7" y="1995787"/>
            <a:ext cx="4449729" cy="2449718"/>
          </a:xfrm>
          <a:prstGeom prst="rect">
            <a:avLst/>
          </a:prstGeom>
        </p:spPr>
      </p:pic>
      <p:sp>
        <p:nvSpPr>
          <p:cNvPr id="8" name="Title 1">
            <a:extLst>
              <a:ext uri="{FF2B5EF4-FFF2-40B4-BE49-F238E27FC236}">
                <a16:creationId xmlns:a16="http://schemas.microsoft.com/office/drawing/2014/main" id="{DC9F77E9-FFB6-491C-9B3E-033FCBF5F57D}"/>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04661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26098" y="1619103"/>
            <a:ext cx="5153325"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Guaranteed low latency at P99 (99</a:t>
            </a:r>
            <a:r>
              <a:rPr kumimoji="0" lang="en-US" sz="1836" b="0" i="0" u="none" strike="noStrike" kern="1200" cap="none" spc="0" normalizeH="0" baseline="3000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th</a:t>
            </a: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 percentile)</a:t>
            </a:r>
          </a:p>
        </p:txBody>
      </p:sp>
      <p:sp>
        <p:nvSpPr>
          <p:cNvPr id="9" name="TextBox 8"/>
          <p:cNvSpPr txBox="1"/>
          <p:nvPr/>
        </p:nvSpPr>
        <p:spPr>
          <a:xfrm>
            <a:off x="5826097" y="2091228"/>
            <a:ext cx="4757296" cy="2655755"/>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Requests are served from local region</a:t>
            </a:r>
          </a:p>
          <a:p>
            <a:pPr marL="0" marR="0" lvl="0" indent="0" algn="l" defTabSz="932597" rtl="0" eaLnBrk="1" fontAlgn="auto" latinLnBrk="0" hangingPunct="1">
              <a:lnSpc>
                <a:spcPct val="100000"/>
              </a:lnSpc>
              <a:spcBef>
                <a:spcPts val="0"/>
              </a:spcBef>
              <a:spcAft>
                <a:spcPts val="0"/>
              </a:spcAft>
              <a:buClrTx/>
              <a:buSzTx/>
              <a:buFontTx/>
              <a:buNone/>
              <a:tabLst/>
              <a:defRPr/>
            </a:pPr>
            <a:b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b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Single-digit millisecond latency worldwide</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Write optimized, latch-free database engine designed for SSD</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Synchronous automatic indexing at sustained ingestion rates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26" name="Graphic 25">
            <a:extLst>
              <a:ext uri="{FF2B5EF4-FFF2-40B4-BE49-F238E27FC236}">
                <a16:creationId xmlns:a16="http://schemas.microsoft.com/office/drawing/2014/main" id="{757BA131-5B74-4C79-9FB5-EBBD6328F1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0793" y="1978341"/>
            <a:ext cx="4312095" cy="2831173"/>
          </a:xfrm>
          <a:prstGeom prst="rect">
            <a:avLst/>
          </a:prstGeom>
        </p:spPr>
      </p:pic>
      <p:grpSp>
        <p:nvGrpSpPr>
          <p:cNvPr id="27" name="Group 26">
            <a:extLst>
              <a:ext uri="{FF2B5EF4-FFF2-40B4-BE49-F238E27FC236}">
                <a16:creationId xmlns:a16="http://schemas.microsoft.com/office/drawing/2014/main" id="{79765C57-884F-4EEC-A4EF-01BC50BD9552}"/>
              </a:ext>
            </a:extLst>
          </p:cNvPr>
          <p:cNvGrpSpPr/>
          <p:nvPr/>
        </p:nvGrpSpPr>
        <p:grpSpPr>
          <a:xfrm>
            <a:off x="575339" y="2361739"/>
            <a:ext cx="4919482" cy="2064377"/>
            <a:chOff x="7610771" y="4259262"/>
            <a:chExt cx="4545571" cy="1871080"/>
          </a:xfrm>
          <a:solidFill>
            <a:srgbClr val="0078C9"/>
          </a:solidFill>
        </p:grpSpPr>
        <p:sp>
          <p:nvSpPr>
            <p:cNvPr id="28" name="Rectangle 27">
              <a:extLst>
                <a:ext uri="{FF2B5EF4-FFF2-40B4-BE49-F238E27FC236}">
                  <a16:creationId xmlns:a16="http://schemas.microsoft.com/office/drawing/2014/main" id="{1F15CB4A-B21F-4916-B613-4BF780790A7B}"/>
                </a:ext>
              </a:extLst>
            </p:cNvPr>
            <p:cNvSpPr/>
            <p:nvPr/>
          </p:nvSpPr>
          <p:spPr bwMode="auto">
            <a:xfrm>
              <a:off x="8382202" y="4259262"/>
              <a:ext cx="1837764" cy="574654"/>
            </a:xfrm>
            <a:prstGeom prst="rect">
              <a:avLst/>
            </a:prstGeom>
            <a:grpFill/>
            <a:ln w="952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Reads</a:t>
              </a:r>
            </a:p>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(1KB)</a:t>
              </a:r>
            </a:p>
          </p:txBody>
        </p:sp>
        <p:sp>
          <p:nvSpPr>
            <p:cNvPr id="29" name="Rectangle 28">
              <a:extLst>
                <a:ext uri="{FF2B5EF4-FFF2-40B4-BE49-F238E27FC236}">
                  <a16:creationId xmlns:a16="http://schemas.microsoft.com/office/drawing/2014/main" id="{0F26430B-86AD-40D6-90CB-759FD37A7FF7}"/>
                </a:ext>
              </a:extLst>
            </p:cNvPr>
            <p:cNvSpPr/>
            <p:nvPr/>
          </p:nvSpPr>
          <p:spPr bwMode="auto">
            <a:xfrm>
              <a:off x="10318578" y="4259262"/>
              <a:ext cx="1837764" cy="574654"/>
            </a:xfrm>
            <a:prstGeom prst="rect">
              <a:avLst/>
            </a:prstGeom>
            <a:grpFill/>
            <a:ln w="952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Indexed writes</a:t>
              </a:r>
            </a:p>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(1KB)</a:t>
              </a:r>
            </a:p>
          </p:txBody>
        </p:sp>
        <p:sp>
          <p:nvSpPr>
            <p:cNvPr id="30" name="Rectangle 29">
              <a:extLst>
                <a:ext uri="{FF2B5EF4-FFF2-40B4-BE49-F238E27FC236}">
                  <a16:creationId xmlns:a16="http://schemas.microsoft.com/office/drawing/2014/main" id="{C0B5BF31-C079-4D53-B53A-DC780CB5EBA5}"/>
                </a:ext>
              </a:extLst>
            </p:cNvPr>
            <p:cNvSpPr/>
            <p:nvPr/>
          </p:nvSpPr>
          <p:spPr bwMode="auto">
            <a:xfrm>
              <a:off x="7610771" y="4907475"/>
              <a:ext cx="672819" cy="574654"/>
            </a:xfrm>
            <a:prstGeom prst="rect">
              <a:avLst/>
            </a:prstGeom>
            <a:grpFill/>
            <a:ln w="952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P50</a:t>
              </a:r>
            </a:p>
          </p:txBody>
        </p:sp>
        <p:sp>
          <p:nvSpPr>
            <p:cNvPr id="31" name="Rectangle 30">
              <a:extLst>
                <a:ext uri="{FF2B5EF4-FFF2-40B4-BE49-F238E27FC236}">
                  <a16:creationId xmlns:a16="http://schemas.microsoft.com/office/drawing/2014/main" id="{424EDCF2-29C0-44B0-9246-4785C7D976EC}"/>
                </a:ext>
              </a:extLst>
            </p:cNvPr>
            <p:cNvSpPr/>
            <p:nvPr/>
          </p:nvSpPr>
          <p:spPr bwMode="auto">
            <a:xfrm>
              <a:off x="7610771" y="5555688"/>
              <a:ext cx="672819" cy="574654"/>
            </a:xfrm>
            <a:prstGeom prst="rect">
              <a:avLst/>
            </a:prstGeom>
            <a:grpFill/>
            <a:ln w="952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P99</a:t>
              </a:r>
            </a:p>
          </p:txBody>
        </p:sp>
        <p:sp>
          <p:nvSpPr>
            <p:cNvPr id="32" name="Rectangle 31">
              <a:extLst>
                <a:ext uri="{FF2B5EF4-FFF2-40B4-BE49-F238E27FC236}">
                  <a16:creationId xmlns:a16="http://schemas.microsoft.com/office/drawing/2014/main" id="{4B29C41E-1A97-478D-A7D3-E264727FB0B0}"/>
                </a:ext>
              </a:extLst>
            </p:cNvPr>
            <p:cNvSpPr/>
            <p:nvPr/>
          </p:nvSpPr>
          <p:spPr bwMode="auto">
            <a:xfrm>
              <a:off x="8382202" y="4907475"/>
              <a:ext cx="1837764" cy="574654"/>
            </a:xfrm>
            <a:prstGeom prst="rect">
              <a:avLst/>
            </a:prstGeom>
            <a:grp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&lt;2ms</a:t>
              </a:r>
            </a:p>
          </p:txBody>
        </p:sp>
        <p:sp>
          <p:nvSpPr>
            <p:cNvPr id="33" name="Rectangle 32">
              <a:extLst>
                <a:ext uri="{FF2B5EF4-FFF2-40B4-BE49-F238E27FC236}">
                  <a16:creationId xmlns:a16="http://schemas.microsoft.com/office/drawing/2014/main" id="{BBA500C3-CE64-4B55-B4EE-F6235E95E868}"/>
                </a:ext>
              </a:extLst>
            </p:cNvPr>
            <p:cNvSpPr/>
            <p:nvPr/>
          </p:nvSpPr>
          <p:spPr bwMode="auto">
            <a:xfrm>
              <a:off x="8382202" y="5555688"/>
              <a:ext cx="1837764" cy="574654"/>
            </a:xfrm>
            <a:prstGeom prst="rect">
              <a:avLst/>
            </a:prstGeom>
            <a:grp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&lt;10ms</a:t>
              </a:r>
            </a:p>
          </p:txBody>
        </p:sp>
        <p:sp>
          <p:nvSpPr>
            <p:cNvPr id="34" name="Rectangle 33">
              <a:extLst>
                <a:ext uri="{FF2B5EF4-FFF2-40B4-BE49-F238E27FC236}">
                  <a16:creationId xmlns:a16="http://schemas.microsoft.com/office/drawing/2014/main" id="{0E724E2E-A64E-4F79-8A88-8DB12377E24B}"/>
                </a:ext>
              </a:extLst>
            </p:cNvPr>
            <p:cNvSpPr/>
            <p:nvPr/>
          </p:nvSpPr>
          <p:spPr bwMode="auto">
            <a:xfrm>
              <a:off x="10318578" y="4907475"/>
              <a:ext cx="1837764" cy="574654"/>
            </a:xfrm>
            <a:prstGeom prst="rect">
              <a:avLst/>
            </a:prstGeom>
            <a:grp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&lt;6ms</a:t>
              </a:r>
            </a:p>
          </p:txBody>
        </p:sp>
        <p:sp>
          <p:nvSpPr>
            <p:cNvPr id="35" name="Rectangle 34">
              <a:extLst>
                <a:ext uri="{FF2B5EF4-FFF2-40B4-BE49-F238E27FC236}">
                  <a16:creationId xmlns:a16="http://schemas.microsoft.com/office/drawing/2014/main" id="{8EA49AA2-5C1C-414A-8E53-BD3988F48E81}"/>
                </a:ext>
              </a:extLst>
            </p:cNvPr>
            <p:cNvSpPr/>
            <p:nvPr/>
          </p:nvSpPr>
          <p:spPr bwMode="auto">
            <a:xfrm>
              <a:off x="10318578" y="5555688"/>
              <a:ext cx="1837764" cy="574654"/>
            </a:xfrm>
            <a:prstGeom prst="rect">
              <a:avLst/>
            </a:prstGeom>
            <a:grp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prstClr val="white"/>
                  </a:solidFill>
                  <a:effectLst/>
                  <a:uLnTx/>
                  <a:uFillTx/>
                  <a:latin typeface="Calibri Light" panose="020F0302020204030204"/>
                  <a:ea typeface="+mn-ea"/>
                  <a:cs typeface="+mn-cs"/>
                </a:rPr>
                <a:t>&lt;15ms</a:t>
              </a:r>
            </a:p>
          </p:txBody>
        </p:sp>
      </p:grpSp>
      <p:sp>
        <p:nvSpPr>
          <p:cNvPr id="16" name="Title 1">
            <a:extLst>
              <a:ext uri="{FF2B5EF4-FFF2-40B4-BE49-F238E27FC236}">
                <a16:creationId xmlns:a16="http://schemas.microsoft.com/office/drawing/2014/main" id="{5A95D368-4321-473C-96A6-AB540F8EBD50}"/>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414241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Multiple, well-defined consistency choices</a:t>
            </a:r>
          </a:p>
        </p:txBody>
      </p:sp>
      <p:sp>
        <p:nvSpPr>
          <p:cNvPr id="4" name="TextBox 3"/>
          <p:cNvSpPr txBox="1"/>
          <p:nvPr/>
        </p:nvSpPr>
        <p:spPr>
          <a:xfrm>
            <a:off x="5826098" y="2091228"/>
            <a:ext cx="5173403" cy="3168072"/>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Global distribution forces us to navigate the CAP theorem</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Writing correct distributed applications is hard</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Five well-defined consistency levels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Intuitive and practical with clear PACELC tradeoffs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Programmatically change at anytime</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Can be overridden on a per-request basis</a:t>
            </a:r>
          </a:p>
        </p:txBody>
      </p:sp>
      <p:sp>
        <p:nvSpPr>
          <p:cNvPr id="13" name="Rectangle 12"/>
          <p:cNvSpPr/>
          <p:nvPr/>
        </p:nvSpPr>
        <p:spPr>
          <a:xfrm>
            <a:off x="1459518" y="1755948"/>
            <a:ext cx="3882596" cy="3351908"/>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pic>
        <p:nvPicPr>
          <p:cNvPr id="16" name="Graphic 15">
            <a:extLst>
              <a:ext uri="{FF2B5EF4-FFF2-40B4-BE49-F238E27FC236}">
                <a16:creationId xmlns:a16="http://schemas.microsoft.com/office/drawing/2014/main" id="{50A67E93-504C-403A-B77B-CE7EAFB64E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077" y="1995787"/>
            <a:ext cx="4825037" cy="2566509"/>
          </a:xfrm>
          <a:prstGeom prst="rect">
            <a:avLst/>
          </a:prstGeom>
        </p:spPr>
      </p:pic>
      <p:sp>
        <p:nvSpPr>
          <p:cNvPr id="7" name="Title 1">
            <a:extLst>
              <a:ext uri="{FF2B5EF4-FFF2-40B4-BE49-F238E27FC236}">
                <a16:creationId xmlns:a16="http://schemas.microsoft.com/office/drawing/2014/main" id="{8100B3C7-264B-4567-A5C1-9EFD96A8594E}"/>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2856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74846"/>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Elastically scalable storage and throughput</a:t>
            </a:r>
          </a:p>
        </p:txBody>
      </p:sp>
      <p:sp>
        <p:nvSpPr>
          <p:cNvPr id="4" name="TextBox 3"/>
          <p:cNvSpPr txBox="1"/>
          <p:nvPr/>
        </p:nvSpPr>
        <p:spPr>
          <a:xfrm>
            <a:off x="5826097" y="2091228"/>
            <a:ext cx="6520120" cy="3424231"/>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Single machine is never a bottle neck</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Transparent server-side partition management</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Elastically scale storage (GB to PB) and throughput (100 to 100M </a:t>
            </a:r>
            <a:r>
              <a:rPr kumimoji="0" lang="en-US" sz="1632" b="0" i="0" u="none" strike="noStrike" kern="1200" cap="none" spc="0" normalizeH="0" baseline="0" noProof="0" dirty="0" err="1">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req</a:t>
            </a: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/sec) across many machines and multiple regions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 expiration via policy based TTL</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Pay by the hour, change throughput at any time for only what you need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Support for both request per second and requests per minute to handle spikes cost-effectively</a:t>
            </a:r>
          </a:p>
        </p:txBody>
      </p:sp>
      <p:pic>
        <p:nvPicPr>
          <p:cNvPr id="7" name="Graphic 6">
            <a:extLst>
              <a:ext uri="{FF2B5EF4-FFF2-40B4-BE49-F238E27FC236}">
                <a16:creationId xmlns:a16="http://schemas.microsoft.com/office/drawing/2014/main" id="{EFBCBD53-1DE8-4530-A9BC-B4B51206FD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9773" y="1619103"/>
            <a:ext cx="3682715" cy="3137128"/>
          </a:xfrm>
          <a:prstGeom prst="rect">
            <a:avLst/>
          </a:prstGeom>
        </p:spPr>
      </p:pic>
      <p:grpSp>
        <p:nvGrpSpPr>
          <p:cNvPr id="12" name="Group 11">
            <a:extLst>
              <a:ext uri="{FF2B5EF4-FFF2-40B4-BE49-F238E27FC236}">
                <a16:creationId xmlns:a16="http://schemas.microsoft.com/office/drawing/2014/main" id="{B30BB62F-0BFD-4D80-A80A-EDAB3206992A}"/>
              </a:ext>
            </a:extLst>
          </p:cNvPr>
          <p:cNvGrpSpPr/>
          <p:nvPr/>
        </p:nvGrpSpPr>
        <p:grpSpPr>
          <a:xfrm>
            <a:off x="338428" y="2088076"/>
            <a:ext cx="5024785" cy="2435814"/>
            <a:chOff x="6570950" y="4401360"/>
            <a:chExt cx="4926707" cy="2388270"/>
          </a:xfrm>
        </p:grpSpPr>
        <p:grpSp>
          <p:nvGrpSpPr>
            <p:cNvPr id="13" name="Group 12">
              <a:extLst>
                <a:ext uri="{FF2B5EF4-FFF2-40B4-BE49-F238E27FC236}">
                  <a16:creationId xmlns:a16="http://schemas.microsoft.com/office/drawing/2014/main" id="{C110B455-52AA-4B19-9E84-7739F994A62F}"/>
                </a:ext>
              </a:extLst>
            </p:cNvPr>
            <p:cNvGrpSpPr/>
            <p:nvPr/>
          </p:nvGrpSpPr>
          <p:grpSpPr>
            <a:xfrm>
              <a:off x="7428377" y="4943568"/>
              <a:ext cx="3983580" cy="842463"/>
              <a:chOff x="7420176" y="4616011"/>
              <a:chExt cx="3983580" cy="842463"/>
            </a:xfrm>
          </p:grpSpPr>
          <p:cxnSp>
            <p:nvCxnSpPr>
              <p:cNvPr id="25" name="Straight Connector 24">
                <a:extLst>
                  <a:ext uri="{FF2B5EF4-FFF2-40B4-BE49-F238E27FC236}">
                    <a16:creationId xmlns:a16="http://schemas.microsoft.com/office/drawing/2014/main" id="{35B5ADF4-B883-4050-8803-0BC7D0E0E6C8}"/>
                  </a:ext>
                </a:extLst>
              </p:cNvPr>
              <p:cNvCxnSpPr/>
              <p:nvPr/>
            </p:nvCxnSpPr>
            <p:spPr>
              <a:xfrm flipV="1">
                <a:off x="7420176" y="4616011"/>
                <a:ext cx="22160" cy="8410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D4856A-C56E-4551-9378-7F3BA26992BB}"/>
                  </a:ext>
                </a:extLst>
              </p:cNvPr>
              <p:cNvCxnSpPr/>
              <p:nvPr/>
            </p:nvCxnSpPr>
            <p:spPr>
              <a:xfrm>
                <a:off x="7442336" y="4616863"/>
                <a:ext cx="303170"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6D0C27E-ABAF-4B3A-8A6C-C40C8E3F703D}"/>
                  </a:ext>
                </a:extLst>
              </p:cNvPr>
              <p:cNvCxnSpPr/>
              <p:nvPr/>
            </p:nvCxnSpPr>
            <p:spPr>
              <a:xfrm flipH="1" flipV="1">
                <a:off x="7742803" y="4616011"/>
                <a:ext cx="28216" cy="8410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26AEC6-AA49-43A8-9793-CEE9ACD79F46}"/>
                  </a:ext>
                </a:extLst>
              </p:cNvPr>
              <p:cNvCxnSpPr/>
              <p:nvPr/>
            </p:nvCxnSpPr>
            <p:spPr>
              <a:xfrm>
                <a:off x="7771019" y="5457061"/>
                <a:ext cx="140889"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8FEF848-4D11-4D43-A299-5187F32FC222}"/>
                  </a:ext>
                </a:extLst>
              </p:cNvPr>
              <p:cNvCxnSpPr/>
              <p:nvPr/>
            </p:nvCxnSpPr>
            <p:spPr>
              <a:xfrm flipV="1">
                <a:off x="7911908" y="4663164"/>
                <a:ext cx="22160" cy="793897"/>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4544488-2B9A-4976-9764-DACA48F54B3B}"/>
                  </a:ext>
                </a:extLst>
              </p:cNvPr>
              <p:cNvCxnSpPr/>
              <p:nvPr/>
            </p:nvCxnSpPr>
            <p:spPr>
              <a:xfrm>
                <a:off x="7934068" y="4663164"/>
                <a:ext cx="41379"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7E304D-2211-4190-B293-482073F23ABC}"/>
                  </a:ext>
                </a:extLst>
              </p:cNvPr>
              <p:cNvCxnSpPr/>
              <p:nvPr/>
            </p:nvCxnSpPr>
            <p:spPr>
              <a:xfrm flipH="1" flipV="1">
                <a:off x="7972154" y="4663164"/>
                <a:ext cx="28216" cy="793897"/>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EAD251B-CF27-4EBD-8569-6683762F47FC}"/>
                  </a:ext>
                </a:extLst>
              </p:cNvPr>
              <p:cNvCxnSpPr/>
              <p:nvPr/>
            </p:nvCxnSpPr>
            <p:spPr>
              <a:xfrm>
                <a:off x="8000370" y="5457061"/>
                <a:ext cx="247357"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BECCD5-3FB2-46A5-8563-836AF72186F0}"/>
                  </a:ext>
                </a:extLst>
              </p:cNvPr>
              <p:cNvCxnSpPr/>
              <p:nvPr/>
            </p:nvCxnSpPr>
            <p:spPr>
              <a:xfrm>
                <a:off x="8293199" y="5418024"/>
                <a:ext cx="247357"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C9EB2F6-026B-488C-B29A-18BD34BB3A17}"/>
                  </a:ext>
                </a:extLst>
              </p:cNvPr>
              <p:cNvCxnSpPr/>
              <p:nvPr/>
            </p:nvCxnSpPr>
            <p:spPr>
              <a:xfrm>
                <a:off x="8572216" y="5418024"/>
                <a:ext cx="204366"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997A2C-DB68-4883-941F-F8DFB58A937C}"/>
                  </a:ext>
                </a:extLst>
              </p:cNvPr>
              <p:cNvCxnSpPr/>
              <p:nvPr/>
            </p:nvCxnSpPr>
            <p:spPr>
              <a:xfrm>
                <a:off x="8825994" y="5418024"/>
                <a:ext cx="63792"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0ED1D1-6FC0-486F-9932-46EE4436B861}"/>
                  </a:ext>
                </a:extLst>
              </p:cNvPr>
              <p:cNvCxnSpPr/>
              <p:nvPr/>
            </p:nvCxnSpPr>
            <p:spPr>
              <a:xfrm>
                <a:off x="8904817" y="5457061"/>
                <a:ext cx="686714"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198029-5163-4CAF-A3B7-B4CA60817579}"/>
                  </a:ext>
                </a:extLst>
              </p:cNvPr>
              <p:cNvCxnSpPr/>
              <p:nvPr/>
            </p:nvCxnSpPr>
            <p:spPr>
              <a:xfrm flipV="1">
                <a:off x="9591531" y="4658964"/>
                <a:ext cx="11080" cy="798098"/>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9D6A8E-3D2D-4042-9350-781A3FC2085F}"/>
                  </a:ext>
                </a:extLst>
              </p:cNvPr>
              <p:cNvCxnSpPr/>
              <p:nvPr/>
            </p:nvCxnSpPr>
            <p:spPr>
              <a:xfrm>
                <a:off x="9602611" y="4661064"/>
                <a:ext cx="176773"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E92DFF-075C-4665-A9AF-C96B51E20A5E}"/>
                  </a:ext>
                </a:extLst>
              </p:cNvPr>
              <p:cNvCxnSpPr/>
              <p:nvPr/>
            </p:nvCxnSpPr>
            <p:spPr>
              <a:xfrm flipH="1" flipV="1">
                <a:off x="9776356" y="4663165"/>
                <a:ext cx="24923" cy="353139"/>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595EA4-CEB2-41D5-855A-E82746FCF789}"/>
                  </a:ext>
                </a:extLst>
              </p:cNvPr>
              <p:cNvCxnSpPr/>
              <p:nvPr/>
            </p:nvCxnSpPr>
            <p:spPr>
              <a:xfrm>
                <a:off x="9801279" y="5016304"/>
                <a:ext cx="118994"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ACEBE2B-B6D7-420E-BBFA-93AF588FEF1C}"/>
                  </a:ext>
                </a:extLst>
              </p:cNvPr>
              <p:cNvCxnSpPr/>
              <p:nvPr/>
            </p:nvCxnSpPr>
            <p:spPr>
              <a:xfrm>
                <a:off x="10011466" y="4661064"/>
                <a:ext cx="1392290"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EAB69-31DD-43F9-B06B-DF9E719811D8}"/>
                  </a:ext>
                </a:extLst>
              </p:cNvPr>
              <p:cNvCxnSpPr/>
              <p:nvPr/>
            </p:nvCxnSpPr>
            <p:spPr>
              <a:xfrm flipV="1">
                <a:off x="10011466" y="4663165"/>
                <a:ext cx="5540" cy="267965"/>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83466C9-DF05-4850-B2FE-6998D509A77D}"/>
                  </a:ext>
                </a:extLst>
              </p:cNvPr>
              <p:cNvCxnSpPr/>
              <p:nvPr/>
            </p:nvCxnSpPr>
            <p:spPr>
              <a:xfrm>
                <a:off x="9960263" y="4931817"/>
                <a:ext cx="51203" cy="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81A48C6-6D3F-43D6-8CDC-9613C1C331A7}"/>
                  </a:ext>
                </a:extLst>
              </p:cNvPr>
              <p:cNvCxnSpPr/>
              <p:nvPr/>
            </p:nvCxnSpPr>
            <p:spPr>
              <a:xfrm flipH="1" flipV="1">
                <a:off x="9945020" y="4757090"/>
                <a:ext cx="15243" cy="17404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C42591-9C0F-46D2-9A02-8B98F04B2D0B}"/>
                  </a:ext>
                </a:extLst>
              </p:cNvPr>
              <p:cNvCxnSpPr/>
              <p:nvPr/>
            </p:nvCxnSpPr>
            <p:spPr>
              <a:xfrm flipV="1">
                <a:off x="9920273" y="4757090"/>
                <a:ext cx="21895" cy="259214"/>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7172F8F-C139-4CE5-8B1F-0E4909826989}"/>
                  </a:ext>
                </a:extLst>
              </p:cNvPr>
              <p:cNvCxnSpPr/>
              <p:nvPr/>
            </p:nvCxnSpPr>
            <p:spPr>
              <a:xfrm flipV="1">
                <a:off x="8247706" y="5418024"/>
                <a:ext cx="49593"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6FEC3CC-80CF-49E4-A9BC-63A609ADA02D}"/>
                  </a:ext>
                </a:extLst>
              </p:cNvPr>
              <p:cNvCxnSpPr/>
              <p:nvPr/>
            </p:nvCxnSpPr>
            <p:spPr>
              <a:xfrm flipV="1">
                <a:off x="8532225" y="5380223"/>
                <a:ext cx="34471"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D906BB-8BF9-4B6F-A8D0-133A8A3D2C1E}"/>
                  </a:ext>
                </a:extLst>
              </p:cNvPr>
              <p:cNvCxnSpPr/>
              <p:nvPr/>
            </p:nvCxnSpPr>
            <p:spPr>
              <a:xfrm flipV="1">
                <a:off x="8772572" y="5380223"/>
                <a:ext cx="34471"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76D777-94C1-4B52-A28B-DBDDF91E2818}"/>
                  </a:ext>
                </a:extLst>
              </p:cNvPr>
              <p:cNvCxnSpPr/>
              <p:nvPr/>
            </p:nvCxnSpPr>
            <p:spPr>
              <a:xfrm flipH="1" flipV="1">
                <a:off x="8562462" y="5380223"/>
                <a:ext cx="21351"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E311DBD-FC97-457A-ABFE-E400474B3829}"/>
                  </a:ext>
                </a:extLst>
              </p:cNvPr>
              <p:cNvCxnSpPr/>
              <p:nvPr/>
            </p:nvCxnSpPr>
            <p:spPr>
              <a:xfrm flipH="1" flipV="1">
                <a:off x="8804643" y="5380223"/>
                <a:ext cx="21351"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96BA26-972E-48DF-9005-AAB0D76FD103}"/>
                  </a:ext>
                </a:extLst>
              </p:cNvPr>
              <p:cNvCxnSpPr/>
              <p:nvPr/>
            </p:nvCxnSpPr>
            <p:spPr>
              <a:xfrm flipH="1" flipV="1">
                <a:off x="8887386" y="5418024"/>
                <a:ext cx="21351" cy="40450"/>
              </a:xfrm>
              <a:prstGeom prst="line">
                <a:avLst/>
              </a:prstGeom>
              <a:ln w="9525">
                <a:solidFill>
                  <a:srgbClr val="0B8172"/>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7923931C-CE5D-44E5-9AD2-DE0A46379D1F}"/>
                </a:ext>
              </a:extLst>
            </p:cNvPr>
            <p:cNvSpPr txBox="1"/>
            <p:nvPr/>
          </p:nvSpPr>
          <p:spPr>
            <a:xfrm rot="16200000">
              <a:off x="5801380" y="5170930"/>
              <a:ext cx="1819857" cy="2807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Provisioned request / sec</a:t>
              </a:r>
            </a:p>
          </p:txBody>
        </p:sp>
        <p:sp>
          <p:nvSpPr>
            <p:cNvPr id="15" name="TextBox 14">
              <a:extLst>
                <a:ext uri="{FF2B5EF4-FFF2-40B4-BE49-F238E27FC236}">
                  <a16:creationId xmlns:a16="http://schemas.microsoft.com/office/drawing/2014/main" id="{7B559C24-AD5F-4EEC-8539-31E0D89E79AD}"/>
                </a:ext>
              </a:extLst>
            </p:cNvPr>
            <p:cNvSpPr txBox="1"/>
            <p:nvPr/>
          </p:nvSpPr>
          <p:spPr>
            <a:xfrm>
              <a:off x="8889784" y="6171904"/>
              <a:ext cx="546945" cy="2807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Time </a:t>
              </a:r>
            </a:p>
          </p:txBody>
        </p:sp>
        <p:sp>
          <p:nvSpPr>
            <p:cNvPr id="16" name="TextBox 15">
              <a:extLst>
                <a:ext uri="{FF2B5EF4-FFF2-40B4-BE49-F238E27FC236}">
                  <a16:creationId xmlns:a16="http://schemas.microsoft.com/office/drawing/2014/main" id="{6C514DC2-E7E6-47FB-849E-75B6E358D763}"/>
                </a:ext>
              </a:extLst>
            </p:cNvPr>
            <p:cNvSpPr txBox="1"/>
            <p:nvPr/>
          </p:nvSpPr>
          <p:spPr>
            <a:xfrm>
              <a:off x="6832426" y="4746685"/>
              <a:ext cx="554959" cy="1081450"/>
            </a:xfrm>
            <a:prstGeom prst="rect">
              <a:avLst/>
            </a:prstGeom>
            <a:noFill/>
          </p:spPr>
          <p:txBody>
            <a:bodyPr wrap="none" rtlCol="0">
              <a:spAutoFit/>
            </a:bodyPr>
            <a:lstStyle/>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12000000</a:t>
              </a:r>
            </a:p>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10000000</a:t>
              </a:r>
            </a:p>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8000000</a:t>
              </a:r>
            </a:p>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6000000</a:t>
              </a:r>
            </a:p>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4000000</a:t>
              </a:r>
            </a:p>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2000000</a:t>
              </a:r>
            </a:p>
          </p:txBody>
        </p:sp>
        <p:cxnSp>
          <p:nvCxnSpPr>
            <p:cNvPr id="17" name="Straight Connector 16">
              <a:extLst>
                <a:ext uri="{FF2B5EF4-FFF2-40B4-BE49-F238E27FC236}">
                  <a16:creationId xmlns:a16="http://schemas.microsoft.com/office/drawing/2014/main" id="{7235F3C0-1E7F-4248-8EF1-798B69B881B8}"/>
                </a:ext>
              </a:extLst>
            </p:cNvPr>
            <p:cNvCxnSpPr/>
            <p:nvPr/>
          </p:nvCxnSpPr>
          <p:spPr>
            <a:xfrm>
              <a:off x="7428377" y="5884143"/>
              <a:ext cx="4069280" cy="0"/>
            </a:xfrm>
            <a:prstGeom prst="line">
              <a:avLst/>
            </a:prstGeom>
            <a:ln>
              <a:solidFill>
                <a:srgbClr val="0B817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E4E54A-1D08-40F8-8CE6-EE0348C61502}"/>
                </a:ext>
              </a:extLst>
            </p:cNvPr>
            <p:cNvSpPr txBox="1"/>
            <p:nvPr/>
          </p:nvSpPr>
          <p:spPr>
            <a:xfrm>
              <a:off x="7368355" y="5922810"/>
              <a:ext cx="551754" cy="257186"/>
            </a:xfrm>
            <a:prstGeom prst="rect">
              <a:avLst/>
            </a:prstGeom>
            <a:noFill/>
          </p:spPr>
          <p:txBody>
            <a:bodyPr wrap="none" rtlCol="0">
              <a:spAutoFit/>
            </a:bodyPr>
            <a:lstStyle/>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Nov 2016</a:t>
              </a:r>
            </a:p>
          </p:txBody>
        </p:sp>
        <p:sp>
          <p:nvSpPr>
            <p:cNvPr id="19" name="TextBox 18">
              <a:extLst>
                <a:ext uri="{FF2B5EF4-FFF2-40B4-BE49-F238E27FC236}">
                  <a16:creationId xmlns:a16="http://schemas.microsoft.com/office/drawing/2014/main" id="{E64525B4-A917-4A1E-8623-F81871C2DE80}"/>
                </a:ext>
              </a:extLst>
            </p:cNvPr>
            <p:cNvSpPr txBox="1"/>
            <p:nvPr/>
          </p:nvSpPr>
          <p:spPr>
            <a:xfrm>
              <a:off x="10131744" y="5922810"/>
              <a:ext cx="538929" cy="257186"/>
            </a:xfrm>
            <a:prstGeom prst="rect">
              <a:avLst/>
            </a:prstGeom>
            <a:noFill/>
          </p:spPr>
          <p:txBody>
            <a:bodyPr wrap="none" rtlCol="0">
              <a:spAutoFit/>
            </a:bodyPr>
            <a:lstStyle/>
            <a:p>
              <a:pPr marL="0" marR="0" lvl="0" indent="0" algn="r" defTabSz="932597" rtl="0" eaLnBrk="1" fontAlgn="auto" latinLnBrk="0" hangingPunct="1">
                <a:lnSpc>
                  <a:spcPct val="150000"/>
                </a:lnSpc>
                <a:spcBef>
                  <a:spcPts val="0"/>
                </a:spcBef>
                <a:spcAft>
                  <a:spcPts val="0"/>
                </a:spcAft>
                <a:buClrTx/>
                <a:buSzTx/>
                <a:buFontTx/>
                <a:buNone/>
                <a:tabLst/>
                <a:defRPr/>
              </a:pPr>
              <a:r>
                <a:rPr kumimoji="0" lang="en-US" sz="71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Dec 2016</a:t>
              </a:r>
            </a:p>
          </p:txBody>
        </p:sp>
        <p:sp>
          <p:nvSpPr>
            <p:cNvPr id="20" name="Oval 19">
              <a:extLst>
                <a:ext uri="{FF2B5EF4-FFF2-40B4-BE49-F238E27FC236}">
                  <a16:creationId xmlns:a16="http://schemas.microsoft.com/office/drawing/2014/main" id="{A0821703-C55D-4972-9C16-6532F4828522}"/>
                </a:ext>
              </a:extLst>
            </p:cNvPr>
            <p:cNvSpPr/>
            <p:nvPr/>
          </p:nvSpPr>
          <p:spPr>
            <a:xfrm>
              <a:off x="9996324" y="4960708"/>
              <a:ext cx="53563" cy="53563"/>
            </a:xfrm>
            <a:prstGeom prst="ellipse">
              <a:avLst/>
            </a:prstGeom>
            <a:solidFill>
              <a:srgbClr val="0B8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8E6CA3-E762-46FB-B4B8-10B8069BC9C7}"/>
                </a:ext>
              </a:extLst>
            </p:cNvPr>
            <p:cNvSpPr txBox="1"/>
            <p:nvPr/>
          </p:nvSpPr>
          <p:spPr>
            <a:xfrm>
              <a:off x="10546054" y="4689230"/>
              <a:ext cx="825867" cy="249299"/>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2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Black Friday</a:t>
              </a:r>
            </a:p>
          </p:txBody>
        </p:sp>
        <p:cxnSp>
          <p:nvCxnSpPr>
            <p:cNvPr id="22" name="Straight Connector 21">
              <a:extLst>
                <a:ext uri="{FF2B5EF4-FFF2-40B4-BE49-F238E27FC236}">
                  <a16:creationId xmlns:a16="http://schemas.microsoft.com/office/drawing/2014/main" id="{D2F46F78-1EE4-49D6-A7BD-79B8574D350A}"/>
                </a:ext>
              </a:extLst>
            </p:cNvPr>
            <p:cNvCxnSpPr/>
            <p:nvPr/>
          </p:nvCxnSpPr>
          <p:spPr>
            <a:xfrm>
              <a:off x="10014207" y="4812341"/>
              <a:ext cx="5359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58FF65-02BE-42C5-A6AD-DE87E2660181}"/>
                </a:ext>
              </a:extLst>
            </p:cNvPr>
            <p:cNvCxnSpPr/>
            <p:nvPr/>
          </p:nvCxnSpPr>
          <p:spPr>
            <a:xfrm flipH="1">
              <a:off x="10019094" y="4812341"/>
              <a:ext cx="573" cy="1407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486EA7A-EB17-45D5-B5C9-F4618AE18458}"/>
                </a:ext>
              </a:extLst>
            </p:cNvPr>
            <p:cNvSpPr txBox="1"/>
            <p:nvPr/>
          </p:nvSpPr>
          <p:spPr>
            <a:xfrm>
              <a:off x="8063785" y="6508912"/>
              <a:ext cx="2281522" cy="2807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Hourly throughput (request/sec)</a:t>
              </a:r>
            </a:p>
          </p:txBody>
        </p:sp>
      </p:grpSp>
      <p:sp>
        <p:nvSpPr>
          <p:cNvPr id="52" name="Title 1">
            <a:extLst>
              <a:ext uri="{FF2B5EF4-FFF2-40B4-BE49-F238E27FC236}">
                <a16:creationId xmlns:a16="http://schemas.microsoft.com/office/drawing/2014/main" id="{6C34CB21-1D35-4357-B069-6CED431295BD}"/>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84710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Multi-model, multi-API</a:t>
            </a:r>
          </a:p>
        </p:txBody>
      </p:sp>
      <p:sp>
        <p:nvSpPr>
          <p:cNvPr id="4" name="TextBox 3"/>
          <p:cNvSpPr txBox="1"/>
          <p:nvPr/>
        </p:nvSpPr>
        <p:spPr>
          <a:xfrm>
            <a:off x="5826098" y="2091228"/>
            <a:ext cx="6192649" cy="23995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Database engine operates on Atom-Record-Sequence type system</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All data models can be efficiently translated to ARS</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Multi-model: Key-value, Document, and Graph</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Multi-API: SQL (DocumentDB), MongoDB, Table, and Gremlin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More data-models and APIs to be added</a:t>
            </a:r>
          </a:p>
        </p:txBody>
      </p:sp>
      <p:pic>
        <p:nvPicPr>
          <p:cNvPr id="7" name="Graphic 6">
            <a:extLst>
              <a:ext uri="{FF2B5EF4-FFF2-40B4-BE49-F238E27FC236}">
                <a16:creationId xmlns:a16="http://schemas.microsoft.com/office/drawing/2014/main" id="{D4E5635F-ED54-4335-BD68-E77D1C581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8326" y="2044929"/>
            <a:ext cx="3418521" cy="2711240"/>
          </a:xfrm>
          <a:prstGeom prst="rect">
            <a:avLst/>
          </a:prstGeom>
        </p:spPr>
      </p:pic>
      <p:sp>
        <p:nvSpPr>
          <p:cNvPr id="6" name="Title 1">
            <a:extLst>
              <a:ext uri="{FF2B5EF4-FFF2-40B4-BE49-F238E27FC236}">
                <a16:creationId xmlns:a16="http://schemas.microsoft.com/office/drawing/2014/main" id="{A5E0C297-3203-443D-AD71-757C772F657C}"/>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76307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Schema-agnostic, automatic indexing</a:t>
            </a:r>
          </a:p>
        </p:txBody>
      </p:sp>
      <p:sp>
        <p:nvSpPr>
          <p:cNvPr id="4" name="TextBox 3"/>
          <p:cNvSpPr txBox="1"/>
          <p:nvPr/>
        </p:nvSpPr>
        <p:spPr>
          <a:xfrm>
            <a:off x="5826098" y="2091228"/>
            <a:ext cx="6171454" cy="239959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At global scale, schema/index management is painful</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Automatic and synchronous indexing </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Hash, range, and geospatial</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Works across every data model</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Highly write-optimized database engine</a:t>
            </a:r>
          </a:p>
        </p:txBody>
      </p:sp>
      <p:grpSp>
        <p:nvGrpSpPr>
          <p:cNvPr id="75" name="Group 74"/>
          <p:cNvGrpSpPr/>
          <p:nvPr/>
        </p:nvGrpSpPr>
        <p:grpSpPr>
          <a:xfrm>
            <a:off x="757832" y="1459544"/>
            <a:ext cx="4173714" cy="3670318"/>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1" name="Straight Arrow Connector 60"/>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6" name="Straight Arrow Connector 65"/>
            <p:cNvCxnSpPr>
              <a:stCxn id="60" idx="2"/>
              <a:endCxn id="64"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Rectangle 70"/>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2" name="Straight Arrow Connector 71"/>
            <p:cNvCxnSpPr>
              <a:endCxn id="70"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0" name="Rectangle 79"/>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Rectangle 81"/>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Rectangle 82"/>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Rectangle 86"/>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Rectangle 91"/>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Rectangle 92"/>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Rectangle 96"/>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1" name="Rectangle 100"/>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89" name="Straight Arrow Connector 88"/>
          <p:cNvCxnSpPr>
            <a:stCxn id="87" idx="3"/>
            <a:endCxn id="88" idx="1"/>
          </p:cNvCxnSpPr>
          <p:nvPr/>
        </p:nvCxnSpPr>
        <p:spPr>
          <a:xfrm>
            <a:off x="3819600" y="4125025"/>
            <a:ext cx="244415"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819600" y="4430973"/>
            <a:ext cx="244415"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294030" y="4430973"/>
            <a:ext cx="244415"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3831232" y="4732180"/>
            <a:ext cx="244415"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1305314" y="3224380"/>
            <a:ext cx="1608770" cy="1555349"/>
          </a:xfrm>
          <a:prstGeom prst="arc">
            <a:avLst>
              <a:gd name="adj1" fmla="val 5276172"/>
              <a:gd name="adj2" fmla="val 11197224"/>
            </a:avLst>
          </a:prstGeom>
          <a:ln>
            <a:solidFill>
              <a:srgbClr val="0B817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p:cNvSpPr txBox="1"/>
          <p:nvPr/>
        </p:nvSpPr>
        <p:spPr>
          <a:xfrm>
            <a:off x="2365194" y="5292196"/>
            <a:ext cx="1107165" cy="28630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Physical index</a:t>
            </a:r>
          </a:p>
        </p:txBody>
      </p:sp>
      <p:sp>
        <p:nvSpPr>
          <p:cNvPr id="104" name="TextBox 103"/>
          <p:cNvSpPr txBox="1"/>
          <p:nvPr/>
        </p:nvSpPr>
        <p:spPr>
          <a:xfrm>
            <a:off x="691570" y="3540668"/>
            <a:ext cx="713150" cy="28630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Schema</a:t>
            </a:r>
          </a:p>
        </p:txBody>
      </p:sp>
      <p:sp>
        <p:nvSpPr>
          <p:cNvPr id="73" name="Title 1">
            <a:extLst>
              <a:ext uri="{FF2B5EF4-FFF2-40B4-BE49-F238E27FC236}">
                <a16:creationId xmlns:a16="http://schemas.microsoft.com/office/drawing/2014/main" id="{9FF672B7-E18F-437A-8D8D-59432E426DBE}"/>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80248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Industry-leading, enterprise-grade SLAs </a:t>
            </a:r>
          </a:p>
        </p:txBody>
      </p:sp>
      <p:sp>
        <p:nvSpPr>
          <p:cNvPr id="28" name="TextBox 27"/>
          <p:cNvSpPr txBox="1"/>
          <p:nvPr/>
        </p:nvSpPr>
        <p:spPr>
          <a:xfrm>
            <a:off x="5826098" y="2091228"/>
            <a:ext cx="5726348" cy="2911914"/>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99.99% availability – even with a single region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Made possible with highly-redundant storage architecture</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Guaranteed durability – writes are majority quorum committed</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First and only service to offer SLAs on:</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	</a:t>
            </a: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Low-latency</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Consistency</a:t>
            </a: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Throughput</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pic>
        <p:nvPicPr>
          <p:cNvPr id="3" name="Graphic 2">
            <a:extLst>
              <a:ext uri="{FF2B5EF4-FFF2-40B4-BE49-F238E27FC236}">
                <a16:creationId xmlns:a16="http://schemas.microsoft.com/office/drawing/2014/main" id="{3CBC6BF8-2FB3-4330-915E-00ADD8C23F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555" y="2211894"/>
            <a:ext cx="2923057" cy="2364066"/>
          </a:xfrm>
          <a:prstGeom prst="rect">
            <a:avLst/>
          </a:prstGeom>
        </p:spPr>
      </p:pic>
      <p:sp>
        <p:nvSpPr>
          <p:cNvPr id="6" name="Title 1">
            <a:extLst>
              <a:ext uri="{FF2B5EF4-FFF2-40B4-BE49-F238E27FC236}">
                <a16:creationId xmlns:a16="http://schemas.microsoft.com/office/drawing/2014/main" id="{0BA1EABF-1F61-4D9D-94F2-3378DC7C5D16}"/>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04653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4365666"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Security &amp; Compliance</a:t>
            </a:r>
          </a:p>
        </p:txBody>
      </p:sp>
      <p:sp>
        <p:nvSpPr>
          <p:cNvPr id="4" name="TextBox 3"/>
          <p:cNvSpPr txBox="1"/>
          <p:nvPr/>
        </p:nvSpPr>
        <p:spPr>
          <a:xfrm>
            <a:off x="5826098" y="2091228"/>
            <a:ext cx="5173403" cy="3680389"/>
          </a:xfrm>
          <a:prstGeom prst="rect">
            <a:avLst/>
          </a:prstGeom>
          <a:noFill/>
        </p:spPr>
        <p:txBody>
          <a:bodyPr wrap="square" rtlCol="0">
            <a:spAutoFit/>
          </a:bodyPr>
          <a:lstStyle/>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Always encrypted at rest and in motion</a:t>
            </a:r>
          </a:p>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Fine grained “row level” authorization</a:t>
            </a:r>
          </a:p>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Network security with IP firewall rules</a:t>
            </a:r>
          </a:p>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Comprehensive Azure compliance certification:</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rPr>
              <a:t>	</a:t>
            </a: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ISO 27001</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ISO 27018</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EUMC</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HIPAA</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PCI</a:t>
            </a:r>
          </a:p>
          <a:p>
            <a:pPr marL="0" marR="0" lvl="0" indent="0" algn="l" defTabSz="95130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E7E6E6">
                    <a:lumMod val="50000"/>
                  </a:srgbClr>
                </a:solidFill>
                <a:effectLst/>
                <a:uLnTx/>
                <a:uFillTx/>
                <a:latin typeface="Segoe UI Light" panose="020B0502040204020203" pitchFamily="34" charset="0"/>
                <a:ea typeface="+mn-ea"/>
                <a:cs typeface="Segoe UI Light" panose="020B0502040204020203" pitchFamily="34" charset="0"/>
              </a:rPr>
              <a:t>	SOC1 and SOC2</a:t>
            </a:r>
          </a:p>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pic>
        <p:nvPicPr>
          <p:cNvPr id="1026" name="Picture 2" descr="Image result for microsoft security transparent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144" y="2091229"/>
            <a:ext cx="2739522" cy="238008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22D676E-CCA3-494D-AB47-B17B6845E28A}"/>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01328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Azure Storage Account Types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2" name="TextBox 1">
            <a:extLst>
              <a:ext uri="{FF2B5EF4-FFF2-40B4-BE49-F238E27FC236}">
                <a16:creationId xmlns:a16="http://schemas.microsoft.com/office/drawing/2014/main" id="{127DDF30-C575-4D21-9394-585A867829EC}"/>
              </a:ext>
            </a:extLst>
          </p:cNvPr>
          <p:cNvSpPr txBox="1"/>
          <p:nvPr/>
        </p:nvSpPr>
        <p:spPr>
          <a:xfrm>
            <a:off x="-884" y="1161531"/>
            <a:ext cx="12436476" cy="5924699"/>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General-purpose v1:</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Only storage type that works with classic deployment model</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Supports use of Blobs, Tables, Queues, and files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Only uses hot storage method</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Upgrade path to v2 via PowerShell/CLI</a:t>
            </a:r>
          </a:p>
          <a:p>
            <a:pPr marL="342900" lvl="0" indent="-342900">
              <a:lnSpc>
                <a:spcPct val="90000"/>
              </a:lnSpc>
              <a:spcAft>
                <a:spcPts val="600"/>
              </a:spcAft>
              <a:buFont typeface="Arial" panose="020B0604020202020204" pitchFamily="34" charset="0"/>
              <a:buChar char="•"/>
            </a:pPr>
            <a:r>
              <a:rPr lang="en-US" sz="2400" b="1" dirty="0">
                <a:gradFill>
                  <a:gsLst>
                    <a:gs pos="2917">
                      <a:srgbClr val="505050"/>
                    </a:gs>
                    <a:gs pos="30000">
                      <a:srgbClr val="505050"/>
                    </a:gs>
                  </a:gsLst>
                  <a:lin ang="5400000" scaled="0"/>
                </a:gradFill>
                <a:latin typeface="Segoe UI Light"/>
              </a:rPr>
              <a:t>Blob Storage Accounts:</a:t>
            </a:r>
          </a:p>
          <a:p>
            <a:pPr marL="809271" lvl="1" indent="-342900">
              <a:lnSpc>
                <a:spcPct val="90000"/>
              </a:lnSpc>
              <a:spcAft>
                <a:spcPts val="600"/>
              </a:spcAft>
              <a:buFont typeface="Arial" panose="020B0604020202020204" pitchFamily="34" charset="0"/>
              <a:buChar char="•"/>
            </a:pPr>
            <a:r>
              <a:rPr lang="en-US" sz="1600" dirty="0">
                <a:gradFill>
                  <a:gsLst>
                    <a:gs pos="2917">
                      <a:srgbClr val="505050"/>
                    </a:gs>
                    <a:gs pos="30000">
                      <a:srgbClr val="505050"/>
                    </a:gs>
                  </a:gsLst>
                  <a:lin ang="5400000" scaled="0"/>
                </a:gradFill>
                <a:latin typeface="Segoe UI Light"/>
              </a:rPr>
              <a:t>Only supports use of Block Blobs</a:t>
            </a:r>
          </a:p>
          <a:p>
            <a:pPr marL="809271" lvl="1" indent="-342900">
              <a:lnSpc>
                <a:spcPct val="90000"/>
              </a:lnSpc>
              <a:spcAft>
                <a:spcPts val="600"/>
              </a:spcAft>
              <a:buFont typeface="Arial" panose="020B0604020202020204" pitchFamily="34" charset="0"/>
              <a:buChar char="•"/>
            </a:pPr>
            <a:r>
              <a:rPr lang="en-US" sz="1600" dirty="0">
                <a:gradFill>
                  <a:gsLst>
                    <a:gs pos="2917">
                      <a:srgbClr val="505050"/>
                    </a:gs>
                    <a:gs pos="30000">
                      <a:srgbClr val="505050"/>
                    </a:gs>
                  </a:gsLst>
                  <a:lin ang="5400000" scaled="0"/>
                </a:gradFill>
                <a:latin typeface="Segoe UI Light"/>
              </a:rPr>
              <a:t>Aligns to capabilities of general-purpose v2</a:t>
            </a:r>
          </a:p>
          <a:p>
            <a:pPr marL="809271" lvl="1" indent="-342900">
              <a:lnSpc>
                <a:spcPct val="90000"/>
              </a:lnSpc>
              <a:spcAft>
                <a:spcPts val="600"/>
              </a:spcAft>
              <a:buFont typeface="Arial" panose="020B0604020202020204" pitchFamily="34" charset="0"/>
              <a:buChar char="•"/>
            </a:pPr>
            <a:r>
              <a:rPr lang="en-US" sz="1600" dirty="0">
                <a:gradFill>
                  <a:gsLst>
                    <a:gs pos="2917">
                      <a:srgbClr val="505050"/>
                    </a:gs>
                    <a:gs pos="30000">
                      <a:srgbClr val="505050"/>
                    </a:gs>
                  </a:gsLst>
                  <a:lin ang="5400000" scaled="0"/>
                </a:gradFill>
                <a:latin typeface="Segoe UI Light"/>
              </a:rPr>
              <a:t>Blob Storage Types:</a:t>
            </a:r>
          </a:p>
          <a:p>
            <a:pPr marL="1275642" lvl="2" indent="-342900">
              <a:lnSpc>
                <a:spcPct val="90000"/>
              </a:lnSpc>
              <a:spcAft>
                <a:spcPts val="600"/>
              </a:spcAft>
              <a:buFont typeface="Arial" panose="020B0604020202020204" pitchFamily="34" charset="0"/>
              <a:buChar char="•"/>
            </a:pPr>
            <a:r>
              <a:rPr lang="en-US" sz="1600" b="1" u="sng" dirty="0">
                <a:gradFill>
                  <a:gsLst>
                    <a:gs pos="2917">
                      <a:srgbClr val="505050"/>
                    </a:gs>
                    <a:gs pos="30000">
                      <a:srgbClr val="505050"/>
                    </a:gs>
                  </a:gsLst>
                  <a:lin ang="5400000" scaled="0"/>
                </a:gradFill>
                <a:latin typeface="Segoe UI Light"/>
              </a:rPr>
              <a:t>Block Blobs</a:t>
            </a:r>
            <a:r>
              <a:rPr lang="en-US" sz="1600" b="1" dirty="0">
                <a:gradFill>
                  <a:gsLst>
                    <a:gs pos="2917">
                      <a:srgbClr val="505050"/>
                    </a:gs>
                    <a:gs pos="30000">
                      <a:srgbClr val="505050"/>
                    </a:gs>
                  </a:gsLst>
                  <a:lin ang="5400000" scaled="0"/>
                </a:gradFill>
                <a:latin typeface="Segoe UI Light"/>
              </a:rPr>
              <a:t>:  </a:t>
            </a:r>
            <a:r>
              <a:rPr lang="en-US" sz="1600" dirty="0">
                <a:gradFill>
                  <a:gsLst>
                    <a:gs pos="2917">
                      <a:srgbClr val="505050"/>
                    </a:gs>
                    <a:gs pos="30000">
                      <a:srgbClr val="505050"/>
                    </a:gs>
                  </a:gsLst>
                  <a:lin ang="5400000" scaled="0"/>
                </a:gradFill>
                <a:latin typeface="Segoe UI Light"/>
              </a:rPr>
              <a:t>block level storage ideal for storing text or binary files</a:t>
            </a:r>
          </a:p>
          <a:p>
            <a:pPr marL="1275642" lvl="2" indent="-342900">
              <a:lnSpc>
                <a:spcPct val="90000"/>
              </a:lnSpc>
              <a:spcAft>
                <a:spcPts val="600"/>
              </a:spcAft>
              <a:buFont typeface="Arial" panose="020B0604020202020204" pitchFamily="34" charset="0"/>
              <a:buChar char="•"/>
            </a:pPr>
            <a:r>
              <a:rPr lang="en-US" sz="1600" b="1" u="sng" dirty="0">
                <a:gradFill>
                  <a:gsLst>
                    <a:gs pos="2917">
                      <a:srgbClr val="505050"/>
                    </a:gs>
                    <a:gs pos="30000">
                      <a:srgbClr val="505050"/>
                    </a:gs>
                  </a:gsLst>
                  <a:lin ang="5400000" scaled="0"/>
                </a:gradFill>
                <a:latin typeface="Segoe UI Light"/>
              </a:rPr>
              <a:t>Append Blobs</a:t>
            </a:r>
            <a:r>
              <a:rPr lang="en-US" sz="1600" b="1" dirty="0">
                <a:gradFill>
                  <a:gsLst>
                    <a:gs pos="2917">
                      <a:srgbClr val="505050"/>
                    </a:gs>
                    <a:gs pos="30000">
                      <a:srgbClr val="505050"/>
                    </a:gs>
                  </a:gsLst>
                  <a:lin ang="5400000" scaled="0"/>
                </a:gradFill>
                <a:latin typeface="Segoe UI Light"/>
              </a:rPr>
              <a:t>:  </a:t>
            </a:r>
            <a:r>
              <a:rPr lang="en-US" sz="1600" dirty="0">
                <a:gradFill>
                  <a:gsLst>
                    <a:gs pos="2917">
                      <a:srgbClr val="505050"/>
                    </a:gs>
                    <a:gs pos="30000">
                      <a:srgbClr val="505050"/>
                    </a:gs>
                  </a:gsLst>
                  <a:lin ang="5400000" scaled="0"/>
                </a:gradFill>
                <a:latin typeface="Segoe UI Light"/>
              </a:rPr>
              <a:t>similar to block blobs, they’re made of blocks but optimized for append ops and ideal for logging scenarios</a:t>
            </a:r>
          </a:p>
          <a:p>
            <a:pPr marL="1275642" lvl="2" indent="-342900">
              <a:lnSpc>
                <a:spcPct val="90000"/>
              </a:lnSpc>
              <a:spcAft>
                <a:spcPts val="600"/>
              </a:spcAft>
              <a:buFont typeface="Arial" panose="020B0604020202020204" pitchFamily="34" charset="0"/>
              <a:buChar char="•"/>
            </a:pPr>
            <a:r>
              <a:rPr lang="en-US" sz="1600" b="1" u="sng" dirty="0">
                <a:gradFill>
                  <a:gsLst>
                    <a:gs pos="2917">
                      <a:srgbClr val="505050"/>
                    </a:gs>
                    <a:gs pos="30000">
                      <a:srgbClr val="505050"/>
                    </a:gs>
                  </a:gsLst>
                  <a:lin ang="5400000" scaled="0"/>
                </a:gradFill>
                <a:latin typeface="Segoe UI Light"/>
              </a:rPr>
              <a:t>Page Blobs</a:t>
            </a:r>
            <a:r>
              <a:rPr lang="en-US" sz="1600" b="1" dirty="0">
                <a:gradFill>
                  <a:gsLst>
                    <a:gs pos="2917">
                      <a:srgbClr val="505050"/>
                    </a:gs>
                    <a:gs pos="30000">
                      <a:srgbClr val="505050"/>
                    </a:gs>
                  </a:gsLst>
                  <a:lin ang="5400000" scaled="0"/>
                </a:gradFill>
                <a:latin typeface="Segoe UI Light"/>
              </a:rPr>
              <a:t>:  </a:t>
            </a:r>
            <a:r>
              <a:rPr lang="en-US" sz="1600" dirty="0">
                <a:gradFill>
                  <a:gsLst>
                    <a:gs pos="2917">
                      <a:srgbClr val="505050"/>
                    </a:gs>
                    <a:gs pos="30000">
                      <a:srgbClr val="505050"/>
                    </a:gs>
                  </a:gsLst>
                  <a:lin ang="5400000" scaled="0"/>
                </a:gradFill>
                <a:latin typeface="Segoe UI Light"/>
              </a:rPr>
              <a:t>are more efficient for frequent read/write operations and are the type used to store VHDs for Azure VMs</a:t>
            </a:r>
          </a:p>
          <a:p>
            <a:pPr marL="342900" indent="-3429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latin typeface="+mj-lt"/>
              </a:rPr>
              <a:t>General-purpose v2:</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Also supports use of Blobs, Tables, Queues, and files</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Enables cool and archive access tier</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Each account has default access tier that can be hot or cool</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Each blob can change access tier to hot, cool or archive</a:t>
            </a:r>
          </a:p>
          <a:p>
            <a:pPr marL="809271"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latin typeface="+mj-lt"/>
              </a:rPr>
              <a:t>Changing an access tier can have one-time cost implications</a:t>
            </a:r>
          </a:p>
        </p:txBody>
      </p:sp>
    </p:spTree>
    <p:extLst>
      <p:ext uri="{BB962C8B-B14F-4D97-AF65-F5344CB8AC3E}">
        <p14:creationId xmlns:p14="http://schemas.microsoft.com/office/powerpoint/2010/main" val="39933628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676755" y="1619102"/>
            <a:ext cx="0" cy="356289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26098" y="1619103"/>
            <a:ext cx="5420391" cy="382308"/>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7030A0"/>
                </a:solidFill>
                <a:effectLst/>
                <a:uLnTx/>
                <a:uFillTx/>
                <a:latin typeface="Segoe UI Light" panose="020B0502040204020203" pitchFamily="34" charset="0"/>
                <a:ea typeface="+mn-ea"/>
                <a:cs typeface="Segoe UI Light" panose="020B0502040204020203" pitchFamily="34" charset="0"/>
              </a:rPr>
              <a:t>Lowest Total Cost of Ownership (TCO)</a:t>
            </a:r>
          </a:p>
        </p:txBody>
      </p:sp>
      <p:sp>
        <p:nvSpPr>
          <p:cNvPr id="4" name="TextBox 3"/>
          <p:cNvSpPr txBox="1"/>
          <p:nvPr/>
        </p:nvSpPr>
        <p:spPr>
          <a:xfrm>
            <a:off x="5826097" y="2091228"/>
            <a:ext cx="5420391" cy="2855077"/>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Deeply exploit cloud core properties and economies of scale</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Significantly cheaper than DynamoDB, Cassandra, Cloud Spanner and MongoDB</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Designed from the ground up as a multi-tenant service with end-to-end resource governance to provide performance isolation.</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rPr>
              <a:t>Fully managed as a service -  much lower operation cost</a:t>
            </a:r>
          </a:p>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prstClr val="black">
                  <a:lumMod val="75000"/>
                  <a:lumOff val="25000"/>
                </a:prstClr>
              </a:solidFill>
              <a:effectLst/>
              <a:uLnTx/>
              <a:uFillTx/>
              <a:latin typeface="Segoe UI Light" panose="020B0502040204020203" pitchFamily="34" charset="0"/>
              <a:ea typeface="+mn-ea"/>
              <a:cs typeface="Segoe UI Light" panose="020B0502040204020203" pitchFamily="34" charset="0"/>
            </a:endParaRPr>
          </a:p>
        </p:txBody>
      </p:sp>
      <p:grpSp>
        <p:nvGrpSpPr>
          <p:cNvPr id="5" name="Group 4">
            <a:extLst>
              <a:ext uri="{FF2B5EF4-FFF2-40B4-BE49-F238E27FC236}">
                <a16:creationId xmlns:a16="http://schemas.microsoft.com/office/drawing/2014/main" id="{A1FBE7E5-CF3D-4FD4-8384-2092E5431C23}"/>
              </a:ext>
            </a:extLst>
          </p:cNvPr>
          <p:cNvGrpSpPr/>
          <p:nvPr/>
        </p:nvGrpSpPr>
        <p:grpSpPr>
          <a:xfrm>
            <a:off x="6265324" y="5734707"/>
            <a:ext cx="4407111" cy="1014585"/>
            <a:chOff x="6142168" y="4396646"/>
            <a:chExt cx="4321089" cy="994781"/>
          </a:xfrm>
        </p:grpSpPr>
        <p:grpSp>
          <p:nvGrpSpPr>
            <p:cNvPr id="10" name="Group 9"/>
            <p:cNvGrpSpPr/>
            <p:nvPr/>
          </p:nvGrpSpPr>
          <p:grpSpPr>
            <a:xfrm>
              <a:off x="6489823" y="4819932"/>
              <a:ext cx="326293" cy="521835"/>
              <a:chOff x="9870594" y="4096783"/>
              <a:chExt cx="987037" cy="1578550"/>
            </a:xfrm>
          </p:grpSpPr>
          <p:sp>
            <p:nvSpPr>
              <p:cNvPr id="27" name="Rectangle: Rounded Corners 26"/>
              <p:cNvSpPr/>
              <p:nvPr/>
            </p:nvSpPr>
            <p:spPr>
              <a:xfrm>
                <a:off x="9870594" y="4096783"/>
                <a:ext cx="987037" cy="1578550"/>
              </a:xfrm>
              <a:prstGeom prst="roundRect">
                <a:avLst>
                  <a:gd name="adj" fmla="val 7576"/>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 name="Group 27"/>
              <p:cNvGrpSpPr/>
              <p:nvPr/>
            </p:nvGrpSpPr>
            <p:grpSpPr>
              <a:xfrm>
                <a:off x="10040340" y="4272898"/>
                <a:ext cx="647543" cy="188007"/>
                <a:chOff x="10040340" y="4272898"/>
                <a:chExt cx="647543" cy="188007"/>
              </a:xfrm>
            </p:grpSpPr>
            <p:sp>
              <p:nvSpPr>
                <p:cNvPr id="35" name="Rectangle: Rounded Corners 34"/>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9" name="Group 28"/>
              <p:cNvGrpSpPr/>
              <p:nvPr/>
            </p:nvGrpSpPr>
            <p:grpSpPr>
              <a:xfrm>
                <a:off x="10040340" y="4533545"/>
                <a:ext cx="647543" cy="188007"/>
                <a:chOff x="10040340" y="4272898"/>
                <a:chExt cx="647543" cy="188007"/>
              </a:xfrm>
            </p:grpSpPr>
            <p:sp>
              <p:nvSpPr>
                <p:cNvPr id="33" name="Rectangle: Rounded Corners 32"/>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Oval 33"/>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0" name="Group 29"/>
              <p:cNvGrpSpPr/>
              <p:nvPr/>
            </p:nvGrpSpPr>
            <p:grpSpPr>
              <a:xfrm>
                <a:off x="10040340" y="4786108"/>
                <a:ext cx="647543" cy="188007"/>
                <a:chOff x="10040340" y="4272898"/>
                <a:chExt cx="647543" cy="188007"/>
              </a:xfrm>
            </p:grpSpPr>
            <p:sp>
              <p:nvSpPr>
                <p:cNvPr id="31" name="Rectangle: Rounded Corners 30"/>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31"/>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1" name="Group 10"/>
            <p:cNvGrpSpPr/>
            <p:nvPr/>
          </p:nvGrpSpPr>
          <p:grpSpPr>
            <a:xfrm>
              <a:off x="7203632" y="4819932"/>
              <a:ext cx="326293" cy="521835"/>
              <a:chOff x="9870594" y="4096783"/>
              <a:chExt cx="987037" cy="1578550"/>
            </a:xfrm>
          </p:grpSpPr>
          <p:sp>
            <p:nvSpPr>
              <p:cNvPr id="17" name="Rectangle: Rounded Corners 16"/>
              <p:cNvSpPr/>
              <p:nvPr/>
            </p:nvSpPr>
            <p:spPr>
              <a:xfrm>
                <a:off x="9870594" y="4096783"/>
                <a:ext cx="987037" cy="1578550"/>
              </a:xfrm>
              <a:prstGeom prst="roundRect">
                <a:avLst>
                  <a:gd name="adj" fmla="val 7576"/>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p:cNvGrpSpPr/>
              <p:nvPr/>
            </p:nvGrpSpPr>
            <p:grpSpPr>
              <a:xfrm>
                <a:off x="10040340" y="4272898"/>
                <a:ext cx="647543" cy="188007"/>
                <a:chOff x="10040340" y="4272898"/>
                <a:chExt cx="647543" cy="188007"/>
              </a:xfrm>
            </p:grpSpPr>
            <p:sp>
              <p:nvSpPr>
                <p:cNvPr id="25" name="Rectangle: Rounded Corners 24"/>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Oval 25"/>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9" name="Group 18"/>
              <p:cNvGrpSpPr/>
              <p:nvPr/>
            </p:nvGrpSpPr>
            <p:grpSpPr>
              <a:xfrm>
                <a:off x="10040340" y="4533545"/>
                <a:ext cx="647543" cy="188007"/>
                <a:chOff x="10040340" y="4272898"/>
                <a:chExt cx="647543" cy="188007"/>
              </a:xfrm>
            </p:grpSpPr>
            <p:sp>
              <p:nvSpPr>
                <p:cNvPr id="23" name="Rectangle: Rounded Corners 22"/>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Oval 23"/>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0" name="Group 19"/>
              <p:cNvGrpSpPr/>
              <p:nvPr/>
            </p:nvGrpSpPr>
            <p:grpSpPr>
              <a:xfrm>
                <a:off x="10040340" y="4786108"/>
                <a:ext cx="647543" cy="188007"/>
                <a:chOff x="10040340" y="4272898"/>
                <a:chExt cx="647543" cy="188007"/>
              </a:xfrm>
            </p:grpSpPr>
            <p:sp>
              <p:nvSpPr>
                <p:cNvPr id="21" name="Rectangle: Rounded Corners 20"/>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Oval 21"/>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62" name="Freeform 6"/>
            <p:cNvSpPr>
              <a:spLocks/>
            </p:cNvSpPr>
            <p:nvPr/>
          </p:nvSpPr>
          <p:spPr bwMode="auto">
            <a:xfrm>
              <a:off x="6142168" y="4541030"/>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7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Freeform 6"/>
            <p:cNvSpPr>
              <a:spLocks/>
            </p:cNvSpPr>
            <p:nvPr/>
          </p:nvSpPr>
          <p:spPr bwMode="auto">
            <a:xfrm>
              <a:off x="6870962"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7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Freeform 6"/>
            <p:cNvSpPr>
              <a:spLocks/>
            </p:cNvSpPr>
            <p:nvPr/>
          </p:nvSpPr>
          <p:spPr bwMode="auto">
            <a:xfrm>
              <a:off x="9598919"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tx1">
                <a:lumMod val="75000"/>
                <a:lumOff val="2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6"/>
            <p:cNvSpPr>
              <a:spLocks/>
            </p:cNvSpPr>
            <p:nvPr/>
          </p:nvSpPr>
          <p:spPr bwMode="auto">
            <a:xfrm>
              <a:off x="9127198"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tx1">
                <a:lumMod val="75000"/>
                <a:lumOff val="2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Freeform 6"/>
            <p:cNvSpPr>
              <a:spLocks/>
            </p:cNvSpPr>
            <p:nvPr/>
          </p:nvSpPr>
          <p:spPr bwMode="auto">
            <a:xfrm>
              <a:off x="10087545" y="439664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tx1">
                <a:lumMod val="75000"/>
                <a:lumOff val="2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Freeform 6"/>
            <p:cNvSpPr>
              <a:spLocks/>
            </p:cNvSpPr>
            <p:nvPr/>
          </p:nvSpPr>
          <p:spPr bwMode="auto">
            <a:xfrm>
              <a:off x="9359162"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7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Freeform 6"/>
            <p:cNvSpPr>
              <a:spLocks/>
            </p:cNvSpPr>
            <p:nvPr/>
          </p:nvSpPr>
          <p:spPr bwMode="auto">
            <a:xfrm>
              <a:off x="9888078" y="4544856"/>
              <a:ext cx="375712" cy="846571"/>
            </a:xfrm>
            <a:custGeom>
              <a:avLst/>
              <a:gdLst>
                <a:gd name="T0" fmla="*/ 306 w 390"/>
                <a:gd name="T1" fmla="*/ 159 h 879"/>
                <a:gd name="T2" fmla="*/ 306 w 390"/>
                <a:gd name="T3" fmla="*/ 159 h 879"/>
                <a:gd name="T4" fmla="*/ 306 w 390"/>
                <a:gd name="T5" fmla="*/ 159 h 879"/>
                <a:gd name="T6" fmla="*/ 222 w 390"/>
                <a:gd name="T7" fmla="*/ 152 h 879"/>
                <a:gd name="T8" fmla="*/ 222 w 390"/>
                <a:gd name="T9" fmla="*/ 139 h 879"/>
                <a:gd name="T10" fmla="*/ 240 w 390"/>
                <a:gd name="T11" fmla="*/ 117 h 879"/>
                <a:gd name="T12" fmla="*/ 240 w 390"/>
                <a:gd name="T13" fmla="*/ 98 h 879"/>
                <a:gd name="T14" fmla="*/ 248 w 390"/>
                <a:gd name="T15" fmla="*/ 90 h 879"/>
                <a:gd name="T16" fmla="*/ 248 w 390"/>
                <a:gd name="T17" fmla="*/ 73 h 879"/>
                <a:gd name="T18" fmla="*/ 243 w 390"/>
                <a:gd name="T19" fmla="*/ 66 h 879"/>
                <a:gd name="T20" fmla="*/ 253 w 390"/>
                <a:gd name="T21" fmla="*/ 43 h 879"/>
                <a:gd name="T22" fmla="*/ 221 w 390"/>
                <a:gd name="T23" fmla="*/ 12 h 879"/>
                <a:gd name="T24" fmla="*/ 220 w 390"/>
                <a:gd name="T25" fmla="*/ 12 h 879"/>
                <a:gd name="T26" fmla="*/ 185 w 390"/>
                <a:gd name="T27" fmla="*/ 0 h 879"/>
                <a:gd name="T28" fmla="*/ 136 w 390"/>
                <a:gd name="T29" fmla="*/ 41 h 879"/>
                <a:gd name="T30" fmla="*/ 146 w 390"/>
                <a:gd name="T31" fmla="*/ 66 h 879"/>
                <a:gd name="T32" fmla="*/ 139 w 390"/>
                <a:gd name="T33" fmla="*/ 73 h 879"/>
                <a:gd name="T34" fmla="*/ 139 w 390"/>
                <a:gd name="T35" fmla="*/ 90 h 879"/>
                <a:gd name="T36" fmla="*/ 147 w 390"/>
                <a:gd name="T37" fmla="*/ 98 h 879"/>
                <a:gd name="T38" fmla="*/ 147 w 390"/>
                <a:gd name="T39" fmla="*/ 117 h 879"/>
                <a:gd name="T40" fmla="*/ 167 w 390"/>
                <a:gd name="T41" fmla="*/ 139 h 879"/>
                <a:gd name="T42" fmla="*/ 167 w 390"/>
                <a:gd name="T43" fmla="*/ 152 h 879"/>
                <a:gd name="T44" fmla="*/ 83 w 390"/>
                <a:gd name="T45" fmla="*/ 159 h 879"/>
                <a:gd name="T46" fmla="*/ 83 w 390"/>
                <a:gd name="T47" fmla="*/ 162 h 879"/>
                <a:gd name="T48" fmla="*/ 0 w 390"/>
                <a:gd name="T49" fmla="*/ 461 h 879"/>
                <a:gd name="T50" fmla="*/ 7 w 390"/>
                <a:gd name="T51" fmla="*/ 461 h 879"/>
                <a:gd name="T52" fmla="*/ 7 w 390"/>
                <a:gd name="T53" fmla="*/ 483 h 879"/>
                <a:gd name="T54" fmla="*/ 24 w 390"/>
                <a:gd name="T55" fmla="*/ 500 h 879"/>
                <a:gd name="T56" fmla="*/ 42 w 390"/>
                <a:gd name="T57" fmla="*/ 483 h 879"/>
                <a:gd name="T58" fmla="*/ 42 w 390"/>
                <a:gd name="T59" fmla="*/ 461 h 879"/>
                <a:gd name="T60" fmla="*/ 48 w 390"/>
                <a:gd name="T61" fmla="*/ 461 h 879"/>
                <a:gd name="T62" fmla="*/ 83 w 390"/>
                <a:gd name="T63" fmla="*/ 294 h 879"/>
                <a:gd name="T64" fmla="*/ 83 w 390"/>
                <a:gd name="T65" fmla="*/ 532 h 879"/>
                <a:gd name="T66" fmla="*/ 112 w 390"/>
                <a:gd name="T67" fmla="*/ 532 h 879"/>
                <a:gd name="T68" fmla="*/ 123 w 390"/>
                <a:gd name="T69" fmla="*/ 851 h 879"/>
                <a:gd name="T70" fmla="*/ 133 w 390"/>
                <a:gd name="T71" fmla="*/ 851 h 879"/>
                <a:gd name="T72" fmla="*/ 118 w 390"/>
                <a:gd name="T73" fmla="*/ 879 h 879"/>
                <a:gd name="T74" fmla="*/ 187 w 390"/>
                <a:gd name="T75" fmla="*/ 879 h 879"/>
                <a:gd name="T76" fmla="*/ 172 w 390"/>
                <a:gd name="T77" fmla="*/ 851 h 879"/>
                <a:gd name="T78" fmla="*/ 182 w 390"/>
                <a:gd name="T79" fmla="*/ 851 h 879"/>
                <a:gd name="T80" fmla="*/ 192 w 390"/>
                <a:gd name="T81" fmla="*/ 532 h 879"/>
                <a:gd name="T82" fmla="*/ 196 w 390"/>
                <a:gd name="T83" fmla="*/ 532 h 879"/>
                <a:gd name="T84" fmla="*/ 207 w 390"/>
                <a:gd name="T85" fmla="*/ 851 h 879"/>
                <a:gd name="T86" fmla="*/ 217 w 390"/>
                <a:gd name="T87" fmla="*/ 851 h 879"/>
                <a:gd name="T88" fmla="*/ 202 w 390"/>
                <a:gd name="T89" fmla="*/ 879 h 879"/>
                <a:gd name="T90" fmla="*/ 271 w 390"/>
                <a:gd name="T91" fmla="*/ 879 h 879"/>
                <a:gd name="T92" fmla="*/ 256 w 390"/>
                <a:gd name="T93" fmla="*/ 851 h 879"/>
                <a:gd name="T94" fmla="*/ 266 w 390"/>
                <a:gd name="T95" fmla="*/ 851 h 879"/>
                <a:gd name="T96" fmla="*/ 276 w 390"/>
                <a:gd name="T97" fmla="*/ 532 h 879"/>
                <a:gd name="T98" fmla="*/ 306 w 390"/>
                <a:gd name="T99" fmla="*/ 532 h 879"/>
                <a:gd name="T100" fmla="*/ 306 w 390"/>
                <a:gd name="T101" fmla="*/ 289 h 879"/>
                <a:gd name="T102" fmla="*/ 342 w 390"/>
                <a:gd name="T103" fmla="*/ 461 h 879"/>
                <a:gd name="T104" fmla="*/ 348 w 390"/>
                <a:gd name="T105" fmla="*/ 461 h 879"/>
                <a:gd name="T106" fmla="*/ 348 w 390"/>
                <a:gd name="T107" fmla="*/ 483 h 879"/>
                <a:gd name="T108" fmla="*/ 366 w 390"/>
                <a:gd name="T109" fmla="*/ 500 h 879"/>
                <a:gd name="T110" fmla="*/ 383 w 390"/>
                <a:gd name="T111" fmla="*/ 483 h 879"/>
                <a:gd name="T112" fmla="*/ 383 w 390"/>
                <a:gd name="T113" fmla="*/ 461 h 879"/>
                <a:gd name="T114" fmla="*/ 390 w 390"/>
                <a:gd name="T115" fmla="*/ 461 h 879"/>
                <a:gd name="T116" fmla="*/ 306 w 390"/>
                <a:gd name="T117" fmla="*/ 159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0" h="879">
                  <a:moveTo>
                    <a:pt x="306" y="159"/>
                  </a:moveTo>
                  <a:cubicBezTo>
                    <a:pt x="306" y="159"/>
                    <a:pt x="306" y="159"/>
                    <a:pt x="306" y="159"/>
                  </a:cubicBezTo>
                  <a:cubicBezTo>
                    <a:pt x="306" y="159"/>
                    <a:pt x="306" y="159"/>
                    <a:pt x="306" y="159"/>
                  </a:cubicBezTo>
                  <a:cubicBezTo>
                    <a:pt x="222" y="152"/>
                    <a:pt x="222" y="152"/>
                    <a:pt x="222" y="152"/>
                  </a:cubicBezTo>
                  <a:cubicBezTo>
                    <a:pt x="222" y="139"/>
                    <a:pt x="222" y="139"/>
                    <a:pt x="222" y="139"/>
                  </a:cubicBezTo>
                  <a:cubicBezTo>
                    <a:pt x="232" y="137"/>
                    <a:pt x="240" y="128"/>
                    <a:pt x="240" y="117"/>
                  </a:cubicBezTo>
                  <a:cubicBezTo>
                    <a:pt x="240" y="98"/>
                    <a:pt x="240" y="98"/>
                    <a:pt x="240" y="98"/>
                  </a:cubicBezTo>
                  <a:cubicBezTo>
                    <a:pt x="244" y="98"/>
                    <a:pt x="248" y="95"/>
                    <a:pt x="248" y="90"/>
                  </a:cubicBezTo>
                  <a:cubicBezTo>
                    <a:pt x="248" y="73"/>
                    <a:pt x="248" y="73"/>
                    <a:pt x="248" y="73"/>
                  </a:cubicBezTo>
                  <a:cubicBezTo>
                    <a:pt x="248" y="70"/>
                    <a:pt x="246" y="67"/>
                    <a:pt x="243" y="66"/>
                  </a:cubicBezTo>
                  <a:cubicBezTo>
                    <a:pt x="249" y="60"/>
                    <a:pt x="253" y="52"/>
                    <a:pt x="253" y="43"/>
                  </a:cubicBezTo>
                  <a:cubicBezTo>
                    <a:pt x="253" y="26"/>
                    <a:pt x="238" y="12"/>
                    <a:pt x="221" y="12"/>
                  </a:cubicBezTo>
                  <a:cubicBezTo>
                    <a:pt x="221" y="12"/>
                    <a:pt x="220" y="12"/>
                    <a:pt x="220" y="12"/>
                  </a:cubicBezTo>
                  <a:cubicBezTo>
                    <a:pt x="211" y="4"/>
                    <a:pt x="199" y="0"/>
                    <a:pt x="185" y="0"/>
                  </a:cubicBezTo>
                  <a:cubicBezTo>
                    <a:pt x="158" y="0"/>
                    <a:pt x="136" y="18"/>
                    <a:pt x="136" y="41"/>
                  </a:cubicBezTo>
                  <a:cubicBezTo>
                    <a:pt x="136" y="50"/>
                    <a:pt x="140" y="59"/>
                    <a:pt x="146" y="66"/>
                  </a:cubicBezTo>
                  <a:cubicBezTo>
                    <a:pt x="142" y="66"/>
                    <a:pt x="139" y="69"/>
                    <a:pt x="139" y="73"/>
                  </a:cubicBezTo>
                  <a:cubicBezTo>
                    <a:pt x="139" y="90"/>
                    <a:pt x="139" y="90"/>
                    <a:pt x="139" y="90"/>
                  </a:cubicBezTo>
                  <a:cubicBezTo>
                    <a:pt x="139" y="95"/>
                    <a:pt x="143" y="98"/>
                    <a:pt x="147" y="98"/>
                  </a:cubicBezTo>
                  <a:cubicBezTo>
                    <a:pt x="147" y="117"/>
                    <a:pt x="147" y="117"/>
                    <a:pt x="147" y="117"/>
                  </a:cubicBezTo>
                  <a:cubicBezTo>
                    <a:pt x="147" y="128"/>
                    <a:pt x="156" y="138"/>
                    <a:pt x="167" y="139"/>
                  </a:cubicBezTo>
                  <a:cubicBezTo>
                    <a:pt x="167" y="152"/>
                    <a:pt x="167" y="152"/>
                    <a:pt x="167" y="152"/>
                  </a:cubicBezTo>
                  <a:cubicBezTo>
                    <a:pt x="83" y="159"/>
                    <a:pt x="83" y="159"/>
                    <a:pt x="83" y="159"/>
                  </a:cubicBezTo>
                  <a:cubicBezTo>
                    <a:pt x="83" y="162"/>
                    <a:pt x="83" y="162"/>
                    <a:pt x="83" y="162"/>
                  </a:cubicBezTo>
                  <a:cubicBezTo>
                    <a:pt x="38" y="258"/>
                    <a:pt x="11" y="355"/>
                    <a:pt x="0" y="461"/>
                  </a:cubicBezTo>
                  <a:cubicBezTo>
                    <a:pt x="7" y="461"/>
                    <a:pt x="7" y="461"/>
                    <a:pt x="7" y="461"/>
                  </a:cubicBezTo>
                  <a:cubicBezTo>
                    <a:pt x="7" y="483"/>
                    <a:pt x="7" y="483"/>
                    <a:pt x="7" y="483"/>
                  </a:cubicBezTo>
                  <a:cubicBezTo>
                    <a:pt x="7" y="492"/>
                    <a:pt x="15" y="500"/>
                    <a:pt x="24" y="500"/>
                  </a:cubicBezTo>
                  <a:cubicBezTo>
                    <a:pt x="34" y="500"/>
                    <a:pt x="42" y="492"/>
                    <a:pt x="42" y="483"/>
                  </a:cubicBezTo>
                  <a:cubicBezTo>
                    <a:pt x="42" y="461"/>
                    <a:pt x="42" y="461"/>
                    <a:pt x="42" y="461"/>
                  </a:cubicBezTo>
                  <a:cubicBezTo>
                    <a:pt x="48" y="461"/>
                    <a:pt x="48" y="461"/>
                    <a:pt x="48" y="461"/>
                  </a:cubicBezTo>
                  <a:cubicBezTo>
                    <a:pt x="54" y="403"/>
                    <a:pt x="66" y="348"/>
                    <a:pt x="83" y="294"/>
                  </a:cubicBezTo>
                  <a:cubicBezTo>
                    <a:pt x="83" y="532"/>
                    <a:pt x="83" y="532"/>
                    <a:pt x="83" y="532"/>
                  </a:cubicBezTo>
                  <a:cubicBezTo>
                    <a:pt x="112" y="532"/>
                    <a:pt x="112" y="532"/>
                    <a:pt x="112" y="532"/>
                  </a:cubicBezTo>
                  <a:cubicBezTo>
                    <a:pt x="123" y="851"/>
                    <a:pt x="123" y="851"/>
                    <a:pt x="123" y="851"/>
                  </a:cubicBezTo>
                  <a:cubicBezTo>
                    <a:pt x="133" y="851"/>
                    <a:pt x="133" y="851"/>
                    <a:pt x="133" y="851"/>
                  </a:cubicBezTo>
                  <a:cubicBezTo>
                    <a:pt x="124" y="857"/>
                    <a:pt x="118" y="867"/>
                    <a:pt x="118" y="879"/>
                  </a:cubicBezTo>
                  <a:cubicBezTo>
                    <a:pt x="187" y="879"/>
                    <a:pt x="187" y="879"/>
                    <a:pt x="187" y="879"/>
                  </a:cubicBezTo>
                  <a:cubicBezTo>
                    <a:pt x="187" y="867"/>
                    <a:pt x="181" y="857"/>
                    <a:pt x="172" y="851"/>
                  </a:cubicBezTo>
                  <a:cubicBezTo>
                    <a:pt x="182" y="851"/>
                    <a:pt x="182" y="851"/>
                    <a:pt x="182" y="851"/>
                  </a:cubicBezTo>
                  <a:cubicBezTo>
                    <a:pt x="192" y="532"/>
                    <a:pt x="192" y="532"/>
                    <a:pt x="192" y="532"/>
                  </a:cubicBezTo>
                  <a:cubicBezTo>
                    <a:pt x="196" y="532"/>
                    <a:pt x="196" y="532"/>
                    <a:pt x="196" y="532"/>
                  </a:cubicBezTo>
                  <a:cubicBezTo>
                    <a:pt x="207" y="851"/>
                    <a:pt x="207" y="851"/>
                    <a:pt x="207" y="851"/>
                  </a:cubicBezTo>
                  <a:cubicBezTo>
                    <a:pt x="217" y="851"/>
                    <a:pt x="217" y="851"/>
                    <a:pt x="217" y="851"/>
                  </a:cubicBezTo>
                  <a:cubicBezTo>
                    <a:pt x="208" y="857"/>
                    <a:pt x="202" y="867"/>
                    <a:pt x="202" y="879"/>
                  </a:cubicBezTo>
                  <a:cubicBezTo>
                    <a:pt x="271" y="879"/>
                    <a:pt x="271" y="879"/>
                    <a:pt x="271" y="879"/>
                  </a:cubicBezTo>
                  <a:cubicBezTo>
                    <a:pt x="271" y="867"/>
                    <a:pt x="265" y="857"/>
                    <a:pt x="256" y="851"/>
                  </a:cubicBezTo>
                  <a:cubicBezTo>
                    <a:pt x="266" y="851"/>
                    <a:pt x="266" y="851"/>
                    <a:pt x="266" y="851"/>
                  </a:cubicBezTo>
                  <a:cubicBezTo>
                    <a:pt x="276" y="532"/>
                    <a:pt x="276" y="532"/>
                    <a:pt x="276" y="532"/>
                  </a:cubicBezTo>
                  <a:cubicBezTo>
                    <a:pt x="306" y="532"/>
                    <a:pt x="306" y="532"/>
                    <a:pt x="306" y="532"/>
                  </a:cubicBezTo>
                  <a:cubicBezTo>
                    <a:pt x="306" y="289"/>
                    <a:pt x="306" y="289"/>
                    <a:pt x="306" y="289"/>
                  </a:cubicBezTo>
                  <a:cubicBezTo>
                    <a:pt x="323" y="345"/>
                    <a:pt x="336" y="401"/>
                    <a:pt x="342" y="461"/>
                  </a:cubicBezTo>
                  <a:cubicBezTo>
                    <a:pt x="348" y="461"/>
                    <a:pt x="348" y="461"/>
                    <a:pt x="348" y="461"/>
                  </a:cubicBezTo>
                  <a:cubicBezTo>
                    <a:pt x="348" y="483"/>
                    <a:pt x="348" y="483"/>
                    <a:pt x="348" y="483"/>
                  </a:cubicBezTo>
                  <a:cubicBezTo>
                    <a:pt x="348" y="492"/>
                    <a:pt x="356" y="500"/>
                    <a:pt x="366" y="500"/>
                  </a:cubicBezTo>
                  <a:cubicBezTo>
                    <a:pt x="375" y="500"/>
                    <a:pt x="383" y="492"/>
                    <a:pt x="383" y="483"/>
                  </a:cubicBezTo>
                  <a:cubicBezTo>
                    <a:pt x="383" y="461"/>
                    <a:pt x="383" y="461"/>
                    <a:pt x="383" y="461"/>
                  </a:cubicBezTo>
                  <a:cubicBezTo>
                    <a:pt x="390" y="461"/>
                    <a:pt x="390" y="461"/>
                    <a:pt x="390" y="461"/>
                  </a:cubicBezTo>
                  <a:cubicBezTo>
                    <a:pt x="380" y="354"/>
                    <a:pt x="351" y="256"/>
                    <a:pt x="306" y="159"/>
                  </a:cubicBezTo>
                  <a:close/>
                </a:path>
              </a:pathLst>
            </a:custGeom>
            <a:solidFill>
              <a:schemeClr val="bg1">
                <a:lumMod val="75000"/>
              </a:scheme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 name="Group 50"/>
            <p:cNvGrpSpPr/>
            <p:nvPr/>
          </p:nvGrpSpPr>
          <p:grpSpPr>
            <a:xfrm>
              <a:off x="9646658" y="4819932"/>
              <a:ext cx="326294" cy="521835"/>
              <a:chOff x="9870594" y="4096783"/>
              <a:chExt cx="987037" cy="1578550"/>
            </a:xfrm>
          </p:grpSpPr>
          <p:sp>
            <p:nvSpPr>
              <p:cNvPr id="52" name="Rectangle: Rounded Corners 51"/>
              <p:cNvSpPr/>
              <p:nvPr/>
            </p:nvSpPr>
            <p:spPr>
              <a:xfrm>
                <a:off x="9870594" y="4096783"/>
                <a:ext cx="987037" cy="1578550"/>
              </a:xfrm>
              <a:prstGeom prst="roundRect">
                <a:avLst>
                  <a:gd name="adj" fmla="val 7576"/>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p:cNvGrpSpPr/>
              <p:nvPr/>
            </p:nvGrpSpPr>
            <p:grpSpPr>
              <a:xfrm>
                <a:off x="10040340" y="4272898"/>
                <a:ext cx="647543" cy="188007"/>
                <a:chOff x="10040340" y="4272898"/>
                <a:chExt cx="647543" cy="188007"/>
              </a:xfrm>
            </p:grpSpPr>
            <p:sp>
              <p:nvSpPr>
                <p:cNvPr id="60" name="Rectangle: Rounded Corners 59"/>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Oval 60"/>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 name="Group 53"/>
              <p:cNvGrpSpPr/>
              <p:nvPr/>
            </p:nvGrpSpPr>
            <p:grpSpPr>
              <a:xfrm>
                <a:off x="10040340" y="4533545"/>
                <a:ext cx="647543" cy="188007"/>
                <a:chOff x="10040340" y="4272898"/>
                <a:chExt cx="647543" cy="188007"/>
              </a:xfrm>
            </p:grpSpPr>
            <p:sp>
              <p:nvSpPr>
                <p:cNvPr id="58" name="Rectangle: Rounded Corners 57"/>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9" name="Oval 58"/>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 name="Group 54"/>
              <p:cNvGrpSpPr/>
              <p:nvPr/>
            </p:nvGrpSpPr>
            <p:grpSpPr>
              <a:xfrm>
                <a:off x="10040340" y="4786108"/>
                <a:ext cx="647543" cy="188007"/>
                <a:chOff x="10040340" y="4272898"/>
                <a:chExt cx="647543" cy="188007"/>
              </a:xfrm>
            </p:grpSpPr>
            <p:sp>
              <p:nvSpPr>
                <p:cNvPr id="56" name="Rectangle: Rounded Corners 55"/>
                <p:cNvSpPr/>
                <p:nvPr/>
              </p:nvSpPr>
              <p:spPr>
                <a:xfrm>
                  <a:off x="10040340" y="4272898"/>
                  <a:ext cx="647543" cy="188007"/>
                </a:xfrm>
                <a:prstGeom prst="roundRect">
                  <a:avLst>
                    <a:gd name="adj" fmla="val 50000"/>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Oval 56"/>
                <p:cNvSpPr/>
                <p:nvPr/>
              </p:nvSpPr>
              <p:spPr>
                <a:xfrm>
                  <a:off x="10066946" y="4294263"/>
                  <a:ext cx="141005" cy="141005"/>
                </a:xfrm>
                <a:prstGeom prst="ellipse">
                  <a:avLst/>
                </a:prstGeom>
                <a:solidFill>
                  <a:srgbClr val="B8D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87" name="TextBox 86"/>
          <p:cNvSpPr txBox="1"/>
          <p:nvPr/>
        </p:nvSpPr>
        <p:spPr>
          <a:xfrm rot="16200000">
            <a:off x="389835" y="3063576"/>
            <a:ext cx="487532" cy="28630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Cost</a:t>
            </a:r>
          </a:p>
        </p:txBody>
      </p:sp>
      <p:cxnSp>
        <p:nvCxnSpPr>
          <p:cNvPr id="88" name="Straight Connector 87"/>
          <p:cNvCxnSpPr/>
          <p:nvPr/>
        </p:nvCxnSpPr>
        <p:spPr>
          <a:xfrm>
            <a:off x="849528" y="1800713"/>
            <a:ext cx="0" cy="2934041"/>
          </a:xfrm>
          <a:prstGeom prst="line">
            <a:avLst/>
          </a:prstGeom>
          <a:ln w="12700">
            <a:solidFill>
              <a:srgbClr val="0B8172"/>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933485" y="4569653"/>
            <a:ext cx="1171733" cy="1554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p:cNvSpPr/>
          <p:nvPr/>
        </p:nvSpPr>
        <p:spPr>
          <a:xfrm>
            <a:off x="2203138" y="4099367"/>
            <a:ext cx="1171733" cy="6257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5" name="Rectangle 94"/>
          <p:cNvSpPr/>
          <p:nvPr/>
        </p:nvSpPr>
        <p:spPr>
          <a:xfrm>
            <a:off x="3472791" y="2373653"/>
            <a:ext cx="1171733" cy="23514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Arrow: Right 95"/>
          <p:cNvSpPr/>
          <p:nvPr/>
        </p:nvSpPr>
        <p:spPr>
          <a:xfrm rot="16200000">
            <a:off x="2160545" y="3438057"/>
            <a:ext cx="472558" cy="75894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Arrow: Right 96"/>
          <p:cNvSpPr/>
          <p:nvPr/>
        </p:nvSpPr>
        <p:spPr>
          <a:xfrm rot="16200000">
            <a:off x="3427525" y="1710058"/>
            <a:ext cx="472558" cy="75894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p:cNvSpPr txBox="1"/>
          <p:nvPr/>
        </p:nvSpPr>
        <p:spPr>
          <a:xfrm>
            <a:off x="3504237" y="1929199"/>
            <a:ext cx="322405"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t>
            </a:r>
          </a:p>
        </p:txBody>
      </p:sp>
      <p:sp>
        <p:nvSpPr>
          <p:cNvPr id="99" name="TextBox 98"/>
          <p:cNvSpPr txBox="1"/>
          <p:nvPr/>
        </p:nvSpPr>
        <p:spPr>
          <a:xfrm>
            <a:off x="2229060" y="3677126"/>
            <a:ext cx="322405"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prstClr val="white"/>
                </a:solidFill>
                <a:effectLst/>
                <a:uLnTx/>
                <a:uFillTx/>
                <a:latin typeface="Segoe UI Semibold" panose="020B0702040204020203" pitchFamily="34" charset="0"/>
                <a:ea typeface="+mn-ea"/>
                <a:cs typeface="Segoe UI Semibold" panose="020B0702040204020203" pitchFamily="34" charset="0"/>
              </a:rPr>
              <a:t>$</a:t>
            </a:r>
          </a:p>
        </p:txBody>
      </p:sp>
      <p:sp>
        <p:nvSpPr>
          <p:cNvPr id="100" name="TextBox 99"/>
          <p:cNvSpPr txBox="1"/>
          <p:nvPr/>
        </p:nvSpPr>
        <p:spPr>
          <a:xfrm>
            <a:off x="3997408" y="1996968"/>
            <a:ext cx="539849"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10x</a:t>
            </a:r>
          </a:p>
        </p:txBody>
      </p:sp>
      <p:sp>
        <p:nvSpPr>
          <p:cNvPr id="101" name="TextBox 100"/>
          <p:cNvSpPr txBox="1"/>
          <p:nvPr/>
        </p:nvSpPr>
        <p:spPr>
          <a:xfrm>
            <a:off x="2738252" y="3746705"/>
            <a:ext cx="443388" cy="38230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3x</a:t>
            </a:r>
          </a:p>
        </p:txBody>
      </p:sp>
      <p:sp>
        <p:nvSpPr>
          <p:cNvPr id="102" name="TextBox 101"/>
          <p:cNvSpPr txBox="1"/>
          <p:nvPr/>
        </p:nvSpPr>
        <p:spPr>
          <a:xfrm>
            <a:off x="977441" y="4810954"/>
            <a:ext cx="961657" cy="28630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Cosmos DB</a:t>
            </a:r>
          </a:p>
        </p:txBody>
      </p:sp>
      <p:sp>
        <p:nvSpPr>
          <p:cNvPr id="103" name="TextBox 102"/>
          <p:cNvSpPr txBox="1"/>
          <p:nvPr/>
        </p:nvSpPr>
        <p:spPr>
          <a:xfrm>
            <a:off x="2280315" y="4810954"/>
            <a:ext cx="946942" cy="28630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DynamoDB</a:t>
            </a:r>
          </a:p>
        </p:txBody>
      </p:sp>
      <p:sp>
        <p:nvSpPr>
          <p:cNvPr id="104" name="TextBox 103"/>
          <p:cNvSpPr txBox="1"/>
          <p:nvPr/>
        </p:nvSpPr>
        <p:spPr>
          <a:xfrm>
            <a:off x="3544523" y="4810954"/>
            <a:ext cx="1090881" cy="670577"/>
          </a:xfrm>
          <a:prstGeom prst="rect">
            <a:avLst/>
          </a:prstGeom>
          <a:noFill/>
        </p:spPr>
        <p:txBody>
          <a:bodyPr wrap="non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On-premises </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MongoDB/</a:t>
            </a:r>
          </a:p>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Cassandra</a:t>
            </a:r>
          </a:p>
        </p:txBody>
      </p:sp>
      <p:cxnSp>
        <p:nvCxnSpPr>
          <p:cNvPr id="105" name="Straight Connector 104"/>
          <p:cNvCxnSpPr/>
          <p:nvPr/>
        </p:nvCxnSpPr>
        <p:spPr>
          <a:xfrm flipV="1">
            <a:off x="849529" y="4732949"/>
            <a:ext cx="3968481" cy="1"/>
          </a:xfrm>
          <a:prstGeom prst="line">
            <a:avLst/>
          </a:prstGeom>
          <a:ln w="12700">
            <a:solidFill>
              <a:srgbClr val="0B8172"/>
            </a:solidFill>
          </a:ln>
        </p:spPr>
        <p:style>
          <a:lnRef idx="1">
            <a:schemeClr val="accent1"/>
          </a:lnRef>
          <a:fillRef idx="0">
            <a:schemeClr val="accent1"/>
          </a:fillRef>
          <a:effectRef idx="0">
            <a:schemeClr val="accent1"/>
          </a:effectRef>
          <a:fontRef idx="minor">
            <a:schemeClr val="tx1"/>
          </a:fontRef>
        </p:style>
      </p:cxnSp>
      <p:sp>
        <p:nvSpPr>
          <p:cNvPr id="67" name="Title 1">
            <a:extLst>
              <a:ext uri="{FF2B5EF4-FFF2-40B4-BE49-F238E27FC236}">
                <a16:creationId xmlns:a16="http://schemas.microsoft.com/office/drawing/2014/main" id="{71D27FFF-0ED0-4D89-8DA9-592DF4550319}"/>
              </a:ext>
            </a:extLst>
          </p:cNvPr>
          <p:cNvSpPr txBox="1">
            <a:spLocks/>
          </p:cNvSpPr>
          <p:nvPr/>
        </p:nvSpPr>
        <p:spPr>
          <a:xfrm>
            <a:off x="883" y="498"/>
            <a:ext cx="12435592" cy="1289219"/>
          </a:xfrm>
          <a:prstGeom prst="rect">
            <a:avLst/>
          </a:prstGeom>
          <a:solidFill>
            <a:srgbClr val="0078D7"/>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err="1">
                <a:ln/>
                <a:solidFill>
                  <a:srgbClr val="FFFFFF"/>
                </a:solidFill>
                <a:effectLst/>
                <a:uLnTx/>
                <a:uFillTx/>
                <a:latin typeface="Segoe UI Light"/>
                <a:ea typeface="+mn-ea"/>
                <a:cs typeface="Segoe UI" pitchFamily="34" charset="0"/>
              </a:rPr>
              <a:t>CosmosDB</a:t>
            </a:r>
            <a:endParaRPr kumimoji="0" lang="en-US" sz="4800" b="0" i="0" u="none" strike="noStrike" kern="1200" cap="none" spc="0" normalizeH="0" baseline="0" noProof="0" dirty="0">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5868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Design for Azure Data Services</a:t>
            </a:r>
          </a:p>
        </p:txBody>
      </p:sp>
    </p:spTree>
    <p:extLst>
      <p:ext uri="{BB962C8B-B14F-4D97-AF65-F5344CB8AC3E}">
        <p14:creationId xmlns:p14="http://schemas.microsoft.com/office/powerpoint/2010/main" val="377180863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Additional Azure Services Included</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2" name="TextBox 1">
            <a:extLst>
              <a:ext uri="{FF2B5EF4-FFF2-40B4-BE49-F238E27FC236}">
                <a16:creationId xmlns:a16="http://schemas.microsoft.com/office/drawing/2014/main" id="{6BB8BC35-CBDB-4E8D-82C5-45DBC9836994}"/>
              </a:ext>
            </a:extLst>
          </p:cNvPr>
          <p:cNvSpPr txBox="1"/>
          <p:nvPr/>
        </p:nvSpPr>
        <p:spPr>
          <a:xfrm>
            <a:off x="410198" y="1538243"/>
            <a:ext cx="10955709" cy="2674578"/>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3"/>
              </a:rPr>
              <a:t>Data Catalog</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4"/>
              </a:rPr>
              <a:t>Azure Data Factory</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5"/>
              </a:rPr>
              <a:t>SQL Data Warehouse</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6"/>
              </a:rPr>
              <a:t>Azure Data Lake Analytics</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7"/>
              </a:rPr>
              <a:t>Azure Analysis Services</a:t>
            </a:r>
            <a:endParaRPr lang="en-US"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hlinkClick r:id="rId8"/>
              </a:rPr>
              <a:t>Azure HDInsight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0242326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181862"/>
          </a:xfrm>
        </p:spPr>
        <p:txBody>
          <a:bodyPr/>
          <a:lstStyle/>
          <a:p>
            <a:r>
              <a:rPr lang="en-US" dirty="0"/>
              <a:t>Hands-on Labs</a:t>
            </a:r>
          </a:p>
        </p:txBody>
      </p:sp>
    </p:spTree>
    <p:extLst>
      <p:ext uri="{BB962C8B-B14F-4D97-AF65-F5344CB8AC3E}">
        <p14:creationId xmlns:p14="http://schemas.microsoft.com/office/powerpoint/2010/main" val="53685907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Labs</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sp>
        <p:nvSpPr>
          <p:cNvPr id="2" name="TextBox 1">
            <a:extLst>
              <a:ext uri="{FF2B5EF4-FFF2-40B4-BE49-F238E27FC236}">
                <a16:creationId xmlns:a16="http://schemas.microsoft.com/office/drawing/2014/main" id="{D844BE7E-3F02-4496-BBE9-407B67B8B3DC}"/>
              </a:ext>
            </a:extLst>
          </p:cNvPr>
          <p:cNvSpPr txBox="1"/>
          <p:nvPr/>
        </p:nvSpPr>
        <p:spPr>
          <a:xfrm>
            <a:off x="615297" y="1760434"/>
            <a:ext cx="11579552" cy="3619452"/>
          </a:xfrm>
          <a:prstGeom prst="rect">
            <a:avLst/>
          </a:prstGeom>
          <a:noFill/>
        </p:spPr>
        <p:txBody>
          <a:bodyPr wrap="square" lIns="182880" tIns="146304" rIns="182880" bIns="146304" rtlCol="0">
            <a:spAutoFit/>
          </a:bodyPr>
          <a:lstStyle/>
          <a:p>
            <a:r>
              <a:rPr lang="en-US" b="1" dirty="0"/>
              <a:t>Create a storage account</a:t>
            </a:r>
            <a:endParaRPr lang="en-US" dirty="0"/>
          </a:p>
          <a:p>
            <a:r>
              <a:rPr lang="en-US" u="sng" dirty="0">
                <a:hlinkClick r:id="rId3"/>
              </a:rPr>
              <a:t>https://docs.microsoft.com/en-us/azure/storage/common/storage-quickstart-create-account?toc=%2Fazure%2Fstorage%2Fblobs%2Ftoc.json&amp;tabs=portal</a:t>
            </a:r>
            <a:r>
              <a:rPr lang="en-US" dirty="0"/>
              <a:t> </a:t>
            </a:r>
          </a:p>
          <a:p>
            <a:r>
              <a:rPr lang="en-US" dirty="0"/>
              <a:t> </a:t>
            </a:r>
          </a:p>
          <a:p>
            <a:r>
              <a:rPr lang="en-US" b="1" dirty="0"/>
              <a:t>Upload, download, and list blobs using the Azure portal</a:t>
            </a:r>
            <a:endParaRPr lang="en-US" dirty="0"/>
          </a:p>
          <a:p>
            <a:r>
              <a:rPr lang="en-US" u="sng" dirty="0">
                <a:hlinkClick r:id="rId4"/>
              </a:rPr>
              <a:t>https://docs.microsoft.com/en-us/azure/storage/blobs/storage-quickstart-blobs-portal</a:t>
            </a:r>
            <a:r>
              <a:rPr lang="en-US" dirty="0"/>
              <a:t> </a:t>
            </a:r>
          </a:p>
          <a:p>
            <a:r>
              <a:rPr lang="en-US" dirty="0"/>
              <a:t> </a:t>
            </a:r>
          </a:p>
          <a:p>
            <a:r>
              <a:rPr lang="en-US" b="1" dirty="0"/>
              <a:t>Create an Azure SQL database in the Azure portal</a:t>
            </a:r>
            <a:endParaRPr lang="en-US" dirty="0"/>
          </a:p>
          <a:p>
            <a:r>
              <a:rPr lang="en-US" u="sng" dirty="0">
                <a:hlinkClick r:id="rId5"/>
              </a:rPr>
              <a:t>https://docs.microsoft.com/en-us/azure/sql-database/sql-database-get-started-portal</a:t>
            </a:r>
            <a:r>
              <a:rPr lang="en-US" dirty="0"/>
              <a:t> </a:t>
            </a:r>
          </a:p>
          <a:p>
            <a:r>
              <a:rPr lang="en-US" dirty="0"/>
              <a:t> </a:t>
            </a:r>
          </a:p>
          <a:p>
            <a:r>
              <a:rPr lang="en-US" b="1" dirty="0"/>
              <a:t>Use the SQL Query editor to connect and query data</a:t>
            </a:r>
            <a:endParaRPr lang="en-US" dirty="0"/>
          </a:p>
          <a:p>
            <a:r>
              <a:rPr lang="en-US" u="sng" dirty="0">
                <a:hlinkClick r:id="rId6"/>
              </a:rPr>
              <a:t>https://docs.microsoft.com/en-us/azure/sql-database/sql-database-connect-query-portal</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192356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6568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3"/>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Storage Queues vs Service Bus Queues </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3" name="Table 2">
            <a:extLst>
              <a:ext uri="{FF2B5EF4-FFF2-40B4-BE49-F238E27FC236}">
                <a16:creationId xmlns:a16="http://schemas.microsoft.com/office/drawing/2014/main" id="{35FF05D4-B73F-4368-A395-290CFDCB8FDC}"/>
              </a:ext>
            </a:extLst>
          </p:cNvPr>
          <p:cNvGraphicFramePr>
            <a:graphicFrameLocks noGrp="1"/>
          </p:cNvGraphicFramePr>
          <p:nvPr>
            <p:extLst>
              <p:ext uri="{D42A27DB-BD31-4B8C-83A1-F6EECF244321}">
                <p14:modId xmlns:p14="http://schemas.microsoft.com/office/powerpoint/2010/main" val="2657042725"/>
              </p:ext>
            </p:extLst>
          </p:nvPr>
        </p:nvGraphicFramePr>
        <p:xfrm>
          <a:off x="424319" y="1885088"/>
          <a:ext cx="11587836" cy="4373152"/>
        </p:xfrm>
        <a:graphic>
          <a:graphicData uri="http://schemas.openxmlformats.org/drawingml/2006/table">
            <a:tbl>
              <a:tblPr firstRow="1" bandRow="1">
                <a:tableStyleId>{5C22544A-7EE6-4342-B048-85BDC9FD1C3A}</a:tableStyleId>
              </a:tblPr>
              <a:tblGrid>
                <a:gridCol w="2893845">
                  <a:extLst>
                    <a:ext uri="{9D8B030D-6E8A-4147-A177-3AD203B41FA5}">
                      <a16:colId xmlns:a16="http://schemas.microsoft.com/office/drawing/2014/main" val="1908332012"/>
                    </a:ext>
                  </a:extLst>
                </a:gridCol>
                <a:gridCol w="4551218">
                  <a:extLst>
                    <a:ext uri="{9D8B030D-6E8A-4147-A177-3AD203B41FA5}">
                      <a16:colId xmlns:a16="http://schemas.microsoft.com/office/drawing/2014/main" val="3901416376"/>
                    </a:ext>
                  </a:extLst>
                </a:gridCol>
                <a:gridCol w="4142773">
                  <a:extLst>
                    <a:ext uri="{9D8B030D-6E8A-4147-A177-3AD203B41FA5}">
                      <a16:colId xmlns:a16="http://schemas.microsoft.com/office/drawing/2014/main" val="4578725"/>
                    </a:ext>
                  </a:extLst>
                </a:gridCol>
              </a:tblGrid>
              <a:tr h="370840">
                <a:tc>
                  <a:txBody>
                    <a:bodyPr/>
                    <a:lstStyle/>
                    <a:p>
                      <a:pPr algn="l" fontAlgn="b"/>
                      <a:r>
                        <a:rPr lang="en-US" sz="1200" b="0" dirty="0">
                          <a:effectLst/>
                          <a:latin typeface="segoe-ui_semibold"/>
                        </a:rPr>
                        <a:t>Comparison Criteria</a:t>
                      </a:r>
                    </a:p>
                  </a:txBody>
                  <a:tcPr marL="87086" marR="87086" marT="65314" marB="65314" anchor="b"/>
                </a:tc>
                <a:tc>
                  <a:txBody>
                    <a:bodyPr/>
                    <a:lstStyle/>
                    <a:p>
                      <a:pPr algn="l" fontAlgn="b"/>
                      <a:r>
                        <a:rPr lang="en-US" sz="1200" b="0">
                          <a:effectLst/>
                          <a:latin typeface="segoe-ui_semibold"/>
                        </a:rPr>
                        <a:t>Storage queues</a:t>
                      </a:r>
                    </a:p>
                  </a:txBody>
                  <a:tcPr marL="87086" marR="87086" marT="65314" marB="65314" anchor="b"/>
                </a:tc>
                <a:tc>
                  <a:txBody>
                    <a:bodyPr/>
                    <a:lstStyle/>
                    <a:p>
                      <a:pPr algn="l" fontAlgn="b"/>
                      <a:r>
                        <a:rPr lang="en-US" sz="1200" b="0">
                          <a:effectLst/>
                          <a:latin typeface="segoe-ui_semibold"/>
                        </a:rPr>
                        <a:t>Service Bus Queues</a:t>
                      </a:r>
                    </a:p>
                  </a:txBody>
                  <a:tcPr marL="87086" marR="87086" marT="65314" marB="65314" anchor="b"/>
                </a:tc>
                <a:extLst>
                  <a:ext uri="{0D108BD9-81ED-4DB2-BD59-A6C34878D82A}">
                    <a16:rowId xmlns:a16="http://schemas.microsoft.com/office/drawing/2014/main" val="613968721"/>
                  </a:ext>
                </a:extLst>
              </a:tr>
              <a:tr h="370840">
                <a:tc>
                  <a:txBody>
                    <a:bodyPr/>
                    <a:lstStyle/>
                    <a:p>
                      <a:pPr fontAlgn="t"/>
                      <a:r>
                        <a:rPr lang="en-US" sz="1200" dirty="0">
                          <a:effectLst/>
                        </a:rPr>
                        <a:t>Maximum queue size</a:t>
                      </a:r>
                    </a:p>
                  </a:txBody>
                  <a:tcPr marL="87086" marR="87086" marT="65314" marB="65314"/>
                </a:tc>
                <a:tc>
                  <a:txBody>
                    <a:bodyPr/>
                    <a:lstStyle/>
                    <a:p>
                      <a:pPr fontAlgn="t"/>
                      <a:r>
                        <a:rPr lang="en-US" sz="1200" b="1" dirty="0">
                          <a:effectLst/>
                          <a:latin typeface="segoe-ui_bold"/>
                        </a:rPr>
                        <a:t>500 TB</a:t>
                      </a:r>
                      <a:br>
                        <a:rPr lang="en-US" sz="1200" dirty="0">
                          <a:effectLst/>
                        </a:rPr>
                      </a:br>
                      <a:br>
                        <a:rPr lang="en-US" sz="1200" dirty="0">
                          <a:effectLst/>
                        </a:rPr>
                      </a:br>
                      <a:r>
                        <a:rPr lang="en-US" sz="1200" dirty="0">
                          <a:effectLst/>
                        </a:rPr>
                        <a:t>(limited to a </a:t>
                      </a:r>
                      <a:r>
                        <a:rPr lang="en-US" sz="1200" u="none" strike="noStrike" dirty="0">
                          <a:solidFill>
                            <a:srgbClr val="0050C5"/>
                          </a:solidFill>
                          <a:effectLst/>
                          <a:hlinkClick r:id="rId3"/>
                        </a:rPr>
                        <a:t>single storage account capacity</a:t>
                      </a:r>
                      <a:r>
                        <a:rPr lang="en-US" sz="1200" dirty="0">
                          <a:effectLst/>
                        </a:rPr>
                        <a:t>)</a:t>
                      </a:r>
                    </a:p>
                  </a:txBody>
                  <a:tcPr marL="87086" marR="87086" marT="65314" marB="65314"/>
                </a:tc>
                <a:tc>
                  <a:txBody>
                    <a:bodyPr/>
                    <a:lstStyle/>
                    <a:p>
                      <a:pPr fontAlgn="t"/>
                      <a:r>
                        <a:rPr lang="en-US" sz="1200" b="1" dirty="0">
                          <a:effectLst/>
                          <a:latin typeface="segoe-ui_bold"/>
                        </a:rPr>
                        <a:t>1 GB to 80 GB</a:t>
                      </a:r>
                      <a:br>
                        <a:rPr lang="en-US" sz="1200" dirty="0">
                          <a:effectLst/>
                        </a:rPr>
                      </a:br>
                      <a:br>
                        <a:rPr lang="en-US" sz="1200" dirty="0">
                          <a:effectLst/>
                        </a:rPr>
                      </a:br>
                      <a:r>
                        <a:rPr lang="en-US" sz="1200" dirty="0">
                          <a:effectLst/>
                        </a:rPr>
                        <a:t>(defined upon creation of a queue and </a:t>
                      </a:r>
                      <a:r>
                        <a:rPr lang="en-US" sz="1200" u="none" strike="noStrike" dirty="0">
                          <a:solidFill>
                            <a:srgbClr val="0050C5"/>
                          </a:solidFill>
                          <a:effectLst/>
                          <a:hlinkClick r:id="rId4"/>
                        </a:rPr>
                        <a:t>enabling partitioning</a:t>
                      </a:r>
                      <a:r>
                        <a:rPr lang="en-US" sz="1200" dirty="0">
                          <a:effectLst/>
                        </a:rPr>
                        <a:t> – see the “Additional Information” section)</a:t>
                      </a:r>
                    </a:p>
                  </a:txBody>
                  <a:tcPr marL="87086" marR="87086" marT="65314" marB="65314"/>
                </a:tc>
                <a:extLst>
                  <a:ext uri="{0D108BD9-81ED-4DB2-BD59-A6C34878D82A}">
                    <a16:rowId xmlns:a16="http://schemas.microsoft.com/office/drawing/2014/main" val="3855546447"/>
                  </a:ext>
                </a:extLst>
              </a:tr>
              <a:tr h="370840">
                <a:tc>
                  <a:txBody>
                    <a:bodyPr/>
                    <a:lstStyle/>
                    <a:p>
                      <a:pPr fontAlgn="t"/>
                      <a:r>
                        <a:rPr lang="en-US" sz="1200">
                          <a:effectLst/>
                        </a:rPr>
                        <a:t>Maximum message size</a:t>
                      </a:r>
                    </a:p>
                  </a:txBody>
                  <a:tcPr marL="87086" marR="87086" marT="65314" marB="65314"/>
                </a:tc>
                <a:tc>
                  <a:txBody>
                    <a:bodyPr/>
                    <a:lstStyle/>
                    <a:p>
                      <a:pPr fontAlgn="t"/>
                      <a:r>
                        <a:rPr lang="en-US" sz="1200" b="1">
                          <a:effectLst/>
                          <a:latin typeface="segoe-ui_bold"/>
                        </a:rPr>
                        <a:t>64 KB</a:t>
                      </a:r>
                      <a:br>
                        <a:rPr lang="en-US" sz="1200">
                          <a:effectLst/>
                        </a:rPr>
                      </a:br>
                      <a:br>
                        <a:rPr lang="en-US" sz="1200">
                          <a:effectLst/>
                        </a:rPr>
                      </a:br>
                      <a:r>
                        <a:rPr lang="en-US" sz="1200">
                          <a:effectLst/>
                        </a:rPr>
                        <a:t>(48 KB when using </a:t>
                      </a:r>
                      <a:r>
                        <a:rPr lang="en-US" sz="1200" b="1">
                          <a:effectLst/>
                          <a:latin typeface="segoe-ui_bold"/>
                        </a:rPr>
                        <a:t>Base64</a:t>
                      </a:r>
                      <a:r>
                        <a:rPr lang="en-US" sz="1200">
                          <a:effectLst/>
                        </a:rPr>
                        <a:t> encoding)</a:t>
                      </a:r>
                      <a:br>
                        <a:rPr lang="en-US" sz="1200">
                          <a:effectLst/>
                        </a:rPr>
                      </a:br>
                      <a:br>
                        <a:rPr lang="en-US" sz="1200">
                          <a:effectLst/>
                        </a:rPr>
                      </a:br>
                      <a:r>
                        <a:rPr lang="en-US" sz="1200">
                          <a:effectLst/>
                        </a:rPr>
                        <a:t>Azure supports large messages by combining queues and blobs – at which point you can enqueue up to 200 GB for a single item.</a:t>
                      </a:r>
                    </a:p>
                  </a:txBody>
                  <a:tcPr marL="87086" marR="87086" marT="65314" marB="65314"/>
                </a:tc>
                <a:tc>
                  <a:txBody>
                    <a:bodyPr/>
                    <a:lstStyle/>
                    <a:p>
                      <a:pPr fontAlgn="t"/>
                      <a:r>
                        <a:rPr lang="en-US" sz="1200" b="1">
                          <a:effectLst/>
                          <a:latin typeface="segoe-ui_bold"/>
                        </a:rPr>
                        <a:t>256 KB</a:t>
                      </a:r>
                      <a:r>
                        <a:rPr lang="en-US" sz="1200">
                          <a:effectLst/>
                        </a:rPr>
                        <a:t> or </a:t>
                      </a:r>
                      <a:r>
                        <a:rPr lang="en-US" sz="1200" b="1">
                          <a:effectLst/>
                          <a:latin typeface="segoe-ui_bold"/>
                        </a:rPr>
                        <a:t>1 MB</a:t>
                      </a:r>
                      <a:br>
                        <a:rPr lang="en-US" sz="1200">
                          <a:effectLst/>
                        </a:rPr>
                      </a:br>
                      <a:br>
                        <a:rPr lang="en-US" sz="1200">
                          <a:effectLst/>
                        </a:rPr>
                      </a:br>
                      <a:r>
                        <a:rPr lang="en-US" sz="1200">
                          <a:effectLst/>
                        </a:rPr>
                        <a:t>(including both header and body, maximum header size: 64 KB).</a:t>
                      </a:r>
                      <a:br>
                        <a:rPr lang="en-US" sz="1200">
                          <a:effectLst/>
                        </a:rPr>
                      </a:br>
                      <a:br>
                        <a:rPr lang="en-US" sz="1200">
                          <a:effectLst/>
                        </a:rPr>
                      </a:br>
                      <a:r>
                        <a:rPr lang="en-US" sz="1200">
                          <a:effectLst/>
                        </a:rPr>
                        <a:t>Depends on the </a:t>
                      </a:r>
                      <a:r>
                        <a:rPr lang="en-US" sz="1200" u="none" strike="noStrike">
                          <a:solidFill>
                            <a:srgbClr val="0050C5"/>
                          </a:solidFill>
                          <a:effectLst/>
                          <a:hlinkClick r:id="rId5"/>
                        </a:rPr>
                        <a:t>service tier</a:t>
                      </a:r>
                      <a:r>
                        <a:rPr lang="en-US" sz="1200">
                          <a:effectLst/>
                        </a:rPr>
                        <a:t>.</a:t>
                      </a:r>
                    </a:p>
                  </a:txBody>
                  <a:tcPr marL="87086" marR="87086" marT="65314" marB="65314"/>
                </a:tc>
                <a:extLst>
                  <a:ext uri="{0D108BD9-81ED-4DB2-BD59-A6C34878D82A}">
                    <a16:rowId xmlns:a16="http://schemas.microsoft.com/office/drawing/2014/main" val="476554594"/>
                  </a:ext>
                </a:extLst>
              </a:tr>
              <a:tr h="370840">
                <a:tc>
                  <a:txBody>
                    <a:bodyPr/>
                    <a:lstStyle/>
                    <a:p>
                      <a:pPr fontAlgn="t"/>
                      <a:r>
                        <a:rPr lang="en-US" sz="1200">
                          <a:effectLst/>
                        </a:rPr>
                        <a:t>Maximum message TTL</a:t>
                      </a:r>
                    </a:p>
                  </a:txBody>
                  <a:tcPr marL="87086" marR="87086" marT="65314" marB="65314"/>
                </a:tc>
                <a:tc>
                  <a:txBody>
                    <a:bodyPr/>
                    <a:lstStyle/>
                    <a:p>
                      <a:pPr fontAlgn="t"/>
                      <a:r>
                        <a:rPr lang="en-US" sz="1200" b="1">
                          <a:effectLst/>
                          <a:latin typeface="segoe-ui_bold"/>
                        </a:rPr>
                        <a:t>7 days</a:t>
                      </a:r>
                      <a:endParaRPr lang="en-US" sz="1200">
                        <a:effectLst/>
                      </a:endParaRPr>
                    </a:p>
                  </a:txBody>
                  <a:tcPr marL="87086" marR="87086" marT="65314" marB="65314"/>
                </a:tc>
                <a:tc>
                  <a:txBody>
                    <a:bodyPr/>
                    <a:lstStyle/>
                    <a:p>
                      <a:pPr fontAlgn="t"/>
                      <a:r>
                        <a:rPr lang="en-US" sz="1200" b="1">
                          <a:effectLst/>
                          <a:latin typeface="segoe-ui_bold"/>
                        </a:rPr>
                        <a:t>TimeSpan.Max</a:t>
                      </a:r>
                      <a:endParaRPr lang="en-US" sz="1200">
                        <a:effectLst/>
                      </a:endParaRPr>
                    </a:p>
                  </a:txBody>
                  <a:tcPr marL="87086" marR="87086" marT="65314" marB="65314"/>
                </a:tc>
                <a:extLst>
                  <a:ext uri="{0D108BD9-81ED-4DB2-BD59-A6C34878D82A}">
                    <a16:rowId xmlns:a16="http://schemas.microsoft.com/office/drawing/2014/main" val="2991678815"/>
                  </a:ext>
                </a:extLst>
              </a:tr>
              <a:tr h="370840">
                <a:tc>
                  <a:txBody>
                    <a:bodyPr/>
                    <a:lstStyle/>
                    <a:p>
                      <a:pPr fontAlgn="t"/>
                      <a:r>
                        <a:rPr lang="en-US" sz="1200">
                          <a:effectLst/>
                        </a:rPr>
                        <a:t>Maximum number of queues</a:t>
                      </a:r>
                    </a:p>
                  </a:txBody>
                  <a:tcPr marL="87086" marR="87086" marT="65314" marB="65314"/>
                </a:tc>
                <a:tc>
                  <a:txBody>
                    <a:bodyPr/>
                    <a:lstStyle/>
                    <a:p>
                      <a:pPr fontAlgn="t"/>
                      <a:r>
                        <a:rPr lang="en-US" sz="1200" b="1">
                          <a:effectLst/>
                          <a:latin typeface="segoe-ui_bold"/>
                        </a:rPr>
                        <a:t>Unlimited</a:t>
                      </a:r>
                      <a:endParaRPr lang="en-US" sz="1200">
                        <a:effectLst/>
                      </a:endParaRPr>
                    </a:p>
                  </a:txBody>
                  <a:tcPr marL="87086" marR="87086" marT="65314" marB="65314"/>
                </a:tc>
                <a:tc>
                  <a:txBody>
                    <a:bodyPr/>
                    <a:lstStyle/>
                    <a:p>
                      <a:pPr fontAlgn="t"/>
                      <a:r>
                        <a:rPr lang="en-US" sz="1200" b="1">
                          <a:effectLst/>
                          <a:latin typeface="segoe-ui_bold"/>
                        </a:rPr>
                        <a:t>10,000</a:t>
                      </a:r>
                      <a:br>
                        <a:rPr lang="en-US" sz="1200">
                          <a:effectLst/>
                        </a:rPr>
                      </a:br>
                      <a:br>
                        <a:rPr lang="en-US" sz="1200">
                          <a:effectLst/>
                        </a:rPr>
                      </a:br>
                      <a:r>
                        <a:rPr lang="en-US" sz="1200">
                          <a:effectLst/>
                        </a:rPr>
                        <a:t>(per service namespace)</a:t>
                      </a:r>
                    </a:p>
                  </a:txBody>
                  <a:tcPr marL="87086" marR="87086" marT="65314" marB="65314"/>
                </a:tc>
                <a:extLst>
                  <a:ext uri="{0D108BD9-81ED-4DB2-BD59-A6C34878D82A}">
                    <a16:rowId xmlns:a16="http://schemas.microsoft.com/office/drawing/2014/main" val="1205762625"/>
                  </a:ext>
                </a:extLst>
              </a:tr>
              <a:tr h="370840">
                <a:tc>
                  <a:txBody>
                    <a:bodyPr/>
                    <a:lstStyle/>
                    <a:p>
                      <a:pPr fontAlgn="t"/>
                      <a:r>
                        <a:rPr lang="en-US" sz="1200">
                          <a:effectLst/>
                        </a:rPr>
                        <a:t>Maximum number of concurrent clients</a:t>
                      </a:r>
                    </a:p>
                  </a:txBody>
                  <a:tcPr marL="87086" marR="87086" marT="65314" marB="65314"/>
                </a:tc>
                <a:tc>
                  <a:txBody>
                    <a:bodyPr/>
                    <a:lstStyle/>
                    <a:p>
                      <a:pPr fontAlgn="t"/>
                      <a:r>
                        <a:rPr lang="en-US" sz="1200" b="1">
                          <a:effectLst/>
                          <a:latin typeface="segoe-ui_bold"/>
                        </a:rPr>
                        <a:t>Unlimited</a:t>
                      </a:r>
                      <a:endParaRPr lang="en-US" sz="1200">
                        <a:effectLst/>
                      </a:endParaRPr>
                    </a:p>
                  </a:txBody>
                  <a:tcPr marL="87086" marR="87086" marT="65314" marB="65314"/>
                </a:tc>
                <a:tc>
                  <a:txBody>
                    <a:bodyPr/>
                    <a:lstStyle/>
                    <a:p>
                      <a:pPr fontAlgn="t"/>
                      <a:r>
                        <a:rPr lang="en-US" sz="1200" b="1" dirty="0">
                          <a:effectLst/>
                          <a:latin typeface="segoe-ui_bold"/>
                        </a:rPr>
                        <a:t>Unlimited</a:t>
                      </a:r>
                      <a:br>
                        <a:rPr lang="en-US" sz="1200" dirty="0">
                          <a:effectLst/>
                        </a:rPr>
                      </a:br>
                      <a:br>
                        <a:rPr lang="en-US" sz="1200" dirty="0">
                          <a:effectLst/>
                        </a:rPr>
                      </a:br>
                      <a:r>
                        <a:rPr lang="en-US" sz="1200" dirty="0">
                          <a:effectLst/>
                        </a:rPr>
                        <a:t>(100 concurrent connection limit only applies to TCP protocol-based communication)</a:t>
                      </a:r>
                    </a:p>
                  </a:txBody>
                  <a:tcPr marL="87086" marR="87086" marT="65314" marB="65314"/>
                </a:tc>
                <a:extLst>
                  <a:ext uri="{0D108BD9-81ED-4DB2-BD59-A6C34878D82A}">
                    <a16:rowId xmlns:a16="http://schemas.microsoft.com/office/drawing/2014/main" val="913298604"/>
                  </a:ext>
                </a:extLst>
              </a:tr>
            </a:tbl>
          </a:graphicData>
        </a:graphic>
      </p:graphicFrame>
    </p:spTree>
    <p:extLst>
      <p:ext uri="{BB962C8B-B14F-4D97-AF65-F5344CB8AC3E}">
        <p14:creationId xmlns:p14="http://schemas.microsoft.com/office/powerpoint/2010/main" val="42438797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A14BA-BF2B-4DB4-8A4E-EFEC29CFB75E}"/>
              </a:ext>
            </a:extLst>
          </p:cNvPr>
          <p:cNvSpPr txBox="1">
            <a:spLocks/>
          </p:cNvSpPr>
          <p:nvPr/>
        </p:nvSpPr>
        <p:spPr>
          <a:xfrm>
            <a:off x="883" y="498"/>
            <a:ext cx="12435592" cy="1289219"/>
          </a:xfrm>
          <a:prstGeom prst="rect">
            <a:avLst/>
          </a:prstGeom>
          <a:solidFill>
            <a:schemeClr val="accent1"/>
          </a:solidFill>
          <a:effectLst/>
        </p:spPr>
        <p:txBody>
          <a:bodyPr vert="horz" wrap="square" lIns="146304" tIns="91440" rIns="146304" bIns="91440"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spc="0" dirty="0">
                <a:ln/>
                <a:solidFill>
                  <a:srgbClr val="FFFFFF"/>
                </a:solidFill>
                <a:latin typeface="Segoe UI Light"/>
              </a:rPr>
              <a:t>Storage Queues vs Service Bus Queues MORE</a:t>
            </a:r>
            <a:endParaRPr kumimoji="0" lang="en-US" sz="4800" i="0" u="none" strike="noStrike" kern="1200" cap="none" spc="0" normalizeH="0" baseline="0" noProof="0" dirty="0">
              <a:ln/>
              <a:solidFill>
                <a:srgbClr val="FFFFFF"/>
              </a:solidFill>
              <a:uLnTx/>
              <a:uFillTx/>
              <a:latin typeface="Segoe UI Light"/>
              <a:ea typeface="+mn-ea"/>
              <a:cs typeface="Segoe UI" pitchFamily="34" charset="0"/>
            </a:endParaRPr>
          </a:p>
        </p:txBody>
      </p:sp>
      <p:graphicFrame>
        <p:nvGraphicFramePr>
          <p:cNvPr id="2" name="Table 1">
            <a:extLst>
              <a:ext uri="{FF2B5EF4-FFF2-40B4-BE49-F238E27FC236}">
                <a16:creationId xmlns:a16="http://schemas.microsoft.com/office/drawing/2014/main" id="{0AF5FECB-24D7-4804-A33A-072E830D1440}"/>
              </a:ext>
            </a:extLst>
          </p:cNvPr>
          <p:cNvGraphicFramePr>
            <a:graphicFrameLocks noGrp="1"/>
          </p:cNvGraphicFramePr>
          <p:nvPr>
            <p:extLst>
              <p:ext uri="{D42A27DB-BD31-4B8C-83A1-F6EECF244321}">
                <p14:modId xmlns:p14="http://schemas.microsoft.com/office/powerpoint/2010/main" val="2683837378"/>
              </p:ext>
            </p:extLst>
          </p:nvPr>
        </p:nvGraphicFramePr>
        <p:xfrm>
          <a:off x="264728" y="1459173"/>
          <a:ext cx="11802582" cy="5468504"/>
        </p:xfrm>
        <a:graphic>
          <a:graphicData uri="http://schemas.openxmlformats.org/drawingml/2006/table">
            <a:tbl>
              <a:tblPr firstRow="1" bandRow="1">
                <a:tableStyleId>{5C22544A-7EE6-4342-B048-85BDC9FD1C3A}</a:tableStyleId>
              </a:tblPr>
              <a:tblGrid>
                <a:gridCol w="1764963">
                  <a:extLst>
                    <a:ext uri="{9D8B030D-6E8A-4147-A177-3AD203B41FA5}">
                      <a16:colId xmlns:a16="http://schemas.microsoft.com/office/drawing/2014/main" val="870833907"/>
                    </a:ext>
                  </a:extLst>
                </a:gridCol>
                <a:gridCol w="5209309">
                  <a:extLst>
                    <a:ext uri="{9D8B030D-6E8A-4147-A177-3AD203B41FA5}">
                      <a16:colId xmlns:a16="http://schemas.microsoft.com/office/drawing/2014/main" val="2368327263"/>
                    </a:ext>
                  </a:extLst>
                </a:gridCol>
                <a:gridCol w="4828310">
                  <a:extLst>
                    <a:ext uri="{9D8B030D-6E8A-4147-A177-3AD203B41FA5}">
                      <a16:colId xmlns:a16="http://schemas.microsoft.com/office/drawing/2014/main" val="3956690189"/>
                    </a:ext>
                  </a:extLst>
                </a:gridCol>
              </a:tblGrid>
              <a:tr h="323518">
                <a:tc>
                  <a:txBody>
                    <a:bodyPr/>
                    <a:lstStyle/>
                    <a:p>
                      <a:pPr algn="l" fontAlgn="b"/>
                      <a:r>
                        <a:rPr lang="en-US" sz="1100" b="0" dirty="0">
                          <a:effectLst/>
                          <a:latin typeface="segoe-ui_semibold"/>
                        </a:rPr>
                        <a:t>Comparison Criteria</a:t>
                      </a:r>
                    </a:p>
                  </a:txBody>
                  <a:tcPr marL="45720" marR="45720" anchor="b"/>
                </a:tc>
                <a:tc>
                  <a:txBody>
                    <a:bodyPr/>
                    <a:lstStyle/>
                    <a:p>
                      <a:pPr algn="l" fontAlgn="b"/>
                      <a:r>
                        <a:rPr lang="en-US" sz="1100" b="0">
                          <a:effectLst/>
                          <a:latin typeface="segoe-ui_semibold"/>
                        </a:rPr>
                        <a:t>Storage queues</a:t>
                      </a:r>
                    </a:p>
                  </a:txBody>
                  <a:tcPr marL="45720" marR="45720" anchor="b"/>
                </a:tc>
                <a:tc>
                  <a:txBody>
                    <a:bodyPr/>
                    <a:lstStyle/>
                    <a:p>
                      <a:pPr algn="l" fontAlgn="b"/>
                      <a:r>
                        <a:rPr lang="en-US" sz="1100" b="0">
                          <a:effectLst/>
                          <a:latin typeface="segoe-ui_semibold"/>
                        </a:rPr>
                        <a:t>Service Bus Queues</a:t>
                      </a:r>
                    </a:p>
                  </a:txBody>
                  <a:tcPr marL="45720" marR="45720" anchor="b"/>
                </a:tc>
                <a:extLst>
                  <a:ext uri="{0D108BD9-81ED-4DB2-BD59-A6C34878D82A}">
                    <a16:rowId xmlns:a16="http://schemas.microsoft.com/office/drawing/2014/main" val="1769512818"/>
                  </a:ext>
                </a:extLst>
              </a:tr>
              <a:tr h="664764">
                <a:tc>
                  <a:txBody>
                    <a:bodyPr/>
                    <a:lstStyle/>
                    <a:p>
                      <a:pPr fontAlgn="t"/>
                      <a:r>
                        <a:rPr lang="en-US" sz="1100" dirty="0">
                          <a:effectLst/>
                        </a:rPr>
                        <a:t>Ordering guarantee</a:t>
                      </a:r>
                    </a:p>
                  </a:txBody>
                  <a:tcPr marL="45720" marR="45720"/>
                </a:tc>
                <a:tc>
                  <a:txBody>
                    <a:bodyPr/>
                    <a:lstStyle/>
                    <a:p>
                      <a:pPr fontAlgn="t"/>
                      <a:r>
                        <a:rPr lang="en-US" sz="1100" b="1">
                          <a:effectLst/>
                          <a:latin typeface="segoe-ui_bold"/>
                        </a:rPr>
                        <a:t>No</a:t>
                      </a:r>
                      <a:r>
                        <a:rPr lang="en-US" sz="1100">
                          <a:effectLst/>
                        </a:rPr>
                        <a:t> </a:t>
                      </a:r>
                      <a:br>
                        <a:rPr lang="en-US" sz="1100">
                          <a:effectLst/>
                        </a:rPr>
                      </a:br>
                      <a:br>
                        <a:rPr lang="en-US" sz="1100">
                          <a:effectLst/>
                        </a:rPr>
                      </a:br>
                      <a:r>
                        <a:rPr lang="en-US" sz="1100">
                          <a:effectLst/>
                        </a:rPr>
                        <a:t>For more information, see the first note in the “Additional Information” section.</a:t>
                      </a:r>
                      <a:br>
                        <a:rPr lang="en-US" sz="1100">
                          <a:effectLst/>
                        </a:rPr>
                      </a:br>
                      <a:endParaRPr lang="en-US" sz="1100">
                        <a:effectLst/>
                      </a:endParaRPr>
                    </a:p>
                  </a:txBody>
                  <a:tcPr marL="45720" marR="45720"/>
                </a:tc>
                <a:tc>
                  <a:txBody>
                    <a:bodyPr/>
                    <a:lstStyle/>
                    <a:p>
                      <a:pPr fontAlgn="t"/>
                      <a:r>
                        <a:rPr lang="en-US" sz="1100" b="1" dirty="0">
                          <a:effectLst/>
                          <a:latin typeface="segoe-ui_bold"/>
                        </a:rPr>
                        <a:t>Yes - First-In-First-Out (FIFO) </a:t>
                      </a:r>
                      <a:r>
                        <a:rPr lang="en-US" sz="1100" dirty="0">
                          <a:effectLst/>
                        </a:rPr>
                        <a:t>(through the use of messaging sessions)</a:t>
                      </a:r>
                    </a:p>
                  </a:txBody>
                  <a:tcPr marL="45720" marR="45720"/>
                </a:tc>
                <a:extLst>
                  <a:ext uri="{0D108BD9-81ED-4DB2-BD59-A6C34878D82A}">
                    <a16:rowId xmlns:a16="http://schemas.microsoft.com/office/drawing/2014/main" val="1424918280"/>
                  </a:ext>
                </a:extLst>
              </a:tr>
              <a:tr h="323518">
                <a:tc>
                  <a:txBody>
                    <a:bodyPr/>
                    <a:lstStyle/>
                    <a:p>
                      <a:pPr fontAlgn="t"/>
                      <a:r>
                        <a:rPr lang="en-US" sz="1100" dirty="0">
                          <a:effectLst/>
                        </a:rPr>
                        <a:t>Delivery guarantee</a:t>
                      </a:r>
                    </a:p>
                  </a:txBody>
                  <a:tcPr marL="45720" marR="45720"/>
                </a:tc>
                <a:tc>
                  <a:txBody>
                    <a:bodyPr/>
                    <a:lstStyle/>
                    <a:p>
                      <a:pPr fontAlgn="t"/>
                      <a:r>
                        <a:rPr lang="en-US" sz="1100" b="1">
                          <a:effectLst/>
                          <a:latin typeface="segoe-ui_bold"/>
                        </a:rPr>
                        <a:t>At-Least-Once</a:t>
                      </a:r>
                      <a:endParaRPr lang="en-US" sz="1100">
                        <a:effectLst/>
                      </a:endParaRPr>
                    </a:p>
                  </a:txBody>
                  <a:tcPr marL="45720" marR="45720"/>
                </a:tc>
                <a:tc>
                  <a:txBody>
                    <a:bodyPr/>
                    <a:lstStyle/>
                    <a:p>
                      <a:pPr fontAlgn="t"/>
                      <a:r>
                        <a:rPr lang="en-US" sz="1100" b="1" dirty="0">
                          <a:effectLst/>
                          <a:latin typeface="segoe-ui_bold"/>
                        </a:rPr>
                        <a:t>At-Least-Once, At-Most-Once</a:t>
                      </a:r>
                      <a:endParaRPr lang="en-US" sz="1100" dirty="0">
                        <a:effectLst/>
                      </a:endParaRPr>
                    </a:p>
                  </a:txBody>
                  <a:tcPr marL="45720" marR="45720"/>
                </a:tc>
                <a:extLst>
                  <a:ext uri="{0D108BD9-81ED-4DB2-BD59-A6C34878D82A}">
                    <a16:rowId xmlns:a16="http://schemas.microsoft.com/office/drawing/2014/main" val="3630532764"/>
                  </a:ext>
                </a:extLst>
              </a:tr>
              <a:tr h="323518">
                <a:tc>
                  <a:txBody>
                    <a:bodyPr/>
                    <a:lstStyle/>
                    <a:p>
                      <a:pPr fontAlgn="t"/>
                      <a:r>
                        <a:rPr lang="en-US" sz="1100" dirty="0">
                          <a:effectLst/>
                        </a:rPr>
                        <a:t>Atomic operation support</a:t>
                      </a:r>
                    </a:p>
                  </a:txBody>
                  <a:tcPr marL="45720" marR="45720"/>
                </a:tc>
                <a:tc>
                  <a:txBody>
                    <a:bodyPr/>
                    <a:lstStyle/>
                    <a:p>
                      <a:pPr fontAlgn="t"/>
                      <a:r>
                        <a:rPr lang="en-US" sz="1100" b="1" dirty="0">
                          <a:effectLst/>
                          <a:latin typeface="segoe-ui_bold"/>
                        </a:rPr>
                        <a:t>No</a:t>
                      </a:r>
                      <a:endParaRPr lang="en-US" sz="1100" dirty="0">
                        <a:effectLst/>
                      </a:endParaRPr>
                    </a:p>
                  </a:txBody>
                  <a:tcPr marL="45720" marR="45720"/>
                </a:tc>
                <a:tc>
                  <a:txBody>
                    <a:bodyPr/>
                    <a:lstStyle/>
                    <a:p>
                      <a:pPr fontAlgn="t"/>
                      <a:r>
                        <a:rPr lang="en-US" sz="1100" b="1" dirty="0">
                          <a:effectLst/>
                          <a:latin typeface="segoe-ui_bold"/>
                        </a:rPr>
                        <a:t>Yes</a:t>
                      </a:r>
                      <a:endParaRPr lang="en-US" sz="1100" dirty="0">
                        <a:effectLst/>
                      </a:endParaRPr>
                    </a:p>
                  </a:txBody>
                  <a:tcPr marL="45720" marR="45720"/>
                </a:tc>
                <a:extLst>
                  <a:ext uri="{0D108BD9-81ED-4DB2-BD59-A6C34878D82A}">
                    <a16:rowId xmlns:a16="http://schemas.microsoft.com/office/drawing/2014/main" val="2532431658"/>
                  </a:ext>
                </a:extLst>
              </a:tr>
              <a:tr h="664764">
                <a:tc>
                  <a:txBody>
                    <a:bodyPr/>
                    <a:lstStyle/>
                    <a:p>
                      <a:pPr fontAlgn="t"/>
                      <a:r>
                        <a:rPr lang="en-US" sz="1100">
                          <a:effectLst/>
                        </a:rPr>
                        <a:t>Receive behavior</a:t>
                      </a:r>
                    </a:p>
                  </a:txBody>
                  <a:tcPr marL="45720" marR="45720"/>
                </a:tc>
                <a:tc>
                  <a:txBody>
                    <a:bodyPr/>
                    <a:lstStyle/>
                    <a:p>
                      <a:pPr fontAlgn="t"/>
                      <a:r>
                        <a:rPr lang="en-US" sz="1100" b="1" dirty="0">
                          <a:effectLst/>
                          <a:latin typeface="segoe-ui_bold"/>
                        </a:rPr>
                        <a:t>Non-blocking</a:t>
                      </a:r>
                      <a:br>
                        <a:rPr lang="en-US" sz="1100" dirty="0">
                          <a:effectLst/>
                        </a:rPr>
                      </a:br>
                      <a:br>
                        <a:rPr lang="en-US" sz="1100" dirty="0">
                          <a:effectLst/>
                        </a:rPr>
                      </a:br>
                      <a:r>
                        <a:rPr lang="en-US" sz="1100" dirty="0">
                          <a:effectLst/>
                        </a:rPr>
                        <a:t>(completes immediately if no new message is found)</a:t>
                      </a:r>
                    </a:p>
                  </a:txBody>
                  <a:tcPr marL="45720" marR="45720"/>
                </a:tc>
                <a:tc>
                  <a:txBody>
                    <a:bodyPr/>
                    <a:lstStyle/>
                    <a:p>
                      <a:pPr fontAlgn="t"/>
                      <a:r>
                        <a:rPr lang="en-US" sz="1100" b="1" dirty="0">
                          <a:effectLst/>
                          <a:latin typeface="segoe-ui_bold"/>
                        </a:rPr>
                        <a:t>Blocking with/without timeout  </a:t>
                      </a:r>
                      <a:r>
                        <a:rPr lang="en-US" sz="1100" dirty="0">
                          <a:effectLst/>
                        </a:rPr>
                        <a:t>(offers long polling, or the </a:t>
                      </a:r>
                      <a:r>
                        <a:rPr lang="en-US" sz="1100" u="none" strike="noStrike" dirty="0">
                          <a:solidFill>
                            <a:srgbClr val="0050C5"/>
                          </a:solidFill>
                          <a:effectLst/>
                          <a:hlinkClick r:id="rId3"/>
                        </a:rPr>
                        <a:t>"Comet technique"</a:t>
                      </a:r>
                      <a:r>
                        <a:rPr lang="en-US" sz="1100" dirty="0">
                          <a:effectLst/>
                        </a:rPr>
                        <a:t>)</a:t>
                      </a:r>
                      <a:br>
                        <a:rPr lang="en-US" sz="1100" dirty="0">
                          <a:effectLst/>
                        </a:rPr>
                      </a:br>
                      <a:br>
                        <a:rPr lang="en-US" sz="1100" dirty="0">
                          <a:effectLst/>
                        </a:rPr>
                      </a:br>
                      <a:r>
                        <a:rPr lang="en-US" sz="1100" b="1" dirty="0">
                          <a:effectLst/>
                          <a:latin typeface="segoe-ui_bold"/>
                        </a:rPr>
                        <a:t>Non-blocking  </a:t>
                      </a:r>
                      <a:r>
                        <a:rPr lang="en-US" sz="1100" dirty="0">
                          <a:effectLst/>
                        </a:rPr>
                        <a:t>(through the use of .NET managed API only)</a:t>
                      </a:r>
                    </a:p>
                  </a:txBody>
                  <a:tcPr marL="45720" marR="45720"/>
                </a:tc>
                <a:extLst>
                  <a:ext uri="{0D108BD9-81ED-4DB2-BD59-A6C34878D82A}">
                    <a16:rowId xmlns:a16="http://schemas.microsoft.com/office/drawing/2014/main" val="3239441079"/>
                  </a:ext>
                </a:extLst>
              </a:tr>
              <a:tr h="323518">
                <a:tc>
                  <a:txBody>
                    <a:bodyPr/>
                    <a:lstStyle/>
                    <a:p>
                      <a:pPr fontAlgn="t"/>
                      <a:r>
                        <a:rPr lang="en-US" sz="1100" dirty="0">
                          <a:effectLst/>
                        </a:rPr>
                        <a:t>Push-style API</a:t>
                      </a:r>
                    </a:p>
                  </a:txBody>
                  <a:tcPr marL="45720" marR="45720"/>
                </a:tc>
                <a:tc>
                  <a:txBody>
                    <a:bodyPr/>
                    <a:lstStyle/>
                    <a:p>
                      <a:pPr fontAlgn="t"/>
                      <a:r>
                        <a:rPr lang="en-US" sz="1100" b="1" dirty="0">
                          <a:effectLst/>
                          <a:latin typeface="segoe-ui_bold"/>
                        </a:rPr>
                        <a:t>No</a:t>
                      </a:r>
                      <a:endParaRPr lang="en-US" sz="1100" dirty="0">
                        <a:effectLst/>
                      </a:endParaRPr>
                    </a:p>
                  </a:txBody>
                  <a:tcPr marL="45720" marR="45720"/>
                </a:tc>
                <a:tc>
                  <a:txBody>
                    <a:bodyPr/>
                    <a:lstStyle/>
                    <a:p>
                      <a:pPr fontAlgn="t"/>
                      <a:r>
                        <a:rPr lang="en-US" sz="1100" b="1" dirty="0">
                          <a:effectLst/>
                          <a:latin typeface="segoe-ui_bold"/>
                        </a:rPr>
                        <a:t>Yes  </a:t>
                      </a:r>
                      <a:r>
                        <a:rPr lang="en-US" sz="1100" u="none" strike="noStrike" dirty="0" err="1">
                          <a:solidFill>
                            <a:srgbClr val="0050C5"/>
                          </a:solidFill>
                          <a:effectLst/>
                          <a:hlinkClick r:id="rId4"/>
                        </a:rPr>
                        <a:t>OnMessage</a:t>
                      </a:r>
                      <a:r>
                        <a:rPr lang="en-US" sz="1100" dirty="0">
                          <a:effectLst/>
                        </a:rPr>
                        <a:t> and </a:t>
                      </a:r>
                      <a:r>
                        <a:rPr lang="en-US" sz="1100" b="1" dirty="0" err="1">
                          <a:effectLst/>
                          <a:latin typeface="segoe-ui_bold"/>
                        </a:rPr>
                        <a:t>OnMessage</a:t>
                      </a:r>
                      <a:r>
                        <a:rPr lang="en-US" sz="1100" dirty="0">
                          <a:effectLst/>
                        </a:rPr>
                        <a:t> sessions .NET API.</a:t>
                      </a:r>
                    </a:p>
                  </a:txBody>
                  <a:tcPr marL="45720" marR="45720"/>
                </a:tc>
                <a:extLst>
                  <a:ext uri="{0D108BD9-81ED-4DB2-BD59-A6C34878D82A}">
                    <a16:rowId xmlns:a16="http://schemas.microsoft.com/office/drawing/2014/main" val="103093800"/>
                  </a:ext>
                </a:extLst>
              </a:tr>
              <a:tr h="323518">
                <a:tc>
                  <a:txBody>
                    <a:bodyPr/>
                    <a:lstStyle/>
                    <a:p>
                      <a:pPr fontAlgn="t"/>
                      <a:r>
                        <a:rPr lang="en-US" sz="1100">
                          <a:effectLst/>
                        </a:rPr>
                        <a:t>Receive mode</a:t>
                      </a:r>
                    </a:p>
                  </a:txBody>
                  <a:tcPr marL="45720" marR="45720"/>
                </a:tc>
                <a:tc>
                  <a:txBody>
                    <a:bodyPr/>
                    <a:lstStyle/>
                    <a:p>
                      <a:pPr fontAlgn="t"/>
                      <a:r>
                        <a:rPr lang="en-US" sz="1100" b="1" dirty="0">
                          <a:effectLst/>
                          <a:latin typeface="segoe-ui_bold"/>
                        </a:rPr>
                        <a:t>Peek &amp; Lease</a:t>
                      </a:r>
                      <a:endParaRPr lang="en-US" sz="1100" dirty="0">
                        <a:effectLst/>
                      </a:endParaRPr>
                    </a:p>
                  </a:txBody>
                  <a:tcPr marL="45720" marR="45720"/>
                </a:tc>
                <a:tc>
                  <a:txBody>
                    <a:bodyPr/>
                    <a:lstStyle/>
                    <a:p>
                      <a:pPr fontAlgn="t"/>
                      <a:r>
                        <a:rPr lang="en-US" sz="1100" b="1" dirty="0">
                          <a:effectLst/>
                          <a:latin typeface="segoe-ui_bold"/>
                        </a:rPr>
                        <a:t>Peek &amp; Lock, Receive &amp; Delete</a:t>
                      </a:r>
                      <a:endParaRPr lang="en-US" sz="1100" dirty="0">
                        <a:effectLst/>
                      </a:endParaRPr>
                    </a:p>
                  </a:txBody>
                  <a:tcPr marL="45720" marR="45720"/>
                </a:tc>
                <a:extLst>
                  <a:ext uri="{0D108BD9-81ED-4DB2-BD59-A6C34878D82A}">
                    <a16:rowId xmlns:a16="http://schemas.microsoft.com/office/drawing/2014/main" val="3252123513"/>
                  </a:ext>
                </a:extLst>
              </a:tr>
              <a:tr h="323518">
                <a:tc>
                  <a:txBody>
                    <a:bodyPr/>
                    <a:lstStyle/>
                    <a:p>
                      <a:pPr fontAlgn="t"/>
                      <a:r>
                        <a:rPr lang="en-US" sz="1100">
                          <a:effectLst/>
                        </a:rPr>
                        <a:t>Exclusive access mode</a:t>
                      </a:r>
                    </a:p>
                  </a:txBody>
                  <a:tcPr marL="45720" marR="45720"/>
                </a:tc>
                <a:tc>
                  <a:txBody>
                    <a:bodyPr/>
                    <a:lstStyle/>
                    <a:p>
                      <a:pPr fontAlgn="t"/>
                      <a:r>
                        <a:rPr lang="en-US" sz="1100" b="1" dirty="0">
                          <a:effectLst/>
                          <a:latin typeface="segoe-ui_bold"/>
                        </a:rPr>
                        <a:t>Lease-based</a:t>
                      </a:r>
                      <a:endParaRPr lang="en-US" sz="1100" dirty="0">
                        <a:effectLst/>
                      </a:endParaRPr>
                    </a:p>
                  </a:txBody>
                  <a:tcPr marL="45720" marR="45720"/>
                </a:tc>
                <a:tc>
                  <a:txBody>
                    <a:bodyPr/>
                    <a:lstStyle/>
                    <a:p>
                      <a:pPr fontAlgn="t"/>
                      <a:r>
                        <a:rPr lang="en-US" sz="1100" b="1">
                          <a:effectLst/>
                          <a:latin typeface="segoe-ui_bold"/>
                        </a:rPr>
                        <a:t>Lock-based</a:t>
                      </a:r>
                      <a:endParaRPr lang="en-US" sz="1100">
                        <a:effectLst/>
                      </a:endParaRPr>
                    </a:p>
                  </a:txBody>
                  <a:tcPr marL="45720" marR="45720"/>
                </a:tc>
                <a:extLst>
                  <a:ext uri="{0D108BD9-81ED-4DB2-BD59-A6C34878D82A}">
                    <a16:rowId xmlns:a16="http://schemas.microsoft.com/office/drawing/2014/main" val="2194598289"/>
                  </a:ext>
                </a:extLst>
              </a:tr>
              <a:tr h="323518">
                <a:tc>
                  <a:txBody>
                    <a:bodyPr/>
                    <a:lstStyle/>
                    <a:p>
                      <a:pPr fontAlgn="t"/>
                      <a:r>
                        <a:rPr lang="en-US" sz="1100">
                          <a:effectLst/>
                        </a:rPr>
                        <a:t>Lease/Lock duration</a:t>
                      </a:r>
                    </a:p>
                  </a:txBody>
                  <a:tcPr marL="45720" marR="45720"/>
                </a:tc>
                <a:tc>
                  <a:txBody>
                    <a:bodyPr/>
                    <a:lstStyle/>
                    <a:p>
                      <a:pPr fontAlgn="t"/>
                      <a:r>
                        <a:rPr lang="en-US" sz="1100" b="1" dirty="0">
                          <a:effectLst/>
                          <a:latin typeface="segoe-ui_bold"/>
                        </a:rPr>
                        <a:t>30 seconds (default), 7 days (maximum)</a:t>
                      </a:r>
                      <a:endParaRPr lang="en-US" sz="1100" dirty="0">
                        <a:effectLst/>
                      </a:endParaRPr>
                    </a:p>
                  </a:txBody>
                  <a:tcPr marL="45720" marR="45720"/>
                </a:tc>
                <a:tc>
                  <a:txBody>
                    <a:bodyPr/>
                    <a:lstStyle/>
                    <a:p>
                      <a:pPr fontAlgn="t"/>
                      <a:r>
                        <a:rPr lang="en-US" sz="1100" b="1" dirty="0">
                          <a:effectLst/>
                          <a:latin typeface="segoe-ui_bold"/>
                        </a:rPr>
                        <a:t>60 seconds (default)  </a:t>
                      </a:r>
                      <a:r>
                        <a:rPr lang="en-US" sz="1100" dirty="0">
                          <a:effectLst/>
                        </a:rPr>
                        <a:t>You can renew a message lock using the </a:t>
                      </a:r>
                      <a:r>
                        <a:rPr lang="en-US" sz="1100" u="none" strike="noStrike" dirty="0" err="1">
                          <a:solidFill>
                            <a:srgbClr val="0050C5"/>
                          </a:solidFill>
                          <a:effectLst/>
                          <a:hlinkClick r:id="rId5"/>
                        </a:rPr>
                        <a:t>RenewLock</a:t>
                      </a:r>
                      <a:endParaRPr lang="en-US" sz="1100" dirty="0">
                        <a:effectLst/>
                      </a:endParaRPr>
                    </a:p>
                  </a:txBody>
                  <a:tcPr marL="45720" marR="45720"/>
                </a:tc>
                <a:extLst>
                  <a:ext uri="{0D108BD9-81ED-4DB2-BD59-A6C34878D82A}">
                    <a16:rowId xmlns:a16="http://schemas.microsoft.com/office/drawing/2014/main" val="1265436893"/>
                  </a:ext>
                </a:extLst>
              </a:tr>
              <a:tr h="323518">
                <a:tc>
                  <a:txBody>
                    <a:bodyPr/>
                    <a:lstStyle/>
                    <a:p>
                      <a:pPr fontAlgn="t"/>
                      <a:r>
                        <a:rPr lang="en-US" sz="1100">
                          <a:effectLst/>
                        </a:rPr>
                        <a:t>Lease/Lock precision</a:t>
                      </a:r>
                    </a:p>
                  </a:txBody>
                  <a:tcPr marL="45720" marR="45720"/>
                </a:tc>
                <a:tc>
                  <a:txBody>
                    <a:bodyPr/>
                    <a:lstStyle/>
                    <a:p>
                      <a:pPr fontAlgn="t"/>
                      <a:r>
                        <a:rPr lang="en-US" sz="1100" b="1" dirty="0">
                          <a:effectLst/>
                          <a:latin typeface="segoe-ui_bold"/>
                        </a:rPr>
                        <a:t>Message level</a:t>
                      </a:r>
                      <a:endParaRPr lang="en-US" sz="1100" dirty="0">
                        <a:effectLst/>
                      </a:endParaRPr>
                    </a:p>
                  </a:txBody>
                  <a:tcPr marL="45720" marR="45720"/>
                </a:tc>
                <a:tc>
                  <a:txBody>
                    <a:bodyPr/>
                    <a:lstStyle/>
                    <a:p>
                      <a:pPr fontAlgn="t"/>
                      <a:r>
                        <a:rPr lang="en-US" sz="1100" b="1" dirty="0">
                          <a:effectLst/>
                          <a:latin typeface="segoe-ui_bold"/>
                        </a:rPr>
                        <a:t>Queue level</a:t>
                      </a:r>
                      <a:endParaRPr lang="en-US" sz="1100" dirty="0">
                        <a:effectLst/>
                      </a:endParaRPr>
                    </a:p>
                  </a:txBody>
                  <a:tcPr marL="45720" marR="45720"/>
                </a:tc>
                <a:extLst>
                  <a:ext uri="{0D108BD9-81ED-4DB2-BD59-A6C34878D82A}">
                    <a16:rowId xmlns:a16="http://schemas.microsoft.com/office/drawing/2014/main" val="3324319315"/>
                  </a:ext>
                </a:extLst>
              </a:tr>
              <a:tr h="664764">
                <a:tc>
                  <a:txBody>
                    <a:bodyPr/>
                    <a:lstStyle/>
                    <a:p>
                      <a:pPr fontAlgn="t"/>
                      <a:r>
                        <a:rPr lang="en-US" sz="1100">
                          <a:effectLst/>
                        </a:rPr>
                        <a:t>Batched receive</a:t>
                      </a:r>
                    </a:p>
                  </a:txBody>
                  <a:tcPr marL="45720" marR="45720"/>
                </a:tc>
                <a:tc>
                  <a:txBody>
                    <a:bodyPr/>
                    <a:lstStyle/>
                    <a:p>
                      <a:pPr fontAlgn="t"/>
                      <a:r>
                        <a:rPr lang="en-US" sz="1100" b="1">
                          <a:effectLst/>
                          <a:latin typeface="segoe-ui_bold"/>
                        </a:rPr>
                        <a:t>Yes</a:t>
                      </a:r>
                      <a:br>
                        <a:rPr lang="en-US" sz="1100">
                          <a:effectLst/>
                        </a:rPr>
                      </a:br>
                      <a:br>
                        <a:rPr lang="en-US" sz="1100">
                          <a:effectLst/>
                        </a:rPr>
                      </a:br>
                      <a:r>
                        <a:rPr lang="en-US" sz="1100">
                          <a:effectLst/>
                        </a:rPr>
                        <a:t>(explicitly specifying message count when retrieving messages, up to a maximum of 32 messages)</a:t>
                      </a:r>
                    </a:p>
                  </a:txBody>
                  <a:tcPr marL="45720" marR="45720"/>
                </a:tc>
                <a:tc>
                  <a:txBody>
                    <a:bodyPr/>
                    <a:lstStyle/>
                    <a:p>
                      <a:pPr fontAlgn="t"/>
                      <a:r>
                        <a:rPr lang="en-US" sz="1100" b="1" dirty="0">
                          <a:effectLst/>
                          <a:latin typeface="segoe-ui_bold"/>
                        </a:rPr>
                        <a:t>Yes</a:t>
                      </a:r>
                      <a:br>
                        <a:rPr lang="en-US" sz="1100" dirty="0">
                          <a:effectLst/>
                        </a:rPr>
                      </a:br>
                      <a:br>
                        <a:rPr lang="en-US" sz="1100" dirty="0">
                          <a:effectLst/>
                        </a:rPr>
                      </a:br>
                      <a:r>
                        <a:rPr lang="en-US" sz="1100" dirty="0">
                          <a:effectLst/>
                        </a:rPr>
                        <a:t>(implicitly enabling a pre-fetch property or explicitly through the use of transactions)</a:t>
                      </a:r>
                    </a:p>
                  </a:txBody>
                  <a:tcPr marL="45720" marR="45720"/>
                </a:tc>
                <a:extLst>
                  <a:ext uri="{0D108BD9-81ED-4DB2-BD59-A6C34878D82A}">
                    <a16:rowId xmlns:a16="http://schemas.microsoft.com/office/drawing/2014/main" val="1226869841"/>
                  </a:ext>
                </a:extLst>
              </a:tr>
              <a:tr h="518516">
                <a:tc>
                  <a:txBody>
                    <a:bodyPr/>
                    <a:lstStyle/>
                    <a:p>
                      <a:pPr fontAlgn="t"/>
                      <a:r>
                        <a:rPr lang="en-US" sz="1100">
                          <a:effectLst/>
                        </a:rPr>
                        <a:t>Batched send</a:t>
                      </a:r>
                    </a:p>
                  </a:txBody>
                  <a:tcPr marL="45720" marR="45720"/>
                </a:tc>
                <a:tc>
                  <a:txBody>
                    <a:bodyPr/>
                    <a:lstStyle/>
                    <a:p>
                      <a:pPr fontAlgn="t"/>
                      <a:r>
                        <a:rPr lang="en-US" sz="1100" b="1" dirty="0">
                          <a:effectLst/>
                          <a:latin typeface="segoe-ui_bold"/>
                        </a:rPr>
                        <a:t>No</a:t>
                      </a:r>
                      <a:endParaRPr lang="en-US" sz="1100" dirty="0">
                        <a:effectLst/>
                      </a:endParaRPr>
                    </a:p>
                  </a:txBody>
                  <a:tcPr marL="45720" marR="45720"/>
                </a:tc>
                <a:tc>
                  <a:txBody>
                    <a:bodyPr/>
                    <a:lstStyle/>
                    <a:p>
                      <a:pPr fontAlgn="t"/>
                      <a:r>
                        <a:rPr lang="en-US" sz="1100" b="1" dirty="0">
                          <a:effectLst/>
                          <a:latin typeface="segoe-ui_bold"/>
                        </a:rPr>
                        <a:t>Yes</a:t>
                      </a:r>
                      <a:br>
                        <a:rPr lang="en-US" sz="1100" dirty="0">
                          <a:effectLst/>
                        </a:rPr>
                      </a:br>
                      <a:br>
                        <a:rPr lang="en-US" sz="1100" dirty="0">
                          <a:effectLst/>
                        </a:rPr>
                      </a:br>
                      <a:r>
                        <a:rPr lang="en-US" sz="1100" dirty="0">
                          <a:effectLst/>
                        </a:rPr>
                        <a:t>(through the use of transactions or client-side batching)</a:t>
                      </a:r>
                    </a:p>
                  </a:txBody>
                  <a:tcPr marL="45720" marR="45720"/>
                </a:tc>
                <a:extLst>
                  <a:ext uri="{0D108BD9-81ED-4DB2-BD59-A6C34878D82A}">
                    <a16:rowId xmlns:a16="http://schemas.microsoft.com/office/drawing/2014/main" val="80846945"/>
                  </a:ext>
                </a:extLst>
              </a:tr>
            </a:tbl>
          </a:graphicData>
        </a:graphic>
      </p:graphicFrame>
    </p:spTree>
    <p:extLst>
      <p:ext uri="{BB962C8B-B14F-4D97-AF65-F5344CB8AC3E}">
        <p14:creationId xmlns:p14="http://schemas.microsoft.com/office/powerpoint/2010/main" val="20375710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S-Blue2">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Blue2" id="{29372700-D51B-4F9E-8B16-546AB4FA33F0}" vid="{F621E1FC-BCD7-4436-A458-C7E06996C6E2}"/>
    </a:ext>
  </a:extLst>
</a:theme>
</file>

<file path=ppt/theme/theme2.xml><?xml version="1.0" encoding="utf-8"?>
<a:theme xmlns:a="http://schemas.openxmlformats.org/drawingml/2006/main" name="1_3CMG_MarketResearch_template_White_16-9_internalUse">
  <a:themeElements>
    <a:clrScheme name="Custom 40">
      <a:dk1>
        <a:srgbClr val="505050"/>
      </a:dk1>
      <a:lt1>
        <a:srgbClr val="FFFFFF"/>
      </a:lt1>
      <a:dk2>
        <a:srgbClr val="0072C6"/>
      </a:dk2>
      <a:lt2>
        <a:srgbClr val="D2D2D2"/>
      </a:lt2>
      <a:accent1>
        <a:srgbClr val="0072C6"/>
      </a:accent1>
      <a:accent2>
        <a:srgbClr val="00B294"/>
      </a:accent2>
      <a:accent3>
        <a:srgbClr val="68217A"/>
      </a:accent3>
      <a:accent4>
        <a:srgbClr val="BAD80A"/>
      </a:accent4>
      <a:accent5>
        <a:srgbClr val="EC008C"/>
      </a:accent5>
      <a:accent6>
        <a:srgbClr val="FF8C00"/>
      </a:accent6>
      <a:hlink>
        <a:srgbClr val="002A4A"/>
      </a:hlink>
      <a:folHlink>
        <a:srgbClr val="003963"/>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6"/>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SA_AR_PreBrief_AzureSecurity Center" id="{DF4503D1-F9B8-42FC-B0B6-C2239586CF8C}" vid="{596D8E7F-C70C-46FC-BB55-D1E56F4C26BF}"/>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docProps/app.xml><?xml version="1.0" encoding="utf-8"?>
<Properties xmlns="http://schemas.openxmlformats.org/officeDocument/2006/extended-properties" xmlns:vt="http://schemas.openxmlformats.org/officeDocument/2006/docPropsVTypes">
  <Template>Default Theme</Template>
  <TotalTime>12134</TotalTime>
  <Words>5726</Words>
  <Application>Microsoft Office PowerPoint</Application>
  <PresentationFormat>Custom</PresentationFormat>
  <Paragraphs>1107</Paragraphs>
  <Slides>65</Slides>
  <Notes>65</Notes>
  <HiddenSlides>0</HiddenSlides>
  <MMClips>0</MMClips>
  <ScaleCrop>false</ScaleCrop>
  <HeadingPairs>
    <vt:vector size="8" baseType="variant">
      <vt:variant>
        <vt:lpstr>Fonts Used</vt:lpstr>
      </vt:variant>
      <vt:variant>
        <vt:i4>18</vt:i4>
      </vt:variant>
      <vt:variant>
        <vt:lpstr>Theme</vt:lpstr>
      </vt:variant>
      <vt:variant>
        <vt:i4>4</vt:i4>
      </vt:variant>
      <vt:variant>
        <vt:lpstr>Embedded OLE Servers</vt:lpstr>
      </vt:variant>
      <vt:variant>
        <vt:i4>1</vt:i4>
      </vt:variant>
      <vt:variant>
        <vt:lpstr>Slide Titles</vt:lpstr>
      </vt:variant>
      <vt:variant>
        <vt:i4>65</vt:i4>
      </vt:variant>
    </vt:vector>
  </HeadingPairs>
  <TitlesOfParts>
    <vt:vector size="88" baseType="lpstr">
      <vt:lpstr>ＭＳ Ｐゴシック</vt:lpstr>
      <vt:lpstr>Arial</vt:lpstr>
      <vt:lpstr>Calibri</vt:lpstr>
      <vt:lpstr>Calibri Light</vt:lpstr>
      <vt:lpstr>Consolas</vt:lpstr>
      <vt:lpstr>Courier New</vt:lpstr>
      <vt:lpstr>Segoe Semibold</vt:lpstr>
      <vt:lpstr>Segoe UI</vt:lpstr>
      <vt:lpstr>Segoe UI Black</vt:lpstr>
      <vt:lpstr>Segoe UI Light</vt:lpstr>
      <vt:lpstr>Segoe UI Semibold</vt:lpstr>
      <vt:lpstr>Segoe UI Semilight</vt:lpstr>
      <vt:lpstr>segoe-ui_bold</vt:lpstr>
      <vt:lpstr>segoe-ui_normal</vt:lpstr>
      <vt:lpstr>segoe-ui_semibold</vt:lpstr>
      <vt:lpstr>Times New Roman</vt:lpstr>
      <vt:lpstr>wf_segoe-ui_normal</vt:lpstr>
      <vt:lpstr>Wingdings</vt:lpstr>
      <vt:lpstr>MS-Blue2</vt:lpstr>
      <vt:lpstr>1_3CMG_MarketResearch_template_White_16-9_internalUse</vt:lpstr>
      <vt:lpstr>Office Theme</vt:lpstr>
      <vt:lpstr>2_Office Theme</vt:lpstr>
      <vt:lpstr>think-cell Slide</vt:lpstr>
      <vt:lpstr>Design Data Implementation</vt:lpstr>
      <vt:lpstr>Design for Azure Storage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SAS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Sufficient bandwidth on VM</vt:lpstr>
      <vt:lpstr>Premium storage accounts Scalability</vt:lpstr>
      <vt:lpstr>If Using Storage Spaces Striping</vt:lpstr>
      <vt:lpstr>Pay Attention to I/O vs IOPs</vt:lpstr>
      <vt:lpstr>PowerPoint Presentation</vt:lpstr>
      <vt:lpstr>PowerPoint Presentation</vt:lpstr>
      <vt:lpstr>PowerPoint Presentation</vt:lpstr>
      <vt:lpstr>PowerPoint Presentation</vt:lpstr>
      <vt:lpstr>Design for relational database storage</vt:lpstr>
      <vt:lpstr>Database as-a-Service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3.1.1: A title company needs to provide access to storage for people to upload scans of documents that they signed. There are time limits to when the documents are needed. Which approach should be used to provide access?</vt:lpstr>
      <vt:lpstr>PowerPoint Presentation</vt:lpstr>
      <vt:lpstr>PowerPoint Presentation</vt:lpstr>
      <vt:lpstr>Design for NoSQL Storage</vt:lpstr>
      <vt:lpstr>PowerPoint Presentation</vt:lpstr>
      <vt:lpstr>PowerPoint Presentation</vt:lpstr>
      <vt:lpstr>PowerPoint Presentation</vt:lpstr>
      <vt:lpstr>PowerPoint Presentation</vt:lpstr>
      <vt:lpstr>PowerPoint Presentation</vt:lpstr>
      <vt:lpstr>PowerPoint Presentation</vt:lpstr>
      <vt:lpstr>Design for CosmosDB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for Azure Data Services</vt:lpstr>
      <vt:lpstr>PowerPoint Presentation</vt:lpstr>
      <vt:lpstr>Hands-on Labs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Ferrari</dc:creator>
  <cp:lastModifiedBy>Naveed Zaheer</cp:lastModifiedBy>
  <cp:revision>387</cp:revision>
  <cp:lastPrinted>2016-01-18T01:17:12Z</cp:lastPrinted>
  <dcterms:created xsi:type="dcterms:W3CDTF">2015-10-04T02:15:29Z</dcterms:created>
  <dcterms:modified xsi:type="dcterms:W3CDTF">2018-09-08T03:59:13Z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jferrari@microsoft.com</vt:lpwstr>
  </property>
  <property fmtid="{D5CDD505-2E9C-101B-9397-08002B2CF9AE}" pid="5" name="MSIP_Label_f42aa342-8706-4288-bd11-ebb85995028c_SetDate">
    <vt:lpwstr>2017-11-02T15:44:05.4879052Z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