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A4D1-B610-4BAD-B992-B3AC7823A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04380-0388-43F8-879C-451E9490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53E2-013B-4BDC-BC8E-40D32B8F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25D6-B2D5-4FD1-9757-C1FCEF85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3EBF-06BA-468B-919E-7D3AA089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F4F7-0B10-4E2F-843D-CCC1E145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7E9BE-B0F3-4C6D-B292-FAC0C89A6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0BE9-C72C-4BBE-80A2-03D075A2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A44A4-CC82-471E-9BB5-410FC089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A222-FFED-43E5-9465-4D681B33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6F2B9-677A-42B1-BAEE-14E10B66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0268A-7DA3-4BF7-9FEA-9C0C0643D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C1B6-0553-4703-A8C4-1672D17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65D4-9AD7-47E3-90AD-8646855E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84F39-600F-49F9-AF2A-529854DB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7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7FBC-624B-49F5-BC4A-A6246DA3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8A7C-2140-4F5D-9B40-70AF0EA6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0BFE-59F7-42CB-B5FE-FB0A58A8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C232-917B-4038-8866-E13CFA28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EE94-C012-4664-A3B8-A553EC8B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1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C21-5D97-4ECC-AB6A-DE304D46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6886-B640-425D-A1DF-CECAF61C1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9992-8861-4FEF-BA4A-BFE6FD48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0895-EF88-4844-A9F5-F8ED2383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3BEF-7BF1-405A-A766-0DD7B2FA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9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610D-65C3-4CA8-BF6D-2AED6AC9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DEB6-28EB-4CB9-A44B-1C4B59671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86F7C-9C40-4C65-BE78-994BE419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E9A63-326E-43AA-B76D-09D79BB6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F1285-AE67-4C90-8416-AF141B11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90BEA-87C7-4706-ABB7-7C12E406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F1F6-AF95-4A68-AB28-989E0DD1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9CBC8-CA4F-4601-8A75-508EA0B1A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FE6AE-7450-4B07-906B-B8C81B0F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65F17-EF0D-4290-ACBB-34BE07FA2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D4012-A3D2-4EEB-B792-1037A4012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FB8F4-CE29-43DE-8F36-B344615A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FD01B-B9EF-441B-888F-19EFE138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311B7-F5EA-44B0-B9CC-8C293F96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5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61CF-53CC-41C1-9AC0-589DC373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8A064-A4FC-45FB-9361-AD3C4781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66734-4370-4FB3-9A32-24ACF6DA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45BBF-7E21-438E-A8EE-A05E98FE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26127-3B10-4ADE-9DD0-8C40A51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A5253-013E-425C-8EAF-93DAFCC4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6E845-6A73-4FAE-8961-EABC141A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C03F-4B6A-4DDF-8780-DAA77BE5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A12B-E484-48C6-8D45-F9279EE2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DD98C-DCFF-4B3A-82F3-CD9E186EA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3CA9D-D6B5-460C-B0BC-4E6681E5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34461-F41C-4A3C-91F3-0A1FCEFD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8247A-FEF9-41A3-8711-AF7F7737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2993-C83B-4BC0-A1A5-D7E4955D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82AC6-B72E-465F-AC1E-2804D550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61086-C244-4129-A240-0D15414A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B4371-178E-4997-A2CC-E659FC68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97C3C-A5FA-402E-90EF-97EBB1E9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9033-3860-40AC-814C-6173807F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8588F-2339-4E33-AE75-A7A76663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91DE-9ED3-4DD8-892C-3827F5F67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B19A-4EDC-475B-9B8A-0D888690F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1698-F9C7-467D-8F48-0707F582B958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C6A2-14E5-48E1-BD54-ED08C2637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B68D-9AD7-4895-9DD6-5F7669977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2687-DE9C-4415-8E80-0058A1E2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5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eedzaheer/csa-hack-pre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reference-node" TargetMode="External"/><Relationship Id="rId2" Type="http://schemas.openxmlformats.org/officeDocument/2006/relationships/hyperlink" Target="https://code.visualstudio.com/docs/nodejs/reactjs-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tutorials/functions-extension/getting-started" TargetMode="External"/><Relationship Id="rId4" Type="http://schemas.openxmlformats.org/officeDocument/2006/relationships/hyperlink" Target="https://docs.microsoft.com/en-us/azure/azure-functions/functions-bindings-cosmosdb-v2#input---example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functions/functions-create-first-azure-function-azure-cli" TargetMode="External"/><Relationship Id="rId3" Type="http://schemas.openxmlformats.org/officeDocument/2006/relationships/hyperlink" Target="https://jasonwatmore.com/post/2018/09/11/react-basic-http-authentication-tutorial-example" TargetMode="External"/><Relationship Id="rId7" Type="http://schemas.openxmlformats.org/officeDocument/2006/relationships/hyperlink" Target="https://docs.microsoft.com/en-us/azure/azure-functions/functions-reference-node" TargetMode="External"/><Relationship Id="rId2" Type="http://schemas.openxmlformats.org/officeDocument/2006/relationships/hyperlink" Target="https://medium.com/codingthesmartway-com-blog/the-mern-stack-tutorial-building-a-react-crud-application-from-start-to-finish-part-1-d8d701c29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zure-functions/functions-bindings-cosmosdb-v2#input---examples" TargetMode="External"/><Relationship Id="rId5" Type="http://schemas.openxmlformats.org/officeDocument/2006/relationships/hyperlink" Target="https://docs.microsoft.com/en-us/azure/api-management/api-management-howto-protect-backend-with-aad" TargetMode="External"/><Relationship Id="rId10" Type="http://schemas.openxmlformats.org/officeDocument/2006/relationships/hyperlink" Target="https://stackoverflow.com/questions/52852018/use-npm-uuid-in-reactjs" TargetMode="External"/><Relationship Id="rId4" Type="http://schemas.openxmlformats.org/officeDocument/2006/relationships/hyperlink" Target="https://medium.com/@fiqriismail/how-to-secure-your-reactjs-frontend-with-azure-ad-b2c-8fd165f602e8" TargetMode="External"/><Relationship Id="rId9" Type="http://schemas.openxmlformats.org/officeDocument/2006/relationships/hyperlink" Target="https://liftcodeplay.com/2018/09/10/enabling-cors-for-azure-function-local-development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lvoravida/react-adal" TargetMode="External"/><Relationship Id="rId3" Type="http://schemas.openxmlformats.org/officeDocument/2006/relationships/hyperlink" Target="https://reactjs.org/docs/handling-events.html" TargetMode="External"/><Relationship Id="rId7" Type="http://schemas.openxmlformats.org/officeDocument/2006/relationships/hyperlink" Target="https://stackoverflow.com/questions/50305568/how-to-integrate-azure-ad-into-a-react-web-app-that-consumes-a-rest-api-in-azure" TargetMode="External"/><Relationship Id="rId12" Type="http://schemas.openxmlformats.org/officeDocument/2006/relationships/hyperlink" Target="https://www.koskila.net/how-to-fix-admin-consent-issues-aadsts65001/" TargetMode="External"/><Relationship Id="rId2" Type="http://schemas.openxmlformats.org/officeDocument/2006/relationships/hyperlink" Target="https://www.npmjs.com/package/@azure/cosm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next.io/a-memo-on-how-to-implement-azure-ad-authentication-using-react-and-net-core-2-0-3fe9bfdf9f36" TargetMode="External"/><Relationship Id="rId11" Type="http://schemas.openxmlformats.org/officeDocument/2006/relationships/hyperlink" Target="https://adatum.no/azure/azure-ad-authentication-in-azure-functions" TargetMode="External"/><Relationship Id="rId5" Type="http://schemas.openxmlformats.org/officeDocument/2006/relationships/hyperlink" Target="https://kvaes.wordpress.com/2018/04/04/when-your-single-page-app-needs-cors-and-meets-azure-api-management-with-a-function-backend/" TargetMode="External"/><Relationship Id="rId10" Type="http://schemas.openxmlformats.org/officeDocument/2006/relationships/hyperlink" Target="https://blogs.msdn.microsoft.com/ben/2018/11/07/client-app-calling-azure-function-with-aad/" TargetMode="External"/><Relationship Id="rId4" Type="http://schemas.openxmlformats.org/officeDocument/2006/relationships/hyperlink" Target="https://stackoverflow.com/questions/48434897/how-to-have-a-external-json-config-file-in-react-jsx" TargetMode="External"/><Relationship Id="rId9" Type="http://schemas.openxmlformats.org/officeDocument/2006/relationships/hyperlink" Target="https://simondoy.com/2016/05/16/dev-diary-s01e06-azure-mvc-web-api-angular-and-adal-js-and-401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1AA7-9412-4B9E-BDDC-60B66DB64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Serverless End-to-End</a:t>
            </a:r>
          </a:p>
        </p:txBody>
      </p:sp>
    </p:spTree>
    <p:extLst>
      <p:ext uri="{BB962C8B-B14F-4D97-AF65-F5344CB8AC3E}">
        <p14:creationId xmlns:p14="http://schemas.microsoft.com/office/powerpoint/2010/main" val="188835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5C62-3041-4806-9CA5-E2378811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7BEF-EABF-473C-9BD8-B0C096AC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Serverless Architecture on Azure</a:t>
            </a:r>
          </a:p>
          <a:p>
            <a:r>
              <a:rPr lang="en-US" dirty="0"/>
              <a:t>Services Overview  </a:t>
            </a:r>
          </a:p>
          <a:p>
            <a:pPr lvl="1"/>
            <a:r>
              <a:rPr lang="en-US" dirty="0"/>
              <a:t>Cosmos DB Database for storing data</a:t>
            </a:r>
          </a:p>
          <a:p>
            <a:pPr lvl="1"/>
            <a:r>
              <a:rPr lang="en-US" dirty="0"/>
              <a:t>Azure Function (Consumption Plan) to host the JavaScript based API implementation </a:t>
            </a:r>
          </a:p>
          <a:p>
            <a:pPr lvl="1"/>
            <a:r>
              <a:rPr lang="en-US" dirty="0"/>
              <a:t>Azure API management (Consumption Tier) to server as the API broker </a:t>
            </a:r>
          </a:p>
          <a:p>
            <a:pPr lvl="1"/>
            <a:r>
              <a:rPr lang="en-US" dirty="0"/>
              <a:t>Azure Storage (Static Website) to host the React.js based front-end implementation</a:t>
            </a:r>
          </a:p>
          <a:p>
            <a:pPr lvl="1"/>
            <a:r>
              <a:rPr lang="en-US" dirty="0"/>
              <a:t>Azure AD to provide OAuth2 based authentication and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232806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208C-FCCC-4087-8CFB-7EA57C2D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 from Azure Docs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6B49D-3D74-430C-8DBD-28F21F0B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59" y="2088819"/>
            <a:ext cx="8615784" cy="386670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AC367C8-C80B-4B84-984A-ABC342ACC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7875" y="319087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4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3F44-6B4F-4C26-8BE6-7BF7D658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Reference Architecture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BD16A8-F997-4F6D-B8DE-BF667627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4969" y="2693960"/>
            <a:ext cx="1067419" cy="10674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DAF0492-F7B1-413D-9C96-5B07BD96C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5735" y="2711705"/>
            <a:ext cx="1067419" cy="106741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46521B1-DEA1-49B0-A486-D34CA4800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3814" y="2803523"/>
            <a:ext cx="885408" cy="811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DED2F-2439-4713-AC32-E0C006B91676}"/>
              </a:ext>
            </a:extLst>
          </p:cNvPr>
          <p:cNvSpPr txBox="1"/>
          <p:nvPr/>
        </p:nvSpPr>
        <p:spPr>
          <a:xfrm>
            <a:off x="6663318" y="3702817"/>
            <a:ext cx="106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Function (JavaScript)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3792F7-076E-4CF5-B19D-B86C38B793C3}"/>
              </a:ext>
            </a:extLst>
          </p:cNvPr>
          <p:cNvSpPr txBox="1"/>
          <p:nvPr/>
        </p:nvSpPr>
        <p:spPr>
          <a:xfrm>
            <a:off x="8177149" y="3337703"/>
            <a:ext cx="106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List Data Storage </a:t>
            </a:r>
          </a:p>
          <a:p>
            <a:pPr algn="ctr"/>
            <a:r>
              <a:rPr lang="en-US" sz="1200" dirty="0"/>
              <a:t>(SQL API)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4753AB-48FA-4F0F-8C04-051D5D98AEB0}"/>
              </a:ext>
            </a:extLst>
          </p:cNvPr>
          <p:cNvSpPr txBox="1"/>
          <p:nvPr/>
        </p:nvSpPr>
        <p:spPr>
          <a:xfrm>
            <a:off x="3589813" y="2331259"/>
            <a:ext cx="245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API Management Instance to host Secure and Non-Secure APIs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897C9-EC25-40EB-959A-33166F91109C}"/>
              </a:ext>
            </a:extLst>
          </p:cNvPr>
          <p:cNvSpPr txBox="1"/>
          <p:nvPr/>
        </p:nvSpPr>
        <p:spPr>
          <a:xfrm>
            <a:off x="2164701" y="3682879"/>
            <a:ext cx="128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Storage (Static Website with React)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2EDB505-8A8A-4BBD-9742-A9E7654DD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6019" y="5251243"/>
            <a:ext cx="791597" cy="7915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DB63CCB-B70C-4F3E-A651-B2DD72B8D49B}"/>
              </a:ext>
            </a:extLst>
          </p:cNvPr>
          <p:cNvSpPr txBox="1"/>
          <p:nvPr/>
        </p:nvSpPr>
        <p:spPr>
          <a:xfrm>
            <a:off x="3758349" y="6015197"/>
            <a:ext cx="245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AD to secure APIs and Functions using OAuth2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74F12A-133B-4D11-A5EA-EBB2CAAC4703}"/>
              </a:ext>
            </a:extLst>
          </p:cNvPr>
          <p:cNvCxnSpPr>
            <a:cxnSpLocks/>
            <a:stCxn id="54" idx="3"/>
            <a:endCxn id="6" idx="1"/>
          </p:cNvCxnSpPr>
          <p:nvPr/>
        </p:nvCxnSpPr>
        <p:spPr>
          <a:xfrm>
            <a:off x="3291960" y="3223179"/>
            <a:ext cx="1043009" cy="44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FBB201-5EA1-4F60-998A-2B2A6F2900B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402388" y="3227670"/>
            <a:ext cx="1223347" cy="177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83088E-65D5-401C-9AEC-BC5025BADADE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7693154" y="3209336"/>
            <a:ext cx="1630660" cy="360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D925D0-06D1-4062-AEA0-4C04F16E8F75}"/>
              </a:ext>
            </a:extLst>
          </p:cNvPr>
          <p:cNvCxnSpPr>
            <a:cxnSpLocks/>
            <a:stCxn id="26" idx="0"/>
            <a:endCxn id="6" idx="2"/>
          </p:cNvCxnSpPr>
          <p:nvPr/>
        </p:nvCxnSpPr>
        <p:spPr>
          <a:xfrm flipH="1" flipV="1">
            <a:off x="4868679" y="3761379"/>
            <a:ext cx="23139" cy="1489864"/>
          </a:xfrm>
          <a:prstGeom prst="straightConnector1">
            <a:avLst/>
          </a:prstGeom>
          <a:ln w="3810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C7EF1C-DD11-4371-9113-0E4FB7348DA5}"/>
              </a:ext>
            </a:extLst>
          </p:cNvPr>
          <p:cNvSpPr txBox="1"/>
          <p:nvPr/>
        </p:nvSpPr>
        <p:spPr>
          <a:xfrm>
            <a:off x="6501078" y="4732656"/>
            <a:ext cx="1449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OAuth2 Auth Flow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6EFEC9-B57C-4AC7-8D43-3FC7CD4F5F90}"/>
              </a:ext>
            </a:extLst>
          </p:cNvPr>
          <p:cNvSpPr txBox="1"/>
          <p:nvPr/>
        </p:nvSpPr>
        <p:spPr>
          <a:xfrm>
            <a:off x="4143696" y="4082296"/>
            <a:ext cx="144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OAuth2 Token Validation Flow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41D8965-BB9B-42E4-BABF-55498CA73ED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12" y="2799405"/>
            <a:ext cx="847548" cy="847548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6AE1F7A-922E-4D11-A217-697521F541C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287616" y="3556878"/>
            <a:ext cx="1871828" cy="2090164"/>
          </a:xfrm>
          <a:prstGeom prst="bentConnector2">
            <a:avLst/>
          </a:prstGeom>
          <a:ln w="38100">
            <a:prstDash val="lg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6110EC2F-3C08-4F3D-8F34-8F53287B7A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5735" y="1448740"/>
            <a:ext cx="1067419" cy="1067419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28DE0E8-D939-4EA3-A395-0CBE8FCDCDE2}"/>
              </a:ext>
            </a:extLst>
          </p:cNvPr>
          <p:cNvCxnSpPr>
            <a:cxnSpLocks/>
            <a:stCxn id="12" idx="0"/>
            <a:endCxn id="4" idx="3"/>
          </p:cNvCxnSpPr>
          <p:nvPr/>
        </p:nvCxnSpPr>
        <p:spPr>
          <a:xfrm rot="16200000" flipV="1">
            <a:off x="8319300" y="1356305"/>
            <a:ext cx="821073" cy="2073364"/>
          </a:xfrm>
          <a:prstGeom prst="bentConnector2">
            <a:avLst/>
          </a:prstGeom>
          <a:ln w="38100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93CE9F3-8F48-4F7D-A8DE-4FB4148A503D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5400000" flipH="1" flipV="1">
            <a:off x="5391452" y="1459677"/>
            <a:ext cx="711510" cy="1757056"/>
          </a:xfrm>
          <a:prstGeom prst="bentConnector2">
            <a:avLst/>
          </a:prstGeom>
          <a:ln w="38100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8DD76D-F960-4077-A8A3-92D511AD144D}"/>
              </a:ext>
            </a:extLst>
          </p:cNvPr>
          <p:cNvSpPr txBox="1"/>
          <p:nvPr/>
        </p:nvSpPr>
        <p:spPr>
          <a:xfrm>
            <a:off x="6561756" y="1372963"/>
            <a:ext cx="127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Logic App</a:t>
            </a:r>
          </a:p>
        </p:txBody>
      </p:sp>
    </p:spTree>
    <p:extLst>
      <p:ext uri="{BB962C8B-B14F-4D97-AF65-F5344CB8AC3E}">
        <p14:creationId xmlns:p14="http://schemas.microsoft.com/office/powerpoint/2010/main" val="13154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E089-912C-41AB-BD9B-00710369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F2BA-53CD-477A-B1DA-1DF938F2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/>
              <a:t> Repo </a:t>
            </a:r>
            <a:r>
              <a:rPr lang="en-US" dirty="0">
                <a:hlinkClick r:id="rId2"/>
              </a:rPr>
              <a:t>located here</a:t>
            </a:r>
            <a:endParaRPr lang="en-US" dirty="0"/>
          </a:p>
          <a:p>
            <a:r>
              <a:rPr lang="en-US" dirty="0"/>
              <a:t>Folder Structure</a:t>
            </a:r>
          </a:p>
          <a:p>
            <a:pPr lvl="1"/>
            <a:r>
              <a:rPr lang="en-US" dirty="0"/>
              <a:t>React Web UI project 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Function project </a:t>
            </a:r>
          </a:p>
          <a:p>
            <a:pPr lvl="1"/>
            <a:r>
              <a:rPr lang="en-US" dirty="0"/>
              <a:t>Docs – General documentation</a:t>
            </a:r>
          </a:p>
          <a:p>
            <a:r>
              <a:rPr lang="en-US" dirty="0"/>
              <a:t>VS Code is used as the primary development tool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9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C353-2FC9-43D3-AF0D-C155A7D5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576D-58BF-4827-833C-136109A2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VS Code React Tutorial</a:t>
            </a:r>
            <a:endParaRPr lang="en-US" dirty="0"/>
          </a:p>
          <a:p>
            <a:r>
              <a:rPr lang="en-US" dirty="0">
                <a:hlinkClick r:id="rId3"/>
              </a:rPr>
              <a:t>Azure Function – JavaScript</a:t>
            </a:r>
            <a:endParaRPr lang="en-US" dirty="0"/>
          </a:p>
          <a:p>
            <a:r>
              <a:rPr lang="en-US" dirty="0">
                <a:hlinkClick r:id="rId4"/>
              </a:rPr>
              <a:t>Azure Function – Cosmos DB bindings</a:t>
            </a:r>
            <a:endParaRPr lang="en-US" dirty="0"/>
          </a:p>
          <a:p>
            <a:r>
              <a:rPr lang="en-US" dirty="0">
                <a:hlinkClick r:id="rId5"/>
              </a:rPr>
              <a:t>Create Azure Functions using VS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0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139-03BA-4578-8AA0-665B5E16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0939-A2F1-423E-99E4-BAB852BF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https://medium.com/codingthesmartway-com-blog/the-mern-stack-tutorial-building-a-react-crud-application-from-start-to-finish-part-1-d8d701c2995</a:t>
            </a:r>
            <a:endParaRPr lang="en-US" dirty="0"/>
          </a:p>
          <a:p>
            <a:r>
              <a:rPr lang="en-US" dirty="0">
                <a:hlinkClick r:id="rId3"/>
              </a:rPr>
              <a:t>https://jasonwatmore.com/post/2018/09/11/react-basic-http-authentication-tutorial-example</a:t>
            </a:r>
            <a:endParaRPr lang="en-US" dirty="0"/>
          </a:p>
          <a:p>
            <a:r>
              <a:rPr lang="en-US" dirty="0">
                <a:hlinkClick r:id="rId4"/>
              </a:rPr>
              <a:t>https://medium.com/@fiqriismail/how-to-secure-your-reactjs-frontend-with-azure-ad-b2c-8fd165f602e8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https://docs.microsoft.com/en-us/azure/api-management/api-management-howto-protect-backend-with-aad</a:t>
            </a:r>
            <a:endParaRPr lang="en-US" dirty="0"/>
          </a:p>
          <a:p>
            <a:r>
              <a:rPr lang="en-US" dirty="0">
                <a:hlinkClick r:id="rId6"/>
              </a:rPr>
              <a:t>https://docs.microsoft.com/en-us/azure/azure-functions/functions-bindings-cosmosdb-v2#input---examples</a:t>
            </a:r>
            <a:endParaRPr lang="en-US" dirty="0"/>
          </a:p>
          <a:p>
            <a:r>
              <a:rPr lang="en-US" dirty="0">
                <a:hlinkClick r:id="rId7"/>
              </a:rPr>
              <a:t>https://docs.microsoft.com/en-us/azure/azure-functions/functions-reference-node</a:t>
            </a:r>
            <a:endParaRPr lang="en-US" dirty="0"/>
          </a:p>
          <a:p>
            <a:r>
              <a:rPr lang="en-US" dirty="0">
                <a:hlinkClick r:id="rId8"/>
              </a:rPr>
              <a:t>https://docs.microsoft.com/en-us/azure/azure-functions/functions-create-first-azure-function-azure-cli</a:t>
            </a:r>
            <a:endParaRPr lang="en-US" dirty="0"/>
          </a:p>
          <a:p>
            <a:r>
              <a:rPr lang="en-US" dirty="0">
                <a:hlinkClick r:id="rId9"/>
              </a:rPr>
              <a:t>https://liftcodeplay.com/2018/09/10/enabling-cors-for-azure-function-local-development/</a:t>
            </a:r>
            <a:endParaRPr lang="en-US" dirty="0"/>
          </a:p>
          <a:p>
            <a:r>
              <a:rPr lang="en-US" dirty="0">
                <a:hlinkClick r:id="rId10"/>
              </a:rPr>
              <a:t>https://stackoverflow.com/questions/52852018/use-npm-uuid-in-reactjs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139-03BA-4578-8AA0-665B5E16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0939-A2F1-423E-99E4-BAB852BF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https://www.npmjs.com/package/@azure/cosmos</a:t>
            </a:r>
            <a:endParaRPr lang="en-US" dirty="0"/>
          </a:p>
          <a:p>
            <a:r>
              <a:rPr lang="en-US" dirty="0">
                <a:hlinkClick r:id="rId3"/>
              </a:rPr>
              <a:t>https://reactjs.org/docs/handling-events.html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https://stackoverflow.com/questions/48434897/how-to-have-a-external-json-config-file-in-react-jsx</a:t>
            </a:r>
            <a:endParaRPr lang="en-US" dirty="0"/>
          </a:p>
          <a:p>
            <a:r>
              <a:rPr lang="en-US" dirty="0">
                <a:hlinkClick r:id="rId5"/>
              </a:rPr>
              <a:t>https://kvaes.wordpress.com/2018/04/04/when-your-single-page-app-needs-cors-and-meets-azure-api-management-with-a-function-backend/</a:t>
            </a:r>
            <a:endParaRPr lang="en-US" dirty="0"/>
          </a:p>
          <a:p>
            <a:r>
              <a:rPr lang="en-US" dirty="0">
                <a:hlinkClick r:id="rId6"/>
              </a:rPr>
              <a:t>https://itnext.io/a-memo-on-how-to-implement-azure-ad-authentication-using-react-and-net-core-2-0-3fe9bfdf9f36</a:t>
            </a:r>
            <a:endParaRPr lang="en-US" dirty="0"/>
          </a:p>
          <a:p>
            <a:r>
              <a:rPr lang="en-US" dirty="0">
                <a:hlinkClick r:id="rId7"/>
              </a:rPr>
              <a:t>https://stackoverflow.com/questions/50305568/how-to-integrate-azure-ad-into-a-react-web-app-that-consumes-a-rest-api-in-azure</a:t>
            </a:r>
            <a:endParaRPr lang="en-US" dirty="0"/>
          </a:p>
          <a:p>
            <a:r>
              <a:rPr lang="en-US" dirty="0">
                <a:hlinkClick r:id="rId8"/>
              </a:rPr>
              <a:t>https://github.com/salvoravida/react-adal</a:t>
            </a:r>
            <a:endParaRPr lang="en-US" dirty="0"/>
          </a:p>
          <a:p>
            <a:r>
              <a:rPr lang="en-US" dirty="0">
                <a:hlinkClick r:id="rId9"/>
              </a:rPr>
              <a:t>https://simondoy.com/2016/05/16/dev-diary-s01e06-azure-mvc-web-api-angular-and-adal-js-and-401s/</a:t>
            </a:r>
            <a:endParaRPr lang="en-US" dirty="0"/>
          </a:p>
          <a:p>
            <a:r>
              <a:rPr lang="en-US" dirty="0">
                <a:hlinkClick r:id="rId10"/>
              </a:rPr>
              <a:t>https://blogs.msdn.microsoft.com/ben/2018/11/07/client-app-calling-azure-function-with-aad/</a:t>
            </a:r>
            <a:endParaRPr lang="en-US" dirty="0"/>
          </a:p>
          <a:p>
            <a:r>
              <a:rPr lang="en-US" dirty="0">
                <a:hlinkClick r:id="rId11"/>
              </a:rPr>
              <a:t>https://adatum.no/azure/azure-ad-authentication-in-azure-functions</a:t>
            </a:r>
            <a:endParaRPr lang="en-US" dirty="0"/>
          </a:p>
          <a:p>
            <a:r>
              <a:rPr lang="en-US" dirty="0">
                <a:hlinkClick r:id="rId12"/>
              </a:rPr>
              <a:t>https://www.koskila.net/how-to-fix-admin-consent-issues-aadsts65001/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4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416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Azure Serverless End-to-End</vt:lpstr>
      <vt:lpstr>Architecture Summary</vt:lpstr>
      <vt:lpstr>Reference Architecture from Azure Docs</vt:lpstr>
      <vt:lpstr>Sample Reference Architecture</vt:lpstr>
      <vt:lpstr>Artifacts</vt:lpstr>
      <vt:lpstr>Resources</vt:lpstr>
      <vt:lpstr>More Resources (1)</vt:lpstr>
      <vt:lpstr>More Resources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AT&amp;T Serverless PoC</dc:title>
  <dc:creator>Naveed Zaheer</dc:creator>
  <cp:lastModifiedBy>Naveed Zaheer</cp:lastModifiedBy>
  <cp:revision>19</cp:revision>
  <dcterms:created xsi:type="dcterms:W3CDTF">2019-07-23T15:55:01Z</dcterms:created>
  <dcterms:modified xsi:type="dcterms:W3CDTF">2019-08-16T15:45:24Z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nzaheer@microsoft.com</vt:lpwstr>
  </property>
  <property fmtid="{D5CDD505-2E9C-101B-9397-08002B2CF9AE}" pid="5" name="MSIP_Label_f42aa342-8706-4288-bd11-ebb85995028c_SetDate">
    <vt:lpwstr>2019-07-23T16:38:13.5111753Z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b4e1e3c3-5993-40d5-87f6-08d681de2328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