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81" r:id="rId5"/>
    <p:sldId id="299" r:id="rId6"/>
    <p:sldId id="287" r:id="rId7"/>
    <p:sldId id="309" r:id="rId8"/>
    <p:sldId id="308" r:id="rId9"/>
    <p:sldId id="313" r:id="rId10"/>
    <p:sldId id="302" r:id="rId11"/>
    <p:sldId id="307" r:id="rId12"/>
    <p:sldId id="306" r:id="rId13"/>
    <p:sldId id="310" r:id="rId14"/>
    <p:sldId id="311" r:id="rId15"/>
    <p:sldId id="312" r:id="rId16"/>
    <p:sldId id="305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F3C"/>
    <a:srgbClr val="688C38"/>
    <a:srgbClr val="8DC1C5"/>
    <a:srgbClr val="3C587F"/>
    <a:srgbClr val="0064A8"/>
    <a:srgbClr val="C6CA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35"/>
    <p:restoredTop sz="83698"/>
  </p:normalViewPr>
  <p:slideViewPr>
    <p:cSldViewPr snapToGrid="0" snapToObjects="1">
      <p:cViewPr varScale="1">
        <p:scale>
          <a:sx n="134" d="100"/>
          <a:sy n="134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1" d="100"/>
          <a:sy n="151" d="100"/>
        </p:scale>
        <p:origin x="39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AC698C-573B-2645-822C-EB630962E3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773C3-3F6A-5E47-992F-9E36DA6F77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25986-F7E3-FB4E-BFD2-9CA1D5A44BFD}" type="datetimeFigureOut">
              <a:rPr lang="en-US" smtClean="0"/>
              <a:t>8/13/22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94A69-5FE4-3E4E-848D-98E71AC782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34878-53A5-D441-A64C-EF631CD25B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AC908-D68A-B146-BE89-B13BCB38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4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C4C0-4BEC-6A42-B274-47FC6FF54BFE}" type="datetimeFigureOut">
              <a:rPr lang="en-US" smtClean="0"/>
              <a:t>8/13/22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F232A-D0AC-9B4F-A822-05618EDB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4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PhD student at UC Berkeley, studying endocrinology &amp; computational biology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F232A-D0AC-9B4F-A822-05618EDB3A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columns, one observation of cell lines </a:t>
            </a:r>
          </a:p>
          <a:p>
            <a:r>
              <a:rPr lang="en-US" dirty="0"/>
              <a:t>quantile transform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F232A-D0AC-9B4F-A822-05618EDB3A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74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F232A-D0AC-9B4F-A822-05618EDB3A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47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hyperparameters – batch size, talk about model complexity bias/variance</a:t>
            </a:r>
          </a:p>
          <a:p>
            <a:r>
              <a:rPr lang="en-US" dirty="0"/>
              <a:t>Show that very complex model overfits model. Training loss and validation loss. Overfit means validation loss increases. Can increase complexity even higher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F232A-D0AC-9B4F-A822-05618EDB3A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2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hyperparameters – batch size, talk about model complexity bias/variance</a:t>
            </a:r>
          </a:p>
          <a:p>
            <a:r>
              <a:rPr lang="en-US" dirty="0"/>
              <a:t>Show that very complex model overfits model. Training loss and validation loss. Overfit means validation loss increases. Can increase complexity even higher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F232A-D0AC-9B4F-A822-05618EDB3A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1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hyperparameters – batch size, talk about model complexity bias/variance</a:t>
            </a:r>
          </a:p>
          <a:p>
            <a:r>
              <a:rPr lang="en-US" dirty="0"/>
              <a:t>Show that very complex model overfits model. Training loss and validation loss. Overfit means validation loss increases. Can increase complexity even higher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F232A-D0AC-9B4F-A822-05618EDB3A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03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hyperparameters – batch size, talk about model complexity bias/variance</a:t>
            </a:r>
          </a:p>
          <a:p>
            <a:r>
              <a:rPr lang="en-US" dirty="0"/>
              <a:t>Show that very complex model overfits model. Training loss and validation loss. Overfit means validation loss increases. Can increase complexity even higher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F232A-D0AC-9B4F-A822-05618EDB3A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86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reference to papers and use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F232A-D0AC-9B4F-A822-05618EDB3A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94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to include score</a:t>
            </a:r>
          </a:p>
          <a:p>
            <a:r>
              <a:rPr lang="en-US" dirty="0"/>
              <a:t>Find other metric</a:t>
            </a:r>
          </a:p>
          <a:p>
            <a:r>
              <a:rPr lang="en-US" dirty="0"/>
              <a:t>For every observation how many mechanism of actions were predicted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F232A-D0AC-9B4F-A822-05618EDB3A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5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/Title Slide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658249"/>
            <a:ext cx="10058400" cy="2387600"/>
          </a:xfrm>
        </p:spPr>
        <p:txBody>
          <a:bodyPr anchor="b"/>
          <a:lstStyle>
            <a:lvl1pPr algn="l">
              <a:lnSpc>
                <a:spcPct val="80000"/>
              </a:lnSpc>
              <a:defRPr sz="5000" b="0" i="0" spc="0" baseline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2D1E-ECF6-C04B-874C-31D977FFD3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4077886"/>
            <a:ext cx="10058400" cy="1655762"/>
          </a:xfr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D8D2A-CF58-8646-89B3-2002D024A4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1" y="619126"/>
            <a:ext cx="1519238" cy="415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76B36C-1ADE-4B47-A218-99AEE676BE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8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-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88" y="1189899"/>
            <a:ext cx="3544252" cy="4351338"/>
          </a:xfrm>
        </p:spPr>
        <p:txBody>
          <a:bodyPr anchor="ctr">
            <a:noAutofit/>
          </a:bodyPr>
          <a:lstStyle>
            <a:lvl1pPr algn="r">
              <a:lnSpc>
                <a:spcPct val="80000"/>
              </a:lnSpc>
              <a:defRPr sz="3200" b="0" i="0">
                <a:solidFill>
                  <a:srgbClr val="C50F3C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3B64-FFC3-D742-A6BD-5B3A952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53706-DED6-894F-BE2A-F4DA16AF10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13FFD9-00BB-A343-8353-85DCCB1A6FE5}"/>
              </a:ext>
            </a:extLst>
          </p:cNvPr>
          <p:cNvCxnSpPr>
            <a:cxnSpLocks/>
          </p:cNvCxnSpPr>
          <p:nvPr userDrawn="1"/>
        </p:nvCxnSpPr>
        <p:spPr>
          <a:xfrm>
            <a:off x="4260501" y="1628503"/>
            <a:ext cx="0" cy="347472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56E2F89F-DE6E-8E49-BDFB-6B8DE8B72A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6972" y="736895"/>
            <a:ext cx="7157992" cy="5257346"/>
          </a:xfrm>
        </p:spPr>
        <p:txBody>
          <a:bodyPr anchor="ctr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8F56A3F-5A2F-DF4C-8531-9765BE13BE71}"/>
              </a:ext>
            </a:extLst>
          </p:cNvPr>
          <p:cNvSpPr txBox="1">
            <a:spLocks/>
          </p:cNvSpPr>
          <p:nvPr userDrawn="1"/>
        </p:nvSpPr>
        <p:spPr>
          <a:xfrm>
            <a:off x="4606972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Proxima Nova Regular" panose="02000506030000020004" pitchFamily="2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17096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ctr">
              <a:lnSpc>
                <a:spcPct val="80000"/>
              </a:lnSpc>
              <a:defRPr sz="5000">
                <a:solidFill>
                  <a:srgbClr val="C50F3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15627-71F4-D94E-9E76-16A5E0A7B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4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roxima Nova Regular" panose="02000506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88" y="1189899"/>
            <a:ext cx="5220003" cy="4351338"/>
          </a:xfrm>
        </p:spPr>
        <p:txBody>
          <a:bodyPr anchor="ctr">
            <a:normAutofit/>
          </a:bodyPr>
          <a:lstStyle>
            <a:lvl1pPr algn="r">
              <a:lnSpc>
                <a:spcPct val="80000"/>
              </a:lnSpc>
              <a:defRPr sz="3200" b="0" i="0">
                <a:solidFill>
                  <a:srgbClr val="C50F3C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 userDrawn="1"/>
        </p:nvSpPr>
        <p:spPr>
          <a:xfrm>
            <a:off x="6356169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Proxima Nova Regular" panose="02000506030000020004" pitchFamily="2" charset="0"/>
              </a:rPr>
              <a:t>Confidential – Internal Use Only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86E1D-B041-3D46-9EA6-1DD6635C61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6A4804-8EDB-6D4D-B64B-E9206508601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4809" y="1189899"/>
            <a:ext cx="5150842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tx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613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pli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roxima Nova Regular" panose="02000506030000020004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30853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 userDrawn="1"/>
        </p:nvSpPr>
        <p:spPr>
          <a:xfrm>
            <a:off x="1707493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Proxima Nova Regular" panose="02000506030000020004" pitchFamily="2" charset="0"/>
              </a:rPr>
              <a:t>Confidential – Internal Use Only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C30483-00F3-D64E-AAE5-F07B9B5C0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4406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ECE671-F431-CD4B-9BF1-7FDB1F32755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88" y="1189899"/>
            <a:ext cx="5220003" cy="4351338"/>
          </a:xfrm>
        </p:spPr>
        <p:txBody>
          <a:bodyPr anchor="ctr">
            <a:normAutofit/>
          </a:bodyPr>
          <a:lstStyle>
            <a:lvl1pPr algn="r">
              <a:lnSpc>
                <a:spcPct val="80000"/>
              </a:lnSpc>
              <a:defRPr sz="3200" b="0" i="0">
                <a:solidFill>
                  <a:srgbClr val="C50F3C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023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pli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11949" y="0"/>
            <a:ext cx="7380049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30853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 userDrawn="1"/>
        </p:nvSpPr>
        <p:spPr>
          <a:xfrm>
            <a:off x="1707493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Proxima Nova Regular" panose="02000506030000020004" pitchFamily="2" charset="0"/>
              </a:rPr>
              <a:t>Confidential – Internal Use Only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C30483-00F3-D64E-AAE5-F07B9B5C0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410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3E1CBD-1A22-C34C-8DC4-474E34B2CD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957364"/>
            <a:ext cx="5939883" cy="4943272"/>
          </a:xfrm>
          <a:solidFill>
            <a:srgbClr val="C50F3C"/>
          </a:solidFill>
        </p:spPr>
        <p:txBody>
          <a:bodyPr lIns="914400" tIns="914400" rIns="914400" bIns="914400" anchor="ctr">
            <a:normAutofit/>
          </a:bodyPr>
          <a:lstStyle>
            <a:lvl1pPr algn="ctr">
              <a:lnSpc>
                <a:spcPct val="80000"/>
              </a:lnSpc>
              <a:defRPr sz="3200" b="0" i="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7405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CF386F-4435-1E40-A8ED-AFFEAC3031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32482"/>
            <a:ext cx="10515600" cy="1895109"/>
          </a:xfrm>
          <a:ln w="3175">
            <a:noFill/>
          </a:ln>
        </p:spPr>
        <p:txBody>
          <a:bodyPr anchor="ctr"/>
          <a:lstStyle>
            <a:lvl1pPr algn="ctr">
              <a:lnSpc>
                <a:spcPct val="80000"/>
              </a:lnSpc>
              <a:defRPr sz="5000" spc="0">
                <a:solidFill>
                  <a:schemeClr val="bg1"/>
                </a:solidFill>
                <a:effectLst>
                  <a:outerShdw blurRad="127000" dist="38100" dir="5400000" algn="t" rotWithShape="0">
                    <a:prstClr val="black"/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D4413-B16E-B048-AA99-4B9BAA9B4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04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E1FAF-85CD-FA4B-81FE-A9FD82D2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16341-DBB4-0D4B-B285-B706134D81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41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ckground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257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">
    <p:bg>
      <p:bgPr>
        <a:solidFill>
          <a:srgbClr val="3C5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453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00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1">
    <p:bg>
      <p:bgPr>
        <a:solidFill>
          <a:srgbClr val="3C5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0954" y="1606705"/>
            <a:ext cx="10410092" cy="3691482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000" b="0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DC97F-BA86-D24E-8A2F-B8960120E4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2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-2">
    <p:bg>
      <p:bgPr>
        <a:solidFill>
          <a:srgbClr val="3C5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07939" y="2881541"/>
            <a:ext cx="9576122" cy="2387600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0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2D1E-ECF6-C04B-874C-31D977FFD3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07939" y="1179604"/>
            <a:ext cx="9576122" cy="1655762"/>
          </a:xfrm>
        </p:spPr>
        <p:txBody>
          <a:bodyPr anchor="b">
            <a:noAutofit/>
          </a:bodyPr>
          <a:lstStyle>
            <a:lvl1pPr marL="0" indent="0" algn="ctr">
              <a:lnSpc>
                <a:spcPct val="110000"/>
              </a:lnSpc>
              <a:buNone/>
              <a:defRPr sz="1500" kern="800" spc="6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A9E5B-B16D-AF4D-80A3-885DDD40B5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9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>
                <a:solidFill>
                  <a:srgbClr val="C50F3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572323"/>
            <a:ext cx="10972800" cy="459987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4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0" y="0"/>
            <a:ext cx="4249783" cy="6858000"/>
          </a:xfrm>
          <a:prstGeom prst="rect">
            <a:avLst/>
          </a:prstGeom>
          <a:solidFill>
            <a:srgbClr val="C50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roxima Nova Regular" panose="02000506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87" y="1189899"/>
            <a:ext cx="3469025" cy="435133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200" b="0" i="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53706-DED6-894F-BE2A-F4DA16AF10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AEB27AF-DD57-7246-971E-7506C05081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6972" y="781844"/>
            <a:ext cx="7157992" cy="5294312"/>
          </a:xfrm>
        </p:spPr>
        <p:txBody>
          <a:bodyPr anchor="ctr"/>
          <a:lstStyle>
            <a:lvl1pPr marL="457200" indent="-457200">
              <a:lnSpc>
                <a:spcPct val="110000"/>
              </a:lnSpc>
              <a:buFont typeface="+mj-lt"/>
              <a:buAutoNum type="arabicPeriod"/>
              <a:defRPr/>
            </a:lvl1pPr>
            <a:lvl2pPr marL="800100" indent="-331788">
              <a:lnSpc>
                <a:spcPct val="110000"/>
              </a:lnSpc>
              <a:buFont typeface="+mj-lt"/>
              <a:buAutoNum type="alphaLcPeriod"/>
              <a:tabLst/>
              <a:defRPr/>
            </a:lvl2pPr>
            <a:lvl3pPr marL="865188" indent="-342900">
              <a:buFont typeface="+mj-lt"/>
              <a:buAutoNum type="arabicPeriod"/>
              <a:defRPr/>
            </a:lvl3pPr>
            <a:lvl4pPr marL="1204913" indent="-342900">
              <a:buFont typeface="+mj-lt"/>
              <a:buAutoNum type="arabicPeriod"/>
              <a:defRPr/>
            </a:lvl4pPr>
            <a:lvl5pPr marL="1430338" indent="-2286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1647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>
                <a:solidFill>
                  <a:srgbClr val="C50F3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572322"/>
            <a:ext cx="5216245" cy="459987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34071" y="1572322"/>
            <a:ext cx="5216245" cy="459987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3B64-FFC3-D742-A6BD-5B3A952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A1851B-19A8-724D-ADB2-135B9A94EB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AE4CF18-1721-8C46-8422-7ED131F2A9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0EED-1BDC-4543-A5C0-28870C93B6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515" y="1572321"/>
            <a:ext cx="5313637" cy="4458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6051E95-B26B-834D-A433-2F502795B9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679" y="1572321"/>
            <a:ext cx="5313637" cy="4458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401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3B64-FFC3-D742-A6BD-5B3A952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A1851B-19A8-724D-ADB2-135B9A94EB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AE4CF18-1721-8C46-8422-7ED131F2A9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29494-ED64-A24F-BE3A-FF8414A1ED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7515" y="1572322"/>
            <a:ext cx="3516659" cy="445836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1265AF3-C38C-444D-8A95-8F9E93A88A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33657" y="1572322"/>
            <a:ext cx="3516659" cy="445836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600B550-4C5A-3347-BFB7-613C63E6BE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05586" y="1572322"/>
            <a:ext cx="3516659" cy="445836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9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D506E-9CFA-5744-8CC1-366D985D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924674" cy="967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A9B1D-8809-B740-A68B-9969B712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98060"/>
            <a:ext cx="10924674" cy="467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A8E2B-2B06-3049-8A99-94E0B3F72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2"/>
                </a:solidFill>
                <a:latin typeface="Proxima Nova Regular" panose="02000506030000020004" pitchFamily="2" charset="0"/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37C4B3-C390-1B4B-9F24-930CD9AE7CA0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Proxima Nova Regular" panose="02000506030000020004" pitchFamily="2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98384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2" r:id="rId2"/>
    <p:sldLayoutId id="2147483664" r:id="rId3"/>
    <p:sldLayoutId id="2147483716" r:id="rId4"/>
    <p:sldLayoutId id="2147483713" r:id="rId5"/>
    <p:sldLayoutId id="2147483727" r:id="rId6"/>
    <p:sldLayoutId id="2147483728" r:id="rId7"/>
    <p:sldLayoutId id="2147483717" r:id="rId8"/>
    <p:sldLayoutId id="2147483718" r:id="rId9"/>
    <p:sldLayoutId id="2147483719" r:id="rId10"/>
    <p:sldLayoutId id="2147483651" r:id="rId11"/>
    <p:sldLayoutId id="2147483662" r:id="rId12"/>
    <p:sldLayoutId id="2147483697" r:id="rId13"/>
    <p:sldLayoutId id="2147483698" r:id="rId14"/>
    <p:sldLayoutId id="2147483696" r:id="rId15"/>
    <p:sldLayoutId id="2147483738" r:id="rId16"/>
    <p:sldLayoutId id="2147483740" r:id="rId17"/>
    <p:sldLayoutId id="2147483741" r:id="rId18"/>
    <p:sldLayoutId id="214748374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800" spc="0" baseline="0">
          <a:solidFill>
            <a:srgbClr val="C50F3C"/>
          </a:solidFill>
          <a:latin typeface="Trebuchet MS" panose="020B0703020202090204" pitchFamily="34" charset="0"/>
          <a:ea typeface="+mj-ea"/>
          <a:cs typeface="Rockwell Nova Light" panose="02060303020205020403" pitchFamily="18" charset="0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290513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sz="18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2pPr>
      <a:lvl3pPr marL="687388" indent="-1651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sz="16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1036638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sz="14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1376363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sz="12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6CB466-456C-9D4D-8668-2D079F1A0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Summer Internship</a:t>
            </a:r>
            <a:r>
              <a:rPr lang="en-US" dirty="0"/>
              <a:t> Presentation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80AA98-4568-BC42-9F37-43157805A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Naveed </a:t>
            </a:r>
            <a:r>
              <a:rPr lang="en-US" dirty="0" err="1">
                <a:latin typeface="Trebuchet MS" panose="020B0703020202090204" pitchFamily="34" charset="0"/>
              </a:rPr>
              <a:t>Ziari</a:t>
            </a:r>
            <a:r>
              <a:rPr lang="en-US" dirty="0">
                <a:latin typeface="Trebuchet MS" panose="020B0703020202090204" pitchFamily="34" charset="0"/>
              </a:rPr>
              <a:t>, PhD Student</a:t>
            </a:r>
          </a:p>
          <a:p>
            <a:r>
              <a:rPr lang="en-US" dirty="0">
                <a:latin typeface="Trebuchet MS" panose="020B0703020202090204" pitchFamily="34" charset="0"/>
              </a:rPr>
              <a:t>11 August 2022</a:t>
            </a:r>
          </a:p>
          <a:p>
            <a:r>
              <a:rPr lang="en-US" dirty="0"/>
              <a:t>Clinical Data Science</a:t>
            </a:r>
            <a:endParaRPr lang="en-US" dirty="0">
              <a:latin typeface="Trebuchet MS" panose="020B070302020209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7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F3A8-0181-EEF1-A153-B0D306E1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Training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3CB3C69-35CD-8EFE-B38B-5DF0164169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Initial 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hidden layers of 1024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Batch Normalization and Dropout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Activation</a:t>
            </a:r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for hidden layers</a:t>
            </a:r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dirty="0"/>
              <a:t>Sigmoid for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Batch size 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16 epochs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ADAM for stochastic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60D60-B2B6-F31A-5400-EA7D66877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993F5B4F-A315-D019-013D-2B347EDFE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64" y="1285715"/>
            <a:ext cx="3114991" cy="2076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1951F60-84B4-401B-FFE3-6E588DCD6DFC}"/>
              </a:ext>
            </a:extLst>
          </p:cNvPr>
          <p:cNvSpPr txBox="1"/>
          <p:nvPr/>
        </p:nvSpPr>
        <p:spPr>
          <a:xfrm>
            <a:off x="10147955" y="2118845"/>
            <a:ext cx="151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rebuchet MS" panose="020B0703020202090204" pitchFamily="34" charset="0"/>
              </a:rPr>
              <a:t>Score = 0.01973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9C68E9D-F9EB-1602-4E68-D6FA01C30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797" y="3671741"/>
            <a:ext cx="2789400" cy="2007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593DE-B247-2162-481B-AAACF90F1070}"/>
              </a:ext>
            </a:extLst>
          </p:cNvPr>
          <p:cNvSpPr txBox="1"/>
          <p:nvPr/>
        </p:nvSpPr>
        <p:spPr>
          <a:xfrm>
            <a:off x="10237510" y="4396179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rebuchet MS" panose="020B0703020202090204" pitchFamily="34" charset="0"/>
              </a:rPr>
              <a:t>AUC  = 0.65</a:t>
            </a:r>
          </a:p>
        </p:txBody>
      </p:sp>
    </p:spTree>
    <p:extLst>
      <p:ext uri="{BB962C8B-B14F-4D97-AF65-F5344CB8AC3E}">
        <p14:creationId xmlns:p14="http://schemas.microsoft.com/office/powerpoint/2010/main" val="13402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F3A8-0181-EEF1-A153-B0D306E1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Training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3CB3C69-35CD-8EFE-B38B-5DF0164169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Modified 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Added hidden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Lowered dropout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Increased to 32 epochs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Added top 16 principal components </a:t>
            </a:r>
            <a:br>
              <a:rPr lang="en-US" dirty="0"/>
            </a:br>
            <a:r>
              <a:rPr lang="en-US" dirty="0"/>
              <a:t>as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60D60-B2B6-F31A-5400-EA7D66877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1D228D6-656B-B018-6F0C-689F2FE8B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47" y="1426208"/>
            <a:ext cx="3237640" cy="21584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4CFB65-3E29-C436-2C68-23BC5883D28A}"/>
              </a:ext>
            </a:extLst>
          </p:cNvPr>
          <p:cNvSpPr txBox="1"/>
          <p:nvPr/>
        </p:nvSpPr>
        <p:spPr>
          <a:xfrm>
            <a:off x="10459040" y="2197644"/>
            <a:ext cx="151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rebuchet MS" panose="020B0703020202090204" pitchFamily="34" charset="0"/>
              </a:rPr>
              <a:t>Score  = 0.02031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790D84B-847B-0664-658A-19348D513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802" y="3872261"/>
            <a:ext cx="2884599" cy="2076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9FAF0D-7929-6AE5-89D4-9DB6A2A76584}"/>
              </a:ext>
            </a:extLst>
          </p:cNvPr>
          <p:cNvSpPr txBox="1"/>
          <p:nvPr/>
        </p:nvSpPr>
        <p:spPr>
          <a:xfrm>
            <a:off x="10498319" y="466432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rebuchet MS" panose="020B0703020202090204" pitchFamily="34" charset="0"/>
              </a:rPr>
              <a:t>AUC  = 0.62</a:t>
            </a:r>
          </a:p>
        </p:txBody>
      </p:sp>
    </p:spTree>
    <p:extLst>
      <p:ext uri="{BB962C8B-B14F-4D97-AF65-F5344CB8AC3E}">
        <p14:creationId xmlns:p14="http://schemas.microsoft.com/office/powerpoint/2010/main" val="18372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F3A8-0181-EEF1-A153-B0D306E1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Training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3CB3C69-35CD-8EFE-B38B-5DF0164169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Bayesian Hyperparameter Optimization:</a:t>
            </a:r>
            <a:br>
              <a:rPr lang="en-US" dirty="0"/>
            </a:br>
            <a:r>
              <a:rPr lang="en-US" sz="1200" i="1" dirty="0"/>
              <a:t>Gaussian Process models hyperparameter space</a:t>
            </a:r>
            <a:br>
              <a:rPr lang="en-US" sz="1200" i="1" dirty="0"/>
            </a:br>
            <a:endParaRPr lang="en-US" sz="1200" i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Batch size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(Starting) Learning rate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# Epochs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60D60-B2B6-F31A-5400-EA7D66877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3E5951F-0687-EE6A-4772-9B22487B7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70" y="1684638"/>
            <a:ext cx="3287381" cy="2191587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31701B2-D581-D8D0-F57C-B78EB08EE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16" y="4168572"/>
            <a:ext cx="2940029" cy="2115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465313-1653-AD54-2A79-B18597F8F887}"/>
              </a:ext>
            </a:extLst>
          </p:cNvPr>
          <p:cNvSpPr txBox="1"/>
          <p:nvPr/>
        </p:nvSpPr>
        <p:spPr>
          <a:xfrm>
            <a:off x="10044261" y="5000042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rebuchet MS" panose="020B0703020202090204" pitchFamily="34" charset="0"/>
              </a:rPr>
              <a:t>AUC  = 0.69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F6408-4160-6A26-86A7-0A05D2D77177}"/>
              </a:ext>
            </a:extLst>
          </p:cNvPr>
          <p:cNvSpPr txBox="1"/>
          <p:nvPr/>
        </p:nvSpPr>
        <p:spPr>
          <a:xfrm>
            <a:off x="9993985" y="2626542"/>
            <a:ext cx="151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rebuchet MS" panose="020B0703020202090204" pitchFamily="34" charset="0"/>
              </a:rPr>
              <a:t>Score  = 0.01762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B5194-ED50-343D-3571-C41EF9C7D63F}"/>
              </a:ext>
            </a:extLst>
          </p:cNvPr>
          <p:cNvSpPr txBox="1"/>
          <p:nvPr/>
        </p:nvSpPr>
        <p:spPr>
          <a:xfrm>
            <a:off x="823415" y="4079607"/>
            <a:ext cx="3375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Competition rank: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Highest score = 0.01599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Lowest score = 34.37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Median = 0.01876</a:t>
            </a:r>
          </a:p>
        </p:txBody>
      </p:sp>
    </p:spTree>
    <p:extLst>
      <p:ext uri="{BB962C8B-B14F-4D97-AF65-F5344CB8AC3E}">
        <p14:creationId xmlns:p14="http://schemas.microsoft.com/office/powerpoint/2010/main" val="12982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CC5D-9CBC-C879-7C72-A648770D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848E-C404-CAC2-07DE-5F5C6241B8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Having a platform and ML workflow to elucidate such information is of critical importance to drug developers</a:t>
            </a:r>
            <a:br>
              <a:rPr lang="en-US" dirty="0"/>
            </a:br>
            <a:endParaRPr lang="en-US" dirty="0"/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dirty="0"/>
              <a:t>Offers a new paradigm of drug development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Gilead aims to have 1/3 of revenue from oncology compared &lt;10% currently</a:t>
            </a:r>
            <a:br>
              <a:rPr lang="en-US" dirty="0"/>
            </a:br>
            <a:endParaRPr lang="en-US" dirty="0"/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dirty="0"/>
              <a:t>Results from this study prove that there already exist numerous candidates of unknown potential</a:t>
            </a:r>
            <a:br>
              <a:rPr lang="en-US" dirty="0"/>
            </a:br>
            <a:r>
              <a:rPr lang="en-US" sz="800" i="1" dirty="0" err="1"/>
              <a:t>Corsello</a:t>
            </a:r>
            <a:r>
              <a:rPr lang="en-US" sz="800" i="1" dirty="0"/>
              <a:t>, Steven M., et al. "Discovering the anticancer potential of non-oncology drugs by systematic viability profiling." Nature cancer 1.2 (2020): 235-248.</a:t>
            </a:r>
          </a:p>
          <a:p>
            <a:pPr marL="633413" lvl="1" indent="-342900">
              <a:buFont typeface="Arial" panose="020B0604020202020204" pitchFamily="34" charset="0"/>
              <a:buChar char="•"/>
            </a:pPr>
            <a:endParaRPr lang="en-US" sz="800" i="1" dirty="0"/>
          </a:p>
          <a:p>
            <a:pPr marL="633413" lvl="1" indent="-342900">
              <a:buFont typeface="Arial" panose="020B0604020202020204" pitchFamily="34" charset="0"/>
              <a:buChar char="•"/>
            </a:pPr>
            <a:endParaRPr lang="en-US" sz="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Offers an effective methodology for extrapolating meaning from drug screens</a:t>
            </a:r>
          </a:p>
          <a:p>
            <a:pPr marL="633413" lvl="1" indent="-342900">
              <a:buFont typeface="Arial" panose="020B0604020202020204" pitchFamily="34" charset="0"/>
              <a:buChar char="•"/>
            </a:pPr>
            <a:endParaRPr lang="en-US" sz="800" i="1" dirty="0"/>
          </a:p>
          <a:p>
            <a:pPr lvl="1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E9228-DC14-BAB5-DB65-63DF76227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5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E70260-FF50-B64A-867E-3A013B124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05123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43DB-3155-56F4-70FA-D2EA9809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365126"/>
            <a:ext cx="10972800" cy="792466"/>
          </a:xfrm>
        </p:spPr>
        <p:txBody>
          <a:bodyPr/>
          <a:lstStyle/>
          <a:p>
            <a:r>
              <a:rPr lang="en-US" dirty="0"/>
              <a:t>The Field at a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0790D-CDC6-3190-43BA-B3DBE927C1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280831"/>
            <a:ext cx="10972800" cy="45998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Historically, the most prevalent pharmaceuticals were accidentally or unintentionally discovered</a:t>
            </a:r>
            <a:br>
              <a:rPr lang="en-US" dirty="0"/>
            </a:br>
            <a:endParaRPr lang="en-US" dirty="0"/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dirty="0"/>
              <a:t> Widespread use without knowledge of their </a:t>
            </a:r>
            <a:r>
              <a:rPr lang="en-US" i="1" dirty="0"/>
              <a:t>mechanism of action</a:t>
            </a:r>
          </a:p>
          <a:p>
            <a:pPr marL="1030288" lvl="2" indent="-342900">
              <a:buFont typeface="Arial" panose="020B0604020202020204" pitchFamily="34" charset="0"/>
              <a:buChar char="•"/>
            </a:pPr>
            <a:r>
              <a:rPr lang="en-US" dirty="0"/>
              <a:t>E.g. Metformin primarily works by lowering gluconeogenesis</a:t>
            </a:r>
          </a:p>
          <a:p>
            <a:pPr marL="1030288" lvl="2" indent="-342900">
              <a:buFont typeface="Arial" panose="020B0604020202020204" pitchFamily="34" charset="0"/>
              <a:buChar char="•"/>
            </a:pPr>
            <a:r>
              <a:rPr lang="en-US" dirty="0"/>
              <a:t>Little knowledge of toxicity at the outset 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Such knowledge will allow us to repurpose drugs or more easily discover more drugs using a more scientific approach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technology exists that generate high-throughput data easily, cost-effectively, and rapidly</a:t>
            </a:r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dirty="0"/>
              <a:t>RNA-seq</a:t>
            </a:r>
            <a:br>
              <a:rPr lang="en-US" dirty="0"/>
            </a:br>
            <a:r>
              <a:rPr lang="en-US" sz="800" dirty="0"/>
              <a:t>Breda, </a:t>
            </a:r>
            <a:r>
              <a:rPr lang="en-US" sz="800" dirty="0" err="1"/>
              <a:t>Jérémie</a:t>
            </a:r>
            <a:r>
              <a:rPr lang="en-US" sz="800" dirty="0"/>
              <a:t>, Mihaela </a:t>
            </a:r>
            <a:r>
              <a:rPr lang="en-US" sz="800" dirty="0" err="1"/>
              <a:t>Zavolan</a:t>
            </a:r>
            <a:r>
              <a:rPr lang="en-US" sz="800" dirty="0"/>
              <a:t>, and Erik van Nimwegen. "Bayesian inference of gene expression states from single-cell RNA-seq data." </a:t>
            </a:r>
            <a:r>
              <a:rPr lang="en-US" sz="800" i="1" dirty="0"/>
              <a:t>Nature Biotechnology</a:t>
            </a:r>
            <a:r>
              <a:rPr lang="en-US" sz="800" dirty="0"/>
              <a:t> 39.8 (2021): 1008-1016.</a:t>
            </a:r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dirty="0"/>
              <a:t>Orbitrap LC-MS/MS</a:t>
            </a:r>
            <a:br>
              <a:rPr lang="en-US" dirty="0"/>
            </a:br>
            <a:r>
              <a:rPr lang="en-US" sz="800" dirty="0"/>
              <a:t>Hu, </a:t>
            </a:r>
            <a:r>
              <a:rPr lang="en-US" sz="800" dirty="0" err="1"/>
              <a:t>Qizhi</a:t>
            </a:r>
            <a:r>
              <a:rPr lang="en-US" sz="800" dirty="0"/>
              <a:t>, et al. "The Orbitrap: a new mass spectrometer." </a:t>
            </a:r>
            <a:r>
              <a:rPr lang="en-US" sz="800" i="1" dirty="0"/>
              <a:t>Journal of mass spectrometry</a:t>
            </a:r>
            <a:r>
              <a:rPr lang="en-US" sz="800" dirty="0"/>
              <a:t> 40.4 (2005): 430-443.</a:t>
            </a:r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dirty="0"/>
              <a:t>Drug screening platforms</a:t>
            </a:r>
            <a:br>
              <a:rPr lang="en-US" dirty="0"/>
            </a:br>
            <a:r>
              <a:rPr lang="en-US" sz="800" i="1" dirty="0" err="1"/>
              <a:t>Corsello</a:t>
            </a:r>
            <a:r>
              <a:rPr lang="en-US" sz="800" i="1" dirty="0"/>
              <a:t>, Steven M., et al. "Discovering the anticancer potential of non-oncology drugs by systematic viability profiling." Nature cancer 1.2 (2020): 235-248.</a:t>
            </a:r>
          </a:p>
          <a:p>
            <a:pPr marL="633413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B81DD-4B28-5390-8018-2855043BB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3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193FD2-8FA4-4D9C-9930-16D8EA4B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2050E9-E3BC-70A6-7C41-78D37EC3F3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How can we deduce the mechanism of action of a drug with state-of-the-art high-throughput technology?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1322388" lvl="3" indent="-285750"/>
            <a:endParaRPr lang="en-US" dirty="0"/>
          </a:p>
          <a:p>
            <a:pPr marL="1322388" lvl="3" indent="-285750"/>
            <a:endParaRPr lang="en-US" dirty="0"/>
          </a:p>
          <a:p>
            <a:pPr marL="1322388" lvl="3" indent="-285750"/>
            <a:endParaRPr lang="en-US" dirty="0"/>
          </a:p>
          <a:p>
            <a:pPr marL="1322388" lvl="3" indent="-285750"/>
            <a:endParaRPr lang="en-US" dirty="0"/>
          </a:p>
          <a:p>
            <a:pPr lvl="1" indent="0">
              <a:buNone/>
            </a:pPr>
            <a:br>
              <a:rPr lang="en-US" dirty="0">
                <a:solidFill>
                  <a:srgbClr val="C50F3C"/>
                </a:solidFill>
              </a:rPr>
            </a:br>
            <a:endParaRPr lang="en-US" dirty="0">
              <a:solidFill>
                <a:srgbClr val="C50F3C"/>
              </a:solidFill>
            </a:endParaRPr>
          </a:p>
          <a:p>
            <a:pPr lvl="1" indent="0">
              <a:buNone/>
            </a:pPr>
            <a:endParaRPr lang="en-US" dirty="0">
              <a:solidFill>
                <a:srgbClr val="C50F3C"/>
              </a:solidFill>
            </a:endParaRPr>
          </a:p>
          <a:p>
            <a:pPr marL="973138" lvl="2" indent="-285750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6C3671-4D40-737D-A9CA-412A8AC87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42A61A-0182-AD10-49B9-BE89DD2F34EE}"/>
              </a:ext>
            </a:extLst>
          </p:cNvPr>
          <p:cNvSpPr/>
          <p:nvPr/>
        </p:nvSpPr>
        <p:spPr>
          <a:xfrm>
            <a:off x="1409699" y="2585442"/>
            <a:ext cx="2000250" cy="1104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training dataset 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F2AD261-9B1C-59E5-7144-480951840EBB}"/>
              </a:ext>
            </a:extLst>
          </p:cNvPr>
          <p:cNvSpPr/>
          <p:nvPr/>
        </p:nvSpPr>
        <p:spPr>
          <a:xfrm>
            <a:off x="3771900" y="3013896"/>
            <a:ext cx="581025" cy="304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C3A8E6E-BE49-9991-D26A-BA99716C5EE9}"/>
              </a:ext>
            </a:extLst>
          </p:cNvPr>
          <p:cNvSpPr/>
          <p:nvPr/>
        </p:nvSpPr>
        <p:spPr>
          <a:xfrm>
            <a:off x="4895850" y="2585442"/>
            <a:ext cx="2000250" cy="1104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 a model on the dataset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D257A6A-2F7C-7230-279A-2C2EA70F9063}"/>
              </a:ext>
            </a:extLst>
          </p:cNvPr>
          <p:cNvSpPr/>
          <p:nvPr/>
        </p:nvSpPr>
        <p:spPr>
          <a:xfrm>
            <a:off x="7439025" y="3013896"/>
            <a:ext cx="581025" cy="304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A2A0645-30E9-8482-DB12-043B0F6A74FE}"/>
              </a:ext>
            </a:extLst>
          </p:cNvPr>
          <p:cNvSpPr/>
          <p:nvPr/>
        </p:nvSpPr>
        <p:spPr>
          <a:xfrm>
            <a:off x="8782051" y="2585442"/>
            <a:ext cx="2000250" cy="1104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model to predict on testing dataset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793A28-1236-528A-4E15-BC06A67D15A4}"/>
              </a:ext>
            </a:extLst>
          </p:cNvPr>
          <p:cNvSpPr txBox="1"/>
          <p:nvPr/>
        </p:nvSpPr>
        <p:spPr>
          <a:xfrm>
            <a:off x="1026194" y="4032789"/>
            <a:ext cx="2895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Compendium of drugs with known </a:t>
            </a:r>
            <a:r>
              <a:rPr lang="en-US" sz="1200" dirty="0" err="1">
                <a:solidFill>
                  <a:schemeClr val="accent6"/>
                </a:solidFill>
              </a:rPr>
              <a:t>MoA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5FD355-6623-1A87-0E7B-EE6BB1ED18E2}"/>
              </a:ext>
            </a:extLst>
          </p:cNvPr>
          <p:cNvSpPr txBox="1"/>
          <p:nvPr/>
        </p:nvSpPr>
        <p:spPr>
          <a:xfrm>
            <a:off x="4721455" y="4013699"/>
            <a:ext cx="2349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Obtain signatures of each </a:t>
            </a:r>
            <a:r>
              <a:rPr lang="en-US" sz="1200" dirty="0" err="1">
                <a:solidFill>
                  <a:schemeClr val="accent6"/>
                </a:solidFill>
              </a:rPr>
              <a:t>MoA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DB510C-1532-ADB5-2292-8BA43B1C4AE1}"/>
              </a:ext>
            </a:extLst>
          </p:cNvPr>
          <p:cNvSpPr txBox="1"/>
          <p:nvPr/>
        </p:nvSpPr>
        <p:spPr>
          <a:xfrm>
            <a:off x="8259427" y="4032789"/>
            <a:ext cx="3467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Find </a:t>
            </a:r>
            <a:r>
              <a:rPr lang="en-US" sz="1200" dirty="0" err="1">
                <a:solidFill>
                  <a:schemeClr val="accent6"/>
                </a:solidFill>
              </a:rPr>
              <a:t>MoA</a:t>
            </a:r>
            <a:r>
              <a:rPr lang="en-US" sz="1200" dirty="0">
                <a:solidFill>
                  <a:schemeClr val="accent6"/>
                </a:solidFill>
              </a:rPr>
              <a:t> of new drugs under development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33B408F-8600-0A3F-731F-136BEBAD0EB6}"/>
              </a:ext>
            </a:extLst>
          </p:cNvPr>
          <p:cNvSpPr/>
          <p:nvPr/>
        </p:nvSpPr>
        <p:spPr>
          <a:xfrm>
            <a:off x="465471" y="2118343"/>
            <a:ext cx="11261057" cy="2552700"/>
          </a:xfrm>
          <a:prstGeom prst="roundRect">
            <a:avLst/>
          </a:prstGeom>
          <a:noFill/>
          <a:ln w="57150">
            <a:solidFill>
              <a:srgbClr val="C50F3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E39C47-D5DE-E63A-F2C8-663DB56C01FD}"/>
              </a:ext>
            </a:extLst>
          </p:cNvPr>
          <p:cNvSpPr txBox="1"/>
          <p:nvPr/>
        </p:nvSpPr>
        <p:spPr>
          <a:xfrm>
            <a:off x="4567419" y="4809734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Multi-Label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9241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6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B07D-24C7-A5B8-C2BE-FAB011A9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36A04F8-2B95-A502-493C-D8DC211CE2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89970"/>
            <a:ext cx="10972800" cy="20305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1E428-2A62-6A44-39F9-205C46AA8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FB000-4CCA-0A28-80A8-111C80DA7D93}"/>
              </a:ext>
            </a:extLst>
          </p:cNvPr>
          <p:cNvSpPr txBox="1"/>
          <p:nvPr/>
        </p:nvSpPr>
        <p:spPr>
          <a:xfrm>
            <a:off x="909720" y="3821218"/>
            <a:ext cx="4621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206 classifications (mechanisms of action)</a:t>
            </a:r>
          </a:p>
          <a:p>
            <a:endParaRPr lang="en-US" u="sng" dirty="0"/>
          </a:p>
          <a:p>
            <a:r>
              <a:rPr lang="en-US" u="sng" dirty="0"/>
              <a:t>Training set: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23,814 observations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3289 drugs</a:t>
            </a:r>
            <a:br>
              <a:rPr lang="en-US" dirty="0"/>
            </a:br>
            <a:endParaRPr lang="en-US" dirty="0"/>
          </a:p>
          <a:p>
            <a:r>
              <a:rPr lang="en-US" u="sng" dirty="0"/>
              <a:t>Test set: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3982 observations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9ACD8-2402-50B0-75C8-249E65A79348}"/>
              </a:ext>
            </a:extLst>
          </p:cNvPr>
          <p:cNvSpPr txBox="1"/>
          <p:nvPr/>
        </p:nvSpPr>
        <p:spPr>
          <a:xfrm>
            <a:off x="6660741" y="3789468"/>
            <a:ext cx="4621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Feature space:</a:t>
            </a:r>
          </a:p>
          <a:p>
            <a:endParaRPr lang="en-US" dirty="0"/>
          </a:p>
          <a:p>
            <a:r>
              <a:rPr lang="en-US" dirty="0"/>
              <a:t>3 categorical: treatment dose, duration, control/treatment</a:t>
            </a:r>
          </a:p>
          <a:p>
            <a:r>
              <a:rPr lang="en-US" dirty="0"/>
              <a:t>~800 gene expression measurements</a:t>
            </a:r>
          </a:p>
          <a:p>
            <a:r>
              <a:rPr lang="en-US" dirty="0"/>
              <a:t>Viability of 100 cell lines</a:t>
            </a:r>
          </a:p>
        </p:txBody>
      </p:sp>
    </p:spTree>
    <p:extLst>
      <p:ext uri="{BB962C8B-B14F-4D97-AF65-F5344CB8AC3E}">
        <p14:creationId xmlns:p14="http://schemas.microsoft.com/office/powerpoint/2010/main" val="41015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912C-90C1-2BF9-DA5C-FA46D6E8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36" y="534945"/>
            <a:ext cx="10972800" cy="987019"/>
          </a:xfrm>
        </p:spPr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3EBDD-761C-12C4-19BF-BF4B37545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3CBB5-B1F7-3D76-6EFA-6CB489B52750}"/>
              </a:ext>
            </a:extLst>
          </p:cNvPr>
          <p:cNvSpPr txBox="1"/>
          <p:nvPr/>
        </p:nvSpPr>
        <p:spPr>
          <a:xfrm>
            <a:off x="6350524" y="2429499"/>
            <a:ext cx="47396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Every observation is a separate experiment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r>
              <a:rPr lang="en-US" sz="1200" dirty="0">
                <a:latin typeface="Trebuchet MS" panose="020B0703020202090204" pitchFamily="34" charset="0"/>
              </a:rPr>
              <a:t>Administer drug to all 100 cancer cell lines pooled in aggregate</a:t>
            </a:r>
          </a:p>
          <a:p>
            <a:endParaRPr lang="en-US" sz="1200" dirty="0">
              <a:latin typeface="Trebuchet MS" panose="020B0703020202090204" pitchFamily="34" charset="0"/>
            </a:endParaRPr>
          </a:p>
          <a:p>
            <a:r>
              <a:rPr lang="en-US" sz="1200" dirty="0">
                <a:latin typeface="Trebuchet MS" panose="020B0703020202090204" pitchFamily="34" charset="0"/>
              </a:rPr>
              <a:t>Measure mRNA levels produced by all cell lines</a:t>
            </a:r>
          </a:p>
          <a:p>
            <a:endParaRPr lang="en-US" sz="1200" dirty="0">
              <a:latin typeface="Trebuchet MS" panose="020B0703020202090204" pitchFamily="34" charset="0"/>
            </a:endParaRPr>
          </a:p>
          <a:p>
            <a:r>
              <a:rPr lang="en-US" sz="1200" dirty="0">
                <a:latin typeface="Trebuchet MS" panose="020B0703020202090204" pitchFamily="34" charset="0"/>
              </a:rPr>
              <a:t>Measure cell viability of each line using molecular barcoding</a:t>
            </a:r>
          </a:p>
          <a:p>
            <a:endParaRPr lang="en-US" sz="1200" dirty="0">
              <a:latin typeface="Trebuchet MS" panose="020B0703020202090204" pitchFamily="34" charset="0"/>
            </a:endParaRPr>
          </a:p>
          <a:p>
            <a:endParaRPr lang="en-US" sz="1200" dirty="0">
              <a:latin typeface="Trebuchet MS" panose="020B0703020202090204" pitchFamily="34" charset="0"/>
            </a:endParaRPr>
          </a:p>
          <a:p>
            <a:r>
              <a:rPr lang="en-US" sz="1200" dirty="0">
                <a:solidFill>
                  <a:srgbClr val="C50F3C"/>
                </a:solidFill>
                <a:latin typeface="Trebuchet MS" panose="020B0703020202090204" pitchFamily="34" charset="0"/>
              </a:rPr>
              <a:t>Building a model on the training set with very large number of experiments can deconvolve and elucidate gene expression signatures of the </a:t>
            </a:r>
            <a:r>
              <a:rPr lang="en-US" sz="1200" dirty="0" err="1">
                <a:solidFill>
                  <a:srgbClr val="C50F3C"/>
                </a:solidFill>
                <a:latin typeface="Trebuchet MS" panose="020B0703020202090204" pitchFamily="34" charset="0"/>
              </a:rPr>
              <a:t>MoA</a:t>
            </a:r>
            <a:endParaRPr lang="en-US" sz="1200" dirty="0">
              <a:solidFill>
                <a:srgbClr val="C50F3C"/>
              </a:solidFill>
              <a:latin typeface="Trebuchet MS" panose="020B0703020202090204" pitchFamily="34" charset="0"/>
            </a:endParaRP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6BB3C344-D289-EBFE-47DD-84EB77618D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58" y="2305345"/>
            <a:ext cx="5204873" cy="2747422"/>
          </a:xfrm>
        </p:spPr>
      </p:pic>
    </p:spTree>
    <p:extLst>
      <p:ext uri="{BB962C8B-B14F-4D97-AF65-F5344CB8AC3E}">
        <p14:creationId xmlns:p14="http://schemas.microsoft.com/office/powerpoint/2010/main" val="313408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912C-90C1-2BF9-DA5C-FA46D6E8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36" y="534945"/>
            <a:ext cx="10972800" cy="987019"/>
          </a:xfrm>
        </p:spPr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3EBDD-761C-12C4-19BF-BF4B37545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3CBB5-B1F7-3D76-6EFA-6CB489B52750}"/>
              </a:ext>
            </a:extLst>
          </p:cNvPr>
          <p:cNvSpPr txBox="1"/>
          <p:nvPr/>
        </p:nvSpPr>
        <p:spPr>
          <a:xfrm>
            <a:off x="6350524" y="2429499"/>
            <a:ext cx="47396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Every observation is a separate experiment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r>
              <a:rPr lang="en-US" sz="1200" dirty="0">
                <a:latin typeface="Trebuchet MS" panose="020B0703020202090204" pitchFamily="34" charset="0"/>
              </a:rPr>
              <a:t>Administer drug to all 100 cancer cell lines pooled in aggregate</a:t>
            </a:r>
          </a:p>
          <a:p>
            <a:endParaRPr lang="en-US" sz="1200" dirty="0">
              <a:latin typeface="Trebuchet MS" panose="020B0703020202090204" pitchFamily="34" charset="0"/>
            </a:endParaRPr>
          </a:p>
          <a:p>
            <a:r>
              <a:rPr lang="en-US" sz="1200" dirty="0">
                <a:latin typeface="Trebuchet MS" panose="020B0703020202090204" pitchFamily="34" charset="0"/>
              </a:rPr>
              <a:t>Measure mRNA levels produced by all cell lines</a:t>
            </a:r>
          </a:p>
          <a:p>
            <a:endParaRPr lang="en-US" sz="1200" dirty="0">
              <a:latin typeface="Trebuchet MS" panose="020B0703020202090204" pitchFamily="34" charset="0"/>
            </a:endParaRPr>
          </a:p>
          <a:p>
            <a:r>
              <a:rPr lang="en-US" sz="1200" dirty="0">
                <a:latin typeface="Trebuchet MS" panose="020B0703020202090204" pitchFamily="34" charset="0"/>
              </a:rPr>
              <a:t>Measure cell viability of each line using molecular barcoding</a:t>
            </a:r>
          </a:p>
          <a:p>
            <a:endParaRPr lang="en-US" sz="1200" dirty="0">
              <a:latin typeface="Trebuchet MS" panose="020B0703020202090204" pitchFamily="34" charset="0"/>
            </a:endParaRPr>
          </a:p>
          <a:p>
            <a:endParaRPr lang="en-US" sz="1200" dirty="0">
              <a:latin typeface="Trebuchet MS" panose="020B0703020202090204" pitchFamily="34" charset="0"/>
            </a:endParaRPr>
          </a:p>
          <a:p>
            <a:r>
              <a:rPr lang="en-US" sz="1200" dirty="0">
                <a:solidFill>
                  <a:srgbClr val="C50F3C"/>
                </a:solidFill>
                <a:latin typeface="Trebuchet MS" panose="020B0703020202090204" pitchFamily="34" charset="0"/>
              </a:rPr>
              <a:t>Building a model on the training set with very large number of experiments can deconvolve and elucidate gene expression signatures of the </a:t>
            </a:r>
            <a:r>
              <a:rPr lang="en-US" sz="1200" dirty="0" err="1">
                <a:solidFill>
                  <a:srgbClr val="C50F3C"/>
                </a:solidFill>
                <a:latin typeface="Trebuchet MS" panose="020B0703020202090204" pitchFamily="34" charset="0"/>
              </a:rPr>
              <a:t>MoA</a:t>
            </a:r>
            <a:endParaRPr lang="en-US" sz="1200" dirty="0">
              <a:solidFill>
                <a:srgbClr val="C50F3C"/>
              </a:solidFill>
              <a:latin typeface="Trebuchet MS" panose="020B0703020202090204" pitchFamily="34" charset="0"/>
            </a:endParaRP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60A26CE3-5BDA-7833-7EDC-C0D8829933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73" y="2209225"/>
            <a:ext cx="4355601" cy="3325375"/>
          </a:xfrm>
        </p:spPr>
      </p:pic>
    </p:spTree>
    <p:extLst>
      <p:ext uri="{BB962C8B-B14F-4D97-AF65-F5344CB8AC3E}">
        <p14:creationId xmlns:p14="http://schemas.microsoft.com/office/powerpoint/2010/main" val="352338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C988-A292-CF36-E467-78B766D8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579" y="460536"/>
            <a:ext cx="10972800" cy="625079"/>
          </a:xfrm>
        </p:spPr>
        <p:txBody>
          <a:bodyPr/>
          <a:lstStyle/>
          <a:p>
            <a:r>
              <a:rPr lang="en-US" dirty="0"/>
              <a:t>Data Format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851CCA-4D3D-C0EC-C6B8-5623D501D0D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05417400"/>
              </p:ext>
            </p:extLst>
          </p:nvPr>
        </p:nvGraphicFramePr>
        <p:xfrm>
          <a:off x="552579" y="2149622"/>
          <a:ext cx="10972800" cy="1412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65472013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4692222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3243563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6968981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0173925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51103052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34540919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66197340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86794448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591617792"/>
                    </a:ext>
                  </a:extLst>
                </a:gridCol>
              </a:tblGrid>
              <a:tr h="275845">
                <a:tc>
                  <a:txBody>
                    <a:bodyPr/>
                    <a:lstStyle/>
                    <a:p>
                      <a:r>
                        <a:rPr lang="en-US" sz="1200" dirty="0" err="1"/>
                        <a:t>sig_id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ctrl/</a:t>
                      </a:r>
                      <a:r>
                        <a:rPr lang="en-US" sz="1200" dirty="0" err="1"/>
                        <a:t>trt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g-…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g-800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c-…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134024"/>
                  </a:ext>
                </a:extLst>
              </a:tr>
              <a:tr h="28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id_000644bb2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0.8432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15507202"/>
                  </a:ext>
                </a:extLst>
              </a:tr>
              <a:tr h="28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id_000779bfc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-0.4047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0.7639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-0.3322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8525907"/>
                  </a:ext>
                </a:extLst>
              </a:tr>
              <a:tr h="275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id_000a6266a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-0.1235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1670670"/>
                  </a:ext>
                </a:extLst>
              </a:tr>
              <a:tr h="286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id_0015fd391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ctrl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-1.959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-3.447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982924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FF074-42BA-410F-A113-0BEEFAFFC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8AB5979-4DFF-3D1C-FEF5-FEB5994949C2}"/>
              </a:ext>
            </a:extLst>
          </p:cNvPr>
          <p:cNvSpPr/>
          <p:nvPr/>
        </p:nvSpPr>
        <p:spPr>
          <a:xfrm rot="5400000">
            <a:off x="6428426" y="408168"/>
            <a:ext cx="233125" cy="3224250"/>
          </a:xfrm>
          <a:prstGeom prst="leftBrace">
            <a:avLst>
              <a:gd name="adj1" fmla="val 6003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FAADDA7-7758-750F-3A0A-48E99D769C10}"/>
              </a:ext>
            </a:extLst>
          </p:cNvPr>
          <p:cNvSpPr/>
          <p:nvPr/>
        </p:nvSpPr>
        <p:spPr>
          <a:xfrm rot="5400000">
            <a:off x="9733201" y="408168"/>
            <a:ext cx="233125" cy="3224250"/>
          </a:xfrm>
          <a:prstGeom prst="leftBrace">
            <a:avLst>
              <a:gd name="adj1" fmla="val 4042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6EEB859-C96B-C615-C282-92F5136FF295}"/>
              </a:ext>
            </a:extLst>
          </p:cNvPr>
          <p:cNvSpPr/>
          <p:nvPr/>
        </p:nvSpPr>
        <p:spPr>
          <a:xfrm rot="5400000">
            <a:off x="3134250" y="418764"/>
            <a:ext cx="211932" cy="3224250"/>
          </a:xfrm>
          <a:prstGeom prst="leftBrace">
            <a:avLst>
              <a:gd name="adj1" fmla="val 43634"/>
              <a:gd name="adj2" fmla="val 511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EABBF3-154D-DACF-E6C0-B22EC819F251}"/>
              </a:ext>
            </a:extLst>
          </p:cNvPr>
          <p:cNvSpPr/>
          <p:nvPr/>
        </p:nvSpPr>
        <p:spPr>
          <a:xfrm rot="5400000">
            <a:off x="916391" y="1539917"/>
            <a:ext cx="211932" cy="939557"/>
          </a:xfrm>
          <a:prstGeom prst="leftBrace">
            <a:avLst>
              <a:gd name="adj1" fmla="val 3266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1CD11-31CE-5F5B-ED89-F4CA892F8C67}"/>
              </a:ext>
            </a:extLst>
          </p:cNvPr>
          <p:cNvSpPr txBox="1"/>
          <p:nvPr/>
        </p:nvSpPr>
        <p:spPr>
          <a:xfrm>
            <a:off x="743771" y="4208222"/>
            <a:ext cx="1101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observations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F7D17-AD0E-1460-CA73-E205B9C41A9A}"/>
              </a:ext>
            </a:extLst>
          </p:cNvPr>
          <p:cNvSpPr txBox="1"/>
          <p:nvPr/>
        </p:nvSpPr>
        <p:spPr>
          <a:xfrm>
            <a:off x="2504683" y="1625905"/>
            <a:ext cx="1402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categorical 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19AA01-36E1-F06D-C920-007F48604534}"/>
              </a:ext>
            </a:extLst>
          </p:cNvPr>
          <p:cNvSpPr txBox="1"/>
          <p:nvPr/>
        </p:nvSpPr>
        <p:spPr>
          <a:xfrm>
            <a:off x="6038979" y="1617541"/>
            <a:ext cx="1402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gene expression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8400C5-6F16-CD50-140C-6302D87806BB}"/>
              </a:ext>
            </a:extLst>
          </p:cNvPr>
          <p:cNvSpPr txBox="1"/>
          <p:nvPr/>
        </p:nvSpPr>
        <p:spPr>
          <a:xfrm>
            <a:off x="9404248" y="1617540"/>
            <a:ext cx="1402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cell viability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0BC03D6B-0087-F59E-3E88-6008AA939189}"/>
              </a:ext>
            </a:extLst>
          </p:cNvPr>
          <p:cNvGraphicFramePr>
            <a:graphicFrameLocks noGrp="1"/>
          </p:cNvGraphicFramePr>
          <p:nvPr/>
        </p:nvGraphicFramePr>
        <p:xfrm>
          <a:off x="511233" y="4701182"/>
          <a:ext cx="534924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7310">
                  <a:extLst>
                    <a:ext uri="{9D8B030D-6E8A-4147-A177-3AD203B41FA5}">
                      <a16:colId xmlns:a16="http://schemas.microsoft.com/office/drawing/2014/main" val="3784362648"/>
                    </a:ext>
                  </a:extLst>
                </a:gridCol>
                <a:gridCol w="1337310">
                  <a:extLst>
                    <a:ext uri="{9D8B030D-6E8A-4147-A177-3AD203B41FA5}">
                      <a16:colId xmlns:a16="http://schemas.microsoft.com/office/drawing/2014/main" val="2725610298"/>
                    </a:ext>
                  </a:extLst>
                </a:gridCol>
                <a:gridCol w="1337310">
                  <a:extLst>
                    <a:ext uri="{9D8B030D-6E8A-4147-A177-3AD203B41FA5}">
                      <a16:colId xmlns:a16="http://schemas.microsoft.com/office/drawing/2014/main" val="4154557806"/>
                    </a:ext>
                  </a:extLst>
                </a:gridCol>
                <a:gridCol w="1337310">
                  <a:extLst>
                    <a:ext uri="{9D8B030D-6E8A-4147-A177-3AD203B41FA5}">
                      <a16:colId xmlns:a16="http://schemas.microsoft.com/office/drawing/2014/main" val="98628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sig_id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MoA-1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MoA</a:t>
                      </a:r>
                      <a:r>
                        <a:rPr lang="en-US" sz="1200" dirty="0"/>
                        <a:t>-…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MoA-206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1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id_006fc47b8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6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id_0071d65a2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12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id_007a2159c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96644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4F71829-D221-B99F-FF44-C0F2E8559539}"/>
              </a:ext>
            </a:extLst>
          </p:cNvPr>
          <p:cNvSpPr txBox="1"/>
          <p:nvPr/>
        </p:nvSpPr>
        <p:spPr>
          <a:xfrm>
            <a:off x="584443" y="1605238"/>
            <a:ext cx="1101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observations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84C9E5-C2DB-5744-391E-0824BA8E0222}"/>
              </a:ext>
            </a:extLst>
          </p:cNvPr>
          <p:cNvSpPr txBox="1"/>
          <p:nvPr/>
        </p:nvSpPr>
        <p:spPr>
          <a:xfrm>
            <a:off x="3341717" y="4248794"/>
            <a:ext cx="1101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MoA</a:t>
            </a:r>
            <a:r>
              <a:rPr lang="en-US" sz="1000" dirty="0"/>
              <a:t> targets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783BC9E-B46A-B270-F0E3-0CADB02E050C}"/>
              </a:ext>
            </a:extLst>
          </p:cNvPr>
          <p:cNvSpPr/>
          <p:nvPr/>
        </p:nvSpPr>
        <p:spPr>
          <a:xfrm rot="5400000">
            <a:off x="3714751" y="2931992"/>
            <a:ext cx="211932" cy="3224250"/>
          </a:xfrm>
          <a:prstGeom prst="leftBrace">
            <a:avLst>
              <a:gd name="adj1" fmla="val 43634"/>
              <a:gd name="adj2" fmla="val 511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2024AA33-9EB6-F13C-44D2-D21850BD0767}"/>
              </a:ext>
            </a:extLst>
          </p:cNvPr>
          <p:cNvSpPr/>
          <p:nvPr/>
        </p:nvSpPr>
        <p:spPr>
          <a:xfrm rot="5400000">
            <a:off x="1066284" y="4069210"/>
            <a:ext cx="211932" cy="939557"/>
          </a:xfrm>
          <a:prstGeom prst="leftBrace">
            <a:avLst>
              <a:gd name="adj1" fmla="val 3266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99947-B6CC-3217-83D8-1BA6C3077839}"/>
              </a:ext>
            </a:extLst>
          </p:cNvPr>
          <p:cNvSpPr txBox="1"/>
          <p:nvPr/>
        </p:nvSpPr>
        <p:spPr>
          <a:xfrm>
            <a:off x="419061" y="1299844"/>
            <a:ext cx="1750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C50F3C"/>
                </a:solidFill>
              </a:rPr>
              <a:t>Training/Test Features: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819F56-7288-F9EC-ABCE-ECB34132FCF0}"/>
              </a:ext>
            </a:extLst>
          </p:cNvPr>
          <p:cNvSpPr txBox="1"/>
          <p:nvPr/>
        </p:nvSpPr>
        <p:spPr>
          <a:xfrm>
            <a:off x="459906" y="3781821"/>
            <a:ext cx="731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C50F3C"/>
                </a:solidFill>
              </a:rPr>
              <a:t>Targets: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D5614-DB56-F623-4B24-D8B98CD1D836}"/>
              </a:ext>
            </a:extLst>
          </p:cNvPr>
          <p:cNvSpPr txBox="1"/>
          <p:nvPr/>
        </p:nvSpPr>
        <p:spPr>
          <a:xfrm>
            <a:off x="7068589" y="3810152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C50F3C"/>
                </a:solidFill>
              </a:rPr>
              <a:t>Drug information: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13EBB3F1-812A-ED60-6CA8-B7BB5A125181}"/>
              </a:ext>
            </a:extLst>
          </p:cNvPr>
          <p:cNvGraphicFramePr>
            <a:graphicFrameLocks noGrp="1"/>
          </p:cNvGraphicFramePr>
          <p:nvPr/>
        </p:nvGraphicFramePr>
        <p:xfrm>
          <a:off x="7132958" y="4701182"/>
          <a:ext cx="26949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7450">
                  <a:extLst>
                    <a:ext uri="{9D8B030D-6E8A-4147-A177-3AD203B41FA5}">
                      <a16:colId xmlns:a16="http://schemas.microsoft.com/office/drawing/2014/main" val="1609416989"/>
                    </a:ext>
                  </a:extLst>
                </a:gridCol>
                <a:gridCol w="1347450">
                  <a:extLst>
                    <a:ext uri="{9D8B030D-6E8A-4147-A177-3AD203B41FA5}">
                      <a16:colId xmlns:a16="http://schemas.microsoft.com/office/drawing/2014/main" val="3998477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sig_id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drug_id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61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id_0023f063e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de7583071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2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id_002452c7e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89dea2045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572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id_0024bcd70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b877aa048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958257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EBD6394-09D7-BF6C-D940-9EEBA427DF8F}"/>
              </a:ext>
            </a:extLst>
          </p:cNvPr>
          <p:cNvSpPr txBox="1"/>
          <p:nvPr/>
        </p:nvSpPr>
        <p:spPr>
          <a:xfrm>
            <a:off x="7250214" y="4176012"/>
            <a:ext cx="1000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observations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5F255DA5-3635-7FAA-1987-D7FEA5DA33C5}"/>
              </a:ext>
            </a:extLst>
          </p:cNvPr>
          <p:cNvSpPr/>
          <p:nvPr/>
        </p:nvSpPr>
        <p:spPr>
          <a:xfrm rot="5400000">
            <a:off x="7652892" y="4069285"/>
            <a:ext cx="192665" cy="939557"/>
          </a:xfrm>
          <a:prstGeom prst="leftBrace">
            <a:avLst>
              <a:gd name="adj1" fmla="val 3266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AC63C2-0BA2-3FBD-5546-0E9EC964F916}"/>
              </a:ext>
            </a:extLst>
          </p:cNvPr>
          <p:cNvSpPr txBox="1"/>
          <p:nvPr/>
        </p:nvSpPr>
        <p:spPr>
          <a:xfrm>
            <a:off x="8554167" y="4190766"/>
            <a:ext cx="1436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drug administered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87FDA720-F25F-ECAF-3C7F-BBF855E6DD7F}"/>
              </a:ext>
            </a:extLst>
          </p:cNvPr>
          <p:cNvSpPr/>
          <p:nvPr/>
        </p:nvSpPr>
        <p:spPr>
          <a:xfrm rot="5400000">
            <a:off x="9063641" y="4060853"/>
            <a:ext cx="192665" cy="939557"/>
          </a:xfrm>
          <a:prstGeom prst="leftBrace">
            <a:avLst>
              <a:gd name="adj1" fmla="val 3266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5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1365-1BCC-4887-C232-1314ED09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96" y="175634"/>
            <a:ext cx="10972800" cy="987019"/>
          </a:xfrm>
        </p:spPr>
        <p:txBody>
          <a:bodyPr/>
          <a:lstStyle/>
          <a:p>
            <a:r>
              <a:rPr lang="en-US" dirty="0"/>
              <a:t>Preliminary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B6612-E37F-77CF-2157-E8ECFC500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2B3FD136-B002-DDF7-AF13-D6C299EBE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04" y="1593259"/>
            <a:ext cx="2100643" cy="2625803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E97B78EF-D91D-BCDC-AAF9-22D523525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283" y="1844622"/>
            <a:ext cx="1971525" cy="215752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88A4590-44CE-6317-C6B7-1DB319375ED0}"/>
              </a:ext>
            </a:extLst>
          </p:cNvPr>
          <p:cNvSpPr/>
          <p:nvPr/>
        </p:nvSpPr>
        <p:spPr>
          <a:xfrm rot="5400000">
            <a:off x="1285588" y="1080850"/>
            <a:ext cx="259477" cy="935875"/>
          </a:xfrm>
          <a:prstGeom prst="leftBrace">
            <a:avLst>
              <a:gd name="adj1" fmla="val 8333"/>
              <a:gd name="adj2" fmla="val 50504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5404A25D-986D-714F-66AC-CB6BB4681CE1}"/>
              </a:ext>
            </a:extLst>
          </p:cNvPr>
          <p:cNvSpPr/>
          <p:nvPr/>
        </p:nvSpPr>
        <p:spPr>
          <a:xfrm rot="5400000">
            <a:off x="3763825" y="1071125"/>
            <a:ext cx="259479" cy="990755"/>
          </a:xfrm>
          <a:prstGeom prst="lef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867ACF-2687-F921-7559-C55C96F808D1}"/>
              </a:ext>
            </a:extLst>
          </p:cNvPr>
          <p:cNvSpPr txBox="1"/>
          <p:nvPr/>
        </p:nvSpPr>
        <p:spPr>
          <a:xfrm>
            <a:off x="1131434" y="112466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drugs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E9B2DC-7B96-8EE3-570C-7BBADCC2F370}"/>
              </a:ext>
            </a:extLst>
          </p:cNvPr>
          <p:cNvSpPr txBox="1"/>
          <p:nvPr/>
        </p:nvSpPr>
        <p:spPr>
          <a:xfrm>
            <a:off x="3567426" y="1159764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targets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5708642-5B2C-C42D-3577-A900E87F3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30" y="2338767"/>
            <a:ext cx="2513476" cy="1301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E7874-BAF2-BB85-12A0-FC988360FF29}"/>
              </a:ext>
            </a:extLst>
          </p:cNvPr>
          <p:cNvSpPr txBox="1"/>
          <p:nvPr/>
        </p:nvSpPr>
        <p:spPr>
          <a:xfrm>
            <a:off x="8071349" y="2338767"/>
            <a:ext cx="3874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>
                <a:latin typeface="Trebuchet MS" panose="020B0703020202090204" pitchFamily="34" charset="0"/>
              </a:rPr>
              <a:t>Imbalance in classes and drug administration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7022C05-BE41-410A-3549-39F89E01F6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" y="4375555"/>
            <a:ext cx="2419403" cy="17725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C7AA2D-1263-03D8-264E-E4FED0D7DFD7}"/>
              </a:ext>
            </a:extLst>
          </p:cNvPr>
          <p:cNvSpPr txBox="1"/>
          <p:nvPr/>
        </p:nvSpPr>
        <p:spPr>
          <a:xfrm>
            <a:off x="8071349" y="3285355"/>
            <a:ext cx="38744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US" sz="1600" dirty="0">
                <a:latin typeface="Trebuchet MS" panose="020B0703020202090204" pitchFamily="34" charset="0"/>
              </a:rPr>
              <a:t>Correlation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>
                <a:latin typeface="Trebuchet MS" panose="020B0703020202090204" pitchFamily="34" charset="0"/>
              </a:rPr>
              <a:t>No clustering of gene expression features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>
                <a:latin typeface="Trebuchet MS" panose="020B0703020202090204" pitchFamily="34" charset="0"/>
              </a:rPr>
              <a:t>Correlation among replicates of the top 3 drugs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B4356B-931C-04A4-DD26-08D9DACF2DE0}"/>
              </a:ext>
            </a:extLst>
          </p:cNvPr>
          <p:cNvSpPr txBox="1"/>
          <p:nvPr/>
        </p:nvSpPr>
        <p:spPr>
          <a:xfrm>
            <a:off x="8110208" y="4453194"/>
            <a:ext cx="3874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sz="1600" dirty="0">
                <a:latin typeface="Trebuchet MS" panose="020B0703020202090204" pitchFamily="34" charset="0"/>
              </a:rPr>
              <a:t>Clear PCA separation on treatment duration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1200" dirty="0">
                <a:latin typeface="Trebuchet MS" panose="020B0703020202090204" pitchFamily="34" charset="0"/>
              </a:rPr>
              <a:t>Shows that mRNA level and cell count is a function of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8F6FF7-316E-195C-5027-907AE97ACF7C}"/>
              </a:ext>
            </a:extLst>
          </p:cNvPr>
          <p:cNvSpPr txBox="1"/>
          <p:nvPr/>
        </p:nvSpPr>
        <p:spPr>
          <a:xfrm>
            <a:off x="8071349" y="1493557"/>
            <a:ext cx="40369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latin typeface="Trebuchet MS" panose="020B0703020202090204" pitchFamily="34" charset="0"/>
              </a:rPr>
              <a:t>Checked that all </a:t>
            </a:r>
            <a:r>
              <a:rPr lang="en-US" sz="1200" dirty="0" err="1">
                <a:latin typeface="Trebuchet MS" panose="020B0703020202090204" pitchFamily="34" charset="0"/>
              </a:rPr>
              <a:t>obvservations</a:t>
            </a:r>
            <a:r>
              <a:rPr lang="en-US" sz="1200" dirty="0">
                <a:latin typeface="Trebuchet MS" panose="020B0703020202090204" pitchFamily="34" charset="0"/>
              </a:rPr>
              <a:t> from one drug all have same </a:t>
            </a:r>
            <a:r>
              <a:rPr lang="en-US" sz="1200" dirty="0" err="1">
                <a:latin typeface="Trebuchet MS" panose="020B0703020202090204" pitchFamily="34" charset="0"/>
              </a:rPr>
              <a:t>MoA</a:t>
            </a:r>
            <a:r>
              <a:rPr lang="en-US" sz="1200" dirty="0">
                <a:latin typeface="Trebuchet MS" panose="020B0703020202090204" pitchFamily="34" charset="0"/>
              </a:rPr>
              <a:t> annotation</a:t>
            </a:r>
          </a:p>
          <a:p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0EF2E782-EA53-7C9C-A251-92F2011662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972" y="4002142"/>
            <a:ext cx="3018377" cy="15091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A35506-5A1C-229F-A0BD-331CD6CDE6FC}"/>
              </a:ext>
            </a:extLst>
          </p:cNvPr>
          <p:cNvSpPr txBox="1"/>
          <p:nvPr/>
        </p:nvSpPr>
        <p:spPr>
          <a:xfrm>
            <a:off x="299982" y="42111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A204B7-8C95-0249-C7C0-E0E91A0E40D1}"/>
              </a:ext>
            </a:extLst>
          </p:cNvPr>
          <p:cNvSpPr txBox="1"/>
          <p:nvPr/>
        </p:nvSpPr>
        <p:spPr>
          <a:xfrm>
            <a:off x="1984238" y="42190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B892202-6F7B-9576-8FEB-0F6CC5A3CF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866" y="4325713"/>
            <a:ext cx="2489121" cy="172746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98597E-E40E-229E-6F8F-0D4C908850C5}"/>
              </a:ext>
            </a:extLst>
          </p:cNvPr>
          <p:cNvCxnSpPr/>
          <p:nvPr/>
        </p:nvCxnSpPr>
        <p:spPr>
          <a:xfrm>
            <a:off x="2987641" y="4717895"/>
            <a:ext cx="65576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7A9E03-3444-4EDB-FF53-752752BA0ACA}"/>
              </a:ext>
            </a:extLst>
          </p:cNvPr>
          <p:cNvCxnSpPr/>
          <p:nvPr/>
        </p:nvCxnSpPr>
        <p:spPr>
          <a:xfrm>
            <a:off x="3725670" y="4930247"/>
            <a:ext cx="65576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1B0099-CBC4-0F64-38DF-0B81611D2D7A}"/>
              </a:ext>
            </a:extLst>
          </p:cNvPr>
          <p:cNvCxnSpPr>
            <a:cxnSpLocks/>
          </p:cNvCxnSpPr>
          <p:nvPr/>
        </p:nvCxnSpPr>
        <p:spPr>
          <a:xfrm>
            <a:off x="2988915" y="4594216"/>
            <a:ext cx="1392515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C084473-1FA5-49A5-4ED8-E87B896BBDAB}"/>
              </a:ext>
            </a:extLst>
          </p:cNvPr>
          <p:cNvSpPr txBox="1"/>
          <p:nvPr/>
        </p:nvSpPr>
        <p:spPr>
          <a:xfrm>
            <a:off x="3864249" y="474012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***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071BB9-D159-08E0-B6A5-36725420EDDC}"/>
              </a:ext>
            </a:extLst>
          </p:cNvPr>
          <p:cNvSpPr txBox="1"/>
          <p:nvPr/>
        </p:nvSpPr>
        <p:spPr>
          <a:xfrm>
            <a:off x="3094906" y="454023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***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5D541-9B36-42ED-66EE-E8930723ED6F}"/>
              </a:ext>
            </a:extLst>
          </p:cNvPr>
          <p:cNvSpPr txBox="1"/>
          <p:nvPr/>
        </p:nvSpPr>
        <p:spPr>
          <a:xfrm>
            <a:off x="3468449" y="440471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266579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/>
      <p:bldP spid="19" grpId="0"/>
      <p:bldP spid="8" grpId="0"/>
      <p:bldP spid="21" grpId="0"/>
      <p:bldP spid="22" grpId="0"/>
      <p:bldP spid="23" grpId="0"/>
      <p:bldP spid="9" grpId="0"/>
      <p:bldP spid="24" grpId="0"/>
      <p:bldP spid="33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F3A8-0181-EEF1-A153-B0D306E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289"/>
            <a:ext cx="10972800" cy="692853"/>
          </a:xfrm>
        </p:spPr>
        <p:txBody>
          <a:bodyPr/>
          <a:lstStyle/>
          <a:p>
            <a:r>
              <a:rPr lang="en-US" dirty="0"/>
              <a:t>Neural Network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60D60-B2B6-F31A-5400-EA7D66877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6AE472-193E-6959-2E3E-E49439923647}"/>
              </a:ext>
            </a:extLst>
          </p:cNvPr>
          <p:cNvSpPr/>
          <p:nvPr/>
        </p:nvSpPr>
        <p:spPr>
          <a:xfrm>
            <a:off x="1409602" y="2225028"/>
            <a:ext cx="259571" cy="23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B35D9A-C60F-1957-E270-0CCE7421BD7A}"/>
              </a:ext>
            </a:extLst>
          </p:cNvPr>
          <p:cNvSpPr/>
          <p:nvPr/>
        </p:nvSpPr>
        <p:spPr>
          <a:xfrm>
            <a:off x="1409602" y="2687538"/>
            <a:ext cx="259571" cy="23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61A819-3418-CAC2-BA07-57BC271F01D5}"/>
              </a:ext>
            </a:extLst>
          </p:cNvPr>
          <p:cNvSpPr/>
          <p:nvPr/>
        </p:nvSpPr>
        <p:spPr>
          <a:xfrm>
            <a:off x="1409602" y="3109121"/>
            <a:ext cx="259571" cy="23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4F3C5E-0837-458A-F24D-D9CB65BE22F5}"/>
              </a:ext>
            </a:extLst>
          </p:cNvPr>
          <p:cNvSpPr/>
          <p:nvPr/>
        </p:nvSpPr>
        <p:spPr>
          <a:xfrm>
            <a:off x="2319081" y="2045890"/>
            <a:ext cx="259571" cy="2304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0A161A-DA87-D846-69FE-D7D7519D8601}"/>
              </a:ext>
            </a:extLst>
          </p:cNvPr>
          <p:cNvSpPr/>
          <p:nvPr/>
        </p:nvSpPr>
        <p:spPr>
          <a:xfrm>
            <a:off x="2319081" y="2454323"/>
            <a:ext cx="259571" cy="2304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966979-B6A6-3FBB-E165-125D0DA44BED}"/>
              </a:ext>
            </a:extLst>
          </p:cNvPr>
          <p:cNvSpPr/>
          <p:nvPr/>
        </p:nvSpPr>
        <p:spPr>
          <a:xfrm>
            <a:off x="2319081" y="2890489"/>
            <a:ext cx="259571" cy="2304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CC312-2BE1-85BD-CA41-212DED364DBA}"/>
              </a:ext>
            </a:extLst>
          </p:cNvPr>
          <p:cNvSpPr/>
          <p:nvPr/>
        </p:nvSpPr>
        <p:spPr>
          <a:xfrm>
            <a:off x="2309249" y="4646789"/>
            <a:ext cx="259571" cy="2304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1F3D99-6663-7A40-9D5C-8DAACA72980D}"/>
              </a:ext>
            </a:extLst>
          </p:cNvPr>
          <p:cNvSpPr/>
          <p:nvPr/>
        </p:nvSpPr>
        <p:spPr>
          <a:xfrm>
            <a:off x="2874603" y="2047674"/>
            <a:ext cx="259571" cy="2304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0B4487-29D8-32FA-DB9C-B3C2F319367B}"/>
              </a:ext>
            </a:extLst>
          </p:cNvPr>
          <p:cNvSpPr/>
          <p:nvPr/>
        </p:nvSpPr>
        <p:spPr>
          <a:xfrm>
            <a:off x="2874603" y="2450588"/>
            <a:ext cx="259571" cy="2304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AD623D-787E-167E-CE34-EE483D30DF67}"/>
              </a:ext>
            </a:extLst>
          </p:cNvPr>
          <p:cNvSpPr/>
          <p:nvPr/>
        </p:nvSpPr>
        <p:spPr>
          <a:xfrm>
            <a:off x="2874603" y="2878665"/>
            <a:ext cx="259571" cy="2304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49BDA-2402-9C24-ACB7-67AE57A86E77}"/>
              </a:ext>
            </a:extLst>
          </p:cNvPr>
          <p:cNvSpPr/>
          <p:nvPr/>
        </p:nvSpPr>
        <p:spPr>
          <a:xfrm>
            <a:off x="2886402" y="4649319"/>
            <a:ext cx="259571" cy="2304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FE7DAB-7D5E-0FA7-CCFB-6D0C28807E02}"/>
              </a:ext>
            </a:extLst>
          </p:cNvPr>
          <p:cNvSpPr/>
          <p:nvPr/>
        </p:nvSpPr>
        <p:spPr>
          <a:xfrm>
            <a:off x="3764419" y="2220132"/>
            <a:ext cx="259571" cy="230456"/>
          </a:xfrm>
          <a:prstGeom prst="ellipse">
            <a:avLst/>
          </a:prstGeom>
          <a:solidFill>
            <a:srgbClr val="C50F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EC40A2-05FD-C784-E3BE-F7C1352EF90E}"/>
              </a:ext>
            </a:extLst>
          </p:cNvPr>
          <p:cNvSpPr/>
          <p:nvPr/>
        </p:nvSpPr>
        <p:spPr>
          <a:xfrm>
            <a:off x="3764419" y="2648209"/>
            <a:ext cx="259571" cy="230456"/>
          </a:xfrm>
          <a:prstGeom prst="ellipse">
            <a:avLst/>
          </a:prstGeom>
          <a:solidFill>
            <a:srgbClr val="C50F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248F0D-A7D3-2E14-54A3-C92355089C54}"/>
              </a:ext>
            </a:extLst>
          </p:cNvPr>
          <p:cNvSpPr/>
          <p:nvPr/>
        </p:nvSpPr>
        <p:spPr>
          <a:xfrm>
            <a:off x="3764419" y="3080018"/>
            <a:ext cx="259571" cy="230456"/>
          </a:xfrm>
          <a:prstGeom prst="ellipse">
            <a:avLst/>
          </a:prstGeom>
          <a:solidFill>
            <a:srgbClr val="C50F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CD6558-2252-5442-0203-01AFCC2CF65C}"/>
              </a:ext>
            </a:extLst>
          </p:cNvPr>
          <p:cNvSpPr/>
          <p:nvPr/>
        </p:nvSpPr>
        <p:spPr>
          <a:xfrm>
            <a:off x="1409601" y="4416333"/>
            <a:ext cx="259571" cy="23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8094D0-55DA-5EC5-7AB0-5FFA544E5CF8}"/>
              </a:ext>
            </a:extLst>
          </p:cNvPr>
          <p:cNvSpPr/>
          <p:nvPr/>
        </p:nvSpPr>
        <p:spPr>
          <a:xfrm>
            <a:off x="3752620" y="4410731"/>
            <a:ext cx="259571" cy="230456"/>
          </a:xfrm>
          <a:prstGeom prst="ellipse">
            <a:avLst/>
          </a:prstGeom>
          <a:solidFill>
            <a:srgbClr val="C50F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9AD545-212E-5D4C-E7A3-3BADF7BA60AB}"/>
              </a:ext>
            </a:extLst>
          </p:cNvPr>
          <p:cNvCxnSpPr>
            <a:cxnSpLocks/>
          </p:cNvCxnSpPr>
          <p:nvPr/>
        </p:nvCxnSpPr>
        <p:spPr>
          <a:xfrm>
            <a:off x="1539387" y="3511827"/>
            <a:ext cx="0" cy="782142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DA7A20-029D-C78E-6AE9-4C127FB8E14C}"/>
              </a:ext>
            </a:extLst>
          </p:cNvPr>
          <p:cNvCxnSpPr>
            <a:cxnSpLocks/>
          </p:cNvCxnSpPr>
          <p:nvPr/>
        </p:nvCxnSpPr>
        <p:spPr>
          <a:xfrm>
            <a:off x="2463620" y="3310474"/>
            <a:ext cx="0" cy="1213951"/>
          </a:xfrm>
          <a:prstGeom prst="line">
            <a:avLst/>
          </a:prstGeom>
          <a:ln w="28575">
            <a:solidFill>
              <a:srgbClr val="688C38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DF1FA1-2C04-8A7D-6009-F4F8D07B5AC4}"/>
              </a:ext>
            </a:extLst>
          </p:cNvPr>
          <p:cNvCxnSpPr>
            <a:cxnSpLocks/>
          </p:cNvCxnSpPr>
          <p:nvPr/>
        </p:nvCxnSpPr>
        <p:spPr>
          <a:xfrm>
            <a:off x="3004388" y="3317610"/>
            <a:ext cx="0" cy="1213951"/>
          </a:xfrm>
          <a:prstGeom prst="line">
            <a:avLst/>
          </a:prstGeom>
          <a:ln w="28575">
            <a:solidFill>
              <a:srgbClr val="688C38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745FC4-91CA-D8A3-CB2A-67DF3426CDC7}"/>
              </a:ext>
            </a:extLst>
          </p:cNvPr>
          <p:cNvCxnSpPr>
            <a:cxnSpLocks/>
          </p:cNvCxnSpPr>
          <p:nvPr/>
        </p:nvCxnSpPr>
        <p:spPr>
          <a:xfrm>
            <a:off x="3894204" y="3446083"/>
            <a:ext cx="0" cy="847886"/>
          </a:xfrm>
          <a:prstGeom prst="line">
            <a:avLst/>
          </a:prstGeom>
          <a:ln w="28575">
            <a:solidFill>
              <a:srgbClr val="C50F3C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B7EC03-4616-0F43-7CEB-6433930A8F5E}"/>
              </a:ext>
            </a:extLst>
          </p:cNvPr>
          <p:cNvCxnSpPr>
            <a:cxnSpLocks/>
          </p:cNvCxnSpPr>
          <p:nvPr/>
        </p:nvCxnSpPr>
        <p:spPr>
          <a:xfrm>
            <a:off x="1751265" y="2400191"/>
            <a:ext cx="512756" cy="13531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571C30-29BE-C6E9-EEF0-E949CD38EDD3}"/>
              </a:ext>
            </a:extLst>
          </p:cNvPr>
          <p:cNvCxnSpPr>
            <a:cxnSpLocks/>
          </p:cNvCxnSpPr>
          <p:nvPr/>
        </p:nvCxnSpPr>
        <p:spPr>
          <a:xfrm>
            <a:off x="1742545" y="2802766"/>
            <a:ext cx="501813" cy="19112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1A5488-C436-C9D0-B954-685C83C819C6}"/>
              </a:ext>
            </a:extLst>
          </p:cNvPr>
          <p:cNvCxnSpPr>
            <a:cxnSpLocks/>
          </p:cNvCxnSpPr>
          <p:nvPr/>
        </p:nvCxnSpPr>
        <p:spPr>
          <a:xfrm flipV="1">
            <a:off x="1762208" y="3080018"/>
            <a:ext cx="482150" cy="15082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87188B-C682-1D1B-9C8D-599F5293E329}"/>
              </a:ext>
            </a:extLst>
          </p:cNvPr>
          <p:cNvCxnSpPr>
            <a:cxnSpLocks/>
          </p:cNvCxnSpPr>
          <p:nvPr/>
        </p:nvCxnSpPr>
        <p:spPr>
          <a:xfrm>
            <a:off x="1755851" y="3339577"/>
            <a:ext cx="543567" cy="130721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AAC809-4A71-7B72-C0CC-F0C2094C0FFD}"/>
              </a:ext>
            </a:extLst>
          </p:cNvPr>
          <p:cNvCxnSpPr>
            <a:cxnSpLocks/>
          </p:cNvCxnSpPr>
          <p:nvPr/>
        </p:nvCxnSpPr>
        <p:spPr>
          <a:xfrm flipV="1">
            <a:off x="1762208" y="3224349"/>
            <a:ext cx="556873" cy="12953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830D90-A41B-2B71-B7B6-E7057D20E3CA}"/>
              </a:ext>
            </a:extLst>
          </p:cNvPr>
          <p:cNvCxnSpPr>
            <a:cxnSpLocks/>
          </p:cNvCxnSpPr>
          <p:nvPr/>
        </p:nvCxnSpPr>
        <p:spPr>
          <a:xfrm flipV="1">
            <a:off x="2591923" y="3109121"/>
            <a:ext cx="255394" cy="153766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6CBA43F-6525-E7F5-A5D2-ADB0890828A0}"/>
              </a:ext>
            </a:extLst>
          </p:cNvPr>
          <p:cNvCxnSpPr>
            <a:cxnSpLocks/>
          </p:cNvCxnSpPr>
          <p:nvPr/>
        </p:nvCxnSpPr>
        <p:spPr>
          <a:xfrm flipV="1">
            <a:off x="3215165" y="3339577"/>
            <a:ext cx="549253" cy="130721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9A6D3E2-0A2F-080C-5DB4-437DA9121738}"/>
              </a:ext>
            </a:extLst>
          </p:cNvPr>
          <p:cNvCxnSpPr>
            <a:cxnSpLocks/>
          </p:cNvCxnSpPr>
          <p:nvPr/>
        </p:nvCxnSpPr>
        <p:spPr>
          <a:xfrm flipH="1" flipV="1">
            <a:off x="3215165" y="3109121"/>
            <a:ext cx="529591" cy="118484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D886954-5447-4A68-955D-A08E3B019C66}"/>
              </a:ext>
            </a:extLst>
          </p:cNvPr>
          <p:cNvCxnSpPr>
            <a:cxnSpLocks/>
          </p:cNvCxnSpPr>
          <p:nvPr/>
        </p:nvCxnSpPr>
        <p:spPr>
          <a:xfrm flipH="1" flipV="1">
            <a:off x="3189234" y="2681044"/>
            <a:ext cx="483748" cy="39897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39C4ACF-1BC6-91F4-70D3-5457D2C45301}"/>
              </a:ext>
            </a:extLst>
          </p:cNvPr>
          <p:cNvCxnSpPr>
            <a:cxnSpLocks/>
          </p:cNvCxnSpPr>
          <p:nvPr/>
        </p:nvCxnSpPr>
        <p:spPr>
          <a:xfrm flipV="1">
            <a:off x="3225611" y="2763437"/>
            <a:ext cx="447371" cy="26611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C6DA17-38B8-AF92-135A-D9F17D73A904}"/>
              </a:ext>
            </a:extLst>
          </p:cNvPr>
          <p:cNvCxnSpPr>
            <a:cxnSpLocks/>
          </p:cNvCxnSpPr>
          <p:nvPr/>
        </p:nvCxnSpPr>
        <p:spPr>
          <a:xfrm flipV="1">
            <a:off x="3208897" y="2335360"/>
            <a:ext cx="464085" cy="24828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D871A3-FBE3-1408-7C05-64C9BC080801}"/>
              </a:ext>
            </a:extLst>
          </p:cNvPr>
          <p:cNvCxnSpPr>
            <a:cxnSpLocks/>
          </p:cNvCxnSpPr>
          <p:nvPr/>
        </p:nvCxnSpPr>
        <p:spPr>
          <a:xfrm>
            <a:off x="3225611" y="2199751"/>
            <a:ext cx="447371" cy="46346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021E758-1072-F5F4-DEB8-4D0F906B25E2}"/>
              </a:ext>
            </a:extLst>
          </p:cNvPr>
          <p:cNvCxnSpPr>
            <a:cxnSpLocks/>
          </p:cNvCxnSpPr>
          <p:nvPr/>
        </p:nvCxnSpPr>
        <p:spPr>
          <a:xfrm>
            <a:off x="2617000" y="3109121"/>
            <a:ext cx="231671" cy="153766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7B3A08-89F7-955C-55AB-337641F32586}"/>
              </a:ext>
            </a:extLst>
          </p:cNvPr>
          <p:cNvCxnSpPr>
            <a:cxnSpLocks/>
          </p:cNvCxnSpPr>
          <p:nvPr/>
        </p:nvCxnSpPr>
        <p:spPr>
          <a:xfrm flipV="1">
            <a:off x="1751265" y="2648209"/>
            <a:ext cx="476379" cy="12617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820B01-D027-EEFF-6527-30EDA245F1B5}"/>
              </a:ext>
            </a:extLst>
          </p:cNvPr>
          <p:cNvCxnSpPr>
            <a:cxnSpLocks/>
          </p:cNvCxnSpPr>
          <p:nvPr/>
        </p:nvCxnSpPr>
        <p:spPr>
          <a:xfrm flipV="1">
            <a:off x="1753481" y="2170608"/>
            <a:ext cx="476379" cy="12617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3B19D6C-87B3-99B8-914A-9215AE218DAA}"/>
              </a:ext>
            </a:extLst>
          </p:cNvPr>
          <p:cNvCxnSpPr>
            <a:cxnSpLocks/>
          </p:cNvCxnSpPr>
          <p:nvPr/>
        </p:nvCxnSpPr>
        <p:spPr>
          <a:xfrm>
            <a:off x="3225611" y="3044559"/>
            <a:ext cx="447371" cy="7638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6584086-8560-3FCC-41A1-6E3B8B95AF30}"/>
              </a:ext>
            </a:extLst>
          </p:cNvPr>
          <p:cNvCxnSpPr>
            <a:cxnSpLocks/>
          </p:cNvCxnSpPr>
          <p:nvPr/>
        </p:nvCxnSpPr>
        <p:spPr>
          <a:xfrm>
            <a:off x="3189234" y="2626997"/>
            <a:ext cx="483748" cy="10724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56A540B-60F9-32C2-48D6-CB4BA24500E6}"/>
              </a:ext>
            </a:extLst>
          </p:cNvPr>
          <p:cNvCxnSpPr>
            <a:cxnSpLocks/>
          </p:cNvCxnSpPr>
          <p:nvPr/>
        </p:nvCxnSpPr>
        <p:spPr>
          <a:xfrm>
            <a:off x="3225611" y="2126770"/>
            <a:ext cx="447371" cy="16660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0724E1B-8B09-4230-80CF-F48FCBE82060}"/>
              </a:ext>
            </a:extLst>
          </p:cNvPr>
          <p:cNvCxnSpPr>
            <a:cxnSpLocks/>
          </p:cNvCxnSpPr>
          <p:nvPr/>
        </p:nvCxnSpPr>
        <p:spPr>
          <a:xfrm flipV="1">
            <a:off x="1776336" y="2245365"/>
            <a:ext cx="439013" cy="47667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0CFC585-C24C-8A0C-8359-4B233B46D953}"/>
              </a:ext>
            </a:extLst>
          </p:cNvPr>
          <p:cNvCxnSpPr>
            <a:cxnSpLocks/>
          </p:cNvCxnSpPr>
          <p:nvPr/>
        </p:nvCxnSpPr>
        <p:spPr>
          <a:xfrm flipV="1">
            <a:off x="1780518" y="2691459"/>
            <a:ext cx="439013" cy="47667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4CE5CFB-F57A-755A-6600-598A5A702EF4}"/>
              </a:ext>
            </a:extLst>
          </p:cNvPr>
          <p:cNvCxnSpPr>
            <a:cxnSpLocks/>
          </p:cNvCxnSpPr>
          <p:nvPr/>
        </p:nvCxnSpPr>
        <p:spPr>
          <a:xfrm>
            <a:off x="1742545" y="4629510"/>
            <a:ext cx="493084" cy="12068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BB1839C-61F2-F08B-178E-92681E6A815B}"/>
              </a:ext>
            </a:extLst>
          </p:cNvPr>
          <p:cNvCxnSpPr>
            <a:cxnSpLocks/>
          </p:cNvCxnSpPr>
          <p:nvPr/>
        </p:nvCxnSpPr>
        <p:spPr>
          <a:xfrm flipV="1">
            <a:off x="3225611" y="4531561"/>
            <a:ext cx="439008" cy="20831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BF48306-A231-C32A-F36E-0CC371786AAF}"/>
              </a:ext>
            </a:extLst>
          </p:cNvPr>
          <p:cNvCxnSpPr>
            <a:cxnSpLocks/>
          </p:cNvCxnSpPr>
          <p:nvPr/>
        </p:nvCxnSpPr>
        <p:spPr>
          <a:xfrm flipV="1">
            <a:off x="2614049" y="2210071"/>
            <a:ext cx="205494" cy="25346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9F78255-5187-2506-30DA-95FABD09FB74}"/>
              </a:ext>
            </a:extLst>
          </p:cNvPr>
          <p:cNvCxnSpPr>
            <a:cxnSpLocks/>
          </p:cNvCxnSpPr>
          <p:nvPr/>
        </p:nvCxnSpPr>
        <p:spPr>
          <a:xfrm>
            <a:off x="2633712" y="2199751"/>
            <a:ext cx="185831" cy="2839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1DBFDCB-97EE-48AA-E0CB-06E93E641B74}"/>
              </a:ext>
            </a:extLst>
          </p:cNvPr>
          <p:cNvCxnSpPr>
            <a:cxnSpLocks/>
          </p:cNvCxnSpPr>
          <p:nvPr/>
        </p:nvCxnSpPr>
        <p:spPr>
          <a:xfrm>
            <a:off x="2619580" y="2638193"/>
            <a:ext cx="185831" cy="2839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D1395A6-3FFA-6646-5D32-B4141EC287A5}"/>
              </a:ext>
            </a:extLst>
          </p:cNvPr>
          <p:cNvCxnSpPr>
            <a:cxnSpLocks/>
          </p:cNvCxnSpPr>
          <p:nvPr/>
        </p:nvCxnSpPr>
        <p:spPr>
          <a:xfrm flipV="1">
            <a:off x="2627693" y="2626997"/>
            <a:ext cx="203650" cy="3028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36E55B5-595A-9F6F-7F36-6D431FE237C7}"/>
              </a:ext>
            </a:extLst>
          </p:cNvPr>
          <p:cNvCxnSpPr>
            <a:cxnSpLocks/>
          </p:cNvCxnSpPr>
          <p:nvPr/>
        </p:nvCxnSpPr>
        <p:spPr>
          <a:xfrm>
            <a:off x="2645018" y="2116862"/>
            <a:ext cx="14884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D75F284-279C-5055-8354-A4AF64333900}"/>
              </a:ext>
            </a:extLst>
          </p:cNvPr>
          <p:cNvCxnSpPr>
            <a:cxnSpLocks/>
          </p:cNvCxnSpPr>
          <p:nvPr/>
        </p:nvCxnSpPr>
        <p:spPr>
          <a:xfrm>
            <a:off x="2649934" y="2554398"/>
            <a:ext cx="14884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7B2A5A9-4955-710D-1F23-6648F66997B3}"/>
              </a:ext>
            </a:extLst>
          </p:cNvPr>
          <p:cNvCxnSpPr>
            <a:cxnSpLocks/>
          </p:cNvCxnSpPr>
          <p:nvPr/>
        </p:nvCxnSpPr>
        <p:spPr>
          <a:xfrm>
            <a:off x="2654850" y="2991935"/>
            <a:ext cx="14884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5BE1AA5-6AB1-EE81-9CC6-A609CBEB2D16}"/>
              </a:ext>
            </a:extLst>
          </p:cNvPr>
          <p:cNvCxnSpPr>
            <a:cxnSpLocks/>
          </p:cNvCxnSpPr>
          <p:nvPr/>
        </p:nvCxnSpPr>
        <p:spPr>
          <a:xfrm>
            <a:off x="2652206" y="4762017"/>
            <a:ext cx="14884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567F86C-C397-76CF-1D52-DC497C11A4F2}"/>
              </a:ext>
            </a:extLst>
          </p:cNvPr>
          <p:cNvSpPr txBox="1"/>
          <p:nvPr/>
        </p:nvSpPr>
        <p:spPr>
          <a:xfrm>
            <a:off x="1267570" y="160963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1EB0EA4-6922-9E46-719D-E5F03C5776D1}"/>
              </a:ext>
            </a:extLst>
          </p:cNvPr>
          <p:cNvSpPr txBox="1"/>
          <p:nvPr/>
        </p:nvSpPr>
        <p:spPr>
          <a:xfrm>
            <a:off x="2392240" y="1623882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Hidden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7A733DC-1C56-DD27-A954-07C6046BF44A}"/>
              </a:ext>
            </a:extLst>
          </p:cNvPr>
          <p:cNvSpPr txBox="1"/>
          <p:nvPr/>
        </p:nvSpPr>
        <p:spPr>
          <a:xfrm>
            <a:off x="3489791" y="16198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Output</a:t>
            </a:r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FF4958D0-F29F-021C-E57F-B445C2585087}"/>
              </a:ext>
            </a:extLst>
          </p:cNvPr>
          <p:cNvSpPr/>
          <p:nvPr/>
        </p:nvSpPr>
        <p:spPr>
          <a:xfrm rot="10800000">
            <a:off x="4181254" y="2251721"/>
            <a:ext cx="77822" cy="236588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FF7186-B5BB-CF6F-731B-37758A08A783}"/>
              </a:ext>
            </a:extLst>
          </p:cNvPr>
          <p:cNvSpPr txBox="1"/>
          <p:nvPr/>
        </p:nvSpPr>
        <p:spPr>
          <a:xfrm>
            <a:off x="4253027" y="3109121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206</a:t>
            </a:r>
          </a:p>
          <a:p>
            <a:r>
              <a:rPr lang="en-US" sz="800" dirty="0" err="1"/>
              <a:t>MoA</a:t>
            </a:r>
            <a:r>
              <a:rPr lang="en-US" sz="800" dirty="0"/>
              <a:t> </a:t>
            </a:r>
          </a:p>
          <a:p>
            <a:r>
              <a:rPr lang="en-US" sz="800" dirty="0"/>
              <a:t>targets</a:t>
            </a:r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D6EA7DC1-EF43-28FD-8F25-2CD0D7175565}"/>
              </a:ext>
            </a:extLst>
          </p:cNvPr>
          <p:cNvSpPr/>
          <p:nvPr/>
        </p:nvSpPr>
        <p:spPr>
          <a:xfrm>
            <a:off x="1152700" y="2306844"/>
            <a:ext cx="77822" cy="236588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D3C466-2EC1-3ED0-9780-CC272369E6E3}"/>
              </a:ext>
            </a:extLst>
          </p:cNvPr>
          <p:cNvSpPr txBox="1"/>
          <p:nvPr/>
        </p:nvSpPr>
        <p:spPr>
          <a:xfrm>
            <a:off x="580585" y="3209888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E345AF-26D3-DF33-7E2F-44944E0AE909}"/>
              </a:ext>
            </a:extLst>
          </p:cNvPr>
          <p:cNvSpPr txBox="1"/>
          <p:nvPr/>
        </p:nvSpPr>
        <p:spPr>
          <a:xfrm>
            <a:off x="6803592" y="3980661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88C38"/>
                </a:solidFill>
                <a:latin typeface="Trebuchet MS" panose="020B0703020202090204" pitchFamily="34" charset="0"/>
              </a:rPr>
              <a:t>Scored using negative log-loss</a:t>
            </a:r>
          </a:p>
        </p:txBody>
      </p:sp>
      <p:graphicFrame>
        <p:nvGraphicFramePr>
          <p:cNvPr id="3" name="Table 23">
            <a:extLst>
              <a:ext uri="{FF2B5EF4-FFF2-40B4-BE49-F238E27FC236}">
                <a16:creationId xmlns:a16="http://schemas.microsoft.com/office/drawing/2014/main" id="{5A8BEF06-BEC8-F47E-8984-201BF645C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77085"/>
              </p:ext>
            </p:extLst>
          </p:nvPr>
        </p:nvGraphicFramePr>
        <p:xfrm>
          <a:off x="5256405" y="2382228"/>
          <a:ext cx="6426327" cy="3671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52182">
                  <a:extLst>
                    <a:ext uri="{9D8B030D-6E8A-4147-A177-3AD203B41FA5}">
                      <a16:colId xmlns:a16="http://schemas.microsoft.com/office/drawing/2014/main" val="4293446274"/>
                    </a:ext>
                  </a:extLst>
                </a:gridCol>
                <a:gridCol w="1293779">
                  <a:extLst>
                    <a:ext uri="{9D8B030D-6E8A-4147-A177-3AD203B41FA5}">
                      <a16:colId xmlns:a16="http://schemas.microsoft.com/office/drawing/2014/main" val="151636001"/>
                    </a:ext>
                  </a:extLst>
                </a:gridCol>
                <a:gridCol w="2480366">
                  <a:extLst>
                    <a:ext uri="{9D8B030D-6E8A-4147-A177-3AD203B41FA5}">
                      <a16:colId xmlns:a16="http://schemas.microsoft.com/office/drawing/2014/main" val="1918361409"/>
                    </a:ext>
                  </a:extLst>
                </a:gridCol>
              </a:tblGrid>
              <a:tr h="367175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55189"/>
                  </a:ext>
                </a:extLst>
              </a:tr>
            </a:tbl>
          </a:graphicData>
        </a:graphic>
      </p:graphicFrame>
      <p:sp>
        <p:nvSpPr>
          <p:cNvPr id="24" name="Left Brace 23">
            <a:extLst>
              <a:ext uri="{FF2B5EF4-FFF2-40B4-BE49-F238E27FC236}">
                <a16:creationId xmlns:a16="http://schemas.microsoft.com/office/drawing/2014/main" id="{F53DBD6D-40D1-2034-2303-972E1D4FF45F}"/>
              </a:ext>
            </a:extLst>
          </p:cNvPr>
          <p:cNvSpPr/>
          <p:nvPr/>
        </p:nvSpPr>
        <p:spPr>
          <a:xfrm rot="16200000">
            <a:off x="7190533" y="1986468"/>
            <a:ext cx="367174" cy="2190896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839ED9-98B9-B993-83F2-4FFA11658EAB}"/>
              </a:ext>
            </a:extLst>
          </p:cNvPr>
          <p:cNvSpPr txBox="1"/>
          <p:nvPr/>
        </p:nvSpPr>
        <p:spPr>
          <a:xfrm>
            <a:off x="5691608" y="3386120"/>
            <a:ext cx="336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4-fold stratified cross-validation</a:t>
            </a:r>
          </a:p>
        </p:txBody>
      </p:sp>
      <p:sp>
        <p:nvSpPr>
          <p:cNvPr id="46" name="Bent-Up Arrow 45">
            <a:extLst>
              <a:ext uri="{FF2B5EF4-FFF2-40B4-BE49-F238E27FC236}">
                <a16:creationId xmlns:a16="http://schemas.microsoft.com/office/drawing/2014/main" id="{235613EC-7424-4360-F565-69FD0B066F4A}"/>
              </a:ext>
            </a:extLst>
          </p:cNvPr>
          <p:cNvSpPr/>
          <p:nvPr/>
        </p:nvSpPr>
        <p:spPr>
          <a:xfrm>
            <a:off x="9600077" y="3155430"/>
            <a:ext cx="1167319" cy="461665"/>
          </a:xfrm>
          <a:prstGeom prst="bent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42EBBB-85E1-5512-837D-64F3391206FC}"/>
              </a:ext>
            </a:extLst>
          </p:cNvPr>
          <p:cNvSpPr txBox="1"/>
          <p:nvPr/>
        </p:nvSpPr>
        <p:spPr>
          <a:xfrm>
            <a:off x="9642925" y="31374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DD63B81-0B3A-22BF-9D8A-EA3B20738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990" y="4431276"/>
            <a:ext cx="4065736" cy="51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6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27" grpId="0"/>
      <p:bldP spid="128" grpId="0"/>
      <p:bldP spid="129" grpId="0"/>
      <p:bldP spid="30" grpId="0" animBg="1"/>
      <p:bldP spid="31" grpId="0"/>
      <p:bldP spid="33" grpId="0" animBg="1"/>
      <p:bldP spid="34" grpId="0"/>
      <p:bldP spid="21" grpId="0"/>
      <p:bldP spid="24" grpId="0" animBg="1"/>
      <p:bldP spid="28" grpId="0"/>
      <p:bldP spid="46" grpId="0" animBg="1"/>
      <p:bldP spid="48" grpId="0"/>
    </p:bldLst>
  </p:timing>
</p:sld>
</file>

<file path=ppt/theme/theme1.xml><?xml version="1.0" encoding="utf-8"?>
<a:theme xmlns:a="http://schemas.openxmlformats.org/drawingml/2006/main" name="Intro and Divider Slides">
  <a:themeElements>
    <a:clrScheme name="Custom 1">
      <a:dk1>
        <a:srgbClr val="54565B"/>
      </a:dk1>
      <a:lt1>
        <a:srgbClr val="FFFFFF"/>
      </a:lt1>
      <a:dk2>
        <a:srgbClr val="C50E3C"/>
      </a:dk2>
      <a:lt2>
        <a:srgbClr val="C6CAC6"/>
      </a:lt2>
      <a:accent1>
        <a:srgbClr val="3A6C8A"/>
      </a:accent1>
      <a:accent2>
        <a:srgbClr val="AEB618"/>
      </a:accent2>
      <a:accent3>
        <a:srgbClr val="F37B7D"/>
      </a:accent3>
      <a:accent4>
        <a:srgbClr val="9DB6C3"/>
      </a:accent4>
      <a:accent5>
        <a:srgbClr val="D7DB8C"/>
      </a:accent5>
      <a:accent6>
        <a:srgbClr val="000000"/>
      </a:accent6>
      <a:hlink>
        <a:srgbClr val="3A6C8A"/>
      </a:hlink>
      <a:folHlink>
        <a:srgbClr val="8F7F9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28FEFBFA90E8459CC154D78702FFA7" ma:contentTypeVersion="15" ma:contentTypeDescription="Create a new document." ma:contentTypeScope="" ma:versionID="8088ac8081f0b413920ea6ab5b60c87e">
  <xsd:schema xmlns:xsd="http://www.w3.org/2001/XMLSchema" xmlns:xs="http://www.w3.org/2001/XMLSchema" xmlns:p="http://schemas.microsoft.com/office/2006/metadata/properties" xmlns:ns2="6cf2123d-df51-4648-8912-9d94fe32d527" xmlns:ns3="e7f98b7b-518c-496e-ade6-4b42426190fd" targetNamespace="http://schemas.microsoft.com/office/2006/metadata/properties" ma:root="true" ma:fieldsID="4f2c64c6a9ef71843624280044e74ec0" ns2:_="" ns3:_="">
    <xsd:import namespace="6cf2123d-df51-4648-8912-9d94fe32d527"/>
    <xsd:import namespace="e7f98b7b-518c-496e-ade6-4b42426190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f2123d-df51-4648-8912-9d94fe32d5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8a59aaaf-67c2-4a9b-8dae-6c62ae0ca4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f98b7b-518c-496e-ade6-4b42426190f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0cd2b70-b54d-41a7-a675-2a47c87d820a}" ma:internalName="TaxCatchAll" ma:showField="CatchAllData" ma:web="e7f98b7b-518c-496e-ade6-4b42426190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cf2123d-df51-4648-8912-9d94fe32d527">
      <Terms xmlns="http://schemas.microsoft.com/office/infopath/2007/PartnerControls"/>
    </lcf76f155ced4ddcb4097134ff3c332f>
    <TaxCatchAll xmlns="e7f98b7b-518c-496e-ade6-4b42426190f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53A107-A3BE-4E42-850C-47E45EDDD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f2123d-df51-4648-8912-9d94fe32d527"/>
    <ds:schemaRef ds:uri="e7f98b7b-518c-496e-ade6-4b42426190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0AC0A5-F165-4A17-9BEE-B05066041E3F}">
  <ds:schemaRefs>
    <ds:schemaRef ds:uri="http://schemas.microsoft.com/office/2006/documentManagement/types"/>
    <ds:schemaRef ds:uri="http://schemas.microsoft.com/sharepoint/v3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79a3f7b5-05d2-49ee-af7e-f6c06e9003db"/>
    <ds:schemaRef ds:uri="http://schemas.microsoft.com/office/2006/metadata/properties"/>
    <ds:schemaRef ds:uri="http://www.w3.org/XML/1998/namespace"/>
    <ds:schemaRef ds:uri="http://purl.org/dc/dcmitype/"/>
    <ds:schemaRef ds:uri="6cf2123d-df51-4648-8912-9d94fe32d527"/>
    <ds:schemaRef ds:uri="e7f98b7b-518c-496e-ade6-4b42426190fd"/>
  </ds:schemaRefs>
</ds:datastoreItem>
</file>

<file path=customXml/itemProps3.xml><?xml version="1.0" encoding="utf-8"?>
<ds:datastoreItem xmlns:ds="http://schemas.openxmlformats.org/officeDocument/2006/customXml" ds:itemID="{94D9EF1A-D3E1-43E3-A6D3-98B8EFD4D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8583</TotalTime>
  <Words>1074</Words>
  <Application>Microsoft Macintosh PowerPoint</Application>
  <PresentationFormat>Widescreen</PresentationFormat>
  <Paragraphs>266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Apple Symbols</vt:lpstr>
      <vt:lpstr>Arial</vt:lpstr>
      <vt:lpstr>Calibri</vt:lpstr>
      <vt:lpstr>Courier New</vt:lpstr>
      <vt:lpstr>Proxima Nova Regular</vt:lpstr>
      <vt:lpstr>Trebuchet MS</vt:lpstr>
      <vt:lpstr>Wingdings</vt:lpstr>
      <vt:lpstr>Intro and Divider Slides</vt:lpstr>
      <vt:lpstr>Summer Internship Presentation</vt:lpstr>
      <vt:lpstr>The Field at a Glance</vt:lpstr>
      <vt:lpstr>Problem Statement</vt:lpstr>
      <vt:lpstr>Competition</vt:lpstr>
      <vt:lpstr>Study Design</vt:lpstr>
      <vt:lpstr>Study Design</vt:lpstr>
      <vt:lpstr>Data Format</vt:lpstr>
      <vt:lpstr>Preliminary Data Analysis</vt:lpstr>
      <vt:lpstr>Neural Network Training</vt:lpstr>
      <vt:lpstr>Neural Network Training</vt:lpstr>
      <vt:lpstr>Neural Network Training</vt:lpstr>
      <vt:lpstr>Neural Network Training</vt:lpstr>
      <vt:lpstr>Utility of Project</vt:lpstr>
      <vt:lpstr>Thank you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Lavigne</dc:creator>
  <cp:lastModifiedBy>Naveed Ziari</cp:lastModifiedBy>
  <cp:revision>262</cp:revision>
  <dcterms:created xsi:type="dcterms:W3CDTF">2018-05-31T15:44:29Z</dcterms:created>
  <dcterms:modified xsi:type="dcterms:W3CDTF">2022-08-13T14:11:28Z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0x010100FB28FEFBFA90E8459CC154D78702FFA7</vt:lpwstr>
  </property>
</Properties>
</file>