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78B0D0-86B9-4BAF-B445-0981862D1951}">
  <a:tblStyle styleId="{3578B0D0-86B9-4BAF-B445-0981862D19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04443eec2d_0_40:notes"/>
          <p:cNvSpPr txBox="1"/>
          <p:nvPr>
            <p:ph idx="12" type="sldNum"/>
          </p:nvPr>
        </p:nvSpPr>
        <p:spPr>
          <a:xfrm>
            <a:off x="3884414" y="8685894"/>
            <a:ext cx="2972100" cy="456600"/>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45" name="Google Shape;45;g104443eec2d_0_4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g104443eec2d_0_40:notes"/>
          <p:cNvSpPr txBox="1"/>
          <p:nvPr>
            <p:ph idx="1" type="body"/>
          </p:nvPr>
        </p:nvSpPr>
        <p:spPr>
          <a:xfrm>
            <a:off x="686098" y="4343703"/>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870f109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870f109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870f1092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870f1092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870f109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870f109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870f109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870f109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9c3d2e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f9c3d2e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81fa5b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81fa5b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443eec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4443eec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870f109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870f109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870f109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870f109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870f109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870f109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4443eec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4443eec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870f109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870f109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4870f109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4870f109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443eec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443eec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443ee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443ee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bf3f9665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bf3f966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443ee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443ee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81fa5b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81fa5b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443eec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443eec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870f10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870f10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443eec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443eec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870f109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870f109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 name="Google Shape;10;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11"/>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42" name="Google Shape;42;p11"/>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14" name="Shape 14"/>
        <p:cNvGrpSpPr/>
        <p:nvPr/>
      </p:nvGrpSpPr>
      <p:grpSpPr>
        <a:xfrm>
          <a:off x="0" y="0"/>
          <a:ext cx="0" cy="0"/>
          <a:chOff x="0" y="0"/>
          <a:chExt cx="0" cy="0"/>
        </a:xfrm>
      </p:grpSpPr>
      <p:sp>
        <p:nvSpPr>
          <p:cNvPr id="15" name="Google Shape;15;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6" name="Shape 16"/>
        <p:cNvGrpSpPr/>
        <p:nvPr/>
      </p:nvGrpSpPr>
      <p:grpSpPr>
        <a:xfrm>
          <a:off x="0" y="0"/>
          <a:ext cx="0" cy="0"/>
          <a:chOff x="0" y="0"/>
          <a:chExt cx="0" cy="0"/>
        </a:xfrm>
      </p:grpSpPr>
      <p:sp>
        <p:nvSpPr>
          <p:cNvPr id="17" name="Google Shape;17;p5"/>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2" name="Google Shape;22;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23" name="Google Shape;23;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4" name="Google Shape;24;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5" name="Shape 25"/>
        <p:cNvGrpSpPr/>
        <p:nvPr/>
      </p:nvGrpSpPr>
      <p:grpSpPr>
        <a:xfrm>
          <a:off x="0" y="0"/>
          <a:ext cx="0" cy="0"/>
          <a:chOff x="0" y="0"/>
          <a:chExt cx="0" cy="0"/>
        </a:xfrm>
      </p:grpSpPr>
      <p:sp>
        <p:nvSpPr>
          <p:cNvPr id="26" name="Google Shape;26;p7"/>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7"/>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28" name="Google Shape;28;p7"/>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9" name="Shape 29"/>
        <p:cNvGrpSpPr/>
        <p:nvPr/>
      </p:nvGrpSpPr>
      <p:grpSpPr>
        <a:xfrm>
          <a:off x="0" y="0"/>
          <a:ext cx="0" cy="0"/>
          <a:chOff x="0" y="0"/>
          <a:chExt cx="0" cy="0"/>
        </a:xfrm>
      </p:grpSpPr>
      <p:sp>
        <p:nvSpPr>
          <p:cNvPr id="30" name="Google Shape;30;p8"/>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FF"/>
              </a:buClr>
              <a:buSzPts val="3200"/>
              <a:buFont typeface="Arial"/>
              <a:buNone/>
              <a:defRPr b="0" i="0" sz="3200" u="none" cap="none" strike="noStrike">
                <a:solidFill>
                  <a:srgbClr val="0000FF"/>
                </a:solidFill>
                <a:latin typeface="Arial"/>
                <a:ea typeface="Arial"/>
                <a:cs typeface="Arial"/>
                <a:sym typeface="Arial"/>
              </a:defRPr>
            </a:lvl1pPr>
            <a:lvl2pPr lvl="1" marR="0" rtl="0" algn="l">
              <a:lnSpc>
                <a:spcPct val="100000"/>
              </a:lnSpc>
              <a:spcBef>
                <a:spcPts val="560"/>
              </a:spcBef>
              <a:spcAft>
                <a:spcPts val="0"/>
              </a:spcAft>
              <a:buClr>
                <a:srgbClr val="0000FF"/>
              </a:buClr>
              <a:buSzPts val="2800"/>
              <a:buFont typeface="Arial"/>
              <a:buNone/>
              <a:defRPr b="0" i="0" sz="2800" u="none" cap="none" strike="noStrike">
                <a:solidFill>
                  <a:srgbClr val="0000FF"/>
                </a:solidFill>
                <a:latin typeface="Arial"/>
                <a:ea typeface="Arial"/>
                <a:cs typeface="Arial"/>
                <a:sym typeface="Arial"/>
              </a:defRPr>
            </a:lvl2pPr>
            <a:lvl3pPr lvl="2" marR="0" rtl="0" algn="l">
              <a:lnSpc>
                <a:spcPct val="100000"/>
              </a:lnSpc>
              <a:spcBef>
                <a:spcPts val="480"/>
              </a:spcBef>
              <a:spcAft>
                <a:spcPts val="0"/>
              </a:spcAft>
              <a:buClr>
                <a:srgbClr val="0000FF"/>
              </a:buClr>
              <a:buSzPts val="2400"/>
              <a:buFont typeface="Arial"/>
              <a:buNone/>
              <a:defRPr b="0" i="0" sz="2400" u="none" cap="none" strike="noStrike">
                <a:solidFill>
                  <a:srgbClr val="0000FF"/>
                </a:solidFill>
                <a:latin typeface="Arial"/>
                <a:ea typeface="Arial"/>
                <a:cs typeface="Arial"/>
                <a:sym typeface="Arial"/>
              </a:defRPr>
            </a:lvl3pPr>
            <a:lvl4pPr lvl="3"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4pPr>
            <a:lvl5pPr lvl="4"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5pPr>
            <a:lvl6pPr lvl="5"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6pPr>
            <a:lvl7pPr lvl="6"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7pPr>
            <a:lvl8pPr lvl="7"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8pPr>
            <a:lvl9pPr lvl="8" marR="0" rtl="0" algn="l">
              <a:lnSpc>
                <a:spcPct val="100000"/>
              </a:lnSpc>
              <a:spcBef>
                <a:spcPts val="400"/>
              </a:spcBef>
              <a:spcAft>
                <a:spcPts val="0"/>
              </a:spcAft>
              <a:buClr>
                <a:srgbClr val="0000FF"/>
              </a:buClr>
              <a:buSzPts val="2000"/>
              <a:buFont typeface="Arial"/>
              <a:buNone/>
              <a:defRPr b="0" i="0" sz="2000" u="none" cap="none" strike="noStrike">
                <a:solidFill>
                  <a:srgbClr val="0000FF"/>
                </a:solidFill>
                <a:latin typeface="Arial"/>
                <a:ea typeface="Arial"/>
                <a:cs typeface="Arial"/>
                <a:sym typeface="Arial"/>
              </a:defRPr>
            </a:lvl9pPr>
          </a:lstStyle>
          <a:p/>
        </p:txBody>
      </p:sp>
      <p:sp>
        <p:nvSpPr>
          <p:cNvPr id="32" name="Google Shape;32;p8"/>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3" name="Shape 33"/>
        <p:cNvGrpSpPr/>
        <p:nvPr/>
      </p:nvGrpSpPr>
      <p:grpSpPr>
        <a:xfrm>
          <a:off x="0" y="0"/>
          <a:ext cx="0" cy="0"/>
          <a:chOff x="0" y="0"/>
          <a:chExt cx="0" cy="0"/>
        </a:xfrm>
      </p:grpSpPr>
      <p:sp>
        <p:nvSpPr>
          <p:cNvPr id="34" name="Google Shape;34;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9"/>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6" name="Shape 36"/>
        <p:cNvGrpSpPr/>
        <p:nvPr/>
      </p:nvGrpSpPr>
      <p:grpSpPr>
        <a:xfrm>
          <a:off x="0" y="0"/>
          <a:ext cx="0" cy="0"/>
          <a:chOff x="0" y="0"/>
          <a:chExt cx="0" cy="0"/>
        </a:xfrm>
      </p:grpSpPr>
      <p:sp>
        <p:nvSpPr>
          <p:cNvPr id="37" name="Google Shape;37;p10"/>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0"/>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2"/>
          <p:cNvSpPr txBox="1"/>
          <p:nvPr>
            <p:ph type="ctrTitle"/>
          </p:nvPr>
        </p:nvSpPr>
        <p:spPr>
          <a:xfrm>
            <a:off x="304800" y="571500"/>
            <a:ext cx="8686800" cy="1657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t>CS626: Project Discussion</a:t>
            </a:r>
            <a:endParaRPr b="1"/>
          </a:p>
          <a:p>
            <a:pPr indent="0" lvl="0" marL="0" rtl="0" algn="ctr">
              <a:lnSpc>
                <a:spcPct val="100000"/>
              </a:lnSpc>
              <a:spcBef>
                <a:spcPts val="0"/>
              </a:spcBef>
              <a:spcAft>
                <a:spcPts val="0"/>
              </a:spcAft>
              <a:buSzPts val="1400"/>
              <a:buNone/>
            </a:pPr>
            <a:r>
              <a:rPr b="1" lang="en"/>
              <a:t>Common Sense Validation</a:t>
            </a:r>
            <a:endParaRPr b="1"/>
          </a:p>
        </p:txBody>
      </p:sp>
      <p:sp>
        <p:nvSpPr>
          <p:cNvPr id="49" name="Google Shape;49;p12"/>
          <p:cNvSpPr txBox="1"/>
          <p:nvPr>
            <p:ph idx="1" type="subTitle"/>
          </p:nvPr>
        </p:nvSpPr>
        <p:spPr>
          <a:xfrm>
            <a:off x="115887" y="2457450"/>
            <a:ext cx="8610600" cy="1200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E8637"/>
              </a:buClr>
              <a:buSzPts val="2240"/>
              <a:buFont typeface="Arial"/>
              <a:buNone/>
            </a:pPr>
            <a:r>
              <a:rPr lang="en" sz="3200"/>
              <a:t>Abisek R K, 21Q050004</a:t>
            </a:r>
            <a:endParaRPr/>
          </a:p>
          <a:p>
            <a:pPr indent="0" lvl="0" marL="0" rtl="0" algn="ctr">
              <a:lnSpc>
                <a:spcPct val="90000"/>
              </a:lnSpc>
              <a:spcBef>
                <a:spcPts val="0"/>
              </a:spcBef>
              <a:spcAft>
                <a:spcPts val="0"/>
              </a:spcAft>
              <a:buClr>
                <a:srgbClr val="FE8637"/>
              </a:buClr>
              <a:buSzPts val="2240"/>
              <a:buFont typeface="Arial"/>
              <a:buNone/>
            </a:pPr>
            <a:r>
              <a:rPr lang="en" sz="3200"/>
              <a:t>Tejpal, 21Q050008</a:t>
            </a:r>
            <a:endParaRPr sz="3200"/>
          </a:p>
          <a:p>
            <a:pPr indent="0" lvl="0" marL="0" rtl="0" algn="ctr">
              <a:lnSpc>
                <a:spcPct val="90000"/>
              </a:lnSpc>
              <a:spcBef>
                <a:spcPts val="0"/>
              </a:spcBef>
              <a:spcAft>
                <a:spcPts val="0"/>
              </a:spcAft>
              <a:buClr>
                <a:srgbClr val="FE8637"/>
              </a:buClr>
              <a:buSzPts val="2240"/>
              <a:buFont typeface="Arial"/>
              <a:buNone/>
            </a:pPr>
            <a:r>
              <a:rPr lang="en" sz="3200"/>
              <a:t>Naveen, 213050052</a:t>
            </a:r>
            <a:endParaRPr sz="3200"/>
          </a:p>
          <a:p>
            <a:pPr indent="0" lvl="0" marL="0" rtl="0" algn="ctr">
              <a:lnSpc>
                <a:spcPct val="90000"/>
              </a:lnSpc>
              <a:spcBef>
                <a:spcPts val="0"/>
              </a:spcBef>
              <a:spcAft>
                <a:spcPts val="0"/>
              </a:spcAft>
              <a:buClr>
                <a:srgbClr val="FE8637"/>
              </a:buClr>
              <a:buSzPts val="2240"/>
              <a:buFont typeface="Arial"/>
              <a:buNone/>
            </a:pPr>
            <a:r>
              <a:t/>
            </a:r>
            <a:endParaRPr sz="3200"/>
          </a:p>
          <a:p>
            <a:pPr indent="0" lvl="0" marL="0" rtl="0" algn="ctr">
              <a:lnSpc>
                <a:spcPct val="90000"/>
              </a:lnSpc>
              <a:spcBef>
                <a:spcPts val="0"/>
              </a:spcBef>
              <a:spcAft>
                <a:spcPts val="0"/>
              </a:spcAft>
              <a:buClr>
                <a:srgbClr val="FE8637"/>
              </a:buClr>
              <a:buSzPts val="2240"/>
              <a:buFont typeface="Arial"/>
              <a:buNone/>
            </a:pPr>
            <a:r>
              <a:rPr lang="en" sz="3200"/>
              <a:t>27</a:t>
            </a:r>
            <a:r>
              <a:rPr baseline="30000" lang="en" sz="3200"/>
              <a:t>th</a:t>
            </a:r>
            <a:r>
              <a:rPr lang="en" sz="3200"/>
              <a:t> November, 2021</a:t>
            </a:r>
            <a:endParaRPr sz="3200"/>
          </a:p>
          <a:p>
            <a:pPr indent="0" lvl="0" marL="0" rtl="0" algn="ctr">
              <a:lnSpc>
                <a:spcPct val="90000"/>
              </a:lnSpc>
              <a:spcBef>
                <a:spcPts val="600"/>
              </a:spcBef>
              <a:spcAft>
                <a:spcPts val="0"/>
              </a:spcAft>
              <a:buClr>
                <a:srgbClr val="FE8637"/>
              </a:buClr>
              <a:buSzPts val="2240"/>
              <a:buFont typeface="Arial"/>
              <a:buNone/>
            </a:pPr>
            <a:r>
              <a:t/>
            </a:r>
            <a:endParaRPr sz="3200"/>
          </a:p>
          <a:p>
            <a:pPr indent="0" lvl="0" marL="0" rtl="0" algn="ctr">
              <a:lnSpc>
                <a:spcPct val="90000"/>
              </a:lnSpc>
              <a:spcBef>
                <a:spcPts val="600"/>
              </a:spcBef>
              <a:spcAft>
                <a:spcPts val="0"/>
              </a:spcAft>
              <a:buClr>
                <a:srgbClr val="FE8637"/>
              </a:buClr>
              <a:buSzPts val="2240"/>
              <a:buFont typeface="Arial"/>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535950" y="-214849"/>
            <a:ext cx="8072100" cy="914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2500"/>
              <a:t>K</a:t>
            </a:r>
            <a:r>
              <a:rPr lang="en" sz="2500"/>
              <a:t>- BERT</a:t>
            </a:r>
            <a:endParaRPr sz="2500"/>
          </a:p>
        </p:txBody>
      </p:sp>
      <p:sp>
        <p:nvSpPr>
          <p:cNvPr id="103" name="Google Shape;103;p21"/>
          <p:cNvSpPr txBox="1"/>
          <p:nvPr>
            <p:ph idx="1" type="body"/>
          </p:nvPr>
        </p:nvSpPr>
        <p:spPr>
          <a:xfrm>
            <a:off x="3966000" y="1589150"/>
            <a:ext cx="5111700" cy="4389900"/>
          </a:xfrm>
          <a:prstGeom prst="rect">
            <a:avLst/>
          </a:prstGeom>
        </p:spPr>
        <p:txBody>
          <a:bodyPr anchorCtr="0" anchor="t" bIns="45700" lIns="91425" spcFirstLastPara="1" rIns="91425" wrap="square" tIns="45700">
            <a:noAutofit/>
          </a:bodyPr>
          <a:lstStyle/>
          <a:p>
            <a:pPr indent="-323850" lvl="1" marL="1371600" rtl="0" algn="l">
              <a:spcBef>
                <a:spcPts val="480"/>
              </a:spcBef>
              <a:spcAft>
                <a:spcPts val="0"/>
              </a:spcAft>
              <a:buSzPts val="1500"/>
              <a:buChar char="–"/>
            </a:pPr>
            <a:r>
              <a:rPr lang="en" sz="1900"/>
              <a:t>Conceptnet was used as the knowledge graph. </a:t>
            </a:r>
            <a:endParaRPr sz="1900"/>
          </a:p>
          <a:p>
            <a:pPr indent="0" lvl="0" marL="1371600" rtl="0" algn="l">
              <a:spcBef>
                <a:spcPts val="480"/>
              </a:spcBef>
              <a:spcAft>
                <a:spcPts val="0"/>
              </a:spcAft>
              <a:buNone/>
            </a:pPr>
            <a:r>
              <a:t/>
            </a:r>
            <a:endParaRPr sz="1900"/>
          </a:p>
          <a:p>
            <a:pPr indent="-323850" lvl="1" marL="1371600" rtl="0" algn="l">
              <a:spcBef>
                <a:spcPts val="480"/>
              </a:spcBef>
              <a:spcAft>
                <a:spcPts val="0"/>
              </a:spcAft>
              <a:buSzPts val="1500"/>
              <a:buChar char="–"/>
            </a:pPr>
            <a:r>
              <a:rPr lang="en" sz="1900"/>
              <a:t>For each word in the input sentence, common sense knowledge was injected as triplets and a BERT model was trained on knowledge injected triplets.</a:t>
            </a:r>
            <a:endParaRPr sz="2400"/>
          </a:p>
        </p:txBody>
      </p:sp>
      <p:sp>
        <p:nvSpPr>
          <p:cNvPr id="104" name="Google Shape;104;p21"/>
          <p:cNvSpPr txBox="1"/>
          <p:nvPr>
            <p:ph idx="2" type="body"/>
          </p:nvPr>
        </p:nvSpPr>
        <p:spPr>
          <a:xfrm>
            <a:off x="457200" y="1076325"/>
            <a:ext cx="3008400" cy="35184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a:p>
        </p:txBody>
      </p:sp>
      <p:pic>
        <p:nvPicPr>
          <p:cNvPr id="105" name="Google Shape;105;p21"/>
          <p:cNvPicPr preferRelativeResize="0"/>
          <p:nvPr/>
        </p:nvPicPr>
        <p:blipFill>
          <a:blip r:embed="rId3">
            <a:alphaModFix/>
          </a:blip>
          <a:stretch>
            <a:fillRect/>
          </a:stretch>
        </p:blipFill>
        <p:spPr>
          <a:xfrm>
            <a:off x="457200" y="914700"/>
            <a:ext cx="3866801" cy="414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535950" y="-214849"/>
            <a:ext cx="8072100" cy="914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2500"/>
              <a:t>K- BERT</a:t>
            </a:r>
            <a:endParaRPr sz="2500"/>
          </a:p>
        </p:txBody>
      </p:sp>
      <p:sp>
        <p:nvSpPr>
          <p:cNvPr id="111" name="Google Shape;111;p22"/>
          <p:cNvSpPr txBox="1"/>
          <p:nvPr>
            <p:ph idx="2" type="body"/>
          </p:nvPr>
        </p:nvSpPr>
        <p:spPr>
          <a:xfrm>
            <a:off x="457200" y="1076325"/>
            <a:ext cx="3008400" cy="35184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a:p>
        </p:txBody>
      </p:sp>
      <p:pic>
        <p:nvPicPr>
          <p:cNvPr id="112" name="Google Shape;112;p22"/>
          <p:cNvPicPr preferRelativeResize="0"/>
          <p:nvPr/>
        </p:nvPicPr>
        <p:blipFill>
          <a:blip r:embed="rId3">
            <a:alphaModFix/>
          </a:blip>
          <a:stretch>
            <a:fillRect/>
          </a:stretch>
        </p:blipFill>
        <p:spPr>
          <a:xfrm>
            <a:off x="447675" y="730500"/>
            <a:ext cx="8248650"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b="1" sz="1900"/>
          </a:p>
          <a:p>
            <a:pPr indent="-349250" lvl="0" marL="457200" rtl="0" algn="l">
              <a:spcBef>
                <a:spcPts val="480"/>
              </a:spcBef>
              <a:spcAft>
                <a:spcPts val="0"/>
              </a:spcAft>
              <a:buSzPts val="1900"/>
              <a:buChar char="•"/>
            </a:pPr>
            <a:r>
              <a:rPr lang="en" sz="1900"/>
              <a:t>Word embeddings of each word in the sentences is compared with all other words in the sentence using cosine similarity. </a:t>
            </a:r>
            <a:endParaRPr sz="1900"/>
          </a:p>
          <a:p>
            <a:pPr indent="0" lvl="0" marL="0" rtl="0" algn="l">
              <a:spcBef>
                <a:spcPts val="480"/>
              </a:spcBef>
              <a:spcAft>
                <a:spcPts val="0"/>
              </a:spcAft>
              <a:buNone/>
            </a:pPr>
            <a:r>
              <a:t/>
            </a:r>
            <a:endParaRPr sz="1900"/>
          </a:p>
          <a:p>
            <a:pPr indent="-349250" lvl="0" marL="457200" rtl="0" algn="l">
              <a:spcBef>
                <a:spcPts val="480"/>
              </a:spcBef>
              <a:spcAft>
                <a:spcPts val="0"/>
              </a:spcAft>
              <a:buSzPts val="1900"/>
              <a:buChar char="•"/>
            </a:pPr>
            <a:r>
              <a:rPr lang="en" sz="1900"/>
              <a:t>We average out the cosine similarities among the words to get a metric for the whole sentence.</a:t>
            </a:r>
            <a:endParaRPr sz="1900"/>
          </a:p>
          <a:p>
            <a:pPr indent="0" lvl="0" marL="457200" rtl="0" algn="l">
              <a:spcBef>
                <a:spcPts val="480"/>
              </a:spcBef>
              <a:spcAft>
                <a:spcPts val="0"/>
              </a:spcAft>
              <a:buNone/>
            </a:pPr>
            <a:r>
              <a:t/>
            </a:r>
            <a:endParaRPr sz="1900"/>
          </a:p>
          <a:p>
            <a:pPr indent="-349250" lvl="0" marL="457200" rtl="0" algn="l">
              <a:spcBef>
                <a:spcPts val="480"/>
              </a:spcBef>
              <a:spcAft>
                <a:spcPts val="0"/>
              </a:spcAft>
              <a:buSzPts val="1900"/>
              <a:buChar char="•"/>
            </a:pPr>
            <a:r>
              <a:rPr lang="en" sz="1900"/>
              <a:t>We compare the averaged cosine similarities of the two sentences and assign the common sense tag to the one with the highest value.</a:t>
            </a:r>
            <a:endParaRPr sz="1900"/>
          </a:p>
          <a:p>
            <a:pPr indent="0" lvl="0" marL="457200" rtl="0" algn="l">
              <a:spcBef>
                <a:spcPts val="480"/>
              </a:spcBef>
              <a:spcAft>
                <a:spcPts val="0"/>
              </a:spcAft>
              <a:buNone/>
            </a:pPr>
            <a:r>
              <a:t/>
            </a:r>
            <a:endParaRPr b="1" sz="1900"/>
          </a:p>
          <a:p>
            <a:pPr indent="0" lvl="0" marL="914400" rtl="0" algn="l">
              <a:spcBef>
                <a:spcPts val="480"/>
              </a:spcBef>
              <a:spcAft>
                <a:spcPts val="0"/>
              </a:spcAft>
              <a:buNone/>
            </a:pPr>
            <a:r>
              <a:t/>
            </a:r>
            <a:endParaRPr b="1" sz="1900"/>
          </a:p>
        </p:txBody>
      </p:sp>
      <p:sp>
        <p:nvSpPr>
          <p:cNvPr id="118" name="Google Shape;118;p2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Cosine Similarity of Word Embeddings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57200" y="161751"/>
            <a:ext cx="8072100" cy="914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2500"/>
              <a:t>S- BERT</a:t>
            </a:r>
            <a:endParaRPr sz="2500"/>
          </a:p>
        </p:txBody>
      </p:sp>
      <p:sp>
        <p:nvSpPr>
          <p:cNvPr id="124" name="Google Shape;124;p24"/>
          <p:cNvSpPr txBox="1"/>
          <p:nvPr>
            <p:ph idx="1" type="body"/>
          </p:nvPr>
        </p:nvSpPr>
        <p:spPr>
          <a:xfrm>
            <a:off x="3359400" y="1680138"/>
            <a:ext cx="5111700" cy="4389900"/>
          </a:xfrm>
          <a:prstGeom prst="rect">
            <a:avLst/>
          </a:prstGeom>
        </p:spPr>
        <p:txBody>
          <a:bodyPr anchorCtr="0" anchor="t" bIns="45700" lIns="91425" spcFirstLastPara="1" rIns="91425" wrap="square" tIns="45700">
            <a:noAutofit/>
          </a:bodyPr>
          <a:lstStyle/>
          <a:p>
            <a:pPr indent="-330200" lvl="1" marL="1371600" rtl="0" algn="l">
              <a:spcBef>
                <a:spcPts val="480"/>
              </a:spcBef>
              <a:spcAft>
                <a:spcPts val="0"/>
              </a:spcAft>
              <a:buSzPts val="1600"/>
              <a:buChar char="–"/>
            </a:pPr>
            <a:r>
              <a:rPr lang="en" sz="1600"/>
              <a:t>A model is trained to discriminate sentences with common sense and against common sense by training them with their cosine similarity to be 0.</a:t>
            </a:r>
            <a:endParaRPr sz="1600"/>
          </a:p>
          <a:p>
            <a:pPr indent="0" lvl="0" marL="1371600" rtl="0" algn="l">
              <a:spcBef>
                <a:spcPts val="480"/>
              </a:spcBef>
              <a:spcAft>
                <a:spcPts val="0"/>
              </a:spcAft>
              <a:buNone/>
            </a:pPr>
            <a:r>
              <a:t/>
            </a:r>
            <a:endParaRPr sz="1900"/>
          </a:p>
          <a:p>
            <a:pPr indent="-323850" lvl="1" marL="1371600" rtl="0" algn="l">
              <a:spcBef>
                <a:spcPts val="480"/>
              </a:spcBef>
              <a:spcAft>
                <a:spcPts val="0"/>
              </a:spcAft>
              <a:buSzPts val="1500"/>
              <a:buChar char="–"/>
            </a:pPr>
            <a:r>
              <a:rPr lang="en" sz="1500"/>
              <a:t>Also the model is trained to learn the correlation between common sense sentences and the reasons why that sentence represents common sense by training the permutations of their pairs with cosine similarity to be 1.</a:t>
            </a:r>
            <a:endParaRPr sz="2400"/>
          </a:p>
        </p:txBody>
      </p:sp>
      <p:sp>
        <p:nvSpPr>
          <p:cNvPr id="125" name="Google Shape;125;p24"/>
          <p:cNvSpPr txBox="1"/>
          <p:nvPr>
            <p:ph idx="2" type="body"/>
          </p:nvPr>
        </p:nvSpPr>
        <p:spPr>
          <a:xfrm>
            <a:off x="457200" y="1076325"/>
            <a:ext cx="3008400" cy="3518400"/>
          </a:xfrm>
          <a:prstGeom prst="rect">
            <a:avLst/>
          </a:prstGeom>
        </p:spPr>
        <p:txBody>
          <a:bodyPr anchorCtr="0" anchor="t" bIns="45700" lIns="91425" spcFirstLastPara="1" rIns="91425" wrap="square" tIns="45700">
            <a:noAutofit/>
          </a:bodyPr>
          <a:lstStyle/>
          <a:p>
            <a:pPr indent="0" lvl="0" marL="0" rtl="0" algn="l">
              <a:spcBef>
                <a:spcPts val="280"/>
              </a:spcBef>
              <a:spcAft>
                <a:spcPts val="0"/>
              </a:spcAft>
              <a:buNone/>
            </a:pPr>
            <a:r>
              <a:t/>
            </a:r>
            <a:endParaRPr/>
          </a:p>
        </p:txBody>
      </p:sp>
      <p:pic>
        <p:nvPicPr>
          <p:cNvPr id="126" name="Google Shape;126;p24"/>
          <p:cNvPicPr preferRelativeResize="0"/>
          <p:nvPr/>
        </p:nvPicPr>
        <p:blipFill>
          <a:blip r:embed="rId3">
            <a:alphaModFix/>
          </a:blip>
          <a:stretch>
            <a:fillRect/>
          </a:stretch>
        </p:blipFill>
        <p:spPr>
          <a:xfrm>
            <a:off x="457200" y="992983"/>
            <a:ext cx="3624875" cy="37191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59422"/>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500"/>
              <a:t>Technique For Other Bert Models</a:t>
            </a:r>
            <a:endParaRPr sz="3500"/>
          </a:p>
        </p:txBody>
      </p:sp>
      <p:sp>
        <p:nvSpPr>
          <p:cNvPr id="132" name="Google Shape;132;p25"/>
          <p:cNvSpPr txBox="1"/>
          <p:nvPr>
            <p:ph idx="1" type="body"/>
          </p:nvPr>
        </p:nvSpPr>
        <p:spPr>
          <a:xfrm>
            <a:off x="457200" y="859350"/>
            <a:ext cx="8229600" cy="3993600"/>
          </a:xfrm>
          <a:prstGeom prst="rect">
            <a:avLst/>
          </a:prstGeom>
        </p:spPr>
        <p:txBody>
          <a:bodyPr anchorCtr="0" anchor="t" bIns="45700" lIns="91425" spcFirstLastPara="1" rIns="91425" wrap="square" tIns="45700">
            <a:noAutofit/>
          </a:bodyPr>
          <a:lstStyle/>
          <a:p>
            <a:pPr indent="-349250" lvl="0" marL="457200" rtl="0" algn="l">
              <a:spcBef>
                <a:spcPts val="480"/>
              </a:spcBef>
              <a:spcAft>
                <a:spcPts val="0"/>
              </a:spcAft>
              <a:buSzPts val="1900"/>
              <a:buAutoNum type="arabicPeriod"/>
            </a:pPr>
            <a:r>
              <a:rPr b="1" lang="en" sz="1900"/>
              <a:t>Single Sentence :</a:t>
            </a:r>
            <a:r>
              <a:rPr lang="en" sz="1900"/>
              <a:t> </a:t>
            </a:r>
            <a:endParaRPr sz="1900"/>
          </a:p>
          <a:p>
            <a:pPr indent="-349250" lvl="0" marL="457200" rtl="0" algn="l">
              <a:spcBef>
                <a:spcPts val="0"/>
              </a:spcBef>
              <a:spcAft>
                <a:spcPts val="0"/>
              </a:spcAft>
              <a:buSzPts val="1900"/>
              <a:buChar char="•"/>
            </a:pPr>
            <a:r>
              <a:rPr lang="en" sz="1900"/>
              <a:t>Semeval Commonsense dataset is transformed with each sentence having the label 0 (makes sense) and 1 (makes no sense)</a:t>
            </a:r>
            <a:endParaRPr sz="1900"/>
          </a:p>
          <a:p>
            <a:pPr indent="-349250" lvl="0" marL="457200" rtl="0" algn="l">
              <a:spcBef>
                <a:spcPts val="0"/>
              </a:spcBef>
              <a:spcAft>
                <a:spcPts val="0"/>
              </a:spcAft>
              <a:buSzPts val="1900"/>
              <a:buChar char="•"/>
            </a:pPr>
            <a:r>
              <a:rPr lang="en" sz="1900"/>
              <a:t>The pretrained model is trained using the transformed dataset to help make predictions on new unseen data.</a:t>
            </a:r>
            <a:endParaRPr sz="1900"/>
          </a:p>
          <a:p>
            <a:pPr indent="0" lvl="0" marL="0" rtl="0" algn="l">
              <a:spcBef>
                <a:spcPts val="480"/>
              </a:spcBef>
              <a:spcAft>
                <a:spcPts val="0"/>
              </a:spcAft>
              <a:buNone/>
            </a:pPr>
            <a:r>
              <a:t/>
            </a:r>
            <a:endParaRPr sz="1900"/>
          </a:p>
          <a:p>
            <a:pPr indent="0" lvl="0" marL="0" rtl="0" algn="l">
              <a:spcBef>
                <a:spcPts val="480"/>
              </a:spcBef>
              <a:spcAft>
                <a:spcPts val="0"/>
              </a:spcAft>
              <a:buNone/>
            </a:pPr>
            <a:r>
              <a:rPr lang="en" sz="1900"/>
              <a:t>2.	</a:t>
            </a:r>
            <a:r>
              <a:rPr b="1" lang="en" sz="1900"/>
              <a:t>Two sentences :</a:t>
            </a:r>
            <a:endParaRPr b="1" sz="1900"/>
          </a:p>
          <a:p>
            <a:pPr indent="-349250" lvl="0" marL="457200" rtl="0" algn="l">
              <a:spcBef>
                <a:spcPts val="480"/>
              </a:spcBef>
              <a:spcAft>
                <a:spcPts val="0"/>
              </a:spcAft>
              <a:buSzPts val="1900"/>
              <a:buChar char="•"/>
            </a:pPr>
            <a:r>
              <a:rPr lang="en" sz="1900"/>
              <a:t>Semeval Commonsense dataset containing two sentences and a label with 0 and 1 indicating makes sense or makes no sense respectively is used.</a:t>
            </a:r>
            <a:endParaRPr sz="1900"/>
          </a:p>
          <a:p>
            <a:pPr indent="-349250" lvl="0" marL="457200" rtl="0" algn="l">
              <a:spcBef>
                <a:spcPts val="0"/>
              </a:spcBef>
              <a:spcAft>
                <a:spcPts val="0"/>
              </a:spcAft>
              <a:buSzPts val="1900"/>
              <a:buChar char="•"/>
            </a:pPr>
            <a:r>
              <a:rPr lang="en" sz="1900"/>
              <a:t>The two sentences are combined to form a single sentence.</a:t>
            </a:r>
            <a:endParaRPr sz="1900"/>
          </a:p>
          <a:p>
            <a:pPr indent="-349250" lvl="0" marL="457200" rtl="0" algn="l">
              <a:spcBef>
                <a:spcPts val="0"/>
              </a:spcBef>
              <a:spcAft>
                <a:spcPts val="0"/>
              </a:spcAft>
              <a:buSzPts val="1900"/>
              <a:buChar char="•"/>
            </a:pPr>
            <a:r>
              <a:rPr lang="en" sz="1900"/>
              <a:t>The pretrained model is trained using the above modified dataset to help make predictions.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457200" y="-59422"/>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Models</a:t>
            </a:r>
            <a:r>
              <a:rPr lang="en"/>
              <a:t> Used</a:t>
            </a:r>
            <a:endParaRPr/>
          </a:p>
        </p:txBody>
      </p:sp>
      <p:sp>
        <p:nvSpPr>
          <p:cNvPr id="138" name="Google Shape;138;p26"/>
          <p:cNvSpPr txBox="1"/>
          <p:nvPr>
            <p:ph idx="1" type="body"/>
          </p:nvPr>
        </p:nvSpPr>
        <p:spPr>
          <a:xfrm>
            <a:off x="457200" y="1265575"/>
            <a:ext cx="8229600" cy="3587400"/>
          </a:xfrm>
          <a:prstGeom prst="rect">
            <a:avLst/>
          </a:prstGeom>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b="1" lang="en" sz="1900"/>
              <a:t>BERT</a:t>
            </a:r>
            <a:endParaRPr b="1" sz="1900"/>
          </a:p>
          <a:p>
            <a:pPr indent="0" lvl="0" marL="914400" rtl="0" algn="l">
              <a:spcBef>
                <a:spcPts val="480"/>
              </a:spcBef>
              <a:spcAft>
                <a:spcPts val="0"/>
              </a:spcAft>
              <a:buNone/>
            </a:pPr>
            <a:r>
              <a:t/>
            </a:r>
            <a:endParaRPr b="1" sz="1900"/>
          </a:p>
          <a:p>
            <a:pPr indent="-349250" lvl="0" marL="457200" rtl="0" algn="l">
              <a:spcBef>
                <a:spcPts val="480"/>
              </a:spcBef>
              <a:spcAft>
                <a:spcPts val="0"/>
              </a:spcAft>
              <a:buSzPts val="1900"/>
              <a:buChar char="•"/>
            </a:pPr>
            <a:r>
              <a:rPr b="1" lang="en" sz="1900"/>
              <a:t>RoBERTa</a:t>
            </a:r>
            <a:endParaRPr b="1" sz="1900"/>
          </a:p>
          <a:p>
            <a:pPr indent="0" lvl="0" marL="914400" rtl="0" algn="l">
              <a:spcBef>
                <a:spcPts val="480"/>
              </a:spcBef>
              <a:spcAft>
                <a:spcPts val="0"/>
              </a:spcAft>
              <a:buNone/>
            </a:pPr>
            <a:r>
              <a:t/>
            </a:r>
            <a:endParaRPr b="1" sz="1900"/>
          </a:p>
          <a:p>
            <a:pPr indent="-349250" lvl="0" marL="457200" rtl="0" algn="l">
              <a:spcBef>
                <a:spcPts val="480"/>
              </a:spcBef>
              <a:spcAft>
                <a:spcPts val="0"/>
              </a:spcAft>
              <a:buSzPts val="1900"/>
              <a:buChar char="•"/>
            </a:pPr>
            <a:r>
              <a:rPr b="1" lang="en" sz="1900"/>
              <a:t>XLNet</a:t>
            </a:r>
            <a:endParaRPr b="1" sz="1900"/>
          </a:p>
          <a:p>
            <a:pPr indent="0" lvl="0" marL="914400" rtl="0" algn="l">
              <a:spcBef>
                <a:spcPts val="480"/>
              </a:spcBef>
              <a:spcAft>
                <a:spcPts val="0"/>
              </a:spcAft>
              <a:buNone/>
            </a:pPr>
            <a:r>
              <a:t/>
            </a:r>
            <a:endParaRPr b="1" sz="1900"/>
          </a:p>
          <a:p>
            <a:pPr indent="-349250" lvl="0" marL="457200" rtl="0" algn="l">
              <a:spcBef>
                <a:spcPts val="480"/>
              </a:spcBef>
              <a:spcAft>
                <a:spcPts val="0"/>
              </a:spcAft>
              <a:buSzPts val="1900"/>
              <a:buChar char="•"/>
            </a:pPr>
            <a:r>
              <a:rPr b="1" lang="en" sz="1900"/>
              <a:t>ALBERT</a:t>
            </a:r>
            <a:endParaRPr b="1" sz="1900"/>
          </a:p>
          <a:p>
            <a:pPr indent="0" lvl="0" marL="914400" rtl="0" algn="l">
              <a:spcBef>
                <a:spcPts val="480"/>
              </a:spcBef>
              <a:spcAft>
                <a:spcPts val="0"/>
              </a:spcAft>
              <a:buNone/>
            </a:pPr>
            <a:r>
              <a:t/>
            </a:r>
            <a:endParaRPr b="1"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57200" y="9815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Results - Single Sentence (1)</a:t>
            </a:r>
            <a:endParaRPr sz="3600"/>
          </a:p>
        </p:txBody>
      </p:sp>
      <p:graphicFrame>
        <p:nvGraphicFramePr>
          <p:cNvPr id="144" name="Google Shape;144;p27"/>
          <p:cNvGraphicFramePr/>
          <p:nvPr/>
        </p:nvGraphicFramePr>
        <p:xfrm>
          <a:off x="364850" y="955550"/>
          <a:ext cx="3000000" cy="3000000"/>
        </p:xfrm>
        <a:graphic>
          <a:graphicData uri="http://schemas.openxmlformats.org/drawingml/2006/table">
            <a:tbl>
              <a:tblPr>
                <a:noFill/>
                <a:tableStyleId>{3578B0D0-86B9-4BAF-B445-0981862D1951}</a:tableStyleId>
              </a:tblPr>
              <a:tblGrid>
                <a:gridCol w="853225"/>
                <a:gridCol w="918025"/>
                <a:gridCol w="813025"/>
                <a:gridCol w="828575"/>
                <a:gridCol w="939450"/>
                <a:gridCol w="807025"/>
                <a:gridCol w="813175"/>
                <a:gridCol w="940350"/>
                <a:gridCol w="832300"/>
                <a:gridCol w="787000"/>
              </a:tblGrid>
              <a:tr h="667475">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l">
                        <a:spcBef>
                          <a:spcPts val="0"/>
                        </a:spcBef>
                        <a:spcAft>
                          <a:spcPts val="0"/>
                        </a:spcAft>
                        <a:buNone/>
                      </a:pPr>
                      <a:r>
                        <a:rPr b="1" lang="en"/>
                        <a:t>ALBERT</a:t>
                      </a:r>
                      <a:endParaRPr b="1"/>
                    </a:p>
                  </a:txBody>
                  <a:tcPr marT="91425" marB="91425" marR="91425" marL="91425"/>
                </a:tc>
                <a:tc hMerge="1"/>
                <a:tc hMerge="1"/>
                <a:tc gridSpan="3">
                  <a:txBody>
                    <a:bodyPr/>
                    <a:lstStyle/>
                    <a:p>
                      <a:pPr indent="0" lvl="0" marL="0" rtl="0" algn="l">
                        <a:spcBef>
                          <a:spcPts val="0"/>
                        </a:spcBef>
                        <a:spcAft>
                          <a:spcPts val="0"/>
                        </a:spcAft>
                        <a:buNone/>
                      </a:pPr>
                      <a:r>
                        <a:rPr b="1" lang="en"/>
                        <a:t>RoBERTa</a:t>
                      </a:r>
                      <a:endParaRPr b="1"/>
                    </a:p>
                  </a:txBody>
                  <a:tcPr marT="91425" marB="91425" marR="91425" marL="91425"/>
                </a:tc>
                <a:tc hMerge="1"/>
                <a:tc hMerge="1"/>
                <a:tc gridSpan="3">
                  <a:txBody>
                    <a:bodyPr/>
                    <a:lstStyle/>
                    <a:p>
                      <a:pPr indent="0" lvl="0" marL="0" rtl="0" algn="l">
                        <a:spcBef>
                          <a:spcPts val="0"/>
                        </a:spcBef>
                        <a:spcAft>
                          <a:spcPts val="0"/>
                        </a:spcAft>
                        <a:buNone/>
                      </a:pPr>
                      <a:r>
                        <a:rPr b="1" lang="en"/>
                        <a:t>BERT</a:t>
                      </a:r>
                      <a:endParaRPr b="1"/>
                    </a:p>
                  </a:txBody>
                  <a:tcPr marT="91425" marB="91425" marR="91425" marL="91425">
                    <a:lnB cap="flat" cmpd="sng" w="9525">
                      <a:solidFill>
                        <a:srgbClr val="9E9E9E"/>
                      </a:solidFill>
                      <a:prstDash val="solid"/>
                      <a:round/>
                      <a:headEnd len="sm" w="sm" type="none"/>
                      <a:tailEnd len="sm" w="sm" type="none"/>
                    </a:lnB>
                  </a:tcPr>
                </a:tc>
                <a:tc hMerge="1"/>
                <a:tc hMerge="1"/>
              </a:tr>
              <a:tr h="792625">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475">
                <a:tc>
                  <a:txBody>
                    <a:bodyPr/>
                    <a:lstStyle/>
                    <a:p>
                      <a:pPr indent="0" lvl="0" marL="0" rtl="0" algn="l">
                        <a:spcBef>
                          <a:spcPts val="0"/>
                        </a:spcBef>
                        <a:spcAft>
                          <a:spcPts val="0"/>
                        </a:spcAft>
                        <a:buNone/>
                      </a:pPr>
                      <a:r>
                        <a:rPr lang="en"/>
                        <a:t>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0.9859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0.9817</a:t>
                      </a:r>
                      <a:endParaRPr/>
                    </a:p>
                  </a:txBody>
                  <a:tcPr marT="91425" marB="91425" marR="91425" marL="91425"/>
                </a:tc>
                <a:tc>
                  <a:txBody>
                    <a:bodyPr/>
                    <a:lstStyle/>
                    <a:p>
                      <a:pPr indent="0" lvl="0" marL="0" rtl="0" algn="l">
                        <a:spcBef>
                          <a:spcPts val="0"/>
                        </a:spcBef>
                        <a:spcAft>
                          <a:spcPts val="0"/>
                        </a:spcAft>
                        <a:buNone/>
                      </a:pPr>
                      <a:r>
                        <a:rPr lang="en"/>
                        <a:t>0.9838</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0.9350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0.9684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0.9514</a:t>
                      </a:r>
                      <a:endParaRPr/>
                    </a:p>
                  </a:txBody>
                  <a:tcPr marT="91425" marB="91425" marR="91425" marL="91425">
                    <a:lnT cap="flat" cmpd="sng" w="9525">
                      <a:solidFill>
                        <a:srgbClr val="9E9E9E"/>
                      </a:solidFill>
                      <a:prstDash val="solid"/>
                      <a:round/>
                      <a:headEnd len="sm" w="sm" type="none"/>
                      <a:tailEnd len="sm" w="sm" type="none"/>
                    </a:lnT>
                  </a:tcPr>
                </a:tc>
              </a:tr>
              <a:tr h="667475">
                <a:tc>
                  <a:txBody>
                    <a:bodyPr/>
                    <a:lstStyle/>
                    <a:p>
                      <a:pPr indent="0" lvl="0" marL="0" rtl="0" algn="l">
                        <a:spcBef>
                          <a:spcPts val="0"/>
                        </a:spcBef>
                        <a:spcAft>
                          <a:spcPts val="0"/>
                        </a:spcAft>
                        <a:buNone/>
                      </a:pPr>
                      <a:r>
                        <a:rPr lang="en"/>
                        <a:t>N-CS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0.9811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0.9854</a:t>
                      </a:r>
                      <a:endParaRPr/>
                    </a:p>
                  </a:txBody>
                  <a:tcPr marT="91425" marB="91425" marR="91425" marL="91425"/>
                </a:tc>
                <a:tc>
                  <a:txBody>
                    <a:bodyPr/>
                    <a:lstStyle/>
                    <a:p>
                      <a:pPr indent="0" lvl="0" marL="0" rtl="0" algn="l">
                        <a:spcBef>
                          <a:spcPts val="0"/>
                        </a:spcBef>
                        <a:spcAft>
                          <a:spcPts val="0"/>
                        </a:spcAft>
                        <a:buNone/>
                      </a:pPr>
                      <a:r>
                        <a:rPr lang="en"/>
                        <a:t>0.9833</a:t>
                      </a:r>
                      <a:endParaRPr/>
                    </a:p>
                  </a:txBody>
                  <a:tcPr marT="91425" marB="91425" marR="91425" marL="91425"/>
                </a:tc>
                <a:tc>
                  <a:txBody>
                    <a:bodyPr/>
                    <a:lstStyle/>
                    <a:p>
                      <a:pPr indent="0" lvl="0" marL="0" rtl="0" algn="l">
                        <a:spcBef>
                          <a:spcPts val="0"/>
                        </a:spcBef>
                        <a:spcAft>
                          <a:spcPts val="0"/>
                        </a:spcAft>
                        <a:buNone/>
                      </a:pPr>
                      <a:r>
                        <a:rPr lang="en"/>
                        <a:t>0.4907</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0.6583</a:t>
                      </a:r>
                      <a:endParaRPr/>
                    </a:p>
                  </a:txBody>
                  <a:tcPr marT="91425" marB="91425" marR="91425" marL="91425"/>
                </a:tc>
                <a:tc>
                  <a:txBody>
                    <a:bodyPr/>
                    <a:lstStyle/>
                    <a:p>
                      <a:pPr indent="0" lvl="0" marL="0" rtl="0" algn="l">
                        <a:spcBef>
                          <a:spcPts val="0"/>
                        </a:spcBef>
                        <a:spcAft>
                          <a:spcPts val="0"/>
                        </a:spcAft>
                        <a:buNone/>
                      </a:pPr>
                      <a:r>
                        <a:rPr lang="en"/>
                        <a:t>0.9660</a:t>
                      </a:r>
                      <a:endParaRPr/>
                    </a:p>
                  </a:txBody>
                  <a:tcPr marT="91425" marB="91425" marR="91425" marL="91425"/>
                </a:tc>
                <a:tc>
                  <a:txBody>
                    <a:bodyPr/>
                    <a:lstStyle/>
                    <a:p>
                      <a:pPr indent="0" lvl="0" marL="0" rtl="0" algn="l">
                        <a:spcBef>
                          <a:spcPts val="0"/>
                        </a:spcBef>
                        <a:spcAft>
                          <a:spcPts val="0"/>
                        </a:spcAft>
                        <a:buNone/>
                      </a:pPr>
                      <a:r>
                        <a:rPr lang="en"/>
                        <a:t>0.9302</a:t>
                      </a:r>
                      <a:endParaRPr/>
                    </a:p>
                  </a:txBody>
                  <a:tcPr marT="91425" marB="91425" marR="91425" marL="91425"/>
                </a:tc>
                <a:tc>
                  <a:txBody>
                    <a:bodyPr/>
                    <a:lstStyle/>
                    <a:p>
                      <a:pPr indent="0" lvl="0" marL="0" rtl="0" algn="l">
                        <a:spcBef>
                          <a:spcPts val="0"/>
                        </a:spcBef>
                        <a:spcAft>
                          <a:spcPts val="0"/>
                        </a:spcAft>
                        <a:buNone/>
                      </a:pPr>
                      <a:r>
                        <a:rPr lang="en"/>
                        <a:t>0.9477</a:t>
                      </a:r>
                      <a:endParaRPr/>
                    </a:p>
                  </a:txBody>
                  <a:tcPr marT="91425" marB="91425" marR="91425" marL="91425"/>
                </a:tc>
              </a:tr>
              <a:tr h="667475">
                <a:tc>
                  <a:txBody>
                    <a:bodyPr/>
                    <a:lstStyle/>
                    <a:p>
                      <a:pPr indent="0" lvl="0" marL="0" rtl="0" algn="l">
                        <a:spcBef>
                          <a:spcPts val="0"/>
                        </a:spcBef>
                        <a:spcAft>
                          <a:spcPts val="0"/>
                        </a:spcAft>
                        <a:buNone/>
                      </a:pPr>
                      <a:r>
                        <a:rPr lang="en"/>
                        <a:t>Overall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0.9835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0.9835</a:t>
                      </a:r>
                      <a:endParaRPr/>
                    </a:p>
                  </a:txBody>
                  <a:tcPr marT="91425" marB="91425" marR="91425" marL="91425"/>
                </a:tc>
                <a:tc>
                  <a:txBody>
                    <a:bodyPr/>
                    <a:lstStyle/>
                    <a:p>
                      <a:pPr indent="0" lvl="0" marL="0" rtl="0" algn="l">
                        <a:spcBef>
                          <a:spcPts val="0"/>
                        </a:spcBef>
                        <a:spcAft>
                          <a:spcPts val="0"/>
                        </a:spcAft>
                        <a:buNone/>
                      </a:pPr>
                      <a:r>
                        <a:rPr lang="en"/>
                        <a:t>0.9835</a:t>
                      </a:r>
                      <a:endParaRPr/>
                    </a:p>
                  </a:txBody>
                  <a:tcPr marT="91425" marB="91425" marR="91425" marL="91425"/>
                </a:tc>
                <a:tc>
                  <a:txBody>
                    <a:bodyPr/>
                    <a:lstStyle/>
                    <a:p>
                      <a:pPr indent="0" lvl="0" marL="0" rtl="0" algn="l">
                        <a:spcBef>
                          <a:spcPts val="0"/>
                        </a:spcBef>
                        <a:spcAft>
                          <a:spcPts val="0"/>
                        </a:spcAft>
                        <a:buNone/>
                      </a:pPr>
                      <a:r>
                        <a:rPr lang="en"/>
                        <a:t>0.4907</a:t>
                      </a:r>
                      <a:endParaRPr/>
                    </a:p>
                  </a:txBody>
                  <a:tcPr marT="91425" marB="91425" marR="91425" marL="91425"/>
                </a:tc>
                <a:tc>
                  <a:txBody>
                    <a:bodyPr/>
                    <a:lstStyle/>
                    <a:p>
                      <a:pPr indent="0" lvl="0" marL="0" rtl="0" algn="l">
                        <a:spcBef>
                          <a:spcPts val="0"/>
                        </a:spcBef>
                        <a:spcAft>
                          <a:spcPts val="0"/>
                        </a:spcAft>
                        <a:buNone/>
                      </a:pPr>
                      <a:r>
                        <a:rPr lang="en"/>
                        <a:t>0.4907</a:t>
                      </a:r>
                      <a:endParaRPr/>
                    </a:p>
                  </a:txBody>
                  <a:tcPr marT="91425" marB="91425" marR="91425" marL="91425"/>
                </a:tc>
                <a:tc>
                  <a:txBody>
                    <a:bodyPr/>
                    <a:lstStyle/>
                    <a:p>
                      <a:pPr indent="0" lvl="0" marL="0" rtl="0" algn="l">
                        <a:spcBef>
                          <a:spcPts val="0"/>
                        </a:spcBef>
                        <a:spcAft>
                          <a:spcPts val="0"/>
                        </a:spcAft>
                        <a:buNone/>
                      </a:pPr>
                      <a:r>
                        <a:rPr lang="en"/>
                        <a:t>0.4907</a:t>
                      </a:r>
                      <a:endParaRPr/>
                    </a:p>
                  </a:txBody>
                  <a:tcPr marT="91425" marB="91425" marR="91425" marL="91425"/>
                </a:tc>
                <a:tc>
                  <a:txBody>
                    <a:bodyPr/>
                    <a:lstStyle/>
                    <a:p>
                      <a:pPr indent="0" lvl="0" marL="0" rtl="0" algn="l">
                        <a:spcBef>
                          <a:spcPts val="0"/>
                        </a:spcBef>
                        <a:spcAft>
                          <a:spcPts val="0"/>
                        </a:spcAft>
                        <a:buNone/>
                      </a:pPr>
                      <a:r>
                        <a:rPr lang="en"/>
                        <a:t>0.9497</a:t>
                      </a:r>
                      <a:endParaRPr/>
                    </a:p>
                  </a:txBody>
                  <a:tcPr marT="91425" marB="91425" marR="91425" marL="91425"/>
                </a:tc>
                <a:tc>
                  <a:txBody>
                    <a:bodyPr/>
                    <a:lstStyle/>
                    <a:p>
                      <a:pPr indent="0" lvl="0" marL="0" rtl="0" algn="l">
                        <a:spcBef>
                          <a:spcPts val="0"/>
                        </a:spcBef>
                        <a:spcAft>
                          <a:spcPts val="0"/>
                        </a:spcAft>
                        <a:buNone/>
                      </a:pPr>
                      <a:r>
                        <a:rPr lang="en"/>
                        <a:t>0.9497</a:t>
                      </a:r>
                      <a:endParaRPr/>
                    </a:p>
                  </a:txBody>
                  <a:tcPr marT="91425" marB="91425" marR="91425" marL="91425"/>
                </a:tc>
                <a:tc>
                  <a:txBody>
                    <a:bodyPr/>
                    <a:lstStyle/>
                    <a:p>
                      <a:pPr indent="0" lvl="0" marL="0" rtl="0" algn="l">
                        <a:spcBef>
                          <a:spcPts val="0"/>
                        </a:spcBef>
                        <a:spcAft>
                          <a:spcPts val="0"/>
                        </a:spcAft>
                        <a:buNone/>
                      </a:pPr>
                      <a:r>
                        <a:rPr lang="en"/>
                        <a:t>0.9497</a:t>
                      </a:r>
                      <a:endParaRPr/>
                    </a:p>
                  </a:txBody>
                  <a:tcPr marT="91425" marB="91425" marR="91425" marL="91425"/>
                </a:tc>
              </a:tr>
            </a:tbl>
          </a:graphicData>
        </a:graphic>
      </p:graphicFrame>
      <p:sp>
        <p:nvSpPr>
          <p:cNvPr id="145" name="Google Shape;145;p27"/>
          <p:cNvSpPr txBox="1"/>
          <p:nvPr/>
        </p:nvSpPr>
        <p:spPr>
          <a:xfrm>
            <a:off x="6653625" y="534787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 Common Sense</a:t>
            </a:r>
            <a:br>
              <a:rPr lang="en"/>
            </a:br>
            <a:r>
              <a:rPr lang="en"/>
              <a:t>N-CS - Doesn’t make Sense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57200" y="9815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Results - Single Sentence (2)</a:t>
            </a:r>
            <a:endParaRPr sz="3600"/>
          </a:p>
        </p:txBody>
      </p:sp>
      <p:sp>
        <p:nvSpPr>
          <p:cNvPr id="151" name="Google Shape;151;p28"/>
          <p:cNvSpPr txBox="1"/>
          <p:nvPr/>
        </p:nvSpPr>
        <p:spPr>
          <a:xfrm>
            <a:off x="6653625" y="534787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 Common Sense</a:t>
            </a:r>
            <a:br>
              <a:rPr lang="en"/>
            </a:br>
            <a:r>
              <a:rPr lang="en"/>
              <a:t>N-CS - Doesn’t make Sense</a:t>
            </a:r>
            <a:endParaRPr/>
          </a:p>
        </p:txBody>
      </p:sp>
      <p:graphicFrame>
        <p:nvGraphicFramePr>
          <p:cNvPr id="152" name="Google Shape;152;p28"/>
          <p:cNvGraphicFramePr/>
          <p:nvPr/>
        </p:nvGraphicFramePr>
        <p:xfrm>
          <a:off x="1319738" y="1387400"/>
          <a:ext cx="3000000" cy="3000000"/>
        </p:xfrm>
        <a:graphic>
          <a:graphicData uri="http://schemas.openxmlformats.org/drawingml/2006/table">
            <a:tbl>
              <a:tblPr>
                <a:noFill/>
                <a:tableStyleId>{3578B0D0-86B9-4BAF-B445-0981862D1951}</a:tableStyleId>
              </a:tblPr>
              <a:tblGrid>
                <a:gridCol w="899475"/>
                <a:gridCol w="1085525"/>
                <a:gridCol w="837475"/>
                <a:gridCol w="926450"/>
                <a:gridCol w="959350"/>
                <a:gridCol w="837475"/>
                <a:gridCol w="958775"/>
              </a:tblGrid>
              <a:tr h="587975">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l">
                        <a:spcBef>
                          <a:spcPts val="0"/>
                        </a:spcBef>
                        <a:spcAft>
                          <a:spcPts val="0"/>
                        </a:spcAft>
                        <a:buNone/>
                      </a:pPr>
                      <a:r>
                        <a:rPr b="1" lang="en"/>
                        <a:t>XLNET</a:t>
                      </a:r>
                      <a:endParaRPr b="1"/>
                    </a:p>
                  </a:txBody>
                  <a:tcPr marT="91425" marB="91425" marR="91425" marL="91425"/>
                </a:tc>
                <a:tc hMerge="1"/>
                <a:tc hMerge="1"/>
                <a:tc gridSpan="3">
                  <a:txBody>
                    <a:bodyPr/>
                    <a:lstStyle/>
                    <a:p>
                      <a:pPr indent="0" lvl="0" marL="0" rtl="0" algn="l">
                        <a:spcBef>
                          <a:spcPts val="0"/>
                        </a:spcBef>
                        <a:spcAft>
                          <a:spcPts val="0"/>
                        </a:spcAft>
                        <a:buNone/>
                      </a:pPr>
                      <a:r>
                        <a:rPr b="1" lang="en"/>
                        <a:t>S-BERT</a:t>
                      </a:r>
                      <a:endParaRPr b="1"/>
                    </a:p>
                  </a:txBody>
                  <a:tcPr marT="91425" marB="91425" marR="91425" marL="91425"/>
                </a:tc>
                <a:tc hMerge="1"/>
                <a:tc hMerge="1"/>
              </a:tr>
              <a:tr h="587975">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lnR cap="flat" cmpd="sng" w="9525">
                      <a:solidFill>
                        <a:srgbClr val="9E9E9E"/>
                      </a:solidFill>
                      <a:prstDash val="solid"/>
                      <a:round/>
                      <a:headEnd len="sm" w="sm" type="none"/>
                      <a:tailEnd len="sm" w="sm" type="none"/>
                    </a:lnR>
                  </a:tcPr>
                </a:tc>
              </a:tr>
              <a:tr h="904600">
                <a:tc>
                  <a:txBody>
                    <a:bodyPr/>
                    <a:lstStyle/>
                    <a:p>
                      <a:pPr indent="0" lvl="0" marL="0" rtl="0" algn="l">
                        <a:spcBef>
                          <a:spcPts val="0"/>
                        </a:spcBef>
                        <a:spcAft>
                          <a:spcPts val="0"/>
                        </a:spcAft>
                        <a:buNone/>
                      </a:pPr>
                      <a:r>
                        <a:rPr lang="en"/>
                        <a:t>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0.8876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0.9642</a:t>
                      </a:r>
                      <a:endParaRPr/>
                    </a:p>
                  </a:txBody>
                  <a:tcPr marT="91425" marB="91425" marR="91425" marL="91425"/>
                </a:tc>
                <a:tc>
                  <a:txBody>
                    <a:bodyPr/>
                    <a:lstStyle/>
                    <a:p>
                      <a:pPr indent="0" lvl="0" marL="0" rtl="0" algn="l">
                        <a:spcBef>
                          <a:spcPts val="0"/>
                        </a:spcBef>
                        <a:spcAft>
                          <a:spcPts val="0"/>
                        </a:spcAft>
                        <a:buNone/>
                      </a:pPr>
                      <a:r>
                        <a:rPr lang="en"/>
                        <a:t>0.9189</a:t>
                      </a:r>
                      <a:endParaRPr/>
                    </a:p>
                  </a:txBody>
                  <a:tcPr marT="91425" marB="91425" marR="91425" marL="91425"/>
                </a:tc>
                <a:tc>
                  <a:txBody>
                    <a:bodyPr/>
                    <a:lstStyle/>
                    <a:p>
                      <a:pPr indent="0" lvl="0" marL="0" rtl="0" algn="l">
                        <a:spcBef>
                          <a:spcPts val="0"/>
                        </a:spcBef>
                        <a:spcAft>
                          <a:spcPts val="0"/>
                        </a:spcAft>
                        <a:buNone/>
                      </a:pPr>
                      <a:r>
                        <a:rPr lang="en"/>
                        <a:t>0.892365</a:t>
                      </a:r>
                      <a:endParaRPr/>
                    </a:p>
                  </a:txBody>
                  <a:tcPr marT="91425" marB="91425" marR="91425" marL="91425"/>
                </a:tc>
                <a:tc>
                  <a:txBody>
                    <a:bodyPr/>
                    <a:lstStyle/>
                    <a:p>
                      <a:pPr indent="0" lvl="0" marL="0" rtl="0" algn="l">
                        <a:spcBef>
                          <a:spcPts val="0"/>
                        </a:spcBef>
                        <a:spcAft>
                          <a:spcPts val="0"/>
                        </a:spcAft>
                        <a:buNone/>
                      </a:pPr>
                      <a:r>
                        <a:rPr lang="en"/>
                        <a:t>0.7130</a:t>
                      </a:r>
                      <a:endParaRPr/>
                    </a:p>
                  </a:txBody>
                  <a:tcPr marT="91425" marB="91425" marR="91425" marL="91425"/>
                </a:tc>
                <a:tc>
                  <a:txBody>
                    <a:bodyPr/>
                    <a:lstStyle/>
                    <a:p>
                      <a:pPr indent="0" lvl="0" marL="0" rtl="0" algn="l">
                        <a:spcBef>
                          <a:spcPts val="0"/>
                        </a:spcBef>
                        <a:spcAft>
                          <a:spcPts val="0"/>
                        </a:spcAft>
                        <a:buNone/>
                      </a:pPr>
                      <a:r>
                        <a:rPr lang="en"/>
                        <a:t>0.792663</a:t>
                      </a:r>
                      <a:endParaRPr/>
                    </a:p>
                  </a:txBody>
                  <a:tcPr marT="91425" marB="91425" marR="91425" marL="91425"/>
                </a:tc>
              </a:tr>
              <a:tr h="587975">
                <a:tc>
                  <a:txBody>
                    <a:bodyPr/>
                    <a:lstStyle/>
                    <a:p>
                      <a:pPr indent="0" lvl="0" marL="0" rtl="0" algn="l">
                        <a:spcBef>
                          <a:spcPts val="0"/>
                        </a:spcBef>
                        <a:spcAft>
                          <a:spcPts val="0"/>
                        </a:spcAft>
                        <a:buNone/>
                      </a:pPr>
                      <a:r>
                        <a:rPr lang="en"/>
                        <a:t>N-CS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0.9587</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0.8604</a:t>
                      </a:r>
                      <a:endParaRPr/>
                    </a:p>
                  </a:txBody>
                  <a:tcPr marT="91425" marB="91425" marR="91425" marL="91425"/>
                </a:tc>
                <a:tc>
                  <a:txBody>
                    <a:bodyPr/>
                    <a:lstStyle/>
                    <a:p>
                      <a:pPr indent="0" lvl="0" marL="0" rtl="0" algn="l">
                        <a:spcBef>
                          <a:spcPts val="0"/>
                        </a:spcBef>
                        <a:spcAft>
                          <a:spcPts val="0"/>
                        </a:spcAft>
                        <a:buNone/>
                      </a:pPr>
                      <a:r>
                        <a:rPr lang="en"/>
                        <a:t>0.9069</a:t>
                      </a:r>
                      <a:endParaRPr/>
                    </a:p>
                  </a:txBody>
                  <a:tcPr marT="91425" marB="91425" marR="91425" marL="91425"/>
                </a:tc>
                <a:tc>
                  <a:txBody>
                    <a:bodyPr/>
                    <a:lstStyle/>
                    <a:p>
                      <a:pPr indent="0" lvl="0" marL="0" rtl="0" algn="l">
                        <a:spcBef>
                          <a:spcPts val="0"/>
                        </a:spcBef>
                        <a:spcAft>
                          <a:spcPts val="0"/>
                        </a:spcAft>
                        <a:buNone/>
                      </a:pPr>
                      <a:r>
                        <a:rPr lang="en"/>
                        <a:t>0.761032</a:t>
                      </a:r>
                      <a:endParaRPr/>
                    </a:p>
                  </a:txBody>
                  <a:tcPr marT="91425" marB="91425" marR="91425" marL="91425"/>
                </a:tc>
                <a:tc>
                  <a:txBody>
                    <a:bodyPr/>
                    <a:lstStyle/>
                    <a:p>
                      <a:pPr indent="0" lvl="0" marL="0" rtl="0" algn="l">
                        <a:spcBef>
                          <a:spcPts val="0"/>
                        </a:spcBef>
                        <a:spcAft>
                          <a:spcPts val="0"/>
                        </a:spcAft>
                        <a:buNone/>
                      </a:pPr>
                      <a:r>
                        <a:rPr lang="en"/>
                        <a:t>0.9140</a:t>
                      </a:r>
                      <a:endParaRPr/>
                    </a:p>
                  </a:txBody>
                  <a:tcPr marT="91425" marB="91425" marR="91425" marL="91425"/>
                </a:tc>
                <a:tc>
                  <a:txBody>
                    <a:bodyPr/>
                    <a:lstStyle/>
                    <a:p>
                      <a:pPr indent="0" lvl="0" marL="0" rtl="0" algn="l">
                        <a:spcBef>
                          <a:spcPts val="0"/>
                        </a:spcBef>
                        <a:spcAft>
                          <a:spcPts val="0"/>
                        </a:spcAft>
                        <a:buNone/>
                      </a:pPr>
                      <a:r>
                        <a:rPr lang="en"/>
                        <a:t>0.830532</a:t>
                      </a:r>
                      <a:endParaRPr/>
                    </a:p>
                  </a:txBody>
                  <a:tcPr marT="91425" marB="91425" marR="91425" marL="91425"/>
                </a:tc>
              </a:tr>
              <a:tr h="587975">
                <a:tc>
                  <a:txBody>
                    <a:bodyPr/>
                    <a:lstStyle/>
                    <a:p>
                      <a:pPr indent="0" lvl="0" marL="0" rtl="0" algn="l">
                        <a:spcBef>
                          <a:spcPts val="0"/>
                        </a:spcBef>
                        <a:spcAft>
                          <a:spcPts val="0"/>
                        </a:spcAft>
                        <a:buNone/>
                      </a:pPr>
                      <a:r>
                        <a:rPr lang="en">
                          <a:solidFill>
                            <a:schemeClr val="dk1"/>
                          </a:solidFill>
                        </a:rPr>
                        <a:t>Overall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0.9133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0.9133</a:t>
                      </a:r>
                      <a:endParaRPr/>
                    </a:p>
                  </a:txBody>
                  <a:tcPr marT="91425" marB="91425" marR="91425" marL="91425"/>
                </a:tc>
                <a:tc>
                  <a:txBody>
                    <a:bodyPr/>
                    <a:lstStyle/>
                    <a:p>
                      <a:pPr indent="0" lvl="0" marL="0" rtl="0" algn="l">
                        <a:spcBef>
                          <a:spcPts val="0"/>
                        </a:spcBef>
                        <a:spcAft>
                          <a:spcPts val="0"/>
                        </a:spcAft>
                        <a:buNone/>
                      </a:pPr>
                      <a:r>
                        <a:rPr lang="en"/>
                        <a:t>0.9133</a:t>
                      </a:r>
                      <a:endParaRPr/>
                    </a:p>
                  </a:txBody>
                  <a:tcPr marT="91425" marB="91425" marR="91425" marL="91425"/>
                </a:tc>
                <a:tc>
                  <a:txBody>
                    <a:bodyPr/>
                    <a:lstStyle/>
                    <a:p>
                      <a:pPr indent="0" lvl="0" marL="0" rtl="0" algn="l">
                        <a:spcBef>
                          <a:spcPts val="0"/>
                        </a:spcBef>
                        <a:spcAft>
                          <a:spcPts val="0"/>
                        </a:spcAft>
                        <a:buNone/>
                      </a:pPr>
                      <a:r>
                        <a:rPr lang="en"/>
                        <a:t>0.813500</a:t>
                      </a:r>
                      <a:endParaRPr/>
                    </a:p>
                  </a:txBody>
                  <a:tcPr marT="91425" marB="91425" marR="91425" marL="91425"/>
                </a:tc>
                <a:tc>
                  <a:txBody>
                    <a:bodyPr/>
                    <a:lstStyle/>
                    <a:p>
                      <a:pPr indent="0" lvl="0" marL="0" rtl="0" algn="l">
                        <a:spcBef>
                          <a:spcPts val="0"/>
                        </a:spcBef>
                        <a:spcAft>
                          <a:spcPts val="0"/>
                        </a:spcAft>
                        <a:buNone/>
                      </a:pPr>
                      <a:r>
                        <a:rPr lang="en"/>
                        <a:t>0.8135</a:t>
                      </a:r>
                      <a:endParaRPr/>
                    </a:p>
                  </a:txBody>
                  <a:tcPr marT="91425" marB="91425" marR="91425" marL="91425"/>
                </a:tc>
                <a:tc>
                  <a:txBody>
                    <a:bodyPr/>
                    <a:lstStyle/>
                    <a:p>
                      <a:pPr indent="0" lvl="0" marL="0" rtl="0" algn="l">
                        <a:spcBef>
                          <a:spcPts val="0"/>
                        </a:spcBef>
                        <a:spcAft>
                          <a:spcPts val="0"/>
                        </a:spcAft>
                        <a:buNone/>
                      </a:pPr>
                      <a:r>
                        <a:rPr lang="en"/>
                        <a:t>0.8135</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57200" y="9815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Results - Sentence Pairs (1)</a:t>
            </a:r>
            <a:endParaRPr sz="3600"/>
          </a:p>
        </p:txBody>
      </p:sp>
      <p:graphicFrame>
        <p:nvGraphicFramePr>
          <p:cNvPr id="158" name="Google Shape;158;p29"/>
          <p:cNvGraphicFramePr/>
          <p:nvPr/>
        </p:nvGraphicFramePr>
        <p:xfrm>
          <a:off x="364850" y="955550"/>
          <a:ext cx="3000000" cy="3000000"/>
        </p:xfrm>
        <a:graphic>
          <a:graphicData uri="http://schemas.openxmlformats.org/drawingml/2006/table">
            <a:tbl>
              <a:tblPr>
                <a:noFill/>
                <a:tableStyleId>{3578B0D0-86B9-4BAF-B445-0981862D1951}</a:tableStyleId>
              </a:tblPr>
              <a:tblGrid>
                <a:gridCol w="853225"/>
                <a:gridCol w="878725"/>
                <a:gridCol w="751225"/>
                <a:gridCol w="929675"/>
                <a:gridCol w="952100"/>
                <a:gridCol w="857550"/>
                <a:gridCol w="750000"/>
                <a:gridCol w="927725"/>
                <a:gridCol w="819650"/>
                <a:gridCol w="812275"/>
              </a:tblGrid>
              <a:tr h="667475">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l">
                        <a:spcBef>
                          <a:spcPts val="0"/>
                        </a:spcBef>
                        <a:spcAft>
                          <a:spcPts val="0"/>
                        </a:spcAft>
                        <a:buNone/>
                      </a:pPr>
                      <a:r>
                        <a:rPr b="1" lang="en"/>
                        <a:t>ALBERT</a:t>
                      </a:r>
                      <a:endParaRPr b="1"/>
                    </a:p>
                  </a:txBody>
                  <a:tcPr marT="91425" marB="91425" marR="91425" marL="91425"/>
                </a:tc>
                <a:tc hMerge="1"/>
                <a:tc hMerge="1"/>
                <a:tc gridSpan="3">
                  <a:txBody>
                    <a:bodyPr/>
                    <a:lstStyle/>
                    <a:p>
                      <a:pPr indent="0" lvl="0" marL="0" rtl="0" algn="l">
                        <a:spcBef>
                          <a:spcPts val="0"/>
                        </a:spcBef>
                        <a:spcAft>
                          <a:spcPts val="0"/>
                        </a:spcAft>
                        <a:buNone/>
                      </a:pPr>
                      <a:r>
                        <a:rPr b="1" lang="en"/>
                        <a:t>RoBERTa</a:t>
                      </a:r>
                      <a:endParaRPr b="1"/>
                    </a:p>
                  </a:txBody>
                  <a:tcPr marT="91425" marB="91425" marR="91425" marL="91425"/>
                </a:tc>
                <a:tc hMerge="1"/>
                <a:tc hMerge="1"/>
                <a:tc gridSpan="3">
                  <a:txBody>
                    <a:bodyPr/>
                    <a:lstStyle/>
                    <a:p>
                      <a:pPr indent="0" lvl="0" marL="0" rtl="0" algn="l">
                        <a:spcBef>
                          <a:spcPts val="0"/>
                        </a:spcBef>
                        <a:spcAft>
                          <a:spcPts val="0"/>
                        </a:spcAft>
                        <a:buNone/>
                      </a:pPr>
                      <a:r>
                        <a:rPr b="1" lang="en"/>
                        <a:t>BERT</a:t>
                      </a:r>
                      <a:endParaRPr b="1"/>
                    </a:p>
                  </a:txBody>
                  <a:tcPr marT="91425" marB="91425" marR="91425" marL="91425">
                    <a:lnB cap="flat" cmpd="sng" w="9525">
                      <a:solidFill>
                        <a:srgbClr val="9E9E9E"/>
                      </a:solidFill>
                      <a:prstDash val="solid"/>
                      <a:round/>
                      <a:headEnd len="sm" w="sm" type="none"/>
                      <a:tailEnd len="sm" w="sm" type="none"/>
                    </a:lnB>
                  </a:tcPr>
                </a:tc>
                <a:tc hMerge="1"/>
                <a:tc hMerge="1"/>
              </a:tr>
              <a:tr h="792625">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475">
                <a:tc>
                  <a:txBody>
                    <a:bodyPr/>
                    <a:lstStyle/>
                    <a:p>
                      <a:pPr indent="0" lvl="0" marL="0" rtl="0" algn="l">
                        <a:spcBef>
                          <a:spcPts val="0"/>
                        </a:spcBef>
                        <a:spcAft>
                          <a:spcPts val="0"/>
                        </a:spcAft>
                        <a:buNone/>
                      </a:pPr>
                      <a:r>
                        <a:rPr lang="en"/>
                        <a:t>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0.9926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0.9955</a:t>
                      </a:r>
                      <a:endParaRPr/>
                    </a:p>
                  </a:txBody>
                  <a:tcPr marT="91425" marB="91425" marR="91425" marL="91425"/>
                </a:tc>
                <a:tc>
                  <a:txBody>
                    <a:bodyPr/>
                    <a:lstStyle/>
                    <a:p>
                      <a:pPr indent="0" lvl="0" marL="0" rtl="0" algn="l">
                        <a:spcBef>
                          <a:spcPts val="0"/>
                        </a:spcBef>
                        <a:spcAft>
                          <a:spcPts val="0"/>
                        </a:spcAft>
                        <a:buNone/>
                      </a:pPr>
                      <a:r>
                        <a:rPr lang="en"/>
                        <a:t>0.9941</a:t>
                      </a:r>
                      <a:endParaRPr/>
                    </a:p>
                  </a:txBody>
                  <a:tcPr marT="91425" marB="91425" marR="91425" marL="91425"/>
                </a:tc>
                <a:tc>
                  <a:txBody>
                    <a:bodyPr/>
                    <a:lstStyle/>
                    <a:p>
                      <a:pPr indent="0" lvl="0" marL="0" rtl="0" algn="l">
                        <a:spcBef>
                          <a:spcPts val="0"/>
                        </a:spcBef>
                        <a:spcAft>
                          <a:spcPts val="0"/>
                        </a:spcAft>
                        <a:buNone/>
                      </a:pPr>
                      <a:r>
                        <a:rPr lang="en"/>
                        <a:t>0.9941</a:t>
                      </a:r>
                      <a:endParaRPr/>
                    </a:p>
                  </a:txBody>
                  <a:tcPr marT="91425" marB="91425" marR="91425" marL="91425"/>
                </a:tc>
                <a:tc>
                  <a:txBody>
                    <a:bodyPr/>
                    <a:lstStyle/>
                    <a:p>
                      <a:pPr indent="0" lvl="0" marL="0" rtl="0" algn="l">
                        <a:spcBef>
                          <a:spcPts val="0"/>
                        </a:spcBef>
                        <a:spcAft>
                          <a:spcPts val="0"/>
                        </a:spcAft>
                        <a:buNone/>
                      </a:pPr>
                      <a:r>
                        <a:rPr lang="en"/>
                        <a:t>0.9955</a:t>
                      </a:r>
                      <a:endParaRPr/>
                    </a:p>
                  </a:txBody>
                  <a:tcPr marT="91425" marB="91425" marR="91425" marL="91425"/>
                </a:tc>
                <a:tc>
                  <a:txBody>
                    <a:bodyPr/>
                    <a:lstStyle/>
                    <a:p>
                      <a:pPr indent="0" lvl="0" marL="0" rtl="0" algn="l">
                        <a:spcBef>
                          <a:spcPts val="0"/>
                        </a:spcBef>
                        <a:spcAft>
                          <a:spcPts val="0"/>
                        </a:spcAft>
                        <a:buNone/>
                      </a:pPr>
                      <a:r>
                        <a:rPr lang="en"/>
                        <a:t>0.9948</a:t>
                      </a:r>
                      <a:endParaRPr/>
                    </a:p>
                  </a:txBody>
                  <a:tcPr marT="91425" marB="91425" marR="91425" marL="91425"/>
                </a:tc>
                <a:tc>
                  <a:txBody>
                    <a:bodyPr/>
                    <a:lstStyle/>
                    <a:p>
                      <a:pPr indent="0" lvl="0" marL="0" rtl="0" algn="l">
                        <a:spcBef>
                          <a:spcPts val="0"/>
                        </a:spcBef>
                        <a:spcAft>
                          <a:spcPts val="0"/>
                        </a:spcAft>
                        <a:buNone/>
                      </a:pPr>
                      <a:r>
                        <a:rPr lang="en"/>
                        <a:t>0.7461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0.5014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0.5998</a:t>
                      </a:r>
                      <a:endParaRPr/>
                    </a:p>
                  </a:txBody>
                  <a:tcPr marT="91425" marB="91425" marR="91425" marL="91425">
                    <a:lnT cap="flat" cmpd="sng" w="9525">
                      <a:solidFill>
                        <a:srgbClr val="9E9E9E"/>
                      </a:solidFill>
                      <a:prstDash val="solid"/>
                      <a:round/>
                      <a:headEnd len="sm" w="sm" type="none"/>
                      <a:tailEnd len="sm" w="sm" type="none"/>
                    </a:lnT>
                  </a:tcPr>
                </a:tc>
              </a:tr>
              <a:tr h="667475">
                <a:tc>
                  <a:txBody>
                    <a:bodyPr/>
                    <a:lstStyle/>
                    <a:p>
                      <a:pPr indent="0" lvl="0" marL="0" rtl="0" algn="l">
                        <a:spcBef>
                          <a:spcPts val="0"/>
                        </a:spcBef>
                        <a:spcAft>
                          <a:spcPts val="0"/>
                        </a:spcAft>
                        <a:buNone/>
                      </a:pPr>
                      <a:r>
                        <a:rPr lang="en"/>
                        <a:t>N-CS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0.9958</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0.9930</a:t>
                      </a:r>
                      <a:endParaRPr/>
                    </a:p>
                  </a:txBody>
                  <a:tcPr marT="91425" marB="91425" marR="91425" marL="91425"/>
                </a:tc>
                <a:tc>
                  <a:txBody>
                    <a:bodyPr/>
                    <a:lstStyle/>
                    <a:p>
                      <a:pPr indent="0" lvl="0" marL="0" rtl="0" algn="l">
                        <a:spcBef>
                          <a:spcPts val="0"/>
                        </a:spcBef>
                        <a:spcAft>
                          <a:spcPts val="0"/>
                        </a:spcAft>
                        <a:buNone/>
                      </a:pPr>
                      <a:r>
                        <a:rPr lang="en"/>
                        <a:t>0.9944</a:t>
                      </a:r>
                      <a:endParaRPr/>
                    </a:p>
                  </a:txBody>
                  <a:tcPr marT="91425" marB="91425" marR="91425" marL="91425"/>
                </a:tc>
                <a:tc>
                  <a:txBody>
                    <a:bodyPr/>
                    <a:lstStyle/>
                    <a:p>
                      <a:pPr indent="0" lvl="0" marL="0" rtl="0" algn="l">
                        <a:spcBef>
                          <a:spcPts val="0"/>
                        </a:spcBef>
                        <a:spcAft>
                          <a:spcPts val="0"/>
                        </a:spcAft>
                        <a:buNone/>
                      </a:pPr>
                      <a:r>
                        <a:rPr lang="en"/>
                        <a:t>0.9958</a:t>
                      </a:r>
                      <a:endParaRPr/>
                    </a:p>
                  </a:txBody>
                  <a:tcPr marT="91425" marB="91425" marR="91425" marL="91425"/>
                </a:tc>
                <a:tc>
                  <a:txBody>
                    <a:bodyPr/>
                    <a:lstStyle/>
                    <a:p>
                      <a:pPr indent="0" lvl="0" marL="0" rtl="0" algn="l">
                        <a:spcBef>
                          <a:spcPts val="0"/>
                        </a:spcBef>
                        <a:spcAft>
                          <a:spcPts val="0"/>
                        </a:spcAft>
                        <a:buNone/>
                      </a:pPr>
                      <a:r>
                        <a:rPr lang="en"/>
                        <a:t>0.9944</a:t>
                      </a:r>
                      <a:endParaRPr/>
                    </a:p>
                  </a:txBody>
                  <a:tcPr marT="91425" marB="91425" marR="91425" marL="91425"/>
                </a:tc>
                <a:tc>
                  <a:txBody>
                    <a:bodyPr/>
                    <a:lstStyle/>
                    <a:p>
                      <a:pPr indent="0" lvl="0" marL="0" rtl="0" algn="l">
                        <a:spcBef>
                          <a:spcPts val="0"/>
                        </a:spcBef>
                        <a:spcAft>
                          <a:spcPts val="0"/>
                        </a:spcAft>
                        <a:buNone/>
                      </a:pPr>
                      <a:r>
                        <a:rPr lang="en"/>
                        <a:t>0.9951</a:t>
                      </a:r>
                      <a:endParaRPr/>
                    </a:p>
                  </a:txBody>
                  <a:tcPr marT="91425" marB="91425" marR="91425" marL="91425"/>
                </a:tc>
                <a:tc>
                  <a:txBody>
                    <a:bodyPr/>
                    <a:lstStyle/>
                    <a:p>
                      <a:pPr indent="0" lvl="0" marL="0" rtl="0" algn="l">
                        <a:spcBef>
                          <a:spcPts val="0"/>
                        </a:spcBef>
                        <a:spcAft>
                          <a:spcPts val="0"/>
                        </a:spcAft>
                        <a:buNone/>
                      </a:pPr>
                      <a:r>
                        <a:rPr lang="en"/>
                        <a:t>0.6412</a:t>
                      </a:r>
                      <a:endParaRPr/>
                    </a:p>
                  </a:txBody>
                  <a:tcPr marT="91425" marB="91425" marR="91425" marL="91425"/>
                </a:tc>
                <a:tc>
                  <a:txBody>
                    <a:bodyPr/>
                    <a:lstStyle/>
                    <a:p>
                      <a:pPr indent="0" lvl="0" marL="0" rtl="0" algn="l">
                        <a:spcBef>
                          <a:spcPts val="0"/>
                        </a:spcBef>
                        <a:spcAft>
                          <a:spcPts val="0"/>
                        </a:spcAft>
                        <a:buNone/>
                      </a:pPr>
                      <a:r>
                        <a:rPr lang="en"/>
                        <a:t>0.8393</a:t>
                      </a:r>
                      <a:endParaRPr/>
                    </a:p>
                  </a:txBody>
                  <a:tcPr marT="91425" marB="91425" marR="91425" marL="91425"/>
                </a:tc>
                <a:tc>
                  <a:txBody>
                    <a:bodyPr/>
                    <a:lstStyle/>
                    <a:p>
                      <a:pPr indent="0" lvl="0" marL="0" rtl="0" algn="l">
                        <a:spcBef>
                          <a:spcPts val="0"/>
                        </a:spcBef>
                        <a:spcAft>
                          <a:spcPts val="0"/>
                        </a:spcAft>
                        <a:buNone/>
                      </a:pPr>
                      <a:r>
                        <a:rPr lang="en"/>
                        <a:t>0.7270</a:t>
                      </a:r>
                      <a:endParaRPr/>
                    </a:p>
                  </a:txBody>
                  <a:tcPr marT="91425" marB="91425" marR="91425" marL="91425"/>
                </a:tc>
              </a:tr>
              <a:tr h="667475">
                <a:tc>
                  <a:txBody>
                    <a:bodyPr/>
                    <a:lstStyle/>
                    <a:p>
                      <a:pPr indent="0" lvl="0" marL="0" rtl="0" algn="l">
                        <a:spcBef>
                          <a:spcPts val="0"/>
                        </a:spcBef>
                        <a:spcAft>
                          <a:spcPts val="0"/>
                        </a:spcAft>
                        <a:buNone/>
                      </a:pPr>
                      <a:r>
                        <a:rPr lang="en"/>
                        <a:t>Overall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0.9942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0.9942</a:t>
                      </a:r>
                      <a:endParaRPr/>
                    </a:p>
                  </a:txBody>
                  <a:tcPr marT="91425" marB="91425" marR="91425" marL="91425"/>
                </a:tc>
                <a:tc>
                  <a:txBody>
                    <a:bodyPr/>
                    <a:lstStyle/>
                    <a:p>
                      <a:pPr indent="0" lvl="0" marL="0" rtl="0" algn="l">
                        <a:spcBef>
                          <a:spcPts val="0"/>
                        </a:spcBef>
                        <a:spcAft>
                          <a:spcPts val="0"/>
                        </a:spcAft>
                        <a:buNone/>
                      </a:pPr>
                      <a:r>
                        <a:rPr lang="en"/>
                        <a:t>0.9942</a:t>
                      </a:r>
                      <a:endParaRPr/>
                    </a:p>
                  </a:txBody>
                  <a:tcPr marT="91425" marB="91425" marR="91425" marL="91425"/>
                </a:tc>
                <a:tc>
                  <a:txBody>
                    <a:bodyPr/>
                    <a:lstStyle/>
                    <a:p>
                      <a:pPr indent="0" lvl="0" marL="0" rtl="0" algn="l">
                        <a:spcBef>
                          <a:spcPts val="0"/>
                        </a:spcBef>
                        <a:spcAft>
                          <a:spcPts val="0"/>
                        </a:spcAft>
                        <a:buNone/>
                      </a:pPr>
                      <a:r>
                        <a:rPr lang="en"/>
                        <a:t>0.9950</a:t>
                      </a:r>
                      <a:endParaRPr/>
                    </a:p>
                  </a:txBody>
                  <a:tcPr marT="91425" marB="91425" marR="91425" marL="91425"/>
                </a:tc>
                <a:tc>
                  <a:txBody>
                    <a:bodyPr/>
                    <a:lstStyle/>
                    <a:p>
                      <a:pPr indent="0" lvl="0" marL="0" rtl="0" algn="l">
                        <a:spcBef>
                          <a:spcPts val="0"/>
                        </a:spcBef>
                        <a:spcAft>
                          <a:spcPts val="0"/>
                        </a:spcAft>
                        <a:buNone/>
                      </a:pPr>
                      <a:r>
                        <a:rPr lang="en"/>
                        <a:t>0.9950</a:t>
                      </a:r>
                      <a:endParaRPr/>
                    </a:p>
                  </a:txBody>
                  <a:tcPr marT="91425" marB="91425" marR="91425" marL="91425"/>
                </a:tc>
                <a:tc>
                  <a:txBody>
                    <a:bodyPr/>
                    <a:lstStyle/>
                    <a:p>
                      <a:pPr indent="0" lvl="0" marL="0" rtl="0" algn="l">
                        <a:spcBef>
                          <a:spcPts val="0"/>
                        </a:spcBef>
                        <a:spcAft>
                          <a:spcPts val="0"/>
                        </a:spcAft>
                        <a:buNone/>
                      </a:pPr>
                      <a:r>
                        <a:rPr lang="en"/>
                        <a:t>0.9950</a:t>
                      </a:r>
                      <a:endParaRPr/>
                    </a:p>
                  </a:txBody>
                  <a:tcPr marT="91425" marB="91425" marR="91425" marL="91425"/>
                </a:tc>
                <a:tc>
                  <a:txBody>
                    <a:bodyPr/>
                    <a:lstStyle/>
                    <a:p>
                      <a:pPr indent="0" lvl="0" marL="0" rtl="0" algn="l">
                        <a:spcBef>
                          <a:spcPts val="0"/>
                        </a:spcBef>
                        <a:spcAft>
                          <a:spcPts val="0"/>
                        </a:spcAft>
                        <a:buNone/>
                      </a:pPr>
                      <a:r>
                        <a:rPr lang="en"/>
                        <a:t>0.6754</a:t>
                      </a:r>
                      <a:endParaRPr/>
                    </a:p>
                  </a:txBody>
                  <a:tcPr marT="91425" marB="91425" marR="91425" marL="91425"/>
                </a:tc>
                <a:tc>
                  <a:txBody>
                    <a:bodyPr/>
                    <a:lstStyle/>
                    <a:p>
                      <a:pPr indent="0" lvl="0" marL="0" rtl="0" algn="l">
                        <a:spcBef>
                          <a:spcPts val="0"/>
                        </a:spcBef>
                        <a:spcAft>
                          <a:spcPts val="0"/>
                        </a:spcAft>
                        <a:buNone/>
                      </a:pPr>
                      <a:r>
                        <a:rPr lang="en"/>
                        <a:t>0.6754</a:t>
                      </a:r>
                      <a:endParaRPr/>
                    </a:p>
                  </a:txBody>
                  <a:tcPr marT="91425" marB="91425" marR="91425" marL="91425"/>
                </a:tc>
                <a:tc>
                  <a:txBody>
                    <a:bodyPr/>
                    <a:lstStyle/>
                    <a:p>
                      <a:pPr indent="0" lvl="0" marL="0" rtl="0" algn="l">
                        <a:spcBef>
                          <a:spcPts val="0"/>
                        </a:spcBef>
                        <a:spcAft>
                          <a:spcPts val="0"/>
                        </a:spcAft>
                        <a:buNone/>
                      </a:pPr>
                      <a:r>
                        <a:rPr lang="en"/>
                        <a:t>0.6754</a:t>
                      </a:r>
                      <a:endParaRPr/>
                    </a:p>
                  </a:txBody>
                  <a:tcPr marT="91425" marB="91425" marR="91425" marL="91425"/>
                </a:tc>
              </a:tr>
            </a:tbl>
          </a:graphicData>
        </a:graphic>
      </p:graphicFrame>
      <p:sp>
        <p:nvSpPr>
          <p:cNvPr id="159" name="Google Shape;159;p29"/>
          <p:cNvSpPr txBox="1"/>
          <p:nvPr/>
        </p:nvSpPr>
        <p:spPr>
          <a:xfrm>
            <a:off x="6653625" y="534787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 Common Sense</a:t>
            </a:r>
            <a:br>
              <a:rPr lang="en"/>
            </a:br>
            <a:r>
              <a:rPr lang="en"/>
              <a:t>N-CS - Doesn’t make Sense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457200" y="9815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Results - Sentence Pairs (2)</a:t>
            </a:r>
            <a:endParaRPr sz="3600"/>
          </a:p>
        </p:txBody>
      </p:sp>
      <p:sp>
        <p:nvSpPr>
          <p:cNvPr id="165" name="Google Shape;165;p30"/>
          <p:cNvSpPr txBox="1"/>
          <p:nvPr/>
        </p:nvSpPr>
        <p:spPr>
          <a:xfrm>
            <a:off x="6653625" y="5347875"/>
            <a:ext cx="20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 Common Sense</a:t>
            </a:r>
            <a:br>
              <a:rPr lang="en"/>
            </a:br>
            <a:r>
              <a:rPr lang="en"/>
              <a:t>N-CS - Doesn’t make Sense</a:t>
            </a:r>
            <a:endParaRPr/>
          </a:p>
        </p:txBody>
      </p:sp>
      <p:graphicFrame>
        <p:nvGraphicFramePr>
          <p:cNvPr id="166" name="Google Shape;166;p30"/>
          <p:cNvGraphicFramePr/>
          <p:nvPr/>
        </p:nvGraphicFramePr>
        <p:xfrm>
          <a:off x="149100" y="1362125"/>
          <a:ext cx="3000000" cy="3000000"/>
        </p:xfrm>
        <a:graphic>
          <a:graphicData uri="http://schemas.openxmlformats.org/drawingml/2006/table">
            <a:tbl>
              <a:tblPr>
                <a:noFill/>
                <a:tableStyleId>{3578B0D0-86B9-4BAF-B445-0981862D1951}</a:tableStyleId>
              </a:tblPr>
              <a:tblGrid>
                <a:gridCol w="899475"/>
                <a:gridCol w="1085525"/>
                <a:gridCol w="837475"/>
                <a:gridCol w="926450"/>
                <a:gridCol w="959350"/>
                <a:gridCol w="837475"/>
                <a:gridCol w="958775"/>
                <a:gridCol w="940400"/>
                <a:gridCol w="786950"/>
                <a:gridCol w="763050"/>
              </a:tblGrid>
              <a:tr h="587975">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l">
                        <a:spcBef>
                          <a:spcPts val="0"/>
                        </a:spcBef>
                        <a:spcAft>
                          <a:spcPts val="0"/>
                        </a:spcAft>
                        <a:buNone/>
                      </a:pPr>
                      <a:r>
                        <a:rPr b="1" lang="en"/>
                        <a:t>XLNET</a:t>
                      </a:r>
                      <a:endParaRPr b="1"/>
                    </a:p>
                  </a:txBody>
                  <a:tcPr marT="91425" marB="91425" marR="91425" marL="91425"/>
                </a:tc>
                <a:tc hMerge="1"/>
                <a:tc hMerge="1"/>
                <a:tc gridSpan="3">
                  <a:txBody>
                    <a:bodyPr/>
                    <a:lstStyle/>
                    <a:p>
                      <a:pPr indent="0" lvl="0" marL="0" rtl="0" algn="l">
                        <a:spcBef>
                          <a:spcPts val="0"/>
                        </a:spcBef>
                        <a:spcAft>
                          <a:spcPts val="0"/>
                        </a:spcAft>
                        <a:buNone/>
                      </a:pPr>
                      <a:r>
                        <a:rPr b="1" lang="en"/>
                        <a:t>S-BERT</a:t>
                      </a:r>
                      <a:endParaRPr b="1"/>
                    </a:p>
                  </a:txBody>
                  <a:tcPr marT="91425" marB="91425" marR="91425" marL="91425"/>
                </a:tc>
                <a:tc hMerge="1"/>
                <a:tc hMerge="1"/>
                <a:tc gridSpan="3">
                  <a:txBody>
                    <a:bodyPr/>
                    <a:lstStyle/>
                    <a:p>
                      <a:pPr indent="0" lvl="0" marL="0" rtl="0" algn="l">
                        <a:spcBef>
                          <a:spcPts val="0"/>
                        </a:spcBef>
                        <a:spcAft>
                          <a:spcPts val="0"/>
                        </a:spcAft>
                        <a:buNone/>
                      </a:pPr>
                      <a:r>
                        <a:rPr b="1" lang="en"/>
                        <a:t>Context Embeddings</a:t>
                      </a:r>
                      <a:endParaRPr b="1"/>
                    </a:p>
                  </a:txBody>
                  <a:tcPr marT="91425" marB="91425" marR="91425" marL="91425">
                    <a:lnB cap="flat" cmpd="sng" w="9525">
                      <a:solidFill>
                        <a:srgbClr val="9E9E9E"/>
                      </a:solidFill>
                      <a:prstDash val="solid"/>
                      <a:round/>
                      <a:headEnd len="sm" w="sm" type="none"/>
                      <a:tailEnd len="sm" w="sm" type="none"/>
                    </a:lnB>
                  </a:tcPr>
                </a:tc>
                <a:tc hMerge="1"/>
                <a:tc hMerge="1"/>
              </a:tr>
              <a:tr h="587975">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4600">
                <a:tc>
                  <a:txBody>
                    <a:bodyPr/>
                    <a:lstStyle/>
                    <a:p>
                      <a:pPr indent="0" lvl="0" marL="0" rtl="0" algn="l">
                        <a:spcBef>
                          <a:spcPts val="0"/>
                        </a:spcBef>
                        <a:spcAft>
                          <a:spcPts val="0"/>
                        </a:spcAft>
                        <a:buNone/>
                      </a:pPr>
                      <a:r>
                        <a:rPr lang="en"/>
                        <a:t>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0.4850</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0.6532</a:t>
                      </a:r>
                      <a:endParaRPr/>
                    </a:p>
                  </a:txBody>
                  <a:tcPr marT="91425" marB="91425" marR="91425" marL="91425"/>
                </a:tc>
                <a:tc>
                  <a:txBody>
                    <a:bodyPr/>
                    <a:lstStyle/>
                    <a:p>
                      <a:pPr indent="0" lvl="0" marL="0" rtl="0" algn="l">
                        <a:spcBef>
                          <a:spcPts val="0"/>
                        </a:spcBef>
                        <a:spcAft>
                          <a:spcPts val="0"/>
                        </a:spcAft>
                        <a:buNone/>
                      </a:pPr>
                      <a:r>
                        <a:rPr lang="en"/>
                        <a:t>0.786062</a:t>
                      </a:r>
                      <a:endParaRPr/>
                    </a:p>
                  </a:txBody>
                  <a:tcPr marT="91425" marB="91425" marR="91425" marL="91425"/>
                </a:tc>
                <a:tc>
                  <a:txBody>
                    <a:bodyPr/>
                    <a:lstStyle/>
                    <a:p>
                      <a:pPr indent="0" lvl="0" marL="0" rtl="0" algn="l">
                        <a:spcBef>
                          <a:spcPts val="0"/>
                        </a:spcBef>
                        <a:spcAft>
                          <a:spcPts val="0"/>
                        </a:spcAft>
                        <a:buNone/>
                      </a:pPr>
                      <a:r>
                        <a:rPr lang="en"/>
                        <a:t>0.970</a:t>
                      </a:r>
                      <a:endParaRPr/>
                    </a:p>
                  </a:txBody>
                  <a:tcPr marT="91425" marB="91425" marR="91425" marL="91425"/>
                </a:tc>
                <a:tc>
                  <a:txBody>
                    <a:bodyPr/>
                    <a:lstStyle/>
                    <a:p>
                      <a:pPr indent="0" lvl="0" marL="0" rtl="0" algn="l">
                        <a:spcBef>
                          <a:spcPts val="0"/>
                        </a:spcBef>
                        <a:spcAft>
                          <a:spcPts val="0"/>
                        </a:spcAft>
                        <a:buNone/>
                      </a:pPr>
                      <a:r>
                        <a:rPr lang="en"/>
                        <a:t>0.868397</a:t>
                      </a:r>
                      <a:endParaRPr/>
                    </a:p>
                  </a:txBody>
                  <a:tcPr marT="91425" marB="91425" marR="91425" marL="91425"/>
                </a:tc>
                <a:tc>
                  <a:txBody>
                    <a:bodyPr/>
                    <a:lstStyle/>
                    <a:p>
                      <a:pPr indent="0" lvl="0" marL="0" rtl="0" algn="l">
                        <a:spcBef>
                          <a:spcPts val="0"/>
                        </a:spcBef>
                        <a:spcAft>
                          <a:spcPts val="0"/>
                        </a:spcAft>
                        <a:buNone/>
                      </a:pPr>
                      <a:r>
                        <a:rPr lang="en"/>
                        <a:t>0.5138</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0.4926</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0.5030</a:t>
                      </a:r>
                      <a:endParaRPr/>
                    </a:p>
                  </a:txBody>
                  <a:tcPr marT="91425" marB="91425" marR="91425" marL="91425">
                    <a:lnT cap="flat" cmpd="sng" w="9525">
                      <a:solidFill>
                        <a:srgbClr val="9E9E9E"/>
                      </a:solidFill>
                      <a:prstDash val="solid"/>
                      <a:round/>
                      <a:headEnd len="sm" w="sm" type="none"/>
                      <a:tailEnd len="sm" w="sm" type="none"/>
                    </a:lnT>
                  </a:tcPr>
                </a:tc>
              </a:tr>
              <a:tr h="587975">
                <a:tc>
                  <a:txBody>
                    <a:bodyPr/>
                    <a:lstStyle/>
                    <a:p>
                      <a:pPr indent="0" lvl="0" marL="0" rtl="0" algn="l">
                        <a:spcBef>
                          <a:spcPts val="0"/>
                        </a:spcBef>
                        <a:spcAft>
                          <a:spcPts val="0"/>
                        </a:spcAft>
                        <a:buNone/>
                      </a:pPr>
                      <a:r>
                        <a:rPr lang="en"/>
                        <a:t>N-CS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0.00</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0.960836</a:t>
                      </a:r>
                      <a:endParaRPr/>
                    </a:p>
                  </a:txBody>
                  <a:tcPr marT="91425" marB="91425" marR="91425" marL="91425"/>
                </a:tc>
                <a:tc>
                  <a:txBody>
                    <a:bodyPr/>
                    <a:lstStyle/>
                    <a:p>
                      <a:pPr indent="0" lvl="0" marL="0" rtl="0" algn="l">
                        <a:spcBef>
                          <a:spcPts val="0"/>
                        </a:spcBef>
                        <a:spcAft>
                          <a:spcPts val="0"/>
                        </a:spcAft>
                        <a:buNone/>
                      </a:pPr>
                      <a:r>
                        <a:rPr lang="en"/>
                        <a:t>0.736</a:t>
                      </a:r>
                      <a:endParaRPr/>
                    </a:p>
                  </a:txBody>
                  <a:tcPr marT="91425" marB="91425" marR="91425" marL="91425"/>
                </a:tc>
                <a:tc>
                  <a:txBody>
                    <a:bodyPr/>
                    <a:lstStyle/>
                    <a:p>
                      <a:pPr indent="0" lvl="0" marL="0" rtl="0" algn="l">
                        <a:spcBef>
                          <a:spcPts val="0"/>
                        </a:spcBef>
                        <a:spcAft>
                          <a:spcPts val="0"/>
                        </a:spcAft>
                        <a:buNone/>
                      </a:pPr>
                      <a:r>
                        <a:rPr lang="en"/>
                        <a:t>0.833522</a:t>
                      </a:r>
                      <a:endParaRPr/>
                    </a:p>
                  </a:txBody>
                  <a:tcPr marT="91425" marB="91425" marR="91425" marL="91425"/>
                </a:tc>
                <a:tc>
                  <a:txBody>
                    <a:bodyPr/>
                    <a:lstStyle/>
                    <a:p>
                      <a:pPr indent="0" lvl="0" marL="0" rtl="0" algn="l">
                        <a:spcBef>
                          <a:spcPts val="0"/>
                        </a:spcBef>
                        <a:spcAft>
                          <a:spcPts val="0"/>
                        </a:spcAft>
                        <a:buNone/>
                      </a:pPr>
                      <a:r>
                        <a:rPr lang="en"/>
                        <a:t>0.5400</a:t>
                      </a:r>
                      <a:endParaRPr/>
                    </a:p>
                  </a:txBody>
                  <a:tcPr marT="91425" marB="91425" marR="91425" marL="91425"/>
                </a:tc>
                <a:tc>
                  <a:txBody>
                    <a:bodyPr/>
                    <a:lstStyle/>
                    <a:p>
                      <a:pPr indent="0" lvl="0" marL="0" rtl="0" algn="l">
                        <a:spcBef>
                          <a:spcPts val="0"/>
                        </a:spcBef>
                        <a:spcAft>
                          <a:spcPts val="0"/>
                        </a:spcAft>
                        <a:buNone/>
                      </a:pPr>
                      <a:r>
                        <a:rPr lang="en"/>
                        <a:t>0.5609</a:t>
                      </a:r>
                      <a:endParaRPr/>
                    </a:p>
                  </a:txBody>
                  <a:tcPr marT="91425" marB="91425" marR="91425" marL="91425"/>
                </a:tc>
                <a:tc>
                  <a:txBody>
                    <a:bodyPr/>
                    <a:lstStyle/>
                    <a:p>
                      <a:pPr indent="0" lvl="0" marL="0" rtl="0" algn="l">
                        <a:spcBef>
                          <a:spcPts val="0"/>
                        </a:spcBef>
                        <a:spcAft>
                          <a:spcPts val="0"/>
                        </a:spcAft>
                        <a:buNone/>
                      </a:pPr>
                      <a:r>
                        <a:rPr lang="en"/>
                        <a:t>0.5502</a:t>
                      </a:r>
                      <a:endParaRPr/>
                    </a:p>
                  </a:txBody>
                  <a:tcPr marT="91425" marB="91425" marR="91425" marL="91425"/>
                </a:tc>
              </a:tr>
              <a:tr h="587975">
                <a:tc>
                  <a:txBody>
                    <a:bodyPr/>
                    <a:lstStyle/>
                    <a:p>
                      <a:pPr indent="0" lvl="0" marL="0" rtl="0" algn="l">
                        <a:spcBef>
                          <a:spcPts val="0"/>
                        </a:spcBef>
                        <a:spcAft>
                          <a:spcPts val="0"/>
                        </a:spcAft>
                        <a:buNone/>
                      </a:pPr>
                      <a:r>
                        <a:rPr lang="en">
                          <a:solidFill>
                            <a:schemeClr val="dk1"/>
                          </a:solidFill>
                        </a:rPr>
                        <a:t>Overall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0.4850</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0.4850</a:t>
                      </a:r>
                      <a:endParaRPr/>
                    </a:p>
                  </a:txBody>
                  <a:tcPr marT="91425" marB="91425" marR="91425" marL="91425"/>
                </a:tc>
                <a:tc>
                  <a:txBody>
                    <a:bodyPr/>
                    <a:lstStyle/>
                    <a:p>
                      <a:pPr indent="0" lvl="0" marL="0" rtl="0" algn="l">
                        <a:spcBef>
                          <a:spcPts val="0"/>
                        </a:spcBef>
                        <a:spcAft>
                          <a:spcPts val="0"/>
                        </a:spcAft>
                        <a:buNone/>
                      </a:pPr>
                      <a:r>
                        <a:rPr lang="en"/>
                        <a:t>0.4850</a:t>
                      </a:r>
                      <a:endParaRPr/>
                    </a:p>
                  </a:txBody>
                  <a:tcPr marT="91425" marB="91425" marR="91425" marL="91425"/>
                </a:tc>
                <a:tc>
                  <a:txBody>
                    <a:bodyPr/>
                    <a:lstStyle/>
                    <a:p>
                      <a:pPr indent="0" lvl="0" marL="0" rtl="0" algn="l">
                        <a:spcBef>
                          <a:spcPts val="0"/>
                        </a:spcBef>
                        <a:spcAft>
                          <a:spcPts val="0"/>
                        </a:spcAft>
                        <a:buNone/>
                      </a:pPr>
                      <a:r>
                        <a:rPr lang="en"/>
                        <a:t>0.853</a:t>
                      </a:r>
                      <a:endParaRPr/>
                    </a:p>
                  </a:txBody>
                  <a:tcPr marT="91425" marB="91425" marR="91425" marL="91425"/>
                </a:tc>
                <a:tc>
                  <a:txBody>
                    <a:bodyPr/>
                    <a:lstStyle/>
                    <a:p>
                      <a:pPr indent="0" lvl="0" marL="0" rtl="0" algn="l">
                        <a:spcBef>
                          <a:spcPts val="0"/>
                        </a:spcBef>
                        <a:spcAft>
                          <a:spcPts val="0"/>
                        </a:spcAft>
                        <a:buNone/>
                      </a:pPr>
                      <a:r>
                        <a:rPr lang="en"/>
                        <a:t>0.853</a:t>
                      </a:r>
                      <a:endParaRPr/>
                    </a:p>
                  </a:txBody>
                  <a:tcPr marT="91425" marB="91425" marR="91425" marL="91425"/>
                </a:tc>
                <a:tc>
                  <a:txBody>
                    <a:bodyPr/>
                    <a:lstStyle/>
                    <a:p>
                      <a:pPr indent="0" lvl="0" marL="0" rtl="0" algn="l">
                        <a:spcBef>
                          <a:spcPts val="0"/>
                        </a:spcBef>
                        <a:spcAft>
                          <a:spcPts val="0"/>
                        </a:spcAft>
                        <a:buNone/>
                      </a:pPr>
                      <a:r>
                        <a:rPr lang="en"/>
                        <a:t>0.853</a:t>
                      </a:r>
                      <a:endParaRPr/>
                    </a:p>
                  </a:txBody>
                  <a:tcPr marT="91425" marB="91425" marR="91425" marL="91425"/>
                </a:tc>
                <a:tc>
                  <a:txBody>
                    <a:bodyPr/>
                    <a:lstStyle/>
                    <a:p>
                      <a:pPr indent="0" lvl="0" marL="0" rtl="0" algn="l">
                        <a:spcBef>
                          <a:spcPts val="0"/>
                        </a:spcBef>
                        <a:spcAft>
                          <a:spcPts val="0"/>
                        </a:spcAft>
                        <a:buNone/>
                      </a:pPr>
                      <a:r>
                        <a:rPr lang="en"/>
                        <a:t>0.5278</a:t>
                      </a:r>
                      <a:endParaRPr/>
                    </a:p>
                  </a:txBody>
                  <a:tcPr marT="91425" marB="91425" marR="91425" marL="91425"/>
                </a:tc>
                <a:tc>
                  <a:txBody>
                    <a:bodyPr/>
                    <a:lstStyle/>
                    <a:p>
                      <a:pPr indent="0" lvl="0" marL="0" rtl="0" algn="l">
                        <a:spcBef>
                          <a:spcPts val="0"/>
                        </a:spcBef>
                        <a:spcAft>
                          <a:spcPts val="0"/>
                        </a:spcAft>
                        <a:buNone/>
                      </a:pPr>
                      <a:r>
                        <a:rPr lang="en"/>
                        <a:t>0.5278</a:t>
                      </a:r>
                      <a:endParaRPr/>
                    </a:p>
                  </a:txBody>
                  <a:tcPr marT="91425" marB="91425" marR="91425" marL="91425"/>
                </a:tc>
                <a:tc>
                  <a:txBody>
                    <a:bodyPr/>
                    <a:lstStyle/>
                    <a:p>
                      <a:pPr indent="0" lvl="0" marL="0" rtl="0" algn="l">
                        <a:spcBef>
                          <a:spcPts val="0"/>
                        </a:spcBef>
                        <a:spcAft>
                          <a:spcPts val="0"/>
                        </a:spcAft>
                        <a:buNone/>
                      </a:pPr>
                      <a:r>
                        <a:rPr lang="en"/>
                        <a:t>0.5278</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Motivation</a:t>
            </a:r>
            <a:endParaRPr/>
          </a:p>
        </p:txBody>
      </p:sp>
      <p:sp>
        <p:nvSpPr>
          <p:cNvPr id="55" name="Google Shape;55;p13"/>
          <p:cNvSpPr txBox="1"/>
          <p:nvPr>
            <p:ph idx="1" type="body"/>
          </p:nvPr>
        </p:nvSpPr>
        <p:spPr>
          <a:xfrm>
            <a:off x="457200" y="1200150"/>
            <a:ext cx="8229600" cy="3784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Char char="•"/>
            </a:pPr>
            <a:r>
              <a:rPr lang="en" sz="2000"/>
              <a:t>Common sense Validation is one of the main challenges of Natural Language Understanding and Natural Language Generation.</a:t>
            </a:r>
            <a:endParaRPr sz="2000"/>
          </a:p>
          <a:p>
            <a:pPr indent="0" lvl="0" marL="457200" rtl="0" algn="l">
              <a:spcBef>
                <a:spcPts val="480"/>
              </a:spcBef>
              <a:spcAft>
                <a:spcPts val="0"/>
              </a:spcAft>
              <a:buNone/>
            </a:pPr>
            <a:r>
              <a:t/>
            </a:r>
            <a:endParaRPr sz="2000"/>
          </a:p>
          <a:p>
            <a:pPr indent="-355600" lvl="0" marL="457200" rtl="0" algn="l">
              <a:spcBef>
                <a:spcPts val="480"/>
              </a:spcBef>
              <a:spcAft>
                <a:spcPts val="0"/>
              </a:spcAft>
              <a:buSzPts val="2000"/>
              <a:buChar char="•"/>
            </a:pPr>
            <a:r>
              <a:rPr lang="en" sz="2000"/>
              <a:t>It is easier for humans to distinguish between a logical sentence and a sentence that doesn’t makes sense, but it is difficult for a model to learn the same.</a:t>
            </a:r>
            <a:endParaRPr sz="2000"/>
          </a:p>
          <a:p>
            <a:pPr indent="0" lvl="0" marL="457200" rtl="0" algn="l">
              <a:spcBef>
                <a:spcPts val="480"/>
              </a:spcBef>
              <a:spcAft>
                <a:spcPts val="0"/>
              </a:spcAft>
              <a:buNone/>
            </a:pPr>
            <a:r>
              <a:t/>
            </a:r>
            <a:endParaRPr sz="2000"/>
          </a:p>
          <a:p>
            <a:pPr indent="-355600" lvl="0" marL="457200" rtl="0" algn="l">
              <a:spcBef>
                <a:spcPts val="480"/>
              </a:spcBef>
              <a:spcAft>
                <a:spcPts val="0"/>
              </a:spcAft>
              <a:buSzPts val="2000"/>
              <a:buChar char="•"/>
            </a:pPr>
            <a:r>
              <a:rPr lang="en" sz="2000"/>
              <a:t>The common sense score can be used as a metric in </a:t>
            </a:r>
            <a:r>
              <a:rPr lang="en" sz="2000"/>
              <a:t>evaluating the quality of statements generated by models.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900"/>
              <a:t>Analysis - Correct Predictions</a:t>
            </a:r>
            <a:endParaRPr sz="2900"/>
          </a:p>
        </p:txBody>
      </p:sp>
      <p:sp>
        <p:nvSpPr>
          <p:cNvPr id="172" name="Google Shape;172;p3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30200" lvl="0" marL="457200" rtl="0" algn="l">
              <a:spcBef>
                <a:spcPts val="480"/>
              </a:spcBef>
              <a:spcAft>
                <a:spcPts val="0"/>
              </a:spcAft>
              <a:buSzPts val="1600"/>
              <a:buChar char="•"/>
            </a:pPr>
            <a:r>
              <a:rPr lang="en" sz="1600"/>
              <a:t>Video game consoles can be seen without contact lenses only</a:t>
            </a:r>
            <a:endParaRPr sz="1600"/>
          </a:p>
          <a:p>
            <a:pPr indent="-330200" lvl="1" marL="914400" rtl="0" algn="l">
              <a:spcBef>
                <a:spcPts val="0"/>
              </a:spcBef>
              <a:spcAft>
                <a:spcPts val="0"/>
              </a:spcAft>
              <a:buSzPts val="1600"/>
              <a:buChar char="–"/>
            </a:pPr>
            <a:r>
              <a:rPr lang="en" sz="1600"/>
              <a:t>The sentence meaning is ambiguous.</a:t>
            </a:r>
            <a:endParaRPr sz="1600"/>
          </a:p>
          <a:p>
            <a:pPr indent="0" lvl="0" marL="9144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T</a:t>
            </a:r>
            <a:r>
              <a:rPr lang="en" sz="1600"/>
              <a:t>he refrigerator cleaned the dirty clothes</a:t>
            </a:r>
            <a:endParaRPr sz="1600"/>
          </a:p>
          <a:p>
            <a:pPr indent="-330200" lvl="1" marL="914400" rtl="0" algn="l">
              <a:spcBef>
                <a:spcPts val="0"/>
              </a:spcBef>
              <a:spcAft>
                <a:spcPts val="0"/>
              </a:spcAft>
              <a:buSzPts val="1600"/>
              <a:buChar char="–"/>
            </a:pPr>
            <a:r>
              <a:rPr lang="en" sz="1600"/>
              <a:t>Need knowledge about refrigerator and what it stores and does.</a:t>
            </a:r>
            <a:endParaRPr sz="1600"/>
          </a:p>
          <a:p>
            <a:pPr indent="0" lvl="0" marL="9144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S</a:t>
            </a:r>
            <a:r>
              <a:rPr lang="en" sz="1600"/>
              <a:t>he threw the football to the batter</a:t>
            </a:r>
            <a:endParaRPr sz="1600"/>
          </a:p>
          <a:p>
            <a:pPr indent="-330200" lvl="1" marL="914400" rtl="0" algn="l">
              <a:spcBef>
                <a:spcPts val="0"/>
              </a:spcBef>
              <a:spcAft>
                <a:spcPts val="0"/>
              </a:spcAft>
              <a:buSzPts val="1600"/>
              <a:buChar char="–"/>
            </a:pPr>
            <a:r>
              <a:rPr lang="en" sz="1600"/>
              <a:t>Needs knowledge about the size of the football and bat in general.</a:t>
            </a:r>
            <a:endParaRPr sz="1600"/>
          </a:p>
          <a:p>
            <a:pPr indent="0" lvl="0" marL="9144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I</a:t>
            </a:r>
            <a:r>
              <a:rPr lang="en" sz="1600"/>
              <a:t>t's important to skip school to get good grades</a:t>
            </a:r>
            <a:endParaRPr sz="1600"/>
          </a:p>
          <a:p>
            <a:pPr indent="-330200" lvl="1" marL="914400" rtl="0" algn="l">
              <a:spcBef>
                <a:spcPts val="0"/>
              </a:spcBef>
              <a:spcAft>
                <a:spcPts val="0"/>
              </a:spcAft>
              <a:buSzPts val="1600"/>
              <a:buChar char="–"/>
            </a:pPr>
            <a:r>
              <a:rPr lang="en" sz="1600"/>
              <a:t>Identifies the deep meaning.</a:t>
            </a:r>
            <a:endParaRPr sz="1600"/>
          </a:p>
          <a:p>
            <a:pPr indent="0" lvl="0" marL="457200" rtl="0" algn="l">
              <a:spcBef>
                <a:spcPts val="48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900"/>
              <a:t>Analysis - Misclassifications</a:t>
            </a:r>
            <a:endParaRPr sz="2900"/>
          </a:p>
        </p:txBody>
      </p:sp>
      <p:sp>
        <p:nvSpPr>
          <p:cNvPr id="178" name="Google Shape;178;p3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30200" lvl="0" marL="457200" rtl="0" algn="l">
              <a:spcBef>
                <a:spcPts val="480"/>
              </a:spcBef>
              <a:spcAft>
                <a:spcPts val="0"/>
              </a:spcAft>
              <a:buSzPts val="1600"/>
              <a:buChar char="•"/>
            </a:pPr>
            <a:r>
              <a:rPr lang="en" sz="1600"/>
              <a:t>I</a:t>
            </a:r>
            <a:r>
              <a:rPr lang="en" sz="1600"/>
              <a:t> put the leftover food in the oven.</a:t>
            </a:r>
            <a:endParaRPr sz="1600"/>
          </a:p>
          <a:p>
            <a:pPr indent="-330200" lvl="1" marL="914400" rtl="0" algn="l">
              <a:spcBef>
                <a:spcPts val="0"/>
              </a:spcBef>
              <a:spcAft>
                <a:spcPts val="0"/>
              </a:spcAft>
              <a:buSzPts val="1600"/>
              <a:buChar char="–"/>
            </a:pPr>
            <a:r>
              <a:rPr lang="en" sz="1600"/>
              <a:t>Food in the oven - Makes sense</a:t>
            </a:r>
            <a:endParaRPr sz="1600"/>
          </a:p>
          <a:p>
            <a:pPr indent="-330200" lvl="1" marL="914400" rtl="0" algn="l">
              <a:spcBef>
                <a:spcPts val="0"/>
              </a:spcBef>
              <a:spcAft>
                <a:spcPts val="0"/>
              </a:spcAft>
              <a:buSzPts val="1600"/>
              <a:buChar char="–"/>
            </a:pPr>
            <a:r>
              <a:rPr lang="en" sz="1600"/>
              <a:t>I put the leftover food somewhere - Makes sense</a:t>
            </a:r>
            <a:endParaRPr sz="1600"/>
          </a:p>
          <a:p>
            <a:pPr indent="-330200" lvl="1" marL="914400" rtl="0" algn="l">
              <a:spcBef>
                <a:spcPts val="0"/>
              </a:spcBef>
              <a:spcAft>
                <a:spcPts val="0"/>
              </a:spcAft>
              <a:buSzPts val="1600"/>
              <a:buChar char="–"/>
            </a:pPr>
            <a:r>
              <a:rPr lang="en" sz="1600"/>
              <a:t>But together they don’t make sense. Our models were still able to predict it correctly, but with less confidence.</a:t>
            </a:r>
            <a:endParaRPr sz="1600"/>
          </a:p>
          <a:p>
            <a:pPr indent="0" lvl="0" marL="9144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A cat dropped from a plane wearing a parachute will land on the tip of its' tail.</a:t>
            </a:r>
            <a:endParaRPr sz="1600"/>
          </a:p>
          <a:p>
            <a:pPr indent="-330200" lvl="1" marL="914400" rtl="0" algn="l">
              <a:spcBef>
                <a:spcPts val="0"/>
              </a:spcBef>
              <a:spcAft>
                <a:spcPts val="0"/>
              </a:spcAft>
              <a:buSzPts val="1600"/>
              <a:buChar char="–"/>
            </a:pPr>
            <a:r>
              <a:rPr lang="en" sz="1600"/>
              <a:t>There is so much information in the sentence which leads to confusion.</a:t>
            </a:r>
            <a:endParaRPr sz="1600"/>
          </a:p>
          <a:p>
            <a:pPr indent="0" lvl="0" marL="9144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A war is fought for solution</a:t>
            </a:r>
            <a:endParaRPr sz="1600"/>
          </a:p>
          <a:p>
            <a:pPr indent="-330200" lvl="1" marL="914400" rtl="0" algn="l">
              <a:spcBef>
                <a:spcPts val="0"/>
              </a:spcBef>
              <a:spcAft>
                <a:spcPts val="0"/>
              </a:spcAft>
              <a:buSzPts val="1600"/>
              <a:buChar char="–"/>
            </a:pPr>
            <a:r>
              <a:rPr lang="en" sz="1600"/>
              <a:t>This sentence can be viewed differently based on the context it occured. So classifying it either way is debatable, and our models predicted both classes equally.</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Conclusion</a:t>
            </a:r>
            <a:endParaRPr/>
          </a:p>
        </p:txBody>
      </p:sp>
      <p:sp>
        <p:nvSpPr>
          <p:cNvPr id="184" name="Google Shape;184;p33"/>
          <p:cNvSpPr txBox="1"/>
          <p:nvPr>
            <p:ph idx="1" type="body"/>
          </p:nvPr>
        </p:nvSpPr>
        <p:spPr>
          <a:xfrm>
            <a:off x="457200" y="1541375"/>
            <a:ext cx="8229600" cy="3394500"/>
          </a:xfrm>
          <a:prstGeom prst="rect">
            <a:avLst/>
          </a:prstGeom>
        </p:spPr>
        <p:txBody>
          <a:bodyPr anchorCtr="0" anchor="t" bIns="45700" lIns="91425" spcFirstLastPara="1" rIns="91425" wrap="square" tIns="45700">
            <a:noAutofit/>
          </a:bodyPr>
          <a:lstStyle/>
          <a:p>
            <a:pPr indent="-342900" lvl="0" marL="457200" rtl="0" algn="l">
              <a:spcBef>
                <a:spcPts val="480"/>
              </a:spcBef>
              <a:spcAft>
                <a:spcPts val="0"/>
              </a:spcAft>
              <a:buSzPts val="1800"/>
              <a:buChar char="•"/>
            </a:pPr>
            <a:r>
              <a:rPr lang="en" sz="1800"/>
              <a:t>Developed a system to predict a common sense score for a given sentence/ sentence pairs.</a:t>
            </a:r>
            <a:endParaRPr sz="1800"/>
          </a:p>
          <a:p>
            <a:pPr indent="-342900" lvl="0" marL="457200" rtl="0" algn="l">
              <a:spcBef>
                <a:spcPts val="0"/>
              </a:spcBef>
              <a:spcAft>
                <a:spcPts val="0"/>
              </a:spcAft>
              <a:buSzPts val="1800"/>
              <a:buChar char="•"/>
            </a:pPr>
            <a:r>
              <a:rPr lang="en" sz="1800"/>
              <a:t>Explored various DLNLP Techniques to solve this specified task.</a:t>
            </a:r>
            <a:endParaRPr sz="1800"/>
          </a:p>
          <a:p>
            <a:pPr indent="-342900" lvl="0" marL="457200" rtl="0" algn="l">
              <a:spcBef>
                <a:spcPts val="0"/>
              </a:spcBef>
              <a:spcAft>
                <a:spcPts val="0"/>
              </a:spcAft>
              <a:buSzPts val="1800"/>
              <a:buChar char="•"/>
            </a:pPr>
            <a:r>
              <a:rPr lang="en" sz="1800"/>
              <a:t>The models performed very well except in cases where the sentence has complex context information or unknown contexts.</a:t>
            </a:r>
            <a:endParaRPr sz="1800"/>
          </a:p>
          <a:p>
            <a:pPr indent="-342900" lvl="0" marL="457200" rtl="0" algn="l">
              <a:spcBef>
                <a:spcPts val="0"/>
              </a:spcBef>
              <a:spcAft>
                <a:spcPts val="0"/>
              </a:spcAft>
              <a:buSzPts val="1800"/>
              <a:buChar char="•"/>
            </a:pPr>
            <a:r>
              <a:rPr lang="en" sz="1800"/>
              <a:t>This work can be further extended to Common-sense reasoning i.e </a:t>
            </a:r>
            <a:r>
              <a:rPr lang="en" sz="1800"/>
              <a:t>providing</a:t>
            </a:r>
            <a:r>
              <a:rPr lang="en" sz="1800"/>
              <a:t> explanation sentences why a particular sentence is against common-sense</a:t>
            </a:r>
            <a:endParaRPr sz="1800"/>
          </a:p>
          <a:p>
            <a:pPr indent="0" lvl="0" marL="457200" rtl="0" algn="l">
              <a:spcBef>
                <a:spcPts val="48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Demo</a:t>
            </a:r>
            <a:endParaRPr/>
          </a:p>
        </p:txBody>
      </p:sp>
      <p:sp>
        <p:nvSpPr>
          <p:cNvPr id="190" name="Google Shape;190;p3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Statement</a:t>
            </a:r>
            <a:endParaRPr/>
          </a:p>
        </p:txBody>
      </p:sp>
      <p:sp>
        <p:nvSpPr>
          <p:cNvPr id="61" name="Google Shape;61;p14"/>
          <p:cNvSpPr txBox="1"/>
          <p:nvPr>
            <p:ph idx="1" type="body"/>
          </p:nvPr>
        </p:nvSpPr>
        <p:spPr>
          <a:xfrm>
            <a:off x="457200" y="1389700"/>
            <a:ext cx="8229600" cy="3394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Char char="•"/>
            </a:pPr>
            <a:r>
              <a:rPr lang="en" sz="2000"/>
              <a:t>Given a sentence, predict the common sense score indicating how much a sentence is meaningful in real world.</a:t>
            </a:r>
            <a:endParaRPr sz="2000"/>
          </a:p>
          <a:p>
            <a:pPr indent="-355600" lvl="1" marL="914400" rtl="0" algn="l">
              <a:spcBef>
                <a:spcPts val="480"/>
              </a:spcBef>
              <a:spcAft>
                <a:spcPts val="0"/>
              </a:spcAft>
              <a:buSzPts val="2000"/>
              <a:buChar char="–"/>
            </a:pPr>
            <a:r>
              <a:rPr b="1" lang="en" sz="2000"/>
              <a:t>Input</a:t>
            </a:r>
            <a:r>
              <a:rPr lang="en" sz="2000"/>
              <a:t> : A sentence. </a:t>
            </a:r>
            <a:endParaRPr sz="2000"/>
          </a:p>
          <a:p>
            <a:pPr indent="-355600" lvl="1" marL="914400" rtl="0" algn="l">
              <a:spcBef>
                <a:spcPts val="480"/>
              </a:spcBef>
              <a:spcAft>
                <a:spcPts val="0"/>
              </a:spcAft>
              <a:buSzPts val="2000"/>
              <a:buChar char="–"/>
            </a:pPr>
            <a:r>
              <a:rPr b="1" lang="en" sz="2000"/>
              <a:t>Output</a:t>
            </a:r>
            <a:r>
              <a:rPr lang="en" sz="2000"/>
              <a:t> : A </a:t>
            </a:r>
            <a:r>
              <a:rPr lang="en" sz="2000"/>
              <a:t>common sense </a:t>
            </a:r>
            <a:r>
              <a:rPr lang="en" sz="2000"/>
              <a:t>score with label which indicates whether the sentence makes sense or is against common sense.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57200" y="205974"/>
            <a:ext cx="8229600" cy="114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Supporting Papers (Literature survey)</a:t>
            </a:r>
            <a:endParaRPr/>
          </a:p>
        </p:txBody>
      </p:sp>
      <p:sp>
        <p:nvSpPr>
          <p:cNvPr id="67" name="Google Shape;67;p15"/>
          <p:cNvSpPr txBox="1"/>
          <p:nvPr>
            <p:ph idx="1" type="body"/>
          </p:nvPr>
        </p:nvSpPr>
        <p:spPr>
          <a:xfrm>
            <a:off x="433500" y="1635625"/>
            <a:ext cx="8277000" cy="3645300"/>
          </a:xfrm>
          <a:prstGeom prst="rect">
            <a:avLst/>
          </a:prstGeom>
        </p:spPr>
        <p:txBody>
          <a:bodyPr anchorCtr="0" anchor="t" bIns="45700" lIns="91425" spcFirstLastPara="1" rIns="91425" wrap="square" tIns="45700">
            <a:noAutofit/>
          </a:bodyPr>
          <a:lstStyle/>
          <a:p>
            <a:pPr indent="-342900" lvl="0" marL="457200" rtl="0" algn="l">
              <a:spcBef>
                <a:spcPts val="480"/>
              </a:spcBef>
              <a:spcAft>
                <a:spcPts val="0"/>
              </a:spcAft>
              <a:buSzPts val="1800"/>
              <a:buChar char="•"/>
            </a:pPr>
            <a:r>
              <a:rPr lang="en" sz="1800"/>
              <a:t>Cunxiang Wang, Shuailong Liang, Yili Jin, Yilong Wang, Xiaodan Zhu, Yue Zhang, </a:t>
            </a:r>
            <a:r>
              <a:rPr b="1" lang="en" sz="1800"/>
              <a:t>Commonsense Validation and Explanation</a:t>
            </a:r>
            <a:r>
              <a:rPr lang="en" sz="1800"/>
              <a:t>, SemEval-2020.</a:t>
            </a:r>
            <a:endParaRPr sz="1800"/>
          </a:p>
          <a:p>
            <a:pPr indent="-342900" lvl="1" marL="914400" rtl="0" algn="l">
              <a:spcBef>
                <a:spcPts val="0"/>
              </a:spcBef>
              <a:spcAft>
                <a:spcPts val="0"/>
              </a:spcAft>
              <a:buSzPts val="1800"/>
              <a:buChar char="–"/>
            </a:pPr>
            <a:r>
              <a:rPr lang="en" sz="1800"/>
              <a:t>The Paper that announced the task.</a:t>
            </a:r>
            <a:endParaRPr sz="1800"/>
          </a:p>
          <a:p>
            <a:pPr indent="0" lvl="0" marL="457200" rtl="0" algn="l">
              <a:spcBef>
                <a:spcPts val="480"/>
              </a:spcBef>
              <a:spcAft>
                <a:spcPts val="0"/>
              </a:spcAft>
              <a:buNone/>
            </a:pPr>
            <a:r>
              <a:t/>
            </a:r>
            <a:endParaRPr sz="1800"/>
          </a:p>
          <a:p>
            <a:pPr indent="0" lvl="0" marL="457200" rtl="0" algn="l">
              <a:spcBef>
                <a:spcPts val="480"/>
              </a:spcBef>
              <a:spcAft>
                <a:spcPts val="0"/>
              </a:spcAft>
              <a:buNone/>
            </a:pPr>
            <a:r>
              <a:t/>
            </a:r>
            <a:endParaRPr sz="1800"/>
          </a:p>
          <a:p>
            <a:pPr indent="-342900" lvl="0" marL="457200" rtl="0" algn="l">
              <a:spcBef>
                <a:spcPts val="480"/>
              </a:spcBef>
              <a:spcAft>
                <a:spcPts val="0"/>
              </a:spcAft>
              <a:buSzPts val="1800"/>
              <a:buChar char="•"/>
            </a:pPr>
            <a:r>
              <a:rPr lang="en" sz="1800"/>
              <a:t>Yice Zhang, Jiaxuan Lin, Yang Fan, Peng Jin, Yuanchao Liu, Bingquan Liu, </a:t>
            </a:r>
            <a:r>
              <a:rPr b="1" lang="en" sz="1800"/>
              <a:t>Enhanced Language Representation with Multiple Knowledge Triples, </a:t>
            </a:r>
            <a:r>
              <a:rPr lang="en" sz="1800"/>
              <a:t>SemEval-2020.</a:t>
            </a:r>
            <a:endParaRPr sz="1800"/>
          </a:p>
          <a:p>
            <a:pPr indent="-342900" lvl="1" marL="914400" rtl="0" algn="l">
              <a:spcBef>
                <a:spcPts val="480"/>
              </a:spcBef>
              <a:spcAft>
                <a:spcPts val="0"/>
              </a:spcAft>
              <a:buSzPts val="1800"/>
              <a:buChar char="–"/>
            </a:pPr>
            <a:r>
              <a:rPr lang="en" sz="1800"/>
              <a:t>An approach which uses Knowledge Graph (conceptnet) with BERT.</a:t>
            </a:r>
            <a:endParaRPr sz="1800"/>
          </a:p>
          <a:p>
            <a:pPr indent="0" lvl="0" marL="457200" rtl="0" algn="l">
              <a:spcBef>
                <a:spcPts val="48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57200" y="205974"/>
            <a:ext cx="8229600" cy="1143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Supporting Papers (Literature survey)</a:t>
            </a:r>
            <a:endParaRPr/>
          </a:p>
        </p:txBody>
      </p:sp>
      <p:sp>
        <p:nvSpPr>
          <p:cNvPr id="73" name="Google Shape;73;p16"/>
          <p:cNvSpPr txBox="1"/>
          <p:nvPr>
            <p:ph idx="1" type="body"/>
          </p:nvPr>
        </p:nvSpPr>
        <p:spPr>
          <a:xfrm>
            <a:off x="457200" y="1433425"/>
            <a:ext cx="8277000" cy="3645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sz="1800"/>
          </a:p>
          <a:p>
            <a:pPr indent="-342900" lvl="0" marL="457200" rtl="0" algn="l">
              <a:spcBef>
                <a:spcPts val="480"/>
              </a:spcBef>
              <a:spcAft>
                <a:spcPts val="0"/>
              </a:spcAft>
              <a:buSzPts val="1800"/>
              <a:buChar char="•"/>
            </a:pPr>
            <a:r>
              <a:rPr lang="en" sz="1800"/>
              <a:t>Heba Al-Jarrah, Rahaf Al-Hammouri, Mohammad AL-Smadi, </a:t>
            </a:r>
            <a:r>
              <a:rPr b="1" lang="en" sz="1800"/>
              <a:t>The impact of RoBERTa transformer for evaluation common sense understanding</a:t>
            </a:r>
            <a:r>
              <a:rPr lang="en" sz="1800"/>
              <a:t>, SemEval-2020.</a:t>
            </a:r>
            <a:endParaRPr sz="1800"/>
          </a:p>
          <a:p>
            <a:pPr indent="-342900" lvl="1" marL="914400" rtl="0" algn="l">
              <a:spcBef>
                <a:spcPts val="480"/>
              </a:spcBef>
              <a:spcAft>
                <a:spcPts val="0"/>
              </a:spcAft>
              <a:buSzPts val="1800"/>
              <a:buChar char="–"/>
            </a:pPr>
            <a:r>
              <a:rPr lang="en" sz="1800"/>
              <a:t>Using RoBERTa for common sense classification.</a:t>
            </a:r>
            <a:endParaRPr sz="1800"/>
          </a:p>
          <a:p>
            <a:pPr indent="0" lvl="0" marL="914400" rtl="0" algn="l">
              <a:spcBef>
                <a:spcPts val="480"/>
              </a:spcBef>
              <a:spcAft>
                <a:spcPts val="0"/>
              </a:spcAft>
              <a:buNone/>
            </a:pPr>
            <a:r>
              <a:t/>
            </a:r>
            <a:endParaRPr sz="1800"/>
          </a:p>
          <a:p>
            <a:pPr indent="-342900" lvl="0" marL="457200" rtl="0" algn="l">
              <a:spcBef>
                <a:spcPts val="480"/>
              </a:spcBef>
              <a:spcAft>
                <a:spcPts val="0"/>
              </a:spcAft>
              <a:buSzPts val="1800"/>
              <a:buChar char="•"/>
            </a:pPr>
            <a:r>
              <a:rPr lang="en" sz="1800"/>
              <a:t>Sirwe Saeedi, Aliakbar Panah, Seyran Saeedi, Alvis C Fong,  </a:t>
            </a:r>
            <a:r>
              <a:rPr b="1" lang="en" sz="1800"/>
              <a:t>Evaluation of State-of-the-art NLP Deep Learning Architectures on Commonsense Reasoning Task</a:t>
            </a:r>
            <a:r>
              <a:rPr lang="en" sz="1800"/>
              <a:t>, SemEval-2020.</a:t>
            </a:r>
            <a:endParaRPr sz="1800"/>
          </a:p>
          <a:p>
            <a:pPr indent="-342900" lvl="1" marL="914400" rtl="0" algn="l">
              <a:spcBef>
                <a:spcPts val="480"/>
              </a:spcBef>
              <a:spcAft>
                <a:spcPts val="0"/>
              </a:spcAft>
              <a:buSzPts val="1800"/>
              <a:buChar char="–"/>
            </a:pPr>
            <a:r>
              <a:rPr lang="en" sz="1800"/>
              <a:t>Using ALBERT, XLNET for common sense classification.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(1)</a:t>
            </a:r>
            <a:endParaRPr/>
          </a:p>
        </p:txBody>
      </p:sp>
      <p:sp>
        <p:nvSpPr>
          <p:cNvPr id="79" name="Google Shape;79;p1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Char char="●"/>
            </a:pPr>
            <a:r>
              <a:rPr lang="en" sz="2000"/>
              <a:t>We are using the dataset released as a part of the </a:t>
            </a:r>
            <a:r>
              <a:rPr lang="en" sz="2000"/>
              <a:t>SemEval 2020 Task 4 - Commonsense Validation and Explanation.</a:t>
            </a:r>
            <a:endParaRPr sz="2000"/>
          </a:p>
          <a:p>
            <a:pPr indent="-355600" lvl="0" marL="457200" rtl="0" algn="l">
              <a:spcBef>
                <a:spcPts val="0"/>
              </a:spcBef>
              <a:spcAft>
                <a:spcPts val="0"/>
              </a:spcAft>
              <a:buSzPts val="2000"/>
              <a:buChar char="●"/>
            </a:pPr>
            <a:r>
              <a:rPr lang="en" sz="2000"/>
              <a:t>E</a:t>
            </a:r>
            <a:r>
              <a:rPr lang="en" sz="2000"/>
              <a:t>ach instance in the dataset is composed of 8 sentences </a:t>
            </a:r>
            <a:endParaRPr sz="2000"/>
          </a:p>
          <a:p>
            <a:pPr indent="-355600" lvl="1" marL="914400" rtl="0" algn="l">
              <a:spcBef>
                <a:spcPts val="0"/>
              </a:spcBef>
              <a:spcAft>
                <a:spcPts val="0"/>
              </a:spcAft>
              <a:buSzPts val="2000"/>
              <a:buChar char="○"/>
            </a:pPr>
            <a:r>
              <a:rPr lang="en" sz="2000"/>
              <a:t>2 sentences, one that makes sense and one against it.</a:t>
            </a:r>
            <a:endParaRPr sz="2000"/>
          </a:p>
          <a:p>
            <a:pPr indent="-355600" lvl="1" marL="914400" rtl="0" algn="l">
              <a:spcBef>
                <a:spcPts val="0"/>
              </a:spcBef>
              <a:spcAft>
                <a:spcPts val="0"/>
              </a:spcAft>
              <a:buSzPts val="2000"/>
              <a:buChar char="○"/>
            </a:pPr>
            <a:r>
              <a:rPr lang="en" sz="2000"/>
              <a:t>3 sentences, optionally explain the against common-sense sentence.</a:t>
            </a:r>
            <a:endParaRPr sz="2000"/>
          </a:p>
          <a:p>
            <a:pPr indent="-355600" lvl="1" marL="914400" rtl="0" algn="l">
              <a:spcBef>
                <a:spcPts val="0"/>
              </a:spcBef>
              <a:spcAft>
                <a:spcPts val="0"/>
              </a:spcAft>
              <a:buSzPts val="2000"/>
              <a:buChar char="○"/>
            </a:pPr>
            <a:r>
              <a:rPr lang="en" sz="2000"/>
              <a:t>3 sentences, reason about the against common-sense              sentence</a:t>
            </a:r>
            <a:endParaRPr sz="2000"/>
          </a:p>
          <a:p>
            <a:pPr indent="-355600" lvl="0" marL="457200" rtl="0" algn="l">
              <a:spcBef>
                <a:spcPts val="0"/>
              </a:spcBef>
              <a:spcAft>
                <a:spcPts val="0"/>
              </a:spcAft>
              <a:buSzPts val="2000"/>
              <a:buChar char="●"/>
            </a:pPr>
            <a:r>
              <a:rPr lang="en" sz="2000"/>
              <a:t>10,000 Training instances, 1000 Development and 1000 Test instances.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57200" y="-36372"/>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Data (2)</a:t>
            </a:r>
            <a:endParaRPr/>
          </a:p>
        </p:txBody>
      </p:sp>
      <p:sp>
        <p:nvSpPr>
          <p:cNvPr id="85" name="Google Shape;85;p18"/>
          <p:cNvSpPr txBox="1"/>
          <p:nvPr>
            <p:ph idx="1" type="body"/>
          </p:nvPr>
        </p:nvSpPr>
        <p:spPr>
          <a:xfrm>
            <a:off x="457200" y="745200"/>
            <a:ext cx="8229600" cy="4512000"/>
          </a:xfrm>
          <a:prstGeom prst="rect">
            <a:avLst/>
          </a:prstGeom>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lang="en" sz="1900"/>
              <a:t>Dataset Instance </a:t>
            </a:r>
            <a:r>
              <a:rPr lang="en" sz="1900"/>
              <a:t>Example - common sense &amp; against sense statements:</a:t>
            </a:r>
            <a:endParaRPr sz="1900"/>
          </a:p>
          <a:p>
            <a:pPr indent="-349250" lvl="1" marL="914400" rtl="0" algn="l">
              <a:spcBef>
                <a:spcPts val="0"/>
              </a:spcBef>
              <a:spcAft>
                <a:spcPts val="0"/>
              </a:spcAft>
              <a:buSzPts val="1900"/>
              <a:buChar char="○"/>
            </a:pPr>
            <a:r>
              <a:rPr lang="en" sz="1900"/>
              <a:t>He put a turkey into the fridge</a:t>
            </a:r>
            <a:endParaRPr sz="1900"/>
          </a:p>
          <a:p>
            <a:pPr indent="-349250" lvl="1" marL="914400" rtl="0" algn="l">
              <a:spcBef>
                <a:spcPts val="0"/>
              </a:spcBef>
              <a:spcAft>
                <a:spcPts val="0"/>
              </a:spcAft>
              <a:buSzPts val="1900"/>
              <a:buChar char="○"/>
            </a:pPr>
            <a:r>
              <a:rPr lang="en" sz="1900"/>
              <a:t>He put an elephant into the fridge</a:t>
            </a:r>
            <a:endParaRPr sz="1900"/>
          </a:p>
          <a:p>
            <a:pPr indent="0" lvl="0" marL="914400" rtl="0" algn="l">
              <a:spcBef>
                <a:spcPts val="480"/>
              </a:spcBef>
              <a:spcAft>
                <a:spcPts val="0"/>
              </a:spcAft>
              <a:buNone/>
            </a:pPr>
            <a:r>
              <a:t/>
            </a:r>
            <a:endParaRPr sz="1900"/>
          </a:p>
          <a:p>
            <a:pPr indent="-349250" lvl="0" marL="457200" rtl="0" algn="l">
              <a:spcBef>
                <a:spcPts val="480"/>
              </a:spcBef>
              <a:spcAft>
                <a:spcPts val="0"/>
              </a:spcAft>
              <a:buSzPts val="1900"/>
              <a:buChar char="●"/>
            </a:pPr>
            <a:r>
              <a:rPr lang="en" sz="1900"/>
              <a:t>Optional explanation sentences for against sense:</a:t>
            </a:r>
            <a:endParaRPr sz="1900"/>
          </a:p>
          <a:p>
            <a:pPr indent="-349250" lvl="1" marL="914400" rtl="0" algn="l">
              <a:spcBef>
                <a:spcPts val="0"/>
              </a:spcBef>
              <a:spcAft>
                <a:spcPts val="0"/>
              </a:spcAft>
              <a:buSzPts val="1900"/>
              <a:buChar char="○"/>
            </a:pPr>
            <a:r>
              <a:rPr lang="en" sz="1900"/>
              <a:t>An elephant is much bigger than a fridge</a:t>
            </a:r>
            <a:endParaRPr sz="1900"/>
          </a:p>
          <a:p>
            <a:pPr indent="-349250" lvl="1" marL="914400" rtl="0" algn="l">
              <a:spcBef>
                <a:spcPts val="0"/>
              </a:spcBef>
              <a:spcAft>
                <a:spcPts val="0"/>
              </a:spcAft>
              <a:buSzPts val="1900"/>
              <a:buChar char="○"/>
            </a:pPr>
            <a:r>
              <a:rPr lang="en" sz="1900"/>
              <a:t>Elephants are usually white while fridges are usually white. </a:t>
            </a:r>
            <a:endParaRPr sz="1900"/>
          </a:p>
          <a:p>
            <a:pPr indent="-349250" lvl="1" marL="914400" rtl="0" algn="l">
              <a:spcBef>
                <a:spcPts val="0"/>
              </a:spcBef>
              <a:spcAft>
                <a:spcPts val="0"/>
              </a:spcAft>
              <a:buSzPts val="1900"/>
              <a:buChar char="○"/>
            </a:pPr>
            <a:r>
              <a:rPr lang="en" sz="1900"/>
              <a:t>An elephant cannot eat a fridge</a:t>
            </a:r>
            <a:endParaRPr sz="1900"/>
          </a:p>
          <a:p>
            <a:pPr indent="0" lvl="0" marL="914400" rtl="0" algn="l">
              <a:spcBef>
                <a:spcPts val="480"/>
              </a:spcBef>
              <a:spcAft>
                <a:spcPts val="0"/>
              </a:spcAft>
              <a:buNone/>
            </a:pPr>
            <a:r>
              <a:t/>
            </a:r>
            <a:endParaRPr sz="1900"/>
          </a:p>
          <a:p>
            <a:pPr indent="-349250" lvl="0" marL="457200" rtl="0" algn="l">
              <a:spcBef>
                <a:spcPts val="480"/>
              </a:spcBef>
              <a:spcAft>
                <a:spcPts val="0"/>
              </a:spcAft>
              <a:buSzPts val="1900"/>
              <a:buChar char="●"/>
            </a:pPr>
            <a:r>
              <a:rPr lang="en" sz="1900"/>
              <a:t>Referential sentences for against sense:</a:t>
            </a:r>
            <a:endParaRPr sz="1900"/>
          </a:p>
          <a:p>
            <a:pPr indent="-349250" lvl="1" marL="914400" rtl="0" algn="l">
              <a:spcBef>
                <a:spcPts val="0"/>
              </a:spcBef>
              <a:spcAft>
                <a:spcPts val="0"/>
              </a:spcAft>
              <a:buSzPts val="1900"/>
              <a:buChar char="○"/>
            </a:pPr>
            <a:r>
              <a:rPr lang="en" sz="1900"/>
              <a:t>An elephant is much bigger than a fridge.</a:t>
            </a:r>
            <a:endParaRPr sz="1900"/>
          </a:p>
          <a:p>
            <a:pPr indent="-349250" lvl="1" marL="914400" rtl="0" algn="l">
              <a:spcBef>
                <a:spcPts val="0"/>
              </a:spcBef>
              <a:spcAft>
                <a:spcPts val="0"/>
              </a:spcAft>
              <a:buSzPts val="1900"/>
              <a:buChar char="○"/>
            </a:pPr>
            <a:r>
              <a:rPr lang="en" sz="1900"/>
              <a:t>A fridge is much smaller than an elephant. </a:t>
            </a:r>
            <a:endParaRPr sz="1900"/>
          </a:p>
          <a:p>
            <a:pPr indent="-349250" lvl="1" marL="914400" rtl="0" algn="l">
              <a:spcBef>
                <a:spcPts val="0"/>
              </a:spcBef>
              <a:spcAft>
                <a:spcPts val="0"/>
              </a:spcAft>
              <a:buSzPts val="1900"/>
              <a:buChar char="○"/>
            </a:pPr>
            <a:r>
              <a:rPr lang="en" sz="1900"/>
              <a:t>Most of the fridges aren’t large enough to contain an elephant.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57200" y="1048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Main Technique</a:t>
            </a:r>
            <a:endParaRPr/>
          </a:p>
        </p:txBody>
      </p:sp>
      <p:sp>
        <p:nvSpPr>
          <p:cNvPr id="91" name="Google Shape;91;p19"/>
          <p:cNvSpPr txBox="1"/>
          <p:nvPr>
            <p:ph idx="1" type="body"/>
          </p:nvPr>
        </p:nvSpPr>
        <p:spPr>
          <a:xfrm>
            <a:off x="457200" y="962275"/>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lang="en" sz="2000"/>
              <a:t>Approach:</a:t>
            </a:r>
            <a:endParaRPr b="1" sz="2000"/>
          </a:p>
          <a:p>
            <a:pPr indent="0" lvl="0" marL="0" rtl="0" algn="l">
              <a:spcBef>
                <a:spcPts val="480"/>
              </a:spcBef>
              <a:spcAft>
                <a:spcPts val="0"/>
              </a:spcAft>
              <a:buNone/>
            </a:pPr>
            <a:r>
              <a:rPr lang="en" sz="2000"/>
              <a:t>We took our common sense validation as classification task in two approaches:</a:t>
            </a:r>
            <a:endParaRPr sz="2000"/>
          </a:p>
          <a:p>
            <a:pPr indent="-355600" lvl="0" marL="457200" rtl="0" algn="l">
              <a:spcBef>
                <a:spcPts val="480"/>
              </a:spcBef>
              <a:spcAft>
                <a:spcPts val="0"/>
              </a:spcAft>
              <a:buSzPts val="2000"/>
              <a:buChar char="•"/>
            </a:pPr>
            <a:r>
              <a:rPr lang="en" sz="2000"/>
              <a:t>Single sentence models - Predict a common sense score for a single sentence.</a:t>
            </a:r>
            <a:endParaRPr sz="2000"/>
          </a:p>
          <a:p>
            <a:pPr indent="-355600" lvl="0" marL="457200" rtl="0" algn="l">
              <a:spcBef>
                <a:spcPts val="0"/>
              </a:spcBef>
              <a:spcAft>
                <a:spcPts val="0"/>
              </a:spcAft>
              <a:buSzPts val="2000"/>
              <a:buChar char="•"/>
            </a:pPr>
            <a:r>
              <a:rPr lang="en" sz="2000"/>
              <a:t>Sentence Pair models - Given a pair of sentences, predict a score of the first/ second sentence representing common sense.</a:t>
            </a:r>
            <a:endParaRPr sz="2000"/>
          </a:p>
          <a:p>
            <a:pPr indent="0" lvl="0" marL="457200" rtl="0" algn="l">
              <a:spcBef>
                <a:spcPts val="480"/>
              </a:spcBef>
              <a:spcAft>
                <a:spcPts val="0"/>
              </a:spcAft>
              <a:buNone/>
            </a:pPr>
            <a:r>
              <a:t/>
            </a:r>
            <a:endParaRPr b="1" sz="2000"/>
          </a:p>
          <a:p>
            <a:pPr indent="0" lvl="0" marL="0" rtl="0" algn="l">
              <a:spcBef>
                <a:spcPts val="480"/>
              </a:spcBef>
              <a:spcAft>
                <a:spcPts val="0"/>
              </a:spcAft>
              <a:buNone/>
            </a:pPr>
            <a:r>
              <a:rPr b="1" lang="en" sz="2000"/>
              <a:t>Main Contribution:</a:t>
            </a:r>
            <a:endParaRPr b="1" sz="2000"/>
          </a:p>
          <a:p>
            <a:pPr indent="-355600" lvl="0" marL="457200" rtl="0" algn="l">
              <a:spcBef>
                <a:spcPts val="480"/>
              </a:spcBef>
              <a:spcAft>
                <a:spcPts val="0"/>
              </a:spcAft>
              <a:buSzPts val="2000"/>
              <a:buChar char="•"/>
            </a:pPr>
            <a:r>
              <a:rPr lang="en" sz="2000"/>
              <a:t>Common sense validation was not done for single sentence before.</a:t>
            </a:r>
            <a:endParaRPr sz="2000"/>
          </a:p>
          <a:p>
            <a:pPr indent="-355600" lvl="0" marL="457200" rtl="0" algn="l">
              <a:spcBef>
                <a:spcPts val="0"/>
              </a:spcBef>
              <a:spcAft>
                <a:spcPts val="0"/>
              </a:spcAft>
              <a:buSzPts val="2000"/>
              <a:buChar char="•"/>
            </a:pPr>
            <a:r>
              <a:rPr lang="en" sz="2000"/>
              <a:t>A score is predicted for </a:t>
            </a:r>
            <a:r>
              <a:rPr lang="en" sz="2000"/>
              <a:t>sentence/ sentence pairs instead of just the label, providing more insights about the sentences.</a:t>
            </a:r>
            <a:endParaRPr sz="2000"/>
          </a:p>
          <a:p>
            <a:pPr indent="0" lvl="0" marL="914400" rtl="0" algn="l">
              <a:spcBef>
                <a:spcPts val="480"/>
              </a:spcBef>
              <a:spcAft>
                <a:spcPts val="0"/>
              </a:spcAft>
              <a:buNone/>
            </a:pPr>
            <a:r>
              <a:t/>
            </a:r>
            <a:endParaRPr sz="2000"/>
          </a:p>
          <a:p>
            <a:pPr indent="0" lvl="0" marL="457200" rtl="0" algn="l">
              <a:spcBef>
                <a:spcPts val="48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Techniques Used</a:t>
            </a:r>
            <a:endParaRPr/>
          </a:p>
        </p:txBody>
      </p:sp>
      <p:sp>
        <p:nvSpPr>
          <p:cNvPr id="97" name="Google Shape;97;p2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b="1" lang="en" sz="1900"/>
              <a:t>K-BERT</a:t>
            </a:r>
            <a:endParaRPr sz="1900"/>
          </a:p>
          <a:p>
            <a:pPr indent="-349250" lvl="0" marL="457200" rtl="0" algn="l">
              <a:spcBef>
                <a:spcPts val="0"/>
              </a:spcBef>
              <a:spcAft>
                <a:spcPts val="0"/>
              </a:spcAft>
              <a:buSzPts val="1900"/>
              <a:buChar char="•"/>
            </a:pPr>
            <a:r>
              <a:rPr b="1" lang="en" sz="1900"/>
              <a:t>Cosine Similarity of Word Embeddings</a:t>
            </a:r>
            <a:endParaRPr b="1" sz="1900"/>
          </a:p>
          <a:p>
            <a:pPr indent="-349250" lvl="0" marL="457200" rtl="0" algn="l">
              <a:spcBef>
                <a:spcPts val="0"/>
              </a:spcBef>
              <a:spcAft>
                <a:spcPts val="0"/>
              </a:spcAft>
              <a:buSzPts val="1900"/>
              <a:buChar char="•"/>
            </a:pPr>
            <a:r>
              <a:rPr b="1" lang="en" sz="1900"/>
              <a:t>S-BERT</a:t>
            </a:r>
            <a:endParaRPr b="1" sz="1900"/>
          </a:p>
          <a:p>
            <a:pPr indent="-349250" lvl="0" marL="457200" rtl="0" algn="l">
              <a:spcBef>
                <a:spcPts val="0"/>
              </a:spcBef>
              <a:spcAft>
                <a:spcPts val="0"/>
              </a:spcAft>
              <a:buSzPts val="1900"/>
              <a:buChar char="•"/>
            </a:pPr>
            <a:r>
              <a:rPr b="1" lang="en" sz="1900"/>
              <a:t>BERT</a:t>
            </a:r>
            <a:endParaRPr b="1" sz="1900"/>
          </a:p>
          <a:p>
            <a:pPr indent="-349250" lvl="0" marL="457200" rtl="0" algn="l">
              <a:spcBef>
                <a:spcPts val="0"/>
              </a:spcBef>
              <a:spcAft>
                <a:spcPts val="0"/>
              </a:spcAft>
              <a:buSzPts val="1900"/>
              <a:buChar char="•"/>
            </a:pPr>
            <a:r>
              <a:rPr b="1" lang="en" sz="1900"/>
              <a:t>ALBERT</a:t>
            </a:r>
            <a:endParaRPr b="1" sz="1900"/>
          </a:p>
          <a:p>
            <a:pPr indent="-349250" lvl="0" marL="457200" rtl="0" algn="l">
              <a:spcBef>
                <a:spcPts val="0"/>
              </a:spcBef>
              <a:spcAft>
                <a:spcPts val="0"/>
              </a:spcAft>
              <a:buSzPts val="1900"/>
              <a:buChar char="•"/>
            </a:pPr>
            <a:r>
              <a:rPr b="1" lang="en" sz="1900"/>
              <a:t>RoBERTa</a:t>
            </a:r>
            <a:endParaRPr b="1" sz="1900"/>
          </a:p>
          <a:p>
            <a:pPr indent="-349250" lvl="0" marL="457200" rtl="0" algn="l">
              <a:spcBef>
                <a:spcPts val="0"/>
              </a:spcBef>
              <a:spcAft>
                <a:spcPts val="0"/>
              </a:spcAft>
              <a:buSzPts val="1900"/>
              <a:buChar char="•"/>
            </a:pPr>
            <a:r>
              <a:rPr b="1" lang="en" sz="1900"/>
              <a:t>XLNET</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