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354a4e84d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1354a4e84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5a99b1c70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5a99b1c7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8" name="Google Shape;168;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08" name="Google Shape;208;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1" name="Google Shape;211;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4" name="Google Shape;214;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8"/>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4"/>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4"/>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6" name="Shape 126"/>
        <p:cNvGrpSpPr/>
        <p:nvPr/>
      </p:nvGrpSpPr>
      <p:grpSpPr>
        <a:xfrm>
          <a:off x="0" y="0"/>
          <a:ext cx="0" cy="0"/>
          <a:chOff x="0" y="0"/>
          <a:chExt cx="0" cy="0"/>
        </a:xfrm>
      </p:grpSpPr>
      <p:sp>
        <p:nvSpPr>
          <p:cNvPr id="127" name="Google Shape;127;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5"/>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5"/>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6"/>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6"/>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6"/>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6"/>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1" name="Google Shape;161;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type="ctrTitle"/>
          </p:nvPr>
        </p:nvSpPr>
        <p:spPr>
          <a:xfrm>
            <a:off x="1983302" y="910443"/>
            <a:ext cx="8791575" cy="1724704"/>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Twentieth Century"/>
              <a:buNone/>
            </a:pPr>
            <a:r>
              <a:rPr lang="en-US" sz="4400"/>
              <a:t>MATRYOSHKA REPRESENTATION LEARNING FOR MULTIMODAL RECOMMENDATION</a:t>
            </a:r>
            <a:endParaRPr/>
          </a:p>
        </p:txBody>
      </p:sp>
      <p:sp>
        <p:nvSpPr>
          <p:cNvPr id="235" name="Google Shape;235;p19"/>
          <p:cNvSpPr txBox="1"/>
          <p:nvPr>
            <p:ph idx="1" type="subTitle"/>
          </p:nvPr>
        </p:nvSpPr>
        <p:spPr>
          <a:xfrm>
            <a:off x="2137558" y="2635146"/>
            <a:ext cx="8134598" cy="1752600"/>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rgbClr val="7F7F7F"/>
              </a:buClr>
              <a:buSzPts val="4000"/>
              <a:buNone/>
            </a:pPr>
            <a:r>
              <a:rPr lang="en-US" sz="3200">
                <a:solidFill>
                  <a:srgbClr val="7F7F7F"/>
                </a:solidFill>
              </a:rPr>
              <a:t>EFFICIENT MULTIMODAL SEQUENTIAL RECOMMENDATION WITH FMRLREC</a:t>
            </a:r>
            <a:endParaRPr/>
          </a:p>
        </p:txBody>
      </p:sp>
      <p:pic>
        <p:nvPicPr>
          <p:cNvPr id="236" name="Google Shape;236;p19"/>
          <p:cNvPicPr preferRelativeResize="0"/>
          <p:nvPr/>
        </p:nvPicPr>
        <p:blipFill rotWithShape="1">
          <a:blip r:embed="rId3">
            <a:alphaModFix/>
          </a:blip>
          <a:srcRect b="0" l="0" r="0" t="0"/>
          <a:stretch/>
        </p:blipFill>
        <p:spPr>
          <a:xfrm>
            <a:off x="5098649" y="3968471"/>
            <a:ext cx="1736202" cy="1512142"/>
          </a:xfrm>
          <a:prstGeom prst="rect">
            <a:avLst/>
          </a:prstGeom>
          <a:noFill/>
          <a:ln>
            <a:noFill/>
          </a:ln>
        </p:spPr>
      </p:pic>
      <p:sp>
        <p:nvSpPr>
          <p:cNvPr id="237" name="Google Shape;237;p19"/>
          <p:cNvSpPr txBox="1"/>
          <p:nvPr/>
        </p:nvSpPr>
        <p:spPr>
          <a:xfrm>
            <a:off x="7737500" y="3724550"/>
            <a:ext cx="4048500" cy="30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Authors:</a:t>
            </a:r>
            <a:endParaRPr sz="24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Aditya Kusupati</a:t>
            </a:r>
            <a:endParaRPr sz="24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Aniket Rege</a:t>
            </a:r>
            <a:endParaRPr sz="24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400">
                <a:solidFill>
                  <a:schemeClr val="lt1"/>
                </a:solidFill>
                <a:latin typeface="Twentieth Century"/>
                <a:ea typeface="Twentieth Century"/>
                <a:cs typeface="Twentieth Century"/>
                <a:sym typeface="Twentieth Century"/>
              </a:rPr>
              <a:t>Matthew Wallingford</a:t>
            </a:r>
            <a:endParaRPr sz="24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Ali Farhadi</a:t>
            </a:r>
            <a:endParaRPr sz="24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400">
                <a:solidFill>
                  <a:schemeClr val="lt1"/>
                </a:solidFill>
                <a:latin typeface="Twentieth Century"/>
                <a:ea typeface="Twentieth Century"/>
                <a:cs typeface="Twentieth Century"/>
                <a:sym typeface="Twentieth Century"/>
              </a:rPr>
              <a:t>University of Washington, Google Research, Harvard University</a:t>
            </a:r>
            <a:endParaRPr sz="2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28"/>
          <p:cNvPicPr preferRelativeResize="0"/>
          <p:nvPr/>
        </p:nvPicPr>
        <p:blipFill>
          <a:blip r:embed="rId3">
            <a:alphaModFix/>
          </a:blip>
          <a:stretch>
            <a:fillRect/>
          </a:stretch>
        </p:blipFill>
        <p:spPr>
          <a:xfrm>
            <a:off x="152400" y="152400"/>
            <a:ext cx="4856287" cy="3327200"/>
          </a:xfrm>
          <a:prstGeom prst="rect">
            <a:avLst/>
          </a:prstGeom>
          <a:noFill/>
          <a:ln>
            <a:noFill/>
          </a:ln>
        </p:spPr>
      </p:pic>
      <p:pic>
        <p:nvPicPr>
          <p:cNvPr id="292" name="Google Shape;292;p28"/>
          <p:cNvPicPr preferRelativeResize="0"/>
          <p:nvPr/>
        </p:nvPicPr>
        <p:blipFill>
          <a:blip r:embed="rId4">
            <a:alphaModFix/>
          </a:blip>
          <a:stretch>
            <a:fillRect/>
          </a:stretch>
        </p:blipFill>
        <p:spPr>
          <a:xfrm>
            <a:off x="6774850" y="0"/>
            <a:ext cx="5200651" cy="3327200"/>
          </a:xfrm>
          <a:prstGeom prst="rect">
            <a:avLst/>
          </a:prstGeom>
          <a:noFill/>
          <a:ln>
            <a:noFill/>
          </a:ln>
        </p:spPr>
      </p:pic>
      <p:pic>
        <p:nvPicPr>
          <p:cNvPr id="293" name="Google Shape;293;p28"/>
          <p:cNvPicPr preferRelativeResize="0"/>
          <p:nvPr/>
        </p:nvPicPr>
        <p:blipFill>
          <a:blip r:embed="rId5">
            <a:alphaModFix/>
          </a:blip>
          <a:stretch>
            <a:fillRect/>
          </a:stretch>
        </p:blipFill>
        <p:spPr>
          <a:xfrm>
            <a:off x="6774850" y="3632000"/>
            <a:ext cx="5200650" cy="3073600"/>
          </a:xfrm>
          <a:prstGeom prst="rect">
            <a:avLst/>
          </a:prstGeom>
          <a:noFill/>
          <a:ln>
            <a:noFill/>
          </a:ln>
        </p:spPr>
      </p:pic>
      <p:pic>
        <p:nvPicPr>
          <p:cNvPr id="294" name="Google Shape;294;p28"/>
          <p:cNvPicPr preferRelativeResize="0"/>
          <p:nvPr/>
        </p:nvPicPr>
        <p:blipFill>
          <a:blip r:embed="rId6">
            <a:alphaModFix/>
          </a:blip>
          <a:stretch>
            <a:fillRect/>
          </a:stretch>
        </p:blipFill>
        <p:spPr>
          <a:xfrm>
            <a:off x="219550" y="3754750"/>
            <a:ext cx="4856276" cy="295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Times New Roman"/>
              <a:buNone/>
            </a:pPr>
            <a:r>
              <a:rPr b="0" i="0" lang="en-US">
                <a:solidFill>
                  <a:srgbClr val="000000"/>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CRITICAL ANALYSIS:</a:t>
            </a:r>
            <a:endParaRPr/>
          </a:p>
        </p:txBody>
      </p:sp>
      <p:sp>
        <p:nvSpPr>
          <p:cNvPr id="300" name="Google Shape;300;p29"/>
          <p:cNvSpPr txBox="1"/>
          <p:nvPr>
            <p:ph idx="1" type="body"/>
          </p:nvPr>
        </p:nvSpPr>
        <p:spPr>
          <a:xfrm>
            <a:off x="1141412" y="1710048"/>
            <a:ext cx="10278692" cy="4572000"/>
          </a:xfrm>
          <a:prstGeom prst="rect">
            <a:avLst/>
          </a:prstGeom>
          <a:noFill/>
          <a:ln>
            <a:noFill/>
          </a:ln>
        </p:spPr>
        <p:txBody>
          <a:bodyPr anchorCtr="0" anchor="t" bIns="45700" lIns="91425" spcFirstLastPara="1" rIns="91425" wrap="square" tIns="45700">
            <a:normAutofit fontScale="92500" lnSpcReduction="20000"/>
          </a:bodyPr>
          <a:lstStyle/>
          <a:p>
            <a:pPr indent="-52387" lvl="0" marL="228600" rtl="0" algn="l">
              <a:lnSpc>
                <a:spcPct val="120000"/>
              </a:lnSpc>
              <a:spcBef>
                <a:spcPts val="0"/>
              </a:spcBef>
              <a:spcAft>
                <a:spcPts val="0"/>
              </a:spcAft>
              <a:buClr>
                <a:schemeClr val="lt1"/>
              </a:buClr>
              <a:buSzPct val="125000"/>
              <a:buNone/>
            </a:pPr>
            <a:r>
              <a:t/>
            </a:r>
            <a:endParaRPr/>
          </a:p>
          <a:p>
            <a:pPr indent="-228600" lvl="0" marL="228600" rtl="0" algn="l">
              <a:lnSpc>
                <a:spcPct val="100000"/>
              </a:lnSpc>
              <a:spcBef>
                <a:spcPts val="1000"/>
              </a:spcBef>
              <a:spcAft>
                <a:spcPts val="0"/>
              </a:spcAft>
              <a:buClr>
                <a:schemeClr val="lt1"/>
              </a:buClr>
              <a:buSzPct val="125000"/>
              <a:buChar char="•"/>
            </a:pPr>
            <a:r>
              <a:rPr lang="en-US">
                <a:latin typeface="Times New Roman"/>
                <a:ea typeface="Times New Roman"/>
                <a:cs typeface="Times New Roman"/>
                <a:sym typeface="Times New Roman"/>
              </a:rPr>
              <a:t>Strengths: Efficient use of memory and computation, adaptable to various model sizes, strong performance.</a:t>
            </a:r>
            <a:endParaRPr/>
          </a:p>
          <a:p>
            <a:pPr indent="-228600" lvl="0" marL="228600" rtl="0" algn="l">
              <a:lnSpc>
                <a:spcPct val="100000"/>
              </a:lnSpc>
              <a:spcBef>
                <a:spcPts val="1000"/>
              </a:spcBef>
              <a:spcAft>
                <a:spcPts val="0"/>
              </a:spcAft>
              <a:buClr>
                <a:schemeClr val="lt1"/>
              </a:buClr>
              <a:buSzPct val="125000"/>
              <a:buChar char="•"/>
            </a:pPr>
            <a:r>
              <a:rPr lang="en-US">
                <a:latin typeface="Times New Roman"/>
                <a:ea typeface="Times New Roman"/>
                <a:cs typeface="Times New Roman"/>
                <a:sym typeface="Times New Roman"/>
              </a:rPr>
              <a:t>Weaknesses: Limited to sequential recommendation tasks; future work should explore the scalability of fMRLRec to more diverse tasks, such as handling larger datasets and more complex recommendation scenarios.</a:t>
            </a:r>
            <a:endParaRPr/>
          </a:p>
          <a:p>
            <a:pPr indent="-228600" lvl="0" marL="228600" rtl="0" algn="l">
              <a:lnSpc>
                <a:spcPct val="100000"/>
              </a:lnSpc>
              <a:spcBef>
                <a:spcPts val="1000"/>
              </a:spcBef>
              <a:spcAft>
                <a:spcPts val="0"/>
              </a:spcAft>
              <a:buClr>
                <a:schemeClr val="lt1"/>
              </a:buClr>
              <a:buSzPct val="125000"/>
              <a:buChar char="•"/>
            </a:pPr>
            <a:r>
              <a:rPr lang="en-US">
                <a:latin typeface="Times New Roman"/>
                <a:ea typeface="Times New Roman"/>
                <a:cs typeface="Times New Roman"/>
                <a:sym typeface="Times New Roman"/>
              </a:rPr>
              <a:t>Future Work: Future research could explore fMRLRec’s adaptability to more diverse multimodal datasets, such as integrating video data for real-time streaming services. Testing the framework on larger and more complex datasets would also assess its scalability in environments like e-commerce and social media. Additionally, fMRLRec could be applied to new domains like healthcare and finance, where multimodal data is critical. Beyond sequential tasks, the framework could be generalized to other recommendation problems, including collaborative filtering and clustering. Optimizing fMRLRec for on-device deployment would make it practical for real-time mobile and edge computing use cases.</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ph type="title"/>
          </p:nvPr>
        </p:nvSpPr>
        <p:spPr>
          <a:xfrm>
            <a:off x="677334" y="0"/>
            <a:ext cx="8596668" cy="11097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REFERENCES:</a:t>
            </a:r>
            <a:endParaRPr/>
          </a:p>
        </p:txBody>
      </p:sp>
      <p:sp>
        <p:nvSpPr>
          <p:cNvPr id="306" name="Google Shape;306;p30"/>
          <p:cNvSpPr txBox="1"/>
          <p:nvPr>
            <p:ph idx="1" type="body"/>
          </p:nvPr>
        </p:nvSpPr>
        <p:spPr>
          <a:xfrm>
            <a:off x="677334" y="1251752"/>
            <a:ext cx="10960484" cy="501842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500"/>
              <a:buChar char="•"/>
            </a:pPr>
            <a:r>
              <a:rPr lang="en-US" sz="2000">
                <a:latin typeface="Times New Roman"/>
                <a:ea typeface="Times New Roman"/>
                <a:cs typeface="Times New Roman"/>
                <a:sym typeface="Times New Roman"/>
              </a:rPr>
              <a:t>[1] Mu Cai, Jianwei Yang, Jianfeng Gao, and Yong Jae Lee. 2024. Matryoshka multimodal models. arXiv preprint arXiv:2405.17430.</a:t>
            </a:r>
            <a:endParaRPr/>
          </a:p>
          <a:p>
            <a:pPr indent="-228600" lvl="0" marL="228600" rtl="0" algn="l">
              <a:lnSpc>
                <a:spcPct val="120000"/>
              </a:lnSpc>
              <a:spcBef>
                <a:spcPts val="1000"/>
              </a:spcBef>
              <a:spcAft>
                <a:spcPts val="0"/>
              </a:spcAft>
              <a:buClr>
                <a:schemeClr val="lt1"/>
              </a:buClr>
              <a:buSzPts val="2500"/>
              <a:buChar char="•"/>
            </a:pPr>
            <a:r>
              <a:rPr b="0" i="0" lang="en-US" sz="2000">
                <a:latin typeface="Times New Roman"/>
                <a:ea typeface="Times New Roman"/>
                <a:cs typeface="Times New Roman"/>
                <a:sym typeface="Times New Roman"/>
              </a:rPr>
              <a:t>[2] Zheng Chen. 2023. Palr: Personalization aware llms for  recommendation. arXiv preprint arXiv:2305.07622.</a:t>
            </a:r>
            <a:endParaRPr/>
          </a:p>
          <a:p>
            <a:pPr indent="-228600" lvl="0" marL="228600" rtl="0" algn="l">
              <a:lnSpc>
                <a:spcPct val="120000"/>
              </a:lnSpc>
              <a:spcBef>
                <a:spcPts val="1000"/>
              </a:spcBef>
              <a:spcAft>
                <a:spcPts val="0"/>
              </a:spcAft>
              <a:buClr>
                <a:schemeClr val="lt1"/>
              </a:buClr>
              <a:buSzPts val="2500"/>
              <a:buChar char="•"/>
            </a:pPr>
            <a:r>
              <a:rPr b="0" i="0" lang="en-US" sz="2000">
                <a:latin typeface="Times New Roman"/>
                <a:ea typeface="Times New Roman"/>
                <a:cs typeface="Times New Roman"/>
                <a:sym typeface="Times New Roman"/>
              </a:rPr>
              <a:t>[3] Shijie Geng, Juntao Tan, Shuchang Liu, Zuohui Fu,  and Yongfeng Zhang. 2023. Vip5: Towards multi modalfoundation models for recommendation. arXiv  preprint arXiv:2305.14302.</a:t>
            </a:r>
            <a:endParaRPr/>
          </a:p>
          <a:p>
            <a:pPr indent="-228600" lvl="0" marL="228600" rtl="0" algn="l">
              <a:lnSpc>
                <a:spcPct val="120000"/>
              </a:lnSpc>
              <a:spcBef>
                <a:spcPts val="1000"/>
              </a:spcBef>
              <a:spcAft>
                <a:spcPts val="0"/>
              </a:spcAft>
              <a:buClr>
                <a:schemeClr val="lt1"/>
              </a:buClr>
              <a:buSzPts val="2500"/>
              <a:buChar char="•"/>
            </a:pPr>
            <a:r>
              <a:rPr b="0" i="0" lang="en-US" sz="2000">
                <a:latin typeface="Times New Roman"/>
                <a:ea typeface="Times New Roman"/>
                <a:cs typeface="Times New Roman"/>
                <a:sym typeface="Times New Roman"/>
              </a:rPr>
              <a:t>[4] Albert Gu and Tri Dao. 2023. Mamba: Linear-time  sequence modeling with selective state spaces. arXiv  preprint arXiv:2312.00752.</a:t>
            </a:r>
            <a:endParaRPr/>
          </a:p>
          <a:p>
            <a:pPr indent="-228600" lvl="0" marL="228600" rtl="0" algn="l">
              <a:lnSpc>
                <a:spcPct val="120000"/>
              </a:lnSpc>
              <a:spcBef>
                <a:spcPts val="1000"/>
              </a:spcBef>
              <a:spcAft>
                <a:spcPts val="0"/>
              </a:spcAft>
              <a:buClr>
                <a:schemeClr val="lt1"/>
              </a:buClr>
              <a:buSzPts val="2500"/>
              <a:buChar char="•"/>
            </a:pPr>
            <a:r>
              <a:rPr b="0" i="0" lang="en-US" sz="2000">
                <a:latin typeface="Times New Roman"/>
                <a:ea typeface="Times New Roman"/>
                <a:cs typeface="Times New Roman"/>
                <a:sym typeface="Times New Roman"/>
              </a:rPr>
              <a:t>[5] Jialiang Han, Yun Ma, Qiaozhu Mei, and Xuanzhe Liu.  2021. Deeprec: On-device deep learning for privacy preserving sequential recommendation in mobile  commerce. In Proceedings of the Web Conference  2021, pages 900–911.</a:t>
            </a:r>
            <a:endParaRPr/>
          </a:p>
          <a:p>
            <a:pPr indent="-69850" lvl="0" marL="228600" rtl="0" algn="l">
              <a:lnSpc>
                <a:spcPct val="120000"/>
              </a:lnSpc>
              <a:spcBef>
                <a:spcPts val="1000"/>
              </a:spcBef>
              <a:spcAft>
                <a:spcPts val="0"/>
              </a:spcAft>
              <a:buClr>
                <a:schemeClr val="lt1"/>
              </a:buClr>
              <a:buSzPts val="2500"/>
              <a:buNone/>
            </a:pPr>
            <a:r>
              <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txBox="1"/>
          <p:nvPr>
            <p:ph idx="1" type="body"/>
          </p:nvPr>
        </p:nvSpPr>
        <p:spPr>
          <a:xfrm>
            <a:off x="1141412" y="723418"/>
            <a:ext cx="9905999" cy="5914663"/>
          </a:xfrm>
          <a:prstGeom prst="rect">
            <a:avLst/>
          </a:prstGeom>
          <a:noFill/>
          <a:ln>
            <a:noFill/>
          </a:ln>
        </p:spPr>
        <p:txBody>
          <a:bodyPr anchorCtr="0" anchor="t" bIns="45700" lIns="91425" spcFirstLastPara="1" rIns="91425" wrap="square" tIns="45700">
            <a:normAutofit/>
          </a:bodyPr>
          <a:lstStyle/>
          <a:p>
            <a:pPr indent="-38100" lvl="0" marL="228600" rtl="0" algn="just">
              <a:lnSpc>
                <a:spcPct val="120000"/>
              </a:lnSpc>
              <a:spcBef>
                <a:spcPts val="0"/>
              </a:spcBef>
              <a:spcAft>
                <a:spcPts val="0"/>
              </a:spcAft>
              <a:buClr>
                <a:schemeClr val="lt1"/>
              </a:buClr>
              <a:buSzPts val="3000"/>
              <a:buNone/>
            </a:pPr>
            <a:r>
              <a:t/>
            </a:r>
            <a:endParaRPr/>
          </a:p>
          <a:p>
            <a:pPr indent="-38100" lvl="0" marL="228600" rtl="0" algn="just">
              <a:lnSpc>
                <a:spcPct val="120000"/>
              </a:lnSpc>
              <a:spcBef>
                <a:spcPts val="1000"/>
              </a:spcBef>
              <a:spcAft>
                <a:spcPts val="0"/>
              </a:spcAft>
              <a:buClr>
                <a:schemeClr val="lt1"/>
              </a:buClr>
              <a:buSzPts val="3000"/>
              <a:buNone/>
            </a:pPr>
            <a:r>
              <a:t/>
            </a:r>
            <a:endParaRPr/>
          </a:p>
          <a:p>
            <a:pPr indent="-38100" lvl="0" marL="228600" rtl="0" algn="just">
              <a:lnSpc>
                <a:spcPct val="120000"/>
              </a:lnSpc>
              <a:spcBef>
                <a:spcPts val="1000"/>
              </a:spcBef>
              <a:spcAft>
                <a:spcPts val="0"/>
              </a:spcAft>
              <a:buClr>
                <a:schemeClr val="lt1"/>
              </a:buClr>
              <a:buSzPts val="3000"/>
              <a:buNone/>
            </a:pPr>
            <a:r>
              <a:t/>
            </a:r>
            <a:endParaRPr/>
          </a:p>
          <a:p>
            <a:pPr indent="0" lvl="8" marL="3657600" rtl="0" algn="just">
              <a:lnSpc>
                <a:spcPct val="120000"/>
              </a:lnSpc>
              <a:spcBef>
                <a:spcPts val="500"/>
              </a:spcBef>
              <a:spcAft>
                <a:spcPts val="0"/>
              </a:spcAft>
              <a:buClr>
                <a:schemeClr val="lt1"/>
              </a:buClr>
              <a:buSzPts val="4500"/>
              <a:buNone/>
            </a:pPr>
            <a:r>
              <a:t/>
            </a:r>
            <a:endParaRPr sz="3600"/>
          </a:p>
          <a:p>
            <a:pPr indent="0" lvl="8" marL="3657600" rtl="0" algn="just">
              <a:lnSpc>
                <a:spcPct val="120000"/>
              </a:lnSpc>
              <a:spcBef>
                <a:spcPts val="500"/>
              </a:spcBef>
              <a:spcAft>
                <a:spcPts val="0"/>
              </a:spcAft>
              <a:buClr>
                <a:schemeClr val="lt1"/>
              </a:buClr>
              <a:buSzPts val="5500"/>
              <a:buNone/>
            </a:pPr>
            <a:r>
              <a:rPr lang="en-US" sz="44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STUDENT DETAILS:</a:t>
            </a:r>
            <a:endParaRPr/>
          </a:p>
        </p:txBody>
      </p:sp>
      <p:sp>
        <p:nvSpPr>
          <p:cNvPr id="243" name="Google Shape;243;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54000" lvl="0" marL="228600" rtl="0" algn="l">
              <a:lnSpc>
                <a:spcPct val="120000"/>
              </a:lnSpc>
              <a:spcBef>
                <a:spcPts val="0"/>
              </a:spcBef>
              <a:spcAft>
                <a:spcPts val="0"/>
              </a:spcAft>
              <a:buClr>
                <a:schemeClr val="lt1"/>
              </a:buClr>
              <a:buSzPts val="4000"/>
              <a:buChar char="•"/>
            </a:pPr>
            <a:r>
              <a:rPr lang="en-US" sz="3200">
                <a:latin typeface="Times New Roman"/>
                <a:ea typeface="Times New Roman"/>
                <a:cs typeface="Times New Roman"/>
                <a:sym typeface="Times New Roman"/>
              </a:rPr>
              <a:t>NAVEEN INDLURU(700757317)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MOTIVATION:</a:t>
            </a:r>
            <a:endParaRPr/>
          </a:p>
        </p:txBody>
      </p:sp>
      <p:sp>
        <p:nvSpPr>
          <p:cNvPr id="249" name="Google Shape;249;p2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Clr>
                <a:schemeClr val="lt1"/>
              </a:buClr>
              <a:buSzPts val="3500"/>
              <a:buChar char="•"/>
            </a:pPr>
            <a:r>
              <a:rPr lang="en-US" sz="2800">
                <a:latin typeface="Times New Roman"/>
                <a:ea typeface="Times New Roman"/>
                <a:cs typeface="Times New Roman"/>
                <a:sym typeface="Times New Roman"/>
              </a:rPr>
              <a:t>With the rise of language and vision models, there's a need to integrate multimodal data efficiently into recommendation systems. Current approaches often require multiple training sessions for each configuration, making them resource-intensive and limiting scalability. This paper proposes a solution to address the problem of training once and deploying anywhere with different model sizes.</a:t>
            </a:r>
            <a:endParaRPr/>
          </a:p>
          <a:p>
            <a:pPr indent="-6350" lvl="0" marL="228600" rtl="0" algn="l">
              <a:lnSpc>
                <a:spcPct val="120000"/>
              </a:lnSpc>
              <a:spcBef>
                <a:spcPts val="1000"/>
              </a:spcBef>
              <a:spcAft>
                <a:spcPts val="0"/>
              </a:spcAft>
              <a:buClr>
                <a:schemeClr val="lt1"/>
              </a:buClr>
              <a:buSzPts val="3500"/>
              <a:buNone/>
            </a:pPr>
            <a:r>
              <a:t/>
            </a:r>
            <a:endParaRPr sz="2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22"/>
          <p:cNvPicPr preferRelativeResize="0"/>
          <p:nvPr/>
        </p:nvPicPr>
        <p:blipFill>
          <a:blip r:embed="rId3">
            <a:alphaModFix/>
          </a:blip>
          <a:stretch>
            <a:fillRect/>
          </a:stretch>
        </p:blipFill>
        <p:spPr>
          <a:xfrm>
            <a:off x="1424300" y="291275"/>
            <a:ext cx="9699475" cy="6039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PROBLEM STATEMENT:</a:t>
            </a:r>
            <a:endParaRPr/>
          </a:p>
        </p:txBody>
      </p:sp>
      <p:sp>
        <p:nvSpPr>
          <p:cNvPr id="260" name="Google Shape;260;p23"/>
          <p:cNvSpPr txBox="1"/>
          <p:nvPr>
            <p:ph idx="1" type="body"/>
          </p:nvPr>
        </p:nvSpPr>
        <p:spPr>
          <a:xfrm>
            <a:off x="1141412" y="2249487"/>
            <a:ext cx="9905999" cy="290836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500"/>
              <a:buFont typeface="Arial"/>
              <a:buChar char="•"/>
            </a:pPr>
            <a:r>
              <a:rPr b="0" i="0" lang="en-US" sz="2800">
                <a:latin typeface="Times New Roman"/>
                <a:ea typeface="Times New Roman"/>
                <a:cs typeface="Times New Roman"/>
                <a:sym typeface="Times New Roman"/>
              </a:rPr>
              <a:t>Multimodal recommendation systems often require varying model sizes to balance performance and computational cost. Training separate models for each configuration results in high costs and inefficiency. The challenge is to develop a train-once solution that can deploy models of different sizes without additional training.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OBJECTIVE(S):</a:t>
            </a:r>
            <a:endParaRPr/>
          </a:p>
        </p:txBody>
      </p:sp>
      <p:sp>
        <p:nvSpPr>
          <p:cNvPr id="266" name="Google Shape;266;p2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500"/>
              <a:buChar char="•"/>
            </a:pPr>
            <a:r>
              <a:rPr lang="en-US" sz="2800">
                <a:latin typeface="Times New Roman"/>
                <a:ea typeface="Times New Roman"/>
                <a:cs typeface="Times New Roman"/>
                <a:sym typeface="Times New Roman"/>
              </a:rPr>
              <a:t>To create a lightweight multimodal recommendation framework (fMRLRec) that integrates language and vision data and allows for efficient training of models at multiple granularities, reducing memory and computational requirements.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CONTRIBUTIONS:</a:t>
            </a:r>
            <a:endParaRPr/>
          </a:p>
        </p:txBody>
      </p:sp>
      <p:sp>
        <p:nvSpPr>
          <p:cNvPr id="272" name="Google Shape;272;p2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500"/>
              <a:buChar char="•"/>
            </a:pPr>
            <a:r>
              <a:rPr b="0" i="0" lang="en-US" sz="2800">
                <a:latin typeface="Times New Roman"/>
                <a:ea typeface="Times New Roman"/>
                <a:cs typeface="Times New Roman"/>
                <a:sym typeface="Times New Roman"/>
              </a:rPr>
              <a:t>1. Introduces fMRLRec, a framework that trains models of different sizes in one session.</a:t>
            </a:r>
            <a:endParaRPr/>
          </a:p>
          <a:p>
            <a:pPr indent="-228600" lvl="0" marL="228600" rtl="0" algn="l">
              <a:lnSpc>
                <a:spcPct val="120000"/>
              </a:lnSpc>
              <a:spcBef>
                <a:spcPts val="1000"/>
              </a:spcBef>
              <a:spcAft>
                <a:spcPts val="0"/>
              </a:spcAft>
              <a:buClr>
                <a:schemeClr val="lt1"/>
              </a:buClr>
              <a:buSzPts val="3500"/>
              <a:buChar char="•"/>
            </a:pPr>
            <a:r>
              <a:rPr b="0" i="0" lang="en-US" sz="2800">
                <a:latin typeface="Times New Roman"/>
                <a:ea typeface="Times New Roman"/>
                <a:cs typeface="Times New Roman"/>
                <a:sym typeface="Times New Roman"/>
              </a:rPr>
              <a:t>2. Embeds smaller weights and activations into larger models, reducing memory costs.</a:t>
            </a:r>
            <a:endParaRPr/>
          </a:p>
          <a:p>
            <a:pPr indent="-228600" lvl="0" marL="228600" rtl="0" algn="l">
              <a:lnSpc>
                <a:spcPct val="120000"/>
              </a:lnSpc>
              <a:spcBef>
                <a:spcPts val="1000"/>
              </a:spcBef>
              <a:spcAft>
                <a:spcPts val="0"/>
              </a:spcAft>
              <a:buClr>
                <a:schemeClr val="lt1"/>
              </a:buClr>
              <a:buSzPts val="3500"/>
              <a:buChar char="•"/>
            </a:pPr>
            <a:r>
              <a:rPr b="0" i="0" lang="en-US" sz="2800">
                <a:latin typeface="Times New Roman"/>
                <a:ea typeface="Times New Roman"/>
                <a:cs typeface="Times New Roman"/>
                <a:sym typeface="Times New Roman"/>
              </a:rPr>
              <a:t>3. Outperforms baseline methods in efficiency and performance across multiple benchmark datasets.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METHODOLOGY APPLIED:</a:t>
            </a:r>
            <a:endParaRPr/>
          </a:p>
        </p:txBody>
      </p:sp>
      <p:sp>
        <p:nvSpPr>
          <p:cNvPr id="278" name="Google Shape;278;p2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20000"/>
              </a:lnSpc>
              <a:spcBef>
                <a:spcPts val="0"/>
              </a:spcBef>
              <a:spcAft>
                <a:spcPts val="0"/>
              </a:spcAft>
              <a:buClr>
                <a:schemeClr val="lt1"/>
              </a:buClr>
              <a:buSzPct val="125000"/>
              <a:buChar char="•"/>
            </a:pPr>
            <a:r>
              <a:rPr b="0" i="0" lang="en-US" sz="2800">
                <a:latin typeface="Times New Roman"/>
                <a:ea typeface="Times New Roman"/>
                <a:cs typeface="Times New Roman"/>
                <a:sym typeface="Times New Roman"/>
              </a:rPr>
              <a:t>Multimodal Sequential Recommendation: Integration of language and image data.</a:t>
            </a:r>
            <a:endParaRPr/>
          </a:p>
          <a:p>
            <a:pPr indent="-228600" lvl="0" marL="228600" rtl="0" algn="l">
              <a:lnSpc>
                <a:spcPct val="120000"/>
              </a:lnSpc>
              <a:spcBef>
                <a:spcPts val="1000"/>
              </a:spcBef>
              <a:spcAft>
                <a:spcPts val="0"/>
              </a:spcAft>
              <a:buClr>
                <a:schemeClr val="lt1"/>
              </a:buClr>
              <a:buSzPct val="125000"/>
              <a:buChar char="•"/>
            </a:pPr>
            <a:r>
              <a:rPr b="0" i="0" lang="en-US" sz="2800">
                <a:latin typeface="Times New Roman"/>
                <a:ea typeface="Times New Roman"/>
                <a:cs typeface="Times New Roman"/>
                <a:sym typeface="Times New Roman"/>
              </a:rPr>
              <a:t>fMRLRec Framework: Embedding smaller models into larger ones to reduce computational costs.</a:t>
            </a:r>
            <a:endParaRPr/>
          </a:p>
          <a:p>
            <a:pPr indent="-228600" lvl="0" marL="228600" rtl="0" algn="l">
              <a:lnSpc>
                <a:spcPct val="120000"/>
              </a:lnSpc>
              <a:spcBef>
                <a:spcPts val="1000"/>
              </a:spcBef>
              <a:spcAft>
                <a:spcPts val="0"/>
              </a:spcAft>
              <a:buClr>
                <a:schemeClr val="lt1"/>
              </a:buClr>
              <a:buSzPct val="125000"/>
              <a:buChar char="•"/>
            </a:pPr>
            <a:r>
              <a:rPr b="0" i="0" lang="en-US" sz="2800">
                <a:latin typeface="Times New Roman"/>
                <a:ea typeface="Times New Roman"/>
                <a:cs typeface="Times New Roman"/>
                <a:sym typeface="Times New Roman"/>
              </a:rPr>
              <a:t>Linear Recurrent Units (LRU): Used for sequential processing, balancing efficiency and accuracy.</a:t>
            </a:r>
            <a:endParaRPr/>
          </a:p>
          <a:p>
            <a:pPr indent="-228600" lvl="0" marL="228600" rtl="0" algn="l">
              <a:lnSpc>
                <a:spcPct val="120000"/>
              </a:lnSpc>
              <a:spcBef>
                <a:spcPts val="1000"/>
              </a:spcBef>
              <a:spcAft>
                <a:spcPts val="0"/>
              </a:spcAft>
              <a:buClr>
                <a:schemeClr val="lt1"/>
              </a:buClr>
              <a:buSzPct val="125000"/>
              <a:buChar char="•"/>
            </a:pPr>
            <a:r>
              <a:rPr b="0" i="0" lang="en-US" sz="2800">
                <a:latin typeface="Times New Roman"/>
                <a:ea typeface="Times New Roman"/>
                <a:cs typeface="Times New Roman"/>
                <a:sym typeface="Times New Roman"/>
              </a:rPr>
              <a:t>Train Once, Deploy Anywhere: A single training session that allows multiple models to be deployed at different granularities.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RESULTS:</a:t>
            </a:r>
            <a:endParaRPr/>
          </a:p>
        </p:txBody>
      </p:sp>
      <p:sp>
        <p:nvSpPr>
          <p:cNvPr id="284" name="Google Shape;284;p27"/>
          <p:cNvSpPr txBox="1"/>
          <p:nvPr>
            <p:ph idx="1" type="body"/>
          </p:nvPr>
        </p:nvSpPr>
        <p:spPr>
          <a:xfrm>
            <a:off x="677334" y="2160590"/>
            <a:ext cx="8596668" cy="3832492"/>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500"/>
              <a:buFont typeface="Arial"/>
              <a:buChar char="•"/>
            </a:pPr>
            <a:r>
              <a:rPr b="1" i="0" lang="en-US" sz="2000">
                <a:latin typeface="Times New Roman"/>
                <a:ea typeface="Times New Roman"/>
                <a:cs typeface="Times New Roman"/>
                <a:sym typeface="Times New Roman"/>
              </a:rPr>
              <a:t>fMRLRec demonstrated superior performance on several benchmarks, including NDCG and Recall metrics. On average, it outperformed the second-best model by 17.98%, and showed significant gains in sparse datasets. It achieved notable parameter savings while maintaining model performance.</a:t>
            </a:r>
            <a:endParaRPr/>
          </a:p>
          <a:p>
            <a:pPr indent="0" lvl="0" marL="0" rtl="0" algn="l">
              <a:lnSpc>
                <a:spcPct val="120000"/>
              </a:lnSpc>
              <a:spcBef>
                <a:spcPts val="1000"/>
              </a:spcBef>
              <a:spcAft>
                <a:spcPts val="0"/>
              </a:spcAft>
              <a:buClr>
                <a:schemeClr val="lt1"/>
              </a:buClr>
              <a:buSzPts val="2500"/>
              <a:buNone/>
            </a:pPr>
            <a:r>
              <a:t/>
            </a:r>
            <a:endParaRPr b="0" i="0" sz="2000">
              <a:solidFill>
                <a:srgbClr val="1F1F1F"/>
              </a:solidFill>
              <a:latin typeface="Times New Roman"/>
              <a:ea typeface="Times New Roman"/>
              <a:cs typeface="Times New Roman"/>
              <a:sym typeface="Times New Roman"/>
            </a:endParaRPr>
          </a:p>
          <a:p>
            <a:pPr indent="-69850" lvl="0" marL="228600" rtl="0" algn="l">
              <a:lnSpc>
                <a:spcPct val="120000"/>
              </a:lnSpc>
              <a:spcBef>
                <a:spcPts val="1000"/>
              </a:spcBef>
              <a:spcAft>
                <a:spcPts val="0"/>
              </a:spcAft>
              <a:buClr>
                <a:schemeClr val="lt1"/>
              </a:buClr>
              <a:buSzPts val="2500"/>
              <a:buNone/>
            </a:pPr>
            <a:r>
              <a:t/>
            </a:r>
            <a:endParaRPr sz="2000">
              <a:latin typeface="Times New Roman"/>
              <a:ea typeface="Times New Roman"/>
              <a:cs typeface="Times New Roman"/>
              <a:sym typeface="Times New Roman"/>
            </a:endParaRPr>
          </a:p>
        </p:txBody>
      </p:sp>
      <p:pic>
        <p:nvPicPr>
          <p:cNvPr descr="image.png" id="285" name="Google Shape;285;p27"/>
          <p:cNvPicPr preferRelativeResize="0"/>
          <p:nvPr/>
        </p:nvPicPr>
        <p:blipFill rotWithShape="1">
          <a:blip r:embed="rId3">
            <a:alphaModFix/>
          </a:blip>
          <a:srcRect b="0" l="0" r="0" t="0"/>
          <a:stretch/>
        </p:blipFill>
        <p:spPr>
          <a:xfrm>
            <a:off x="961039" y="4076836"/>
            <a:ext cx="4572000" cy="2743200"/>
          </a:xfrm>
          <a:prstGeom prst="rect">
            <a:avLst/>
          </a:prstGeom>
          <a:noFill/>
          <a:ln>
            <a:noFill/>
          </a:ln>
        </p:spPr>
      </p:pic>
      <p:pic>
        <p:nvPicPr>
          <p:cNvPr id="286" name="Google Shape;286;p27"/>
          <p:cNvPicPr preferRelativeResize="0"/>
          <p:nvPr/>
        </p:nvPicPr>
        <p:blipFill rotWithShape="1">
          <a:blip r:embed="rId4">
            <a:alphaModFix/>
          </a:blip>
          <a:srcRect b="0" l="0" r="0" t="0"/>
          <a:stretch/>
        </p:blipFill>
        <p:spPr>
          <a:xfrm>
            <a:off x="5746747" y="4076836"/>
            <a:ext cx="4664599" cy="27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