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81" r:id="rId3"/>
    <p:sldId id="259" r:id="rId4"/>
    <p:sldId id="262" r:id="rId5"/>
    <p:sldId id="278" r:id="rId6"/>
    <p:sldId id="263" r:id="rId7"/>
    <p:sldId id="264" r:id="rId8"/>
    <p:sldId id="265" r:id="rId9"/>
    <p:sldId id="282" r:id="rId10"/>
    <p:sldId id="271" r:id="rId11"/>
    <p:sldId id="274" r:id="rId12"/>
    <p:sldId id="279" r:id="rId13"/>
    <p:sldId id="261" r:id="rId14"/>
  </p:sldIdLst>
  <p:sldSz cx="9144000" cy="6858000" type="screen4x3"/>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C93E6B-F14B-4BDE-BFD4-CFBB10ACE532}" type="datetimeFigureOut">
              <a:rPr lang="kn-IN" smtClean="0"/>
              <a:pPr/>
              <a:t>24-02-12</a:t>
            </a:fld>
            <a:endParaRPr lang="k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B1D257-2962-4857-B1BA-17EB3D7A214C}" type="slidenum">
              <a:rPr lang="kn-IN" smtClean="0"/>
              <a:pPr/>
              <a:t>‹#›</a:t>
            </a:fld>
            <a:endParaRPr lang="k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kn-IN" smtClean="0"/>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717817-B5E2-4887-9719-1EF23DE44F8C}"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1</a:t>
            </a:r>
            <a:r>
              <a:rPr lang="en-US" baseline="30000" smtClean="0"/>
              <a:t>st</a:t>
            </a:r>
            <a:r>
              <a:rPr lang="en-US" smtClean="0"/>
              <a:t> of al coming to definition of group commn. Sys..</a:t>
            </a:r>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607DB8-1159-40F9-ABC7-8F28B055F893}"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E6EA24EE-53E5-41E6-91FA-0A9E62A446AB}" type="slidenum">
              <a:rPr lang="en-US" smtClean="0"/>
              <a:pPr/>
              <a:t>10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smtClean="0"/>
          </a:p>
        </p:txBody>
      </p:sp>
      <p:sp>
        <p:nvSpPr>
          <p:cNvPr id="4" name="Slide Number Placeholder 3"/>
          <p:cNvSpPr>
            <a:spLocks noGrp="1"/>
          </p:cNvSpPr>
          <p:nvPr>
            <p:ph type="sldNum" sz="quarter" idx="10"/>
          </p:nvPr>
        </p:nvSpPr>
        <p:spPr/>
        <p:txBody>
          <a:bodyPr/>
          <a:lstStyle/>
          <a:p>
            <a:fld id="{7835F552-85A0-4893-AF90-1D31932B421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k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kn-IN"/>
          </a:p>
        </p:txBody>
      </p:sp>
      <p:sp>
        <p:nvSpPr>
          <p:cNvPr id="4" name="Date Placeholder 3"/>
          <p:cNvSpPr>
            <a:spLocks noGrp="1"/>
          </p:cNvSpPr>
          <p:nvPr>
            <p:ph type="dt" sz="half" idx="10"/>
          </p:nvPr>
        </p:nvSpPr>
        <p:spPr/>
        <p:txBody>
          <a:bodyPr/>
          <a:lstStyle/>
          <a:p>
            <a:fld id="{9C05035B-93F8-4B7F-8092-D39C7406E236}" type="datetimeFigureOut">
              <a:rPr lang="kn-IN" smtClean="0"/>
              <a:pPr/>
              <a:t>24-02-12</a:t>
            </a:fld>
            <a:endParaRPr lang="kn-IN"/>
          </a:p>
        </p:txBody>
      </p:sp>
      <p:sp>
        <p:nvSpPr>
          <p:cNvPr id="5" name="Footer Placeholder 4"/>
          <p:cNvSpPr>
            <a:spLocks noGrp="1"/>
          </p:cNvSpPr>
          <p:nvPr>
            <p:ph type="ftr" sz="quarter" idx="11"/>
          </p:nvPr>
        </p:nvSpPr>
        <p:spPr/>
        <p:txBody>
          <a:bodyPr/>
          <a:lstStyle/>
          <a:p>
            <a:endParaRPr lang="kn-IN"/>
          </a:p>
        </p:txBody>
      </p:sp>
      <p:sp>
        <p:nvSpPr>
          <p:cNvPr id="6" name="Slide Number Placeholder 5"/>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k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4" name="Date Placeholder 3"/>
          <p:cNvSpPr>
            <a:spLocks noGrp="1"/>
          </p:cNvSpPr>
          <p:nvPr>
            <p:ph type="dt" sz="half" idx="10"/>
          </p:nvPr>
        </p:nvSpPr>
        <p:spPr/>
        <p:txBody>
          <a:bodyPr/>
          <a:lstStyle/>
          <a:p>
            <a:fld id="{9C05035B-93F8-4B7F-8092-D39C7406E236}" type="datetimeFigureOut">
              <a:rPr lang="kn-IN" smtClean="0"/>
              <a:pPr/>
              <a:t>24-02-12</a:t>
            </a:fld>
            <a:endParaRPr lang="kn-IN"/>
          </a:p>
        </p:txBody>
      </p:sp>
      <p:sp>
        <p:nvSpPr>
          <p:cNvPr id="5" name="Footer Placeholder 4"/>
          <p:cNvSpPr>
            <a:spLocks noGrp="1"/>
          </p:cNvSpPr>
          <p:nvPr>
            <p:ph type="ftr" sz="quarter" idx="11"/>
          </p:nvPr>
        </p:nvSpPr>
        <p:spPr/>
        <p:txBody>
          <a:bodyPr/>
          <a:lstStyle/>
          <a:p>
            <a:endParaRPr lang="kn-IN"/>
          </a:p>
        </p:txBody>
      </p:sp>
      <p:sp>
        <p:nvSpPr>
          <p:cNvPr id="6" name="Slide Number Placeholder 5"/>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k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4" name="Date Placeholder 3"/>
          <p:cNvSpPr>
            <a:spLocks noGrp="1"/>
          </p:cNvSpPr>
          <p:nvPr>
            <p:ph type="dt" sz="half" idx="10"/>
          </p:nvPr>
        </p:nvSpPr>
        <p:spPr/>
        <p:txBody>
          <a:bodyPr/>
          <a:lstStyle/>
          <a:p>
            <a:fld id="{9C05035B-93F8-4B7F-8092-D39C7406E236}" type="datetimeFigureOut">
              <a:rPr lang="kn-IN" smtClean="0"/>
              <a:pPr/>
              <a:t>24-02-12</a:t>
            </a:fld>
            <a:endParaRPr lang="kn-IN"/>
          </a:p>
        </p:txBody>
      </p:sp>
      <p:sp>
        <p:nvSpPr>
          <p:cNvPr id="5" name="Footer Placeholder 4"/>
          <p:cNvSpPr>
            <a:spLocks noGrp="1"/>
          </p:cNvSpPr>
          <p:nvPr>
            <p:ph type="ftr" sz="quarter" idx="11"/>
          </p:nvPr>
        </p:nvSpPr>
        <p:spPr/>
        <p:txBody>
          <a:bodyPr/>
          <a:lstStyle/>
          <a:p>
            <a:endParaRPr lang="kn-IN"/>
          </a:p>
        </p:txBody>
      </p:sp>
      <p:sp>
        <p:nvSpPr>
          <p:cNvPr id="6" name="Slide Number Placeholder 5"/>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k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4" name="Date Placeholder 3"/>
          <p:cNvSpPr>
            <a:spLocks noGrp="1"/>
          </p:cNvSpPr>
          <p:nvPr>
            <p:ph type="dt" sz="half" idx="10"/>
          </p:nvPr>
        </p:nvSpPr>
        <p:spPr/>
        <p:txBody>
          <a:bodyPr/>
          <a:lstStyle/>
          <a:p>
            <a:fld id="{9C05035B-93F8-4B7F-8092-D39C7406E236}" type="datetimeFigureOut">
              <a:rPr lang="kn-IN" smtClean="0"/>
              <a:pPr/>
              <a:t>24-02-12</a:t>
            </a:fld>
            <a:endParaRPr lang="kn-IN"/>
          </a:p>
        </p:txBody>
      </p:sp>
      <p:sp>
        <p:nvSpPr>
          <p:cNvPr id="5" name="Footer Placeholder 4"/>
          <p:cNvSpPr>
            <a:spLocks noGrp="1"/>
          </p:cNvSpPr>
          <p:nvPr>
            <p:ph type="ftr" sz="quarter" idx="11"/>
          </p:nvPr>
        </p:nvSpPr>
        <p:spPr/>
        <p:txBody>
          <a:bodyPr/>
          <a:lstStyle/>
          <a:p>
            <a:endParaRPr lang="kn-IN"/>
          </a:p>
        </p:txBody>
      </p:sp>
      <p:sp>
        <p:nvSpPr>
          <p:cNvPr id="6" name="Slide Number Placeholder 5"/>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k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05035B-93F8-4B7F-8092-D39C7406E236}" type="datetimeFigureOut">
              <a:rPr lang="kn-IN" smtClean="0"/>
              <a:pPr/>
              <a:t>24-02-12</a:t>
            </a:fld>
            <a:endParaRPr lang="kn-IN"/>
          </a:p>
        </p:txBody>
      </p:sp>
      <p:sp>
        <p:nvSpPr>
          <p:cNvPr id="5" name="Footer Placeholder 4"/>
          <p:cNvSpPr>
            <a:spLocks noGrp="1"/>
          </p:cNvSpPr>
          <p:nvPr>
            <p:ph type="ftr" sz="quarter" idx="11"/>
          </p:nvPr>
        </p:nvSpPr>
        <p:spPr/>
        <p:txBody>
          <a:bodyPr/>
          <a:lstStyle/>
          <a:p>
            <a:endParaRPr lang="kn-IN"/>
          </a:p>
        </p:txBody>
      </p:sp>
      <p:sp>
        <p:nvSpPr>
          <p:cNvPr id="6" name="Slide Number Placeholder 5"/>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k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5" name="Date Placeholder 4"/>
          <p:cNvSpPr>
            <a:spLocks noGrp="1"/>
          </p:cNvSpPr>
          <p:nvPr>
            <p:ph type="dt" sz="half" idx="10"/>
          </p:nvPr>
        </p:nvSpPr>
        <p:spPr/>
        <p:txBody>
          <a:bodyPr/>
          <a:lstStyle/>
          <a:p>
            <a:fld id="{9C05035B-93F8-4B7F-8092-D39C7406E236}" type="datetimeFigureOut">
              <a:rPr lang="kn-IN" smtClean="0"/>
              <a:pPr/>
              <a:t>24-02-12</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k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7" name="Date Placeholder 6"/>
          <p:cNvSpPr>
            <a:spLocks noGrp="1"/>
          </p:cNvSpPr>
          <p:nvPr>
            <p:ph type="dt" sz="half" idx="10"/>
          </p:nvPr>
        </p:nvSpPr>
        <p:spPr/>
        <p:txBody>
          <a:bodyPr/>
          <a:lstStyle/>
          <a:p>
            <a:fld id="{9C05035B-93F8-4B7F-8092-D39C7406E236}" type="datetimeFigureOut">
              <a:rPr lang="kn-IN" smtClean="0"/>
              <a:pPr/>
              <a:t>24-02-12</a:t>
            </a:fld>
            <a:endParaRPr lang="kn-IN"/>
          </a:p>
        </p:txBody>
      </p:sp>
      <p:sp>
        <p:nvSpPr>
          <p:cNvPr id="8" name="Footer Placeholder 7"/>
          <p:cNvSpPr>
            <a:spLocks noGrp="1"/>
          </p:cNvSpPr>
          <p:nvPr>
            <p:ph type="ftr" sz="quarter" idx="11"/>
          </p:nvPr>
        </p:nvSpPr>
        <p:spPr/>
        <p:txBody>
          <a:bodyPr/>
          <a:lstStyle/>
          <a:p>
            <a:endParaRPr lang="kn-IN"/>
          </a:p>
        </p:txBody>
      </p:sp>
      <p:sp>
        <p:nvSpPr>
          <p:cNvPr id="9" name="Slide Number Placeholder 8"/>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kn-IN"/>
          </a:p>
        </p:txBody>
      </p:sp>
      <p:sp>
        <p:nvSpPr>
          <p:cNvPr id="3" name="Date Placeholder 2"/>
          <p:cNvSpPr>
            <a:spLocks noGrp="1"/>
          </p:cNvSpPr>
          <p:nvPr>
            <p:ph type="dt" sz="half" idx="10"/>
          </p:nvPr>
        </p:nvSpPr>
        <p:spPr/>
        <p:txBody>
          <a:bodyPr/>
          <a:lstStyle/>
          <a:p>
            <a:fld id="{9C05035B-93F8-4B7F-8092-D39C7406E236}" type="datetimeFigureOut">
              <a:rPr lang="kn-IN" smtClean="0"/>
              <a:pPr/>
              <a:t>24-02-12</a:t>
            </a:fld>
            <a:endParaRPr lang="kn-IN"/>
          </a:p>
        </p:txBody>
      </p:sp>
      <p:sp>
        <p:nvSpPr>
          <p:cNvPr id="4" name="Footer Placeholder 3"/>
          <p:cNvSpPr>
            <a:spLocks noGrp="1"/>
          </p:cNvSpPr>
          <p:nvPr>
            <p:ph type="ftr" sz="quarter" idx="11"/>
          </p:nvPr>
        </p:nvSpPr>
        <p:spPr/>
        <p:txBody>
          <a:bodyPr/>
          <a:lstStyle/>
          <a:p>
            <a:endParaRPr lang="kn-IN"/>
          </a:p>
        </p:txBody>
      </p:sp>
      <p:sp>
        <p:nvSpPr>
          <p:cNvPr id="5" name="Slide Number Placeholder 4"/>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5035B-93F8-4B7F-8092-D39C7406E236}" type="datetimeFigureOut">
              <a:rPr lang="kn-IN" smtClean="0"/>
              <a:pPr/>
              <a:t>24-02-12</a:t>
            </a:fld>
            <a:endParaRPr lang="kn-IN"/>
          </a:p>
        </p:txBody>
      </p:sp>
      <p:sp>
        <p:nvSpPr>
          <p:cNvPr id="3" name="Footer Placeholder 2"/>
          <p:cNvSpPr>
            <a:spLocks noGrp="1"/>
          </p:cNvSpPr>
          <p:nvPr>
            <p:ph type="ftr" sz="quarter" idx="11"/>
          </p:nvPr>
        </p:nvSpPr>
        <p:spPr/>
        <p:txBody>
          <a:bodyPr/>
          <a:lstStyle/>
          <a:p>
            <a:endParaRPr lang="kn-IN"/>
          </a:p>
        </p:txBody>
      </p:sp>
      <p:sp>
        <p:nvSpPr>
          <p:cNvPr id="4" name="Slide Number Placeholder 3"/>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k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05035B-93F8-4B7F-8092-D39C7406E236}" type="datetimeFigureOut">
              <a:rPr lang="kn-IN" smtClean="0"/>
              <a:pPr/>
              <a:t>24-02-12</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k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05035B-93F8-4B7F-8092-D39C7406E236}" type="datetimeFigureOut">
              <a:rPr lang="kn-IN" smtClean="0"/>
              <a:pPr/>
              <a:t>24-02-12</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517A42E9-BF54-46A0-9F0E-22A6F320E7B2}" type="slidenum">
              <a:rPr lang="kn-IN" smtClean="0"/>
              <a:pPr/>
              <a:t>‹#›</a:t>
            </a:fld>
            <a:endParaRPr lang="k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k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5035B-93F8-4B7F-8092-D39C7406E236}" type="datetimeFigureOut">
              <a:rPr lang="kn-IN" smtClean="0"/>
              <a:pPr/>
              <a:t>24-02-12</a:t>
            </a:fld>
            <a:endParaRPr lang="k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A42E9-BF54-46A0-9F0E-22A6F320E7B2}" type="slidenum">
              <a:rPr lang="kn-IN" smtClean="0"/>
              <a:pPr/>
              <a:t>‹#›</a:t>
            </a:fld>
            <a:endParaRPr lang="k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Grp="1" noChangeArrowheads="1"/>
          </p:cNvSpPr>
          <p:nvPr>
            <p:ph type="title"/>
          </p:nvPr>
        </p:nvSpPr>
        <p:spPr>
          <a:xfrm>
            <a:off x="96838" y="914400"/>
            <a:ext cx="8381999" cy="5715000"/>
          </a:xfrm>
        </p:spPr>
        <p:txBody>
          <a:bodyPr>
            <a:normAutofit fontScale="90000"/>
          </a:bodyPr>
          <a:lstStyle/>
          <a:p>
            <a:pPr algn="ctr" fontAlgn="auto">
              <a:spcAft>
                <a:spcPts val="0"/>
              </a:spcAft>
              <a:defRPr/>
            </a:pPr>
            <a:r>
              <a:rPr lang="en-US" sz="4900" b="1" dirty="0" smtClean="0">
                <a:latin typeface="Times New Roman" pitchFamily="18" charset="0"/>
                <a:cs typeface="Times New Roman" pitchFamily="18" charset="0"/>
              </a:rPr>
              <a:t>A Presentation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On</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Report Generation On Student Placement Management  System</a:t>
            </a:r>
            <a:r>
              <a:rPr lang="en-US" b="1" dirty="0" smtClean="0">
                <a:latin typeface="Monotype Corsiva" pitchFamily="66" charset="0"/>
              </a:rPr>
              <a:t/>
            </a:r>
            <a:br>
              <a:rPr lang="en-US" b="1" dirty="0" smtClean="0">
                <a:latin typeface="Monotype Corsiva" pitchFamily="66" charset="0"/>
              </a:rPr>
            </a:br>
            <a:r>
              <a:rPr lang="en-US" b="1" dirty="0" smtClean="0">
                <a:latin typeface="Monotype Corsiva" pitchFamily="66" charset="0"/>
              </a:rPr>
              <a:t/>
            </a:r>
            <a:br>
              <a:rPr lang="en-US" b="1" dirty="0" smtClean="0">
                <a:latin typeface="Monotype Corsiva" pitchFamily="66" charset="0"/>
              </a:rPr>
            </a:br>
            <a:r>
              <a:rPr lang="en-US" b="1" dirty="0" smtClean="0">
                <a:latin typeface="Monotype Corsiva" pitchFamily="66" charset="0"/>
              </a:rPr>
              <a:t>            		</a:t>
            </a:r>
            <a:r>
              <a:rPr lang="en-US" sz="2700" b="1" dirty="0" smtClean="0">
                <a:latin typeface="Times New Roman" pitchFamily="18" charset="0"/>
                <a:cs typeface="Times New Roman" pitchFamily="18" charset="0"/>
              </a:rPr>
              <a:t>By,</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Naveen Kulkarni</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1NH09MCA53</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MCA ‘A’</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NHCE</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Bangalore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229600" cy="5791200"/>
          </a:xfrm>
        </p:spPr>
        <p:txBody>
          <a:bodyPr>
            <a:noAutofit/>
          </a:bodyPr>
          <a:lstStyle/>
          <a:p>
            <a:pPr algn="just">
              <a:buNone/>
            </a:pPr>
            <a:r>
              <a:rPr lang="en-US" sz="2800" b="1" dirty="0" smtClean="0">
                <a:latin typeface="Times New Roman" pitchFamily="18" charset="0"/>
                <a:cs typeface="Times New Roman" pitchFamily="18" charset="0"/>
              </a:rPr>
              <a:t>      Reports</a:t>
            </a:r>
            <a:endParaRPr lang="en-AU" sz="2800" b="1" dirty="0" smtClean="0">
              <a:latin typeface="Times New Roman" pitchFamily="18" charset="0"/>
              <a:cs typeface="Times New Roman" pitchFamily="18" charset="0"/>
            </a:endParaRPr>
          </a:p>
          <a:p>
            <a:pPr lvl="1" algn="just">
              <a:buFont typeface="Wingdings" pitchFamily="2" charset="2"/>
              <a:buChar char="Ø"/>
            </a:pPr>
            <a:r>
              <a:rPr lang="en-AU" sz="2400" dirty="0" smtClean="0">
                <a:latin typeface="Times New Roman" pitchFamily="18" charset="0"/>
                <a:cs typeface="Times New Roman" pitchFamily="18" charset="0"/>
              </a:rPr>
              <a:t>The proposed system will enable custom reporting, but will also be delivered with a set of base level reports to assist workload and stakeholder needs across the Placement process. By utilising the University’s Reporting Framework, the proposed system will enable authorised Users (those with access to the relevant reporting folders) the ability to run the reports, and to create custom reports tailored for local needs.</a:t>
            </a:r>
          </a:p>
          <a:p>
            <a:pPr lvl="1" algn="just">
              <a:buFont typeface="Wingdings" pitchFamily="2" charset="2"/>
              <a:buChar char="Ø"/>
            </a:pPr>
            <a:r>
              <a:rPr lang="en-AU" sz="2400" dirty="0" smtClean="0">
                <a:latin typeface="Times New Roman" pitchFamily="18" charset="0"/>
                <a:cs typeface="Times New Roman" pitchFamily="18" charset="0"/>
              </a:rPr>
              <a:t>Date wise test schedule, company wise test schedule, eligible students, shortlisted students in written test, student offered by </a:t>
            </a:r>
            <a:r>
              <a:rPr lang="en-AU" sz="2400" dirty="0" smtClean="0">
                <a:latin typeface="Times New Roman" pitchFamily="18" charset="0"/>
                <a:cs typeface="Times New Roman" pitchFamily="18" charset="0"/>
              </a:rPr>
              <a:t>companies</a:t>
            </a:r>
            <a:r>
              <a:rPr lang="en-AU" sz="2400" dirty="0" smtClean="0">
                <a:latin typeface="Times New Roman" pitchFamily="18" charset="0"/>
                <a:cs typeface="Times New Roman" pitchFamily="18" charset="0"/>
              </a:rPr>
              <a:t>,etc</a:t>
            </a:r>
            <a:r>
              <a:rPr lang="en-AU"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1" algn="just">
              <a:buFont typeface="Wingdings" pitchFamily="2" charset="2"/>
              <a:buChar char="Ø"/>
            </a:pPr>
            <a:r>
              <a:rPr lang="en-US" sz="2400" dirty="0" smtClean="0">
                <a:latin typeface="Times New Roman" pitchFamily="18" charset="0"/>
                <a:cs typeface="Times New Roman" pitchFamily="18" charset="0"/>
              </a:rPr>
              <a:t>The charts and reports graphs can be created </a:t>
            </a:r>
            <a:r>
              <a:rPr lang="en-US" sz="2400" dirty="0" smtClean="0">
                <a:latin typeface="Times New Roman" pitchFamily="18" charset="0"/>
                <a:cs typeface="Times New Roman" pitchFamily="18" charset="0"/>
              </a:rPr>
              <a:t>.</a:t>
            </a:r>
          </a:p>
          <a:p>
            <a:pPr lvl="1" algn="just">
              <a:buFont typeface="Wingdings" pitchFamily="2" charset="2"/>
              <a:buChar char="Ø"/>
            </a:pPr>
            <a:r>
              <a:rPr lang="en-US" sz="2400" dirty="0" smtClean="0">
                <a:latin typeface="Times New Roman" pitchFamily="18" charset="0"/>
                <a:cs typeface="Times New Roman" pitchFamily="18" charset="0"/>
              </a:rPr>
              <a:t>Exploring reports into excel .Viewing students CV.</a:t>
            </a:r>
          </a:p>
          <a:p>
            <a:pPr lvl="1" algn="just">
              <a:buFont typeface="Wingdings" pitchFamily="2" charset="2"/>
              <a:buChar char="Ø"/>
            </a:pPr>
            <a:r>
              <a:rPr lang="en-US" sz="2400" dirty="0" smtClean="0">
                <a:latin typeface="Times New Roman" pitchFamily="18" charset="0"/>
                <a:cs typeface="Times New Roman" pitchFamily="18" charset="0"/>
              </a:rPr>
              <a:t>Printing option on all the reports can be done.</a:t>
            </a:r>
          </a:p>
          <a:p>
            <a:pPr lvl="1" algn="just">
              <a:buNone/>
            </a:pPr>
            <a:endParaRPr lang="en-US" sz="2400" dirty="0" smtClean="0">
              <a:latin typeface="Times New Roman" pitchFamily="18" charset="0"/>
              <a:cs typeface="Times New Roman" pitchFamily="18" charset="0"/>
            </a:endParaRPr>
          </a:p>
          <a:p>
            <a:pPr algn="just">
              <a:buNone/>
            </a:pPr>
            <a:endParaRPr lang="en-AU" sz="2400" dirty="0">
              <a:latin typeface="Times New Roman" pitchFamily="18" charset="0"/>
              <a:cs typeface="Times New Roman" pitchFamily="18" charset="0"/>
            </a:endParaRPr>
          </a:p>
        </p:txBody>
      </p:sp>
      <p:sp>
        <p:nvSpPr>
          <p:cNvPr id="3" name="Title 2"/>
          <p:cNvSpPr>
            <a:spLocks noGrp="1"/>
          </p:cNvSpPr>
          <p:nvPr>
            <p:ph type="title"/>
          </p:nvPr>
        </p:nvSpPr>
        <p:spPr>
          <a:xfrm>
            <a:off x="381000" y="0"/>
            <a:ext cx="8229600" cy="1143000"/>
          </a:xfrm>
        </p:spPr>
        <p:txBody>
          <a:bodyPr>
            <a:normAutofit/>
          </a:bodyPr>
          <a:lstStyle/>
          <a:p>
            <a:r>
              <a:rPr lang="en-AU" sz="4000" b="1" dirty="0" smtClean="0">
                <a:latin typeface="Times New Roman" pitchFamily="18" charset="0"/>
                <a:cs typeface="Times New Roman" pitchFamily="18" charset="0"/>
              </a:rPr>
              <a:t>SMPS Functionality Overview</a:t>
            </a:r>
            <a:endParaRPr lang="en-AU" sz="40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Benefits to Students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447800"/>
            <a:ext cx="8229600" cy="4876800"/>
          </a:xfrm>
        </p:spPr>
        <p:txBody>
          <a:bodyPr>
            <a:noAutofit/>
          </a:bodyPr>
          <a:lstStyle/>
          <a:p>
            <a:pPr lvl="1" algn="just">
              <a:lnSpc>
                <a:spcPct val="110000"/>
              </a:lnSpc>
              <a:buFont typeface="Wingdings" pitchFamily="2" charset="2"/>
              <a:buChar char="Ø"/>
            </a:pPr>
            <a:r>
              <a:rPr lang="en-AU" sz="2400" dirty="0" smtClean="0">
                <a:latin typeface="Times New Roman" pitchFamily="18" charset="0"/>
                <a:cs typeface="Times New Roman" pitchFamily="18" charset="0"/>
              </a:rPr>
              <a:t>Improved teaching and learning outcomes and increased satisfaction from enhanced online learning tools and capabilities</a:t>
            </a:r>
            <a:r>
              <a:rPr lang="en-US" sz="2400" dirty="0" smtClean="0">
                <a:latin typeface="Times New Roman" pitchFamily="18" charset="0"/>
                <a:cs typeface="Times New Roman" pitchFamily="18" charset="0"/>
              </a:rPr>
              <a:t> and </a:t>
            </a:r>
            <a:r>
              <a:rPr lang="en-AU" sz="2400" dirty="0" smtClean="0">
                <a:latin typeface="Times New Roman" pitchFamily="18" charset="0"/>
                <a:cs typeface="Times New Roman" pitchFamily="18" charset="0"/>
              </a:rPr>
              <a:t>through consistent and effective placement lifecycle processes</a:t>
            </a:r>
            <a:endParaRPr lang="en-US" sz="2400" dirty="0" smtClean="0">
              <a:latin typeface="Times New Roman" pitchFamily="18" charset="0"/>
              <a:cs typeface="Times New Roman" pitchFamily="18" charset="0"/>
            </a:endParaRPr>
          </a:p>
          <a:p>
            <a:pPr lvl="1" algn="just">
              <a:lnSpc>
                <a:spcPct val="120000"/>
              </a:lnSpc>
              <a:buFont typeface="Wingdings" pitchFamily="2" charset="2"/>
              <a:buChar char="Ø"/>
            </a:pPr>
            <a:r>
              <a:rPr lang="en-AU" sz="2400" dirty="0" smtClean="0">
                <a:latin typeface="Times New Roman" pitchFamily="18" charset="0"/>
                <a:cs typeface="Times New Roman" pitchFamily="18" charset="0"/>
              </a:rPr>
              <a:t>Consistent look and feel to other key student administration activities, including myEnrolment, myGraduation and Student Portal</a:t>
            </a:r>
            <a:endParaRPr lang="en-US" sz="2400" dirty="0" smtClean="0">
              <a:latin typeface="Times New Roman" pitchFamily="18" charset="0"/>
              <a:cs typeface="Times New Roman" pitchFamily="18" charset="0"/>
            </a:endParaRPr>
          </a:p>
          <a:p>
            <a:pPr lvl="1" algn="just">
              <a:lnSpc>
                <a:spcPct val="120000"/>
              </a:lnSpc>
              <a:buFont typeface="Wingdings" pitchFamily="2" charset="2"/>
              <a:buChar char="Ø"/>
            </a:pPr>
            <a:r>
              <a:rPr lang="en-AU" sz="2400" dirty="0" smtClean="0">
                <a:latin typeface="Times New Roman" pitchFamily="18" charset="0"/>
                <a:cs typeface="Times New Roman" pitchFamily="18" charset="0"/>
              </a:rPr>
              <a:t>Significantly improved accessibility and availability (24 hours by 7 days per week)</a:t>
            </a:r>
          </a:p>
          <a:p>
            <a:pPr lvl="1" algn="just">
              <a:lnSpc>
                <a:spcPct val="120000"/>
              </a:lnSpc>
              <a:buFont typeface="Wingdings" pitchFamily="2" charset="2"/>
              <a:buChar char="Ø"/>
            </a:pPr>
            <a:r>
              <a:rPr lang="en-AU" sz="2400" dirty="0" smtClean="0">
                <a:latin typeface="Times New Roman" pitchFamily="18" charset="0"/>
                <a:cs typeface="Times New Roman" pitchFamily="18" charset="0"/>
              </a:rPr>
              <a:t>More targeted and better presentation of program and course information on the web for prospective students</a:t>
            </a:r>
          </a:p>
          <a:p>
            <a:pPr algn="just"/>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Review of literature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buNone/>
            </a:pPr>
            <a:r>
              <a:rPr lang="en-US" sz="24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Learning and prototyping:</a:t>
            </a:r>
          </a:p>
          <a:p>
            <a:pPr marL="0" indent="0" algn="just">
              <a:buNone/>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ASP</a:t>
            </a:r>
            <a:r>
              <a:rPr lang="en-US" sz="2400" dirty="0" smtClean="0">
                <a:latin typeface="Times New Roman" pitchFamily="18" charset="0"/>
                <a:cs typeface="Times New Roman" pitchFamily="18" charset="0"/>
              </a:rPr>
              <a:t>. Net learning.</a:t>
            </a:r>
          </a:p>
          <a:p>
            <a:pPr algn="just">
              <a:buFont typeface="Wingdings" pitchFamily="2" charset="2"/>
              <a:buChar char="Ø"/>
            </a:pPr>
            <a:r>
              <a:rPr lang="en-US" sz="2400" dirty="0" smtClean="0">
                <a:latin typeface="Times New Roman" pitchFamily="18" charset="0"/>
                <a:cs typeface="Times New Roman" pitchFamily="18" charset="0"/>
              </a:rPr>
              <a:t>All the ASP.net using c# related features like charts, tabs, listbox, </a:t>
            </a:r>
            <a:r>
              <a:rPr lang="en-US" sz="2400" dirty="0" smtClean="0">
                <a:latin typeface="Times New Roman" pitchFamily="18" charset="0"/>
                <a:cs typeface="Times New Roman" pitchFamily="18" charset="0"/>
              </a:rPr>
              <a:t>datagrid,dataset,datatable,databinding </a:t>
            </a:r>
            <a:r>
              <a:rPr lang="en-US" sz="2400" dirty="0" smtClean="0">
                <a:latin typeface="Times New Roman" pitchFamily="18" charset="0"/>
                <a:cs typeface="Times New Roman" pitchFamily="18" charset="0"/>
              </a:rPr>
              <a:t>with datagrid and listbox</a:t>
            </a:r>
            <a:r>
              <a:rPr lang="en-US" sz="2400" dirty="0" smtClean="0">
                <a:latin typeface="Times New Roman" pitchFamily="18" charset="0"/>
                <a:cs typeface="Times New Roman" pitchFamily="18" charset="0"/>
              </a:rPr>
              <a:t>.</a:t>
            </a:r>
          </a:p>
          <a:p>
            <a:pPr algn="just">
              <a:buFont typeface="Wingdings" pitchFamily="2" charset="2"/>
              <a:buChar char="Ø"/>
            </a:pPr>
            <a:r>
              <a:rPr lang="en-US" sz="2400" dirty="0" smtClean="0">
                <a:latin typeface="Times New Roman" pitchFamily="18" charset="0"/>
                <a:cs typeface="Times New Roman" pitchFamily="18" charset="0"/>
              </a:rPr>
              <a:t>MSsql Server (Management Studio)2008 </a:t>
            </a:r>
            <a:r>
              <a:rPr lang="en-US" sz="2400" dirty="0" smtClean="0">
                <a:latin typeface="Times New Roman" pitchFamily="18" charset="0"/>
                <a:cs typeface="Times New Roman" pitchFamily="18" charset="0"/>
              </a:rPr>
              <a:t>R2 .</a:t>
            </a:r>
          </a:p>
          <a:p>
            <a:pPr algn="just">
              <a:buFont typeface="Wingdings" pitchFamily="2" charset="2"/>
              <a:buChar char="Ø"/>
            </a:pPr>
            <a:r>
              <a:rPr lang="en-US" sz="2400" dirty="0" smtClean="0">
                <a:latin typeface="Times New Roman" pitchFamily="18" charset="0"/>
                <a:cs typeface="Times New Roman" pitchFamily="18" charset="0"/>
              </a:rPr>
              <a:t>Stored Procedure.</a:t>
            </a:r>
            <a:endParaRPr lang="en-US" sz="2400" dirty="0" smtClean="0">
              <a:latin typeface="Times New Roman" pitchFamily="18" charset="0"/>
              <a:cs typeface="Times New Roman" pitchFamily="18" charset="0"/>
            </a:endParaRPr>
          </a:p>
          <a:p>
            <a:pPr algn="just">
              <a:buFont typeface="Wingdings" pitchFamily="2" charset="2"/>
              <a:buChar char="ü"/>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49087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idx="1"/>
          </p:nvPr>
        </p:nvSpPr>
        <p:spPr>
          <a:xfrm>
            <a:off x="457200" y="762000"/>
            <a:ext cx="7772400" cy="4530725"/>
          </a:xfrm>
        </p:spPr>
        <p:txBody>
          <a:bodyPr rtlCol="0">
            <a:normAutofit/>
          </a:bodyPr>
          <a:lstStyle/>
          <a:p>
            <a:pPr marL="438912" indent="-320040" fontAlgn="auto">
              <a:spcBef>
                <a:spcPts val="0"/>
              </a:spcBef>
              <a:spcAft>
                <a:spcPts val="0"/>
              </a:spcAft>
              <a:buFont typeface="Wingdings" pitchFamily="2" charset="2"/>
              <a:buNone/>
              <a:defRPr/>
            </a:pPr>
            <a:endParaRPr lang="en-US" b="1" dirty="0" smtClean="0"/>
          </a:p>
          <a:p>
            <a:pPr marL="438912" indent="-320040" fontAlgn="auto">
              <a:spcBef>
                <a:spcPts val="0"/>
              </a:spcBef>
              <a:spcAft>
                <a:spcPts val="0"/>
              </a:spcAft>
              <a:buFont typeface="Wingdings" pitchFamily="2" charset="2"/>
              <a:buNone/>
              <a:defRPr/>
            </a:pPr>
            <a:endParaRPr lang="en-US" b="1" dirty="0" smtClean="0"/>
          </a:p>
          <a:p>
            <a:pPr marL="438912" indent="-320040" fontAlgn="auto">
              <a:spcBef>
                <a:spcPts val="0"/>
              </a:spcBef>
              <a:spcAft>
                <a:spcPts val="0"/>
              </a:spcAft>
              <a:buFont typeface="Wingdings" pitchFamily="2" charset="2"/>
              <a:buNone/>
              <a:defRPr/>
            </a:pPr>
            <a:endParaRPr lang="en-US" b="1" dirty="0" smtClean="0"/>
          </a:p>
          <a:p>
            <a:pPr marL="438912" indent="-320040" fontAlgn="auto">
              <a:spcBef>
                <a:spcPts val="0"/>
              </a:spcBef>
              <a:spcAft>
                <a:spcPts val="0"/>
              </a:spcAft>
              <a:buFont typeface="Wingdings" pitchFamily="2" charset="2"/>
              <a:buNone/>
              <a:defRPr/>
            </a:pPr>
            <a:endParaRPr lang="en-US" b="1" dirty="0" smtClean="0"/>
          </a:p>
          <a:p>
            <a:pPr marL="438912" indent="-320040" fontAlgn="auto">
              <a:spcBef>
                <a:spcPts val="0"/>
              </a:spcBef>
              <a:spcAft>
                <a:spcPts val="0"/>
              </a:spcAft>
              <a:buFont typeface="Wingdings" pitchFamily="2" charset="2"/>
              <a:buNone/>
              <a:defRPr/>
            </a:pPr>
            <a:r>
              <a:rPr lang="en-US" sz="4800" b="1" i="1" dirty="0" smtClean="0">
                <a:latin typeface="Monotype Corsiva" pitchFamily="66" charset="0"/>
              </a:rPr>
              <a:t>		         </a:t>
            </a:r>
            <a:r>
              <a:rPr lang="en-US" sz="6000" b="1" i="1" dirty="0" smtClean="0">
                <a:latin typeface="Monotype Corsiva" pitchFamily="66" charset="0"/>
              </a:rPr>
              <a:t>Thank You…</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067800" cy="4525963"/>
          </a:xfrm>
        </p:spPr>
        <p:txBody>
          <a:bodyPr/>
          <a:lstStyle/>
          <a:p>
            <a:pPr algn="just">
              <a:buNone/>
            </a:pPr>
            <a:r>
              <a:rPr lang="en-US" sz="4000" b="1" dirty="0" smtClean="0">
                <a:latin typeface="Times New Roman" pitchFamily="18" charset="0"/>
                <a:cs typeface="Times New Roman" pitchFamily="18" charset="0"/>
              </a:rPr>
              <a:t>Internal Guide	    External Guide</a:t>
            </a:r>
          </a:p>
          <a:p>
            <a:pPr algn="just">
              <a:buNone/>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Ms. Jyothika Giri		      Ms. Shruthi J.Prabhakar</a:t>
            </a:r>
          </a:p>
          <a:p>
            <a:pPr algn="just">
              <a:buNone/>
            </a:pPr>
            <a:r>
              <a:rPr lang="en-US" sz="2400" dirty="0" smtClean="0">
                <a:latin typeface="Times New Roman" pitchFamily="18" charset="0"/>
                <a:cs typeface="Times New Roman" pitchFamily="18" charset="0"/>
              </a:rPr>
              <a:t>     Asst. Professor	                  Sr.Software developer</a:t>
            </a:r>
          </a:p>
          <a:p>
            <a:pPr algn="just">
              <a:buNone/>
            </a:pPr>
            <a:r>
              <a:rPr lang="en-US" sz="2400" dirty="0" smtClean="0">
                <a:latin typeface="Times New Roman" pitchFamily="18" charset="0"/>
                <a:cs typeface="Times New Roman" pitchFamily="18" charset="0"/>
              </a:rPr>
              <a:t>     NHCE			      CIBER SITES INDIA PVT.LTD</a:t>
            </a:r>
          </a:p>
          <a:p>
            <a:pPr algn="just">
              <a:buNone/>
            </a:pPr>
            <a:r>
              <a:rPr lang="en-US" sz="2400" dirty="0" smtClean="0">
                <a:latin typeface="Times New Roman" pitchFamily="18" charset="0"/>
                <a:cs typeface="Times New Roman" pitchFamily="18" charset="0"/>
              </a:rPr>
              <a:t>     Bangalore			      IBC Knowledge park</a:t>
            </a:r>
          </a:p>
          <a:p>
            <a:pPr algn="just">
              <a:buNone/>
            </a:pPr>
            <a:r>
              <a:rPr lang="en-US" sz="2400" dirty="0" smtClean="0">
                <a:latin typeface="Times New Roman" pitchFamily="18" charset="0"/>
                <a:cs typeface="Times New Roman" pitchFamily="18" charset="0"/>
              </a:rPr>
              <a:t>					      Tower D, Banerghata Road</a:t>
            </a:r>
          </a:p>
          <a:p>
            <a:pPr algn="just">
              <a:buNone/>
            </a:pPr>
            <a:r>
              <a:rPr lang="en-US" sz="2400" dirty="0" smtClean="0">
                <a:latin typeface="Times New Roman" pitchFamily="18" charset="0"/>
                <a:cs typeface="Times New Roman" pitchFamily="18" charset="0"/>
              </a:rPr>
              <a:t>					      Bangalore</a:t>
            </a:r>
            <a:r>
              <a:rPr lang="en-US" sz="2800" dirty="0" smtClean="0">
                <a:latin typeface="Times New Roman" pitchFamily="18" charset="0"/>
                <a:cs typeface="Times New Roman" pitchFamily="18" charset="0"/>
              </a:rPr>
              <a:t>.</a:t>
            </a:r>
            <a:endParaRPr lang="kn-IN" sz="2800" dirty="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57200" y="0"/>
            <a:ext cx="8229600" cy="1143000"/>
          </a:xfrm>
        </p:spPr>
        <p:txBody>
          <a:bodyPr>
            <a:normAutofit/>
          </a:bodyPr>
          <a:lstStyle/>
          <a:p>
            <a:pPr fontAlgn="auto">
              <a:spcAft>
                <a:spcPts val="0"/>
              </a:spcAft>
              <a:defRPr/>
            </a:pPr>
            <a:r>
              <a:rPr lang="en-US" sz="4000" b="1" dirty="0" smtClean="0">
                <a:latin typeface="Times New Roman" pitchFamily="18" charset="0"/>
                <a:cs typeface="Times New Roman" pitchFamily="18" charset="0"/>
              </a:rPr>
              <a:t>Introduction  </a:t>
            </a:r>
          </a:p>
        </p:txBody>
      </p:sp>
      <p:sp>
        <p:nvSpPr>
          <p:cNvPr id="161800" name="Rectangle 8"/>
          <p:cNvSpPr>
            <a:spLocks noChangeArrowheads="1"/>
          </p:cNvSpPr>
          <p:nvPr/>
        </p:nvSpPr>
        <p:spPr bwMode="auto">
          <a:xfrm>
            <a:off x="4527550" y="4191000"/>
            <a:ext cx="381000" cy="446088"/>
          </a:xfrm>
          <a:prstGeom prst="rect">
            <a:avLst/>
          </a:prstGeom>
          <a:noFill/>
          <a:ln w="9525">
            <a:noFill/>
            <a:miter lim="800000"/>
            <a:headEnd/>
            <a:tailEnd/>
          </a:ln>
        </p:spPr>
        <p:txBody>
          <a:bodyPr lIns="77788" tIns="38100" rIns="77788" bIns="38100">
            <a:spAutoFit/>
          </a:bodyPr>
          <a:lstStyle/>
          <a:p>
            <a:pPr defTabSz="536575" eaLnBrk="0" hangingPunct="0"/>
            <a:r>
              <a:rPr lang="en-US" sz="2400">
                <a:solidFill>
                  <a:schemeClr val="bg2"/>
                </a:solidFill>
                <a:latin typeface="Times New Roman" pitchFamily="18" charset="0"/>
              </a:rPr>
              <a:t>G</a:t>
            </a:r>
          </a:p>
        </p:txBody>
      </p:sp>
      <p:sp>
        <p:nvSpPr>
          <p:cNvPr id="161801" name="Line 9"/>
          <p:cNvSpPr>
            <a:spLocks noChangeShapeType="1"/>
          </p:cNvSpPr>
          <p:nvPr/>
        </p:nvSpPr>
        <p:spPr bwMode="auto">
          <a:xfrm flipV="1">
            <a:off x="3962400" y="4724400"/>
            <a:ext cx="0" cy="180975"/>
          </a:xfrm>
          <a:prstGeom prst="line">
            <a:avLst/>
          </a:prstGeom>
          <a:noFill/>
          <a:ln w="19050">
            <a:solidFill>
              <a:schemeClr val="bg2"/>
            </a:solidFill>
            <a:round/>
            <a:headEnd type="none" w="sm" len="sm"/>
            <a:tailEnd type="none" w="sm" len="sm"/>
          </a:ln>
        </p:spPr>
        <p:txBody>
          <a:bodyPr wrap="none" anchor="ctr"/>
          <a:lstStyle/>
          <a:p>
            <a:endParaRPr lang="kn-IN"/>
          </a:p>
        </p:txBody>
      </p:sp>
      <p:sp>
        <p:nvSpPr>
          <p:cNvPr id="161821" name="Line 29"/>
          <p:cNvSpPr>
            <a:spLocks noChangeShapeType="1"/>
          </p:cNvSpPr>
          <p:nvPr/>
        </p:nvSpPr>
        <p:spPr bwMode="auto">
          <a:xfrm>
            <a:off x="3352800" y="5410200"/>
            <a:ext cx="1066800" cy="0"/>
          </a:xfrm>
          <a:prstGeom prst="line">
            <a:avLst/>
          </a:prstGeom>
          <a:noFill/>
          <a:ln w="28575">
            <a:solidFill>
              <a:schemeClr val="bg2"/>
            </a:solidFill>
            <a:round/>
            <a:headEnd type="none" w="sm" len="sm"/>
            <a:tailEnd type="none" w="sm" len="sm"/>
          </a:ln>
        </p:spPr>
        <p:txBody>
          <a:bodyPr wrap="none" anchor="ctr"/>
          <a:lstStyle/>
          <a:p>
            <a:endParaRPr lang="kn-IN"/>
          </a:p>
        </p:txBody>
      </p:sp>
      <p:sp>
        <p:nvSpPr>
          <p:cNvPr id="161825" name="Line 33"/>
          <p:cNvSpPr>
            <a:spLocks noChangeShapeType="1"/>
          </p:cNvSpPr>
          <p:nvPr/>
        </p:nvSpPr>
        <p:spPr bwMode="auto">
          <a:xfrm flipV="1">
            <a:off x="3886200" y="4953000"/>
            <a:ext cx="0" cy="457200"/>
          </a:xfrm>
          <a:prstGeom prst="line">
            <a:avLst/>
          </a:prstGeom>
          <a:noFill/>
          <a:ln w="28575">
            <a:solidFill>
              <a:schemeClr val="bg2"/>
            </a:solidFill>
            <a:round/>
            <a:headEnd type="none" w="sm" len="sm"/>
            <a:tailEnd type="none" w="sm" len="sm"/>
          </a:ln>
        </p:spPr>
        <p:txBody>
          <a:bodyPr wrap="none" anchor="ctr"/>
          <a:lstStyle/>
          <a:p>
            <a:endParaRPr lang="kn-IN"/>
          </a:p>
        </p:txBody>
      </p:sp>
      <p:sp>
        <p:nvSpPr>
          <p:cNvPr id="69" name="Rectangle 68"/>
          <p:cNvSpPr/>
          <p:nvPr/>
        </p:nvSpPr>
        <p:spPr>
          <a:xfrm>
            <a:off x="457200" y="1219200"/>
            <a:ext cx="83058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Any work experience, work placement, or field placement that    requires students to undertake activities in a work setting and forms part of the formal requirements of an academic program as defined in the program schedule or course statement and approved through the Coursework Program  Approval process.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includes placements that may be undertaken as an elective .In a program, or as an alternative assessable item in a course, and any work experience required in order to complete a degree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1821"/>
                                        </p:tgtEl>
                                        <p:attrNameLst>
                                          <p:attrName>style.visibility</p:attrName>
                                        </p:attrNameLst>
                                      </p:cBhvr>
                                      <p:to>
                                        <p:strVal val="visible"/>
                                      </p:to>
                                    </p:set>
                                    <p:animEffect transition="in" filter="dissolve">
                                      <p:cBhvr>
                                        <p:cTn id="7" dur="500"/>
                                        <p:tgtEl>
                                          <p:spTgt spid="1618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1801"/>
                                        </p:tgtEl>
                                        <p:attrNameLst>
                                          <p:attrName>style.visibility</p:attrName>
                                        </p:attrNameLst>
                                      </p:cBhvr>
                                      <p:to>
                                        <p:strVal val="visible"/>
                                      </p:to>
                                    </p:set>
                                    <p:animEffect transition="in" filter="dissolve">
                                      <p:cBhvr>
                                        <p:cTn id="10" dur="500"/>
                                        <p:tgtEl>
                                          <p:spTgt spid="16180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1825"/>
                                        </p:tgtEl>
                                        <p:attrNameLst>
                                          <p:attrName>style.visibility</p:attrName>
                                        </p:attrNameLst>
                                      </p:cBhvr>
                                      <p:to>
                                        <p:strVal val="visible"/>
                                      </p:to>
                                    </p:set>
                                    <p:animEffect transition="in" filter="dissolve">
                                      <p:cBhvr>
                                        <p:cTn id="13" dur="500"/>
                                        <p:tgtEl>
                                          <p:spTgt spid="16182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1800"/>
                                        </p:tgtEl>
                                        <p:attrNameLst>
                                          <p:attrName>style.visibility</p:attrName>
                                        </p:attrNameLst>
                                      </p:cBhvr>
                                      <p:to>
                                        <p:strVal val="visible"/>
                                      </p:to>
                                    </p:set>
                                    <p:animEffect transition="in" filter="dissolve">
                                      <p:cBhvr>
                                        <p:cTn id="16" dur="500"/>
                                        <p:tgtEl>
                                          <p:spTgt spid="16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0" grpId="0"/>
      <p:bldP spid="161801" grpId="0" animBg="1"/>
      <p:bldP spid="161821" grpId="0" animBg="1"/>
      <p:bldP spid="1618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5846"/>
            <a:ext cx="8458200" cy="6494085"/>
          </a:xfrm>
          <a:prstGeom prst="rect">
            <a:avLst/>
          </a:prstGeom>
        </p:spPr>
        <p:txBody>
          <a:bodyPr wrap="square">
            <a:spAutoFit/>
          </a:bodyPr>
          <a:lstStyle/>
          <a:p>
            <a:r>
              <a:rPr lang="en-US" sz="4000" b="1" dirty="0" smtClean="0">
                <a:latin typeface="Times New Roman" pitchFamily="18" charset="0"/>
                <a:cs typeface="Times New Roman" pitchFamily="18" charset="0"/>
              </a:rPr>
              <a:t>Problem Statement</a:t>
            </a:r>
          </a:p>
          <a:p>
            <a:pPr algn="just">
              <a:buFont typeface="Wingdings" pitchFamily="2" charset="2"/>
              <a:buChar char="Ø"/>
            </a:pPr>
            <a:r>
              <a:rPr lang="en-US" sz="2400" dirty="0" smtClean="0">
                <a:latin typeface="Times New Roman" pitchFamily="18" charset="0"/>
                <a:cs typeface="Times New Roman" pitchFamily="18" charset="0"/>
              </a:rPr>
              <a:t>Implemented using the latest development technologies to                  improve support capabilities and service availability</a:t>
            </a:r>
          </a:p>
          <a:p>
            <a:pPr algn="just">
              <a:buFont typeface="Wingdings" pitchFamily="2" charset="2"/>
              <a:buChar char="Ø"/>
            </a:pPr>
            <a:r>
              <a:rPr lang="en-US" sz="2400" dirty="0" smtClean="0">
                <a:latin typeface="Times New Roman" pitchFamily="18" charset="0"/>
                <a:cs typeface="Times New Roman" pitchFamily="18" charset="0"/>
              </a:rPr>
              <a:t>A replacement for the independent college based systems and  databases currently operating across the University thereby providing consolidation of the placement data, minimizing risk and enabling greater coordination and consistency of student placement activity</a:t>
            </a:r>
          </a:p>
          <a:p>
            <a:pPr algn="just">
              <a:buFont typeface="Wingdings" pitchFamily="2" charset="2"/>
              <a:buChar char="Ø"/>
            </a:pPr>
            <a:r>
              <a:rPr lang="en-US" sz="2400" dirty="0" smtClean="0">
                <a:latin typeface="Times New Roman" pitchFamily="18" charset="0"/>
                <a:cs typeface="Times New Roman" pitchFamily="18" charset="0"/>
              </a:rPr>
              <a:t>Fully integrated with the University's relevant information systems to provide a consistent look and feel for users and a richer user experience</a:t>
            </a:r>
          </a:p>
          <a:p>
            <a:pPr algn="just">
              <a:buFont typeface="Wingdings" pitchFamily="2" charset="2"/>
              <a:buChar char="Ø"/>
            </a:pPr>
            <a:r>
              <a:rPr lang="en-US" sz="2400" dirty="0" smtClean="0">
                <a:latin typeface="Times New Roman" pitchFamily="18" charset="0"/>
                <a:cs typeface="Times New Roman" pitchFamily="18" charset="0"/>
              </a:rPr>
              <a:t>A common platform to meet the needs of all of the </a:t>
            </a:r>
            <a:r>
              <a:rPr lang="en-US" sz="2400" dirty="0" smtClean="0">
                <a:latin typeface="Times New Roman" pitchFamily="18" charset="0"/>
                <a:cs typeface="Times New Roman" pitchFamily="18" charset="0"/>
              </a:rPr>
              <a:t>college </a:t>
            </a:r>
            <a:r>
              <a:rPr lang="en-US" sz="2400" dirty="0" smtClean="0">
                <a:latin typeface="Times New Roman" pitchFamily="18" charset="0"/>
                <a:cs typeface="Times New Roman" pitchFamily="18" charset="0"/>
              </a:rPr>
              <a:t>involved in student placements</a:t>
            </a:r>
          </a:p>
          <a:p>
            <a:pPr algn="just">
              <a:buFont typeface="Wingdings" pitchFamily="2" charset="2"/>
              <a:buChar char="Ø"/>
            </a:pPr>
            <a:r>
              <a:rPr lang="en-US" sz="2400" dirty="0" smtClean="0">
                <a:latin typeface="Times New Roman" pitchFamily="18" charset="0"/>
                <a:cs typeface="Times New Roman" pitchFamily="18" charset="0"/>
              </a:rPr>
              <a:t>A consolidated data source of all student placements across the University that will enable a comprehensive view of activity in this area for reporting and administration</a:t>
            </a: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Scope of the study</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Learning the programming  language in detail.</a:t>
            </a:r>
          </a:p>
          <a:p>
            <a:pPr algn="just">
              <a:buFont typeface="Wingdings" pitchFamily="2" charset="2"/>
              <a:buChar char="Ø"/>
            </a:pPr>
            <a:r>
              <a:rPr lang="en-US" sz="2400" dirty="0" smtClean="0">
                <a:latin typeface="Times New Roman" pitchFamily="18" charset="0"/>
                <a:cs typeface="Times New Roman" pitchFamily="18" charset="0"/>
              </a:rPr>
              <a:t>Learning the database that is being used as back end which is MSsql </a:t>
            </a:r>
            <a:r>
              <a:rPr lang="en-US" sz="24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erver (Management Studio)2008 R2.</a:t>
            </a: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Learn about the tools and features.</a:t>
            </a:r>
          </a:p>
          <a:p>
            <a:pPr algn="just">
              <a:buFont typeface="Wingdings" pitchFamily="2" charset="2"/>
              <a:buChar char="Ø"/>
            </a:pPr>
            <a:r>
              <a:rPr lang="en-US" sz="2400" dirty="0" smtClean="0">
                <a:latin typeface="Times New Roman" pitchFamily="18" charset="0"/>
                <a:cs typeface="Times New Roman" pitchFamily="18" charset="0"/>
              </a:rPr>
              <a:t>Prototyping the components of the project.</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2975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Autofit/>
          </a:bodyPr>
          <a:lstStyle/>
          <a:p>
            <a:pPr lvl="1" algn="just">
              <a:buFont typeface="Wingdings" pitchFamily="2" charset="2"/>
              <a:buChar char="Ø"/>
            </a:pPr>
            <a:r>
              <a:rPr lang="en-AU" sz="2400" dirty="0" smtClean="0">
                <a:latin typeface="Times New Roman" pitchFamily="18" charset="0"/>
                <a:cs typeface="Times New Roman" pitchFamily="18" charset="0"/>
              </a:rPr>
              <a:t>A single data source that will enable the </a:t>
            </a:r>
            <a:r>
              <a:rPr lang="en-AU" sz="2400" dirty="0" smtClean="0">
                <a:latin typeface="Times New Roman" pitchFamily="18" charset="0"/>
                <a:cs typeface="Times New Roman" pitchFamily="18" charset="0"/>
              </a:rPr>
              <a:t>creation of </a:t>
            </a:r>
            <a:r>
              <a:rPr lang="en-AU" sz="2400" dirty="0" smtClean="0">
                <a:latin typeface="Times New Roman" pitchFamily="18" charset="0"/>
                <a:cs typeface="Times New Roman" pitchFamily="18" charset="0"/>
              </a:rPr>
              <a:t>placements for programs and courses </a:t>
            </a:r>
            <a:r>
              <a:rPr lang="en-US" sz="2400" dirty="0" smtClean="0">
                <a:latin typeface="Times New Roman" pitchFamily="18" charset="0"/>
                <a:cs typeface="Times New Roman" pitchFamily="18" charset="0"/>
              </a:rPr>
              <a:t>including</a:t>
            </a:r>
            <a:r>
              <a:rPr lang="en-AU" sz="2400" dirty="0" smtClean="0">
                <a:latin typeface="Times New Roman" pitchFamily="18" charset="0"/>
                <a:cs typeface="Times New Roman" pitchFamily="18" charset="0"/>
              </a:rPr>
              <a:t> conditions for placement </a:t>
            </a:r>
            <a:r>
              <a:rPr lang="en-AU" sz="2400" dirty="0" smtClean="0">
                <a:latin typeface="Times New Roman" pitchFamily="18" charset="0"/>
                <a:cs typeface="Times New Roman" pitchFamily="18" charset="0"/>
              </a:rPr>
              <a:t>,</a:t>
            </a:r>
            <a:r>
              <a:rPr lang="en-AU" sz="2400" dirty="0" smtClean="0">
                <a:latin typeface="Times New Roman" pitchFamily="18" charset="0"/>
                <a:cs typeface="Times New Roman" pitchFamily="18" charset="0"/>
              </a:rPr>
              <a:t> </a:t>
            </a:r>
            <a:r>
              <a:rPr lang="en-AU" sz="2400" dirty="0" smtClean="0">
                <a:latin typeface="Times New Roman" pitchFamily="18" charset="0"/>
                <a:cs typeface="Times New Roman" pitchFamily="18" charset="0"/>
              </a:rPr>
              <a:t>placement </a:t>
            </a:r>
            <a:r>
              <a:rPr lang="en-AU" sz="2400" dirty="0" smtClean="0">
                <a:latin typeface="Times New Roman" pitchFamily="18" charset="0"/>
                <a:cs typeface="Times New Roman" pitchFamily="18" charset="0"/>
              </a:rPr>
              <a:t>providers, Placement Preparation  Student Profile Management and Report Generations with all the probability.</a:t>
            </a:r>
            <a:endParaRPr lang="en-AU" sz="2400" dirty="0" smtClean="0">
              <a:latin typeface="Times New Roman" pitchFamily="18" charset="0"/>
              <a:cs typeface="Times New Roman" pitchFamily="18" charset="0"/>
            </a:endParaRPr>
          </a:p>
          <a:p>
            <a:pPr lvl="1" algn="just">
              <a:buFont typeface="Wingdings" pitchFamily="2" charset="2"/>
              <a:buChar char="Ø"/>
            </a:pPr>
            <a:r>
              <a:rPr lang="en-AU" sz="2400" dirty="0" smtClean="0">
                <a:latin typeface="Times New Roman" pitchFamily="18" charset="0"/>
                <a:cs typeface="Times New Roman" pitchFamily="18" charset="0"/>
              </a:rPr>
              <a:t>Functions that will support the full placement life cycle including creation of placement </a:t>
            </a:r>
            <a:r>
              <a:rPr lang="en-US" sz="2400" dirty="0" smtClean="0">
                <a:latin typeface="Times New Roman" pitchFamily="18" charset="0"/>
                <a:cs typeface="Times New Roman" pitchFamily="18" charset="0"/>
              </a:rPr>
              <a:t>management</a:t>
            </a:r>
            <a:r>
              <a:rPr lang="en-AU" sz="2400" dirty="0" smtClean="0">
                <a:latin typeface="Times New Roman" pitchFamily="18" charset="0"/>
                <a:cs typeface="Times New Roman" pitchFamily="18" charset="0"/>
              </a:rPr>
              <a:t> records, preference recording, eligibility checking and allocation </a:t>
            </a:r>
            <a:r>
              <a:rPr lang="en-AU" sz="2400" dirty="0" smtClean="0">
                <a:latin typeface="Times New Roman" pitchFamily="18" charset="0"/>
                <a:cs typeface="Times New Roman" pitchFamily="18" charset="0"/>
              </a:rPr>
              <a:t>processes</a:t>
            </a:r>
            <a:r>
              <a:rPr lang="en-AU" sz="2400" dirty="0" smtClean="0">
                <a:latin typeface="Times New Roman" pitchFamily="18" charset="0"/>
                <a:cs typeface="Times New Roman" pitchFamily="18" charset="0"/>
              </a:rPr>
              <a:t>.</a:t>
            </a:r>
            <a:endParaRPr lang="en-AU" sz="2400" dirty="0" smtClean="0">
              <a:latin typeface="Times New Roman" pitchFamily="18" charset="0"/>
              <a:cs typeface="Times New Roman" pitchFamily="18" charset="0"/>
            </a:endParaRPr>
          </a:p>
          <a:p>
            <a:pPr lvl="1" algn="just">
              <a:buFont typeface="Wingdings" pitchFamily="2" charset="2"/>
              <a:buChar char="Ø"/>
            </a:pPr>
            <a:r>
              <a:rPr lang="en-US" sz="2400" dirty="0" smtClean="0">
                <a:latin typeface="Times New Roman" pitchFamily="18" charset="0"/>
                <a:cs typeface="Times New Roman" pitchFamily="18" charset="0"/>
              </a:rPr>
              <a:t>Capabilities</a:t>
            </a:r>
            <a:r>
              <a:rPr lang="en-AU" sz="2400" dirty="0" smtClean="0">
                <a:latin typeface="Times New Roman" pitchFamily="18" charset="0"/>
                <a:cs typeface="Times New Roman" pitchFamily="18" charset="0"/>
              </a:rPr>
              <a:t> to perform </a:t>
            </a:r>
            <a:r>
              <a:rPr lang="en-AU" sz="2400" dirty="0" smtClean="0">
                <a:latin typeface="Times New Roman" pitchFamily="18" charset="0"/>
                <a:cs typeface="Times New Roman" pitchFamily="18" charset="0"/>
              </a:rPr>
              <a:t>pre and post </a:t>
            </a:r>
            <a:r>
              <a:rPr lang="en-AU" sz="2400" dirty="0" smtClean="0">
                <a:latin typeface="Times New Roman" pitchFamily="18" charset="0"/>
                <a:cs typeface="Times New Roman" pitchFamily="18" charset="0"/>
              </a:rPr>
              <a:t>placement activities including functionality </a:t>
            </a:r>
            <a:r>
              <a:rPr lang="en-AU" sz="2400" dirty="0" smtClean="0">
                <a:latin typeface="Times New Roman" pitchFamily="18" charset="0"/>
                <a:cs typeface="Times New Roman" pitchFamily="18" charset="0"/>
              </a:rPr>
              <a:t>to student </a:t>
            </a:r>
            <a:r>
              <a:rPr lang="en-AU" sz="2400" dirty="0" smtClean="0">
                <a:latin typeface="Times New Roman" pitchFamily="18" charset="0"/>
                <a:cs typeface="Times New Roman" pitchFamily="18" charset="0"/>
              </a:rPr>
              <a:t>reports and site </a:t>
            </a:r>
            <a:r>
              <a:rPr lang="en-AU" sz="2400" dirty="0" smtClean="0">
                <a:latin typeface="Times New Roman" pitchFamily="18" charset="0"/>
                <a:cs typeface="Times New Roman" pitchFamily="18" charset="0"/>
              </a:rPr>
              <a:t>evaluations.</a:t>
            </a:r>
            <a:endParaRPr lang="en-AU"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AU" sz="4000" b="1" dirty="0" smtClean="0">
                <a:latin typeface="Times New Roman" pitchFamily="18" charset="0"/>
                <a:cs typeface="Times New Roman" pitchFamily="18" charset="0"/>
              </a:rPr>
              <a:t>Scope of the project</a:t>
            </a:r>
            <a:endParaRPr lang="en-AU" sz="40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lnSpc>
                <a:spcPct val="110000"/>
              </a:lnSpc>
              <a:buFont typeface="Wingdings" pitchFamily="2" charset="2"/>
              <a:buChar char="Ø"/>
            </a:pPr>
            <a:r>
              <a:rPr lang="en-AU" sz="2400" dirty="0" smtClean="0">
                <a:latin typeface="Times New Roman" pitchFamily="18" charset="0"/>
                <a:cs typeface="Times New Roman" pitchFamily="18" charset="0"/>
              </a:rPr>
              <a:t>User interfaces to enable appropriate stakeholders access including course coordinators, </a:t>
            </a:r>
            <a:r>
              <a:rPr lang="en-US" sz="2400" dirty="0" smtClean="0">
                <a:latin typeface="Times New Roman" pitchFamily="18" charset="0"/>
                <a:cs typeface="Times New Roman" pitchFamily="18" charset="0"/>
              </a:rPr>
              <a:t>placement</a:t>
            </a:r>
            <a:r>
              <a:rPr lang="en-AU" sz="2400" dirty="0" smtClean="0">
                <a:latin typeface="Times New Roman" pitchFamily="18" charset="0"/>
                <a:cs typeface="Times New Roman" pitchFamily="18" charset="0"/>
              </a:rPr>
              <a:t> administrators and students, </a:t>
            </a:r>
          </a:p>
          <a:p>
            <a:pPr lvl="1" algn="just">
              <a:lnSpc>
                <a:spcPct val="110000"/>
              </a:lnSpc>
              <a:buFont typeface="Wingdings" pitchFamily="2" charset="2"/>
              <a:buChar char="Ø"/>
            </a:pPr>
            <a:r>
              <a:rPr lang="en-US" sz="2400" dirty="0" smtClean="0">
                <a:latin typeface="Times New Roman" pitchFamily="18" charset="0"/>
                <a:cs typeface="Times New Roman" pitchFamily="18" charset="0"/>
              </a:rPr>
              <a:t>Interfaces</a:t>
            </a:r>
            <a:r>
              <a:rPr lang="en-AU" sz="2400" dirty="0" smtClean="0">
                <a:latin typeface="Times New Roman" pitchFamily="18" charset="0"/>
                <a:cs typeface="Times New Roman" pitchFamily="18" charset="0"/>
              </a:rPr>
              <a:t> with Medici, student and staff portals including the availability of placement data for the Learning Management System,</a:t>
            </a:r>
          </a:p>
          <a:p>
            <a:pPr lvl="1" algn="just">
              <a:lnSpc>
                <a:spcPct val="110000"/>
              </a:lnSpc>
              <a:buFont typeface="Wingdings" pitchFamily="2" charset="2"/>
              <a:buChar char="Ø"/>
            </a:pPr>
            <a:r>
              <a:rPr lang="en-AU" sz="2400" dirty="0" smtClean="0">
                <a:latin typeface="Times New Roman" pitchFamily="18" charset="0"/>
                <a:cs typeface="Times New Roman" pitchFamily="18" charset="0"/>
              </a:rPr>
              <a:t>Key </a:t>
            </a:r>
            <a:r>
              <a:rPr lang="en-US" sz="2400" dirty="0" smtClean="0">
                <a:latin typeface="Times New Roman" pitchFamily="18" charset="0"/>
                <a:cs typeface="Times New Roman" pitchFamily="18" charset="0"/>
              </a:rPr>
              <a:t>operational</a:t>
            </a:r>
            <a:r>
              <a:rPr lang="en-AU" sz="2400" dirty="0" smtClean="0">
                <a:latin typeface="Times New Roman" pitchFamily="18" charset="0"/>
                <a:cs typeface="Times New Roman" pitchFamily="18" charset="0"/>
              </a:rPr>
              <a:t> reports and to provide a framework for management reporting.</a:t>
            </a:r>
          </a:p>
          <a:p>
            <a:pPr algn="just"/>
            <a:endParaRPr lang="en-AU"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AU" sz="4000" b="1" dirty="0" smtClean="0">
                <a:latin typeface="Times New Roman" pitchFamily="18" charset="0"/>
                <a:cs typeface="Times New Roman" pitchFamily="18" charset="0"/>
              </a:rPr>
              <a:t>Scope (cont’d)</a:t>
            </a:r>
            <a:endParaRPr lang="en-AU" sz="40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AU" sz="4000" b="1" dirty="0" smtClean="0">
                <a:latin typeface="Times New Roman" pitchFamily="18" charset="0"/>
                <a:cs typeface="Times New Roman" pitchFamily="18" charset="0"/>
              </a:rPr>
              <a:t>SMPS System Overview</a:t>
            </a:r>
            <a:endParaRPr lang="en-AU" sz="4000" b="1" dirty="0">
              <a:latin typeface="Times New Roman" pitchFamily="18" charset="0"/>
              <a:cs typeface="Times New Roman" pitchFamily="18" charset="0"/>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76801" name="Object 1"/>
          <p:cNvGraphicFramePr>
            <a:graphicFrameLocks noChangeAspect="1"/>
          </p:cNvGraphicFramePr>
          <p:nvPr/>
        </p:nvGraphicFramePr>
        <p:xfrm>
          <a:off x="906705" y="1371600"/>
          <a:ext cx="8084895" cy="5372112"/>
        </p:xfrm>
        <a:graphic>
          <a:graphicData uri="http://schemas.openxmlformats.org/presentationml/2006/ole">
            <p:oleObj spid="_x0000_s1026" name="Visio" r:id="rId3" imgW="8500754" imgH="5649141" progId="">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Identifying Components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b="1" dirty="0" smtClean="0">
                <a:latin typeface="Times New Roman" pitchFamily="18" charset="0"/>
                <a:cs typeface="Times New Roman" pitchFamily="18" charset="0"/>
              </a:rPr>
              <a:t>Authentication</a:t>
            </a:r>
          </a:p>
          <a:p>
            <a:pPr>
              <a:buFont typeface="Wingdings" pitchFamily="2" charset="2"/>
              <a:buChar char="Ø"/>
            </a:pPr>
            <a:r>
              <a:rPr lang="en-US" sz="2400" dirty="0" smtClean="0">
                <a:latin typeface="Times New Roman" pitchFamily="18" charset="0"/>
                <a:cs typeface="Times New Roman" pitchFamily="18" charset="0"/>
              </a:rPr>
              <a:t>The user needs to authenticate by logging in.</a:t>
            </a:r>
          </a:p>
          <a:p>
            <a:pPr>
              <a:buFont typeface="Wingdings" pitchFamily="2" charset="2"/>
              <a:buChar char="Ø"/>
            </a:pPr>
            <a:r>
              <a:rPr lang="en-US" sz="2400" dirty="0" smtClean="0">
                <a:latin typeface="Times New Roman" pitchFamily="18" charset="0"/>
                <a:cs typeface="Times New Roman" pitchFamily="18" charset="0"/>
              </a:rPr>
              <a:t>After log in, depending on the type of user appropriate form will be shown.</a:t>
            </a:r>
          </a:p>
          <a:p>
            <a:pPr>
              <a:buFont typeface="Wingdings" pitchFamily="2" charset="2"/>
              <a:buChar char="Ø"/>
            </a:pPr>
            <a:r>
              <a:rPr lang="en-US" sz="2400" dirty="0" smtClean="0">
                <a:latin typeface="Times New Roman" pitchFamily="18" charset="0"/>
                <a:cs typeface="Times New Roman" pitchFamily="18" charset="0"/>
              </a:rPr>
              <a:t>If he is Admin then he will be given all the </a:t>
            </a:r>
            <a:r>
              <a:rPr lang="en-US" sz="2400" dirty="0" smtClean="0">
                <a:latin typeface="Times New Roman" pitchFamily="18" charset="0"/>
                <a:cs typeface="Times New Roman" pitchFamily="18" charset="0"/>
              </a:rPr>
              <a:t>privilege.</a:t>
            </a:r>
            <a:endParaRPr lang="en-US" sz="24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Database</a:t>
            </a:r>
          </a:p>
          <a:p>
            <a:pPr>
              <a:buFont typeface="Wingdings" pitchFamily="2" charset="2"/>
              <a:buChar char="Ø"/>
            </a:pPr>
            <a:r>
              <a:rPr lang="en-US" sz="2400" dirty="0" smtClean="0">
                <a:latin typeface="Times New Roman" pitchFamily="18" charset="0"/>
                <a:cs typeface="Times New Roman" pitchFamily="18" charset="0"/>
              </a:rPr>
              <a:t>The database used is </a:t>
            </a:r>
            <a:r>
              <a:rPr lang="en-US" sz="2400" dirty="0" smtClean="0">
                <a:latin typeface="Times New Roman" pitchFamily="18" charset="0"/>
                <a:cs typeface="Times New Roman" pitchFamily="18" charset="0"/>
              </a:rPr>
              <a:t>MSsql Server (Management Studio)2008 </a:t>
            </a:r>
            <a:r>
              <a:rPr lang="en-US" sz="2400" dirty="0" smtClean="0">
                <a:latin typeface="Times New Roman" pitchFamily="18" charset="0"/>
                <a:cs typeface="Times New Roman" pitchFamily="18" charset="0"/>
              </a:rPr>
              <a:t>R2.</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This database will be having all the data regarding the project, defects, users etc.</a:t>
            </a:r>
          </a:p>
          <a:p>
            <a:pPr marL="0" indent="0">
              <a:buNone/>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803216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679</Words>
  <Application>Microsoft Office PowerPoint</Application>
  <PresentationFormat>On-screen Show (4:3)</PresentationFormat>
  <Paragraphs>73</Paragraphs>
  <Slides>13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Visio</vt:lpstr>
      <vt:lpstr>A Presentation   On Report Generation On Student Placement Management  System                By,           Naveen Kulkarni        1NH09MCA53         MCA ‘A’                NHCE           Bangalore</vt:lpstr>
      <vt:lpstr>Slide 2</vt:lpstr>
      <vt:lpstr>Introduction  </vt:lpstr>
      <vt:lpstr>Slide 4</vt:lpstr>
      <vt:lpstr>Scope of the study</vt:lpstr>
      <vt:lpstr>Scope of the project</vt:lpstr>
      <vt:lpstr>Scope (cont’d)</vt:lpstr>
      <vt:lpstr>SMPS System Overview</vt:lpstr>
      <vt:lpstr>Identifying Components</vt:lpstr>
      <vt:lpstr>SMPS Functionality Overview</vt:lpstr>
      <vt:lpstr>Benefits to Students</vt:lpstr>
      <vt:lpstr>Review of literature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Student Placement Managment  System</dc:title>
  <dc:creator>naveen</dc:creator>
  <cp:lastModifiedBy>naveen</cp:lastModifiedBy>
  <cp:revision>205</cp:revision>
  <dcterms:created xsi:type="dcterms:W3CDTF">2012-02-23T08:26:40Z</dcterms:created>
  <dcterms:modified xsi:type="dcterms:W3CDTF">2012-02-24T10:06:25Z</dcterms:modified>
</cp:coreProperties>
</file>