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>
  <a:tblStyle styleId="{7F8F6553-A385-4D51-BA17-DCD8A6F7815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tcBdr/>
        <a:fill>
          <a:solidFill>
            <a:srgbClr val="F5D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D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f2db65436_2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4f2db65436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f2ea69ca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4f2ea69ca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f2ea69ca4_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4f2ea69ca4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9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00"/>
              <a:buChar char=" "/>
              <a:defRPr/>
            </a:lvl1pPr>
            <a:lvl2pPr marL="914400" lvl="1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◦"/>
              <a:defRPr/>
            </a:lvl2pPr>
            <a:lvl3pPr marL="1371600" lvl="2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3pPr>
            <a:lvl4pPr marL="1828800" lvl="3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4pPr>
            <a:lvl5pPr marL="2286000" lvl="4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5pPr>
            <a:lvl6pPr marL="2743200" lvl="5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6pPr>
            <a:lvl7pPr marL="3200400" lvl="6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7pPr>
            <a:lvl8pPr marL="3657600" lvl="7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8pPr>
            <a:lvl9pPr marL="4114800" lvl="8" indent="-34925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900"/>
              <a:buChar char="◦"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lvl="0" indent="-349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00"/>
              <a:buChar char=" "/>
              <a:defRPr/>
            </a:lvl1pPr>
            <a:lvl2pPr marL="914400" lvl="1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◦"/>
              <a:defRPr/>
            </a:lvl2pPr>
            <a:lvl3pPr marL="1371600" lvl="2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3pPr>
            <a:lvl4pPr marL="1828800" lvl="3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4pPr>
            <a:lvl5pPr marL="2286000" lvl="4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5pPr>
            <a:lvl6pPr marL="2743200" lvl="5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6pPr>
            <a:lvl7pPr marL="3200400" lvl="6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7pPr>
            <a:lvl8pPr marL="3657600" lvl="7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8pPr>
            <a:lvl9pPr marL="4114800" lvl="8" indent="-34925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900"/>
              <a:buChar char="◦"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lvl="0" indent="-349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00"/>
              <a:buChar char=" "/>
              <a:defRPr/>
            </a:lvl1pPr>
            <a:lvl2pPr marL="914400" lvl="1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◦"/>
              <a:defRPr/>
            </a:lvl2pPr>
            <a:lvl3pPr marL="1371600" lvl="2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3pPr>
            <a:lvl4pPr marL="1828800" lvl="3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4pPr>
            <a:lvl5pPr marL="2286000" lvl="4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5pPr>
            <a:lvl6pPr marL="2743200" lvl="5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6pPr>
            <a:lvl7pPr marL="3200400" lvl="6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7pPr>
            <a:lvl8pPr marL="3657600" lvl="7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8pPr>
            <a:lvl9pPr marL="4114800" lvl="8" indent="-34925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900"/>
              <a:buChar char="◦"/>
              <a:defRPr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2" name="Google Shape;32;p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41" name="Google Shape;41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33" name="Google Shape;133;p1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9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00"/>
              <a:buChar char=" "/>
              <a:defRPr/>
            </a:lvl1pPr>
            <a:lvl2pPr marL="914400" lvl="1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◦"/>
              <a:defRPr/>
            </a:lvl2pPr>
            <a:lvl3pPr marL="1371600" lvl="2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3pPr>
            <a:lvl4pPr marL="1828800" lvl="3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4pPr>
            <a:lvl5pPr marL="2286000" lvl="4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5pPr>
            <a:lvl6pPr marL="2743200" lvl="5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6pPr>
            <a:lvl7pPr marL="3200400" lvl="6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7pPr>
            <a:lvl8pPr marL="3657600" lvl="7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8pPr>
            <a:lvl9pPr marL="4114800" lvl="8" indent="-34925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900"/>
              <a:buChar char="◦"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9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00"/>
              <a:buChar char=" "/>
              <a:defRPr/>
            </a:lvl1pPr>
            <a:lvl2pPr marL="914400" lvl="1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◦"/>
              <a:defRPr/>
            </a:lvl2pPr>
            <a:lvl3pPr marL="1371600" lvl="2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3pPr>
            <a:lvl4pPr marL="1828800" lvl="3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4pPr>
            <a:lvl5pPr marL="2286000" lvl="4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5pPr>
            <a:lvl6pPr marL="2743200" lvl="5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6pPr>
            <a:lvl7pPr marL="3200400" lvl="6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7pPr>
            <a:lvl8pPr marL="3657600" lvl="7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8pPr>
            <a:lvl9pPr marL="4114800" lvl="8" indent="-34925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900"/>
              <a:buChar char="◦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9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00"/>
              <a:buChar char=" "/>
              <a:defRPr/>
            </a:lvl1pPr>
            <a:lvl2pPr marL="914400" lvl="1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◦"/>
              <a:defRPr/>
            </a:lvl2pPr>
            <a:lvl3pPr marL="1371600" lvl="2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3pPr>
            <a:lvl4pPr marL="1828800" lvl="3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4pPr>
            <a:lvl5pPr marL="2286000" lvl="4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5pPr>
            <a:lvl6pPr marL="2743200" lvl="5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6pPr>
            <a:lvl7pPr marL="3200400" lvl="6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7pPr>
            <a:lvl8pPr marL="3657600" lvl="7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8pPr>
            <a:lvl9pPr marL="4114800" lvl="8" indent="-34925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900"/>
              <a:buChar char="◦"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9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00"/>
              <a:buChar char=" "/>
              <a:defRPr/>
            </a:lvl1pPr>
            <a:lvl2pPr marL="914400" lvl="1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◦"/>
              <a:defRPr/>
            </a:lvl2pPr>
            <a:lvl3pPr marL="1371600" lvl="2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3pPr>
            <a:lvl4pPr marL="1828800" lvl="3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4pPr>
            <a:lvl5pPr marL="2286000" lvl="4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5pPr>
            <a:lvl6pPr marL="2743200" lvl="5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6pPr>
            <a:lvl7pPr marL="3200400" lvl="6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7pPr>
            <a:lvl8pPr marL="3657600" lvl="7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8pPr>
            <a:lvl9pPr marL="4114800" lvl="8" indent="-34925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900"/>
              <a:buChar char="◦"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349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00"/>
              <a:buChar char=" "/>
              <a:defRPr/>
            </a:lvl1pPr>
            <a:lvl2pPr marL="914400" lvl="1" indent="-3492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Char char="◦"/>
              <a:defRPr/>
            </a:lvl2pPr>
            <a:lvl3pPr marL="1371600" lvl="2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3pPr>
            <a:lvl4pPr marL="1828800" lvl="3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4pPr>
            <a:lvl5pPr marL="2286000" lvl="4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5pPr>
            <a:lvl6pPr marL="2743200" lvl="5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6pPr>
            <a:lvl7pPr marL="3200400" lvl="6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7pPr>
            <a:lvl8pPr marL="3657600" lvl="7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◦"/>
              <a:defRPr/>
            </a:lvl8pPr>
            <a:lvl9pPr marL="4114800" lvl="8" indent="-34925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900"/>
              <a:buChar char="◦"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◦"/>
              <a:defRPr sz="1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◦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◦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◦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◦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◦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◦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500"/>
              <a:buFont typeface="Calibri"/>
              <a:buChar char="◦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09" name="Google Shape;109;p1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digest.com/microcontroller-projects/raspberry-pi-fingerprint-sensor-interfac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1154080" y="1346632"/>
            <a:ext cx="100584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00"/>
              <a:buFont typeface="Calibri"/>
              <a:buNone/>
            </a:pPr>
            <a:r>
              <a:rPr lang="en-IN" sz="4300"/>
              <a:t> </a:t>
            </a:r>
            <a:br>
              <a:rPr lang="en-IN" sz="4300"/>
            </a:br>
            <a:r>
              <a:rPr lang="en-IN" sz="4300"/>
              <a:t/>
            </a:r>
            <a:br>
              <a:rPr lang="en-IN" sz="4300"/>
            </a:br>
            <a:r>
              <a:rPr lang="en-IN" sz="4300"/>
              <a:t/>
            </a:r>
            <a:br>
              <a:rPr lang="en-IN" sz="4300"/>
            </a:br>
            <a:r>
              <a:rPr lang="en-IN" sz="4300">
                <a:latin typeface="Cambria"/>
                <a:ea typeface="Cambria"/>
                <a:cs typeface="Cambria"/>
                <a:sym typeface="Cambria"/>
              </a:rPr>
              <a:t>Fingerprint Sensor Interfacing With Raspberry pi </a:t>
            </a:r>
            <a:br>
              <a:rPr lang="en-IN" sz="4300">
                <a:latin typeface="Cambria"/>
                <a:ea typeface="Cambria"/>
                <a:cs typeface="Cambria"/>
                <a:sym typeface="Cambria"/>
              </a:rPr>
            </a:b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1"/>
          </p:nvPr>
        </p:nvSpPr>
        <p:spPr>
          <a:xfrm>
            <a:off x="1405167" y="2393333"/>
            <a:ext cx="4924800" cy="3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889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Char char=" "/>
            </a:pPr>
            <a:r>
              <a:rPr lang="en-IN" sz="1900" b="1" dirty="0">
                <a:latin typeface="Merriweather"/>
                <a:ea typeface="Merriweather"/>
                <a:cs typeface="Merriweather"/>
                <a:sym typeface="Merriweather"/>
              </a:rPr>
              <a:t>Team Members</a:t>
            </a:r>
            <a:endParaRPr sz="19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88900" lvl="0" indent="-12065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900"/>
              <a:buFont typeface="Merriweather"/>
              <a:buChar char=" "/>
            </a:pPr>
            <a:r>
              <a:rPr lang="en-IN" sz="1900" dirty="0">
                <a:latin typeface="Merriweather"/>
                <a:ea typeface="Merriweather"/>
                <a:cs typeface="Merriweather"/>
                <a:sym typeface="Merriweather"/>
              </a:rPr>
              <a:t>1. </a:t>
            </a:r>
            <a:r>
              <a:rPr lang="en-IN" sz="1900" dirty="0" smtClean="0">
                <a:latin typeface="Merriweather"/>
                <a:ea typeface="Merriweather"/>
                <a:cs typeface="Merriweather"/>
                <a:sym typeface="Merriweather"/>
              </a:rPr>
              <a:t>K .</a:t>
            </a:r>
            <a:r>
              <a:rPr lang="en-IN" sz="1900" dirty="0" err="1" smtClean="0">
                <a:latin typeface="Merriweather"/>
                <a:ea typeface="Merriweather"/>
                <a:cs typeface="Merriweather"/>
                <a:sym typeface="Merriweather"/>
              </a:rPr>
              <a:t>Naveen</a:t>
            </a:r>
            <a:r>
              <a:rPr lang="en-IN" sz="1900" dirty="0" smtClean="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IN" sz="1900" b="1" dirty="0">
                <a:latin typeface="Merriweather"/>
                <a:ea typeface="Merriweather"/>
                <a:cs typeface="Merriweather"/>
                <a:sym typeface="Merriweather"/>
              </a:rPr>
              <a:t>[</a:t>
            </a:r>
            <a:r>
              <a:rPr lang="en-IN" sz="1900" b="1" dirty="0" smtClean="0">
                <a:latin typeface="Merriweather"/>
                <a:ea typeface="Merriweather"/>
                <a:cs typeface="Merriweather"/>
                <a:sym typeface="Merriweather"/>
              </a:rPr>
              <a:t>18BCE7323]</a:t>
            </a:r>
            <a:endParaRPr sz="1900" b="1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88900" lvl="0" indent="-12065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900"/>
              <a:buFont typeface="Merriweather"/>
              <a:buChar char=" "/>
            </a:pPr>
            <a:r>
              <a:rPr lang="en-IN" sz="1900" dirty="0">
                <a:latin typeface="Merriweather"/>
                <a:ea typeface="Merriweather"/>
                <a:cs typeface="Merriweather"/>
                <a:sym typeface="Merriweather"/>
              </a:rPr>
              <a:t>2. </a:t>
            </a:r>
            <a:r>
              <a:rPr lang="en-IN" sz="1900" dirty="0" smtClean="0">
                <a:latin typeface="Merriweather"/>
                <a:ea typeface="Merriweather"/>
                <a:cs typeface="Merriweather"/>
                <a:sym typeface="Merriweather"/>
              </a:rPr>
              <a:t>CH .</a:t>
            </a:r>
            <a:r>
              <a:rPr lang="en-IN" sz="1900" dirty="0" err="1" smtClean="0">
                <a:latin typeface="Merriweather"/>
                <a:ea typeface="Merriweather"/>
                <a:cs typeface="Merriweather"/>
                <a:sym typeface="Merriweather"/>
              </a:rPr>
              <a:t>Rutwik</a:t>
            </a:r>
            <a:r>
              <a:rPr lang="en-IN" sz="1900" dirty="0" smtClean="0">
                <a:latin typeface="Merriweather"/>
                <a:ea typeface="Merriweather"/>
                <a:cs typeface="Merriweather"/>
                <a:sym typeface="Merriweather"/>
              </a:rPr>
              <a:t> Reddy</a:t>
            </a:r>
            <a:r>
              <a:rPr lang="en-IN" sz="1900" b="1" dirty="0" smtClean="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IN" sz="1900" b="1" dirty="0">
                <a:latin typeface="Merriweather"/>
                <a:ea typeface="Merriweather"/>
                <a:cs typeface="Merriweather"/>
                <a:sym typeface="Merriweather"/>
              </a:rPr>
              <a:t>[</a:t>
            </a:r>
            <a:r>
              <a:rPr lang="en-IN" sz="1900" b="1" dirty="0" smtClean="0">
                <a:latin typeface="Merriweather"/>
                <a:ea typeface="Merriweather"/>
                <a:cs typeface="Merriweather"/>
                <a:sym typeface="Merriweather"/>
              </a:rPr>
              <a:t>18BCN7039]</a:t>
            </a:r>
            <a:endParaRPr sz="1900" b="1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88900" lvl="0" indent="-12065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900"/>
              <a:buFont typeface="Merriweather"/>
              <a:buChar char=" "/>
            </a:pPr>
            <a:r>
              <a:rPr lang="en-IN" sz="1900" dirty="0">
                <a:latin typeface="Merriweather"/>
                <a:ea typeface="Merriweather"/>
                <a:cs typeface="Merriweather"/>
                <a:sym typeface="Merriweather"/>
              </a:rPr>
              <a:t>3. </a:t>
            </a:r>
            <a:r>
              <a:rPr lang="en-IN" sz="1900" dirty="0" smtClean="0">
                <a:latin typeface="Merriweather"/>
                <a:ea typeface="Merriweather"/>
                <a:cs typeface="Merriweather"/>
                <a:sym typeface="Merriweather"/>
              </a:rPr>
              <a:t>G .</a:t>
            </a:r>
            <a:r>
              <a:rPr lang="en-IN" sz="1900" dirty="0" err="1" smtClean="0">
                <a:latin typeface="Merriweather"/>
                <a:ea typeface="Merriweather"/>
                <a:cs typeface="Merriweather"/>
                <a:sym typeface="Merriweather"/>
              </a:rPr>
              <a:t>Vamsi</a:t>
            </a:r>
            <a:r>
              <a:rPr lang="en-IN" sz="1900" dirty="0" smtClean="0">
                <a:latin typeface="Merriweather"/>
                <a:ea typeface="Merriweather"/>
                <a:cs typeface="Merriweather"/>
                <a:sym typeface="Merriweather"/>
              </a:rPr>
              <a:t> Krishna</a:t>
            </a:r>
            <a:r>
              <a:rPr lang="en-IN" sz="1900" dirty="0" smtClean="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IN" sz="1900" b="1" dirty="0">
                <a:latin typeface="Merriweather"/>
                <a:ea typeface="Merriweather"/>
                <a:cs typeface="Merriweather"/>
                <a:sym typeface="Merriweather"/>
              </a:rPr>
              <a:t>[</a:t>
            </a:r>
            <a:r>
              <a:rPr lang="en-IN" sz="1900" b="1" dirty="0" smtClean="0">
                <a:latin typeface="Merriweather"/>
                <a:ea typeface="Merriweather"/>
                <a:cs typeface="Merriweather"/>
                <a:sym typeface="Merriweather"/>
              </a:rPr>
              <a:t>18BCN7071</a:t>
            </a:r>
            <a:r>
              <a:rPr lang="en-IN" sz="1900" b="1" dirty="0">
                <a:latin typeface="Merriweather"/>
                <a:ea typeface="Merriweather"/>
                <a:cs typeface="Merriweather"/>
                <a:sym typeface="Merriweather"/>
              </a:rPr>
              <a:t>]</a:t>
            </a:r>
            <a:endParaRPr sz="1900" b="1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88900" lvl="0" indent="-12065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900"/>
              <a:buFont typeface="Merriweather"/>
              <a:buChar char=" "/>
            </a:pPr>
            <a:r>
              <a:rPr lang="en-IN" sz="1900" dirty="0">
                <a:latin typeface="Merriweather"/>
                <a:ea typeface="Merriweather"/>
                <a:cs typeface="Merriweather"/>
                <a:sym typeface="Merriweather"/>
              </a:rPr>
              <a:t>4. </a:t>
            </a:r>
            <a:r>
              <a:rPr lang="en-IN" sz="1900" dirty="0" smtClean="0">
                <a:latin typeface="Merriweather"/>
                <a:ea typeface="Merriweather"/>
                <a:cs typeface="Merriweather"/>
                <a:sym typeface="Merriweather"/>
              </a:rPr>
              <a:t>N .</a:t>
            </a:r>
            <a:r>
              <a:rPr lang="en-IN" sz="1900" dirty="0" err="1" smtClean="0">
                <a:latin typeface="Merriweather"/>
                <a:ea typeface="Merriweather"/>
                <a:cs typeface="Merriweather"/>
                <a:sym typeface="Merriweather"/>
              </a:rPr>
              <a:t>Bharath</a:t>
            </a:r>
            <a:r>
              <a:rPr lang="en-IN" sz="1900" dirty="0" smtClean="0">
                <a:latin typeface="Merriweather"/>
                <a:ea typeface="Merriweather"/>
                <a:cs typeface="Merriweather"/>
                <a:sym typeface="Merriweather"/>
              </a:rPr>
              <a:t> Chandra</a:t>
            </a:r>
            <a:r>
              <a:rPr lang="en-IN" sz="1900" dirty="0" smtClean="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IN" sz="1900" b="1" dirty="0">
                <a:latin typeface="Merriweather"/>
                <a:ea typeface="Merriweather"/>
                <a:cs typeface="Merriweather"/>
                <a:sym typeface="Merriweather"/>
              </a:rPr>
              <a:t>[</a:t>
            </a:r>
            <a:r>
              <a:rPr lang="en-IN" sz="1900" b="1" dirty="0" smtClean="0">
                <a:latin typeface="Merriweather"/>
                <a:ea typeface="Merriweather"/>
                <a:cs typeface="Merriweather"/>
                <a:sym typeface="Merriweather"/>
              </a:rPr>
              <a:t>18BEC7077]</a:t>
            </a:r>
            <a:endParaRPr sz="1900" b="1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88900" lvl="0" indent="-12065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900"/>
              <a:buFont typeface="Merriweather"/>
              <a:buChar char=" "/>
            </a:pPr>
            <a:r>
              <a:rPr lang="en-IN" sz="1900" dirty="0">
                <a:latin typeface="Merriweather"/>
                <a:ea typeface="Merriweather"/>
                <a:cs typeface="Merriweather"/>
                <a:sym typeface="Merriweather"/>
              </a:rPr>
              <a:t>5. </a:t>
            </a:r>
            <a:r>
              <a:rPr lang="en-IN" sz="1900" dirty="0" smtClean="0">
                <a:latin typeface="Merriweather"/>
                <a:ea typeface="Merriweather"/>
                <a:cs typeface="Merriweather"/>
                <a:sym typeface="Merriweather"/>
              </a:rPr>
              <a:t>D .</a:t>
            </a:r>
            <a:r>
              <a:rPr lang="en-IN" sz="1900" dirty="0" err="1" smtClean="0">
                <a:latin typeface="Merriweather"/>
                <a:ea typeface="Merriweather"/>
                <a:cs typeface="Merriweather"/>
                <a:sym typeface="Merriweather"/>
              </a:rPr>
              <a:t>Dinesh</a:t>
            </a:r>
            <a:r>
              <a:rPr lang="en-IN" sz="1900" dirty="0" smtClean="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IN" sz="1900" b="1" dirty="0">
                <a:latin typeface="Merriweather"/>
                <a:ea typeface="Merriweather"/>
                <a:cs typeface="Merriweather"/>
                <a:sym typeface="Merriweather"/>
              </a:rPr>
              <a:t>[</a:t>
            </a:r>
            <a:r>
              <a:rPr lang="en-IN" sz="1900" b="1" dirty="0" smtClean="0">
                <a:latin typeface="Merriweather"/>
                <a:ea typeface="Merriweather"/>
                <a:cs typeface="Merriweather"/>
                <a:sym typeface="Merriweather"/>
              </a:rPr>
              <a:t>18BCE7247]</a:t>
            </a:r>
            <a:endParaRPr sz="1900" b="1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88900" lvl="0" indent="-12065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1900"/>
              <a:buFont typeface="Merriweather"/>
              <a:buChar char=" "/>
            </a:pPr>
            <a:r>
              <a:rPr lang="en-IN" sz="1900" dirty="0">
                <a:latin typeface="Merriweather"/>
                <a:ea typeface="Merriweather"/>
                <a:cs typeface="Merriweather"/>
                <a:sym typeface="Merriweather"/>
              </a:rPr>
              <a:t>6. </a:t>
            </a:r>
            <a:r>
              <a:rPr lang="en-IN" sz="1900" dirty="0" err="1" smtClean="0">
                <a:latin typeface="Merriweather"/>
                <a:ea typeface="Merriweather"/>
                <a:cs typeface="Merriweather"/>
                <a:sym typeface="Merriweather"/>
              </a:rPr>
              <a:t>Sk</a:t>
            </a:r>
            <a:r>
              <a:rPr lang="en-IN" sz="1900" dirty="0" smtClean="0">
                <a:latin typeface="Merriweather"/>
                <a:ea typeface="Merriweather"/>
                <a:cs typeface="Merriweather"/>
                <a:sym typeface="Merriweather"/>
              </a:rPr>
              <a:t> .</a:t>
            </a:r>
            <a:r>
              <a:rPr lang="en-IN" sz="1900" dirty="0" err="1" smtClean="0">
                <a:latin typeface="Merriweather"/>
                <a:ea typeface="Merriweather"/>
                <a:cs typeface="Merriweather"/>
                <a:sym typeface="Merriweather"/>
              </a:rPr>
              <a:t>Imran</a:t>
            </a:r>
            <a:r>
              <a:rPr lang="en-IN" sz="1900" dirty="0" smtClean="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IN" sz="1900" dirty="0" smtClean="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IN" sz="1900" b="1" dirty="0">
                <a:latin typeface="Merriweather"/>
                <a:ea typeface="Merriweather"/>
                <a:cs typeface="Merriweather"/>
                <a:sym typeface="Merriweather"/>
              </a:rPr>
              <a:t>[</a:t>
            </a:r>
            <a:r>
              <a:rPr lang="en-IN" sz="1900" b="1" dirty="0" smtClean="0">
                <a:latin typeface="Merriweather"/>
                <a:ea typeface="Merriweather"/>
                <a:cs typeface="Merriweather"/>
                <a:sym typeface="Merriweather"/>
              </a:rPr>
              <a:t>18MIS7190]</a:t>
            </a:r>
            <a:endParaRPr sz="19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8149633" y="3835168"/>
            <a:ext cx="36680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IN" sz="1900" b="1" i="0" u="none" strike="noStrike" cap="none">
                <a:solidFill>
                  <a:srgbClr val="3F3F3F"/>
                </a:solidFill>
                <a:latin typeface="Merriweather"/>
                <a:ea typeface="Merriweather"/>
                <a:cs typeface="Merriweather"/>
                <a:sym typeface="Merriweather"/>
              </a:rPr>
              <a:t>Guided by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marL="88900" marR="0" lvl="0" indent="-12065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erriweather"/>
              <a:buChar char=" "/>
            </a:pPr>
            <a:r>
              <a:rPr lang="en-IN" sz="1900" i="0" u="none" strike="noStrike" cap="none">
                <a:solidFill>
                  <a:srgbClr val="3F3F3F"/>
                </a:solidFill>
                <a:latin typeface="Merriweather"/>
                <a:ea typeface="Merriweather"/>
                <a:cs typeface="Merriweather"/>
                <a:sym typeface="Merriweather"/>
              </a:rPr>
              <a:t>      </a:t>
            </a:r>
            <a:r>
              <a:rPr lang="en-IN" sz="1900">
                <a:solidFill>
                  <a:srgbClr val="3F3F3F"/>
                </a:solidFill>
                <a:latin typeface="Merriweather"/>
                <a:ea typeface="Merriweather"/>
                <a:cs typeface="Merriweather"/>
                <a:sym typeface="Merriweather"/>
              </a:rPr>
              <a:t>Dr.Ravi Sankar Barpanda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marL="88900" marR="0" lvl="0" indent="-12065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Merriweather"/>
              <a:buChar char=" "/>
            </a:pPr>
            <a:r>
              <a:rPr lang="en-IN" sz="1900" i="0" u="none" strike="noStrike" cap="none">
                <a:solidFill>
                  <a:srgbClr val="3F3F3F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Dept. of CSE 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marL="8890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/>
              <a:t>09-01-2019</a:t>
            </a:r>
            <a:endParaRPr sz="1500"/>
          </a:p>
        </p:txBody>
      </p:sp>
      <p:sp>
        <p:nvSpPr>
          <p:cNvPr id="201" name="Google Shape;201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/>
              <a:t>VIT-AP UNIVERSITY, AMARAVATI</a:t>
            </a:r>
            <a:endParaRPr sz="1500"/>
          </a:p>
        </p:txBody>
      </p:sp>
      <p:sp>
        <p:nvSpPr>
          <p:cNvPr id="202" name="Google Shape;202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50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500"/>
          </a:p>
        </p:txBody>
      </p:sp>
      <p:sp>
        <p:nvSpPr>
          <p:cNvPr id="203" name="Google Shape;203;p25"/>
          <p:cNvSpPr/>
          <p:nvPr/>
        </p:nvSpPr>
        <p:spPr>
          <a:xfrm>
            <a:off x="5073168" y="1968867"/>
            <a:ext cx="34704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i="0" u="none" strike="noStrike" cap="none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Batch No: </a:t>
            </a:r>
            <a:r>
              <a:rPr lang="en-IN" sz="21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180402</a:t>
            </a:r>
            <a:endParaRPr sz="21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1313" lvl="0" indent="-3413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1680"/>
              <a:buFont typeface="Noto Sans Symbols"/>
              <a:buChar char="○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dirty="0"/>
          </a:p>
          <a:p>
            <a:pPr marL="341313" lvl="1" indent="-341313" algn="l" rtl="0">
              <a:lnSpc>
                <a:spcPct val="90000"/>
              </a:lnSpc>
              <a:spcBef>
                <a:spcPts val="925"/>
              </a:spcBef>
              <a:spcAft>
                <a:spcPts val="0"/>
              </a:spcAft>
              <a:buClr>
                <a:srgbClr val="006666"/>
              </a:buClr>
              <a:buSzPts val="1680"/>
              <a:buFont typeface="Noto Sans Symbols"/>
              <a:buChar char="○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Circuit  Diagram</a:t>
            </a:r>
            <a:endParaRPr dirty="0"/>
          </a:p>
          <a:p>
            <a:pPr marL="341313" lvl="0" indent="-34131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6666"/>
              </a:buClr>
              <a:buSzPts val="1680"/>
              <a:buFont typeface="Noto Sans Symbols"/>
              <a:buChar char="○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Overall Flow Diagram</a:t>
            </a:r>
            <a:endParaRPr dirty="0"/>
          </a:p>
          <a:p>
            <a:pPr marL="341313" lvl="0" indent="-341313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6666"/>
              </a:buClr>
              <a:buSzPts val="1680"/>
              <a:buFont typeface="Noto Sans Symbols"/>
              <a:buChar char="○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Module Implementation </a:t>
            </a:r>
            <a:endParaRPr dirty="0"/>
          </a:p>
          <a:p>
            <a:pPr marL="341313" lvl="0" indent="-341313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6666"/>
              </a:buClr>
              <a:buSzPts val="1680"/>
              <a:buFont typeface="Noto Sans Symbols"/>
              <a:buChar char="○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Target Achievements in reviews.</a:t>
            </a:r>
            <a:endParaRPr dirty="0"/>
          </a:p>
          <a:p>
            <a:pPr marL="341313" lvl="0" indent="-341313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6666"/>
              </a:buClr>
              <a:buSzPts val="1680"/>
              <a:buFont typeface="Noto Sans Symbols"/>
              <a:buChar char="○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TimeLine Chart </a:t>
            </a:r>
            <a:endParaRPr dirty="0"/>
          </a:p>
          <a:p>
            <a:pPr marL="341313" lvl="0" indent="-341313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6666"/>
              </a:buClr>
              <a:buSzPts val="1680"/>
              <a:buFont typeface="Noto Sans Symbols"/>
              <a:buChar char="○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15-02-2019</a:t>
            </a:r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VIT-AP UNIVERSITY, AMARAVATI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body" idx="1"/>
          </p:nvPr>
        </p:nvSpPr>
        <p:spPr>
          <a:xfrm>
            <a:off x="362139" y="1845734"/>
            <a:ext cx="1079354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896938" lvl="0" indent="-27146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➢"/>
            </a:pPr>
            <a:r>
              <a:rPr lang="en-IN"/>
              <a:t>        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This project is aims at developing Raspberry Pi based Fingerprint recognition to provide a better security and allow lethal accessibility  to the society.</a:t>
            </a:r>
            <a:endParaRPr/>
          </a:p>
          <a:p>
            <a:pPr marL="625475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➢"/>
            </a:pPr>
            <a:r>
              <a:rPr lang="en-IN"/>
              <a:t>              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Being direct the use of this that it doesn’t allow the illegal accessibility to data or any other item that can be secured using fingerprint like lockers etc.</a:t>
            </a:r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15-02-2019</a:t>
            </a: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imes New Roman"/>
              <a:buNone/>
            </a:pPr>
            <a:r>
              <a:rPr lang="en-IN" sz="3200" b="1">
                <a:latin typeface="Times New Roman"/>
                <a:ea typeface="Times New Roman"/>
                <a:cs typeface="Times New Roman"/>
                <a:sym typeface="Times New Roman"/>
              </a:rPr>
              <a:t>1. Problem Definition</a:t>
            </a: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VIT-AP UNIVERSITY, AMARAVATI</a:t>
            </a: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1066788" y="0"/>
            <a:ext cx="100584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imes New Roman"/>
              <a:buNone/>
            </a:pPr>
            <a:r>
              <a:rPr lang="en-IN" sz="3200" b="1">
                <a:latin typeface="Times New Roman"/>
                <a:ea typeface="Times New Roman"/>
                <a:cs typeface="Times New Roman"/>
                <a:sym typeface="Times New Roman"/>
              </a:rPr>
              <a:t>2. Circuit Diagram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15-02-2019</a:t>
            </a:r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VIT-AP UNIVERSITY, AMARAVATI</a:t>
            </a:r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290" name="AutoShape 2" descr="Image result for fingerprint sensor interfacing with raspberry pi circuit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Image result for fingerprint sensor interfacing with raspberry pi circuit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3" name="Picture 5" descr="E:\Fingerprint-Sensor-Interfacing-with-Raspberry-Pi-circuit-diagr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143000"/>
            <a:ext cx="5863943" cy="5253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10058400" cy="709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Overall Flow Diagram</a:t>
            </a:r>
            <a:br>
              <a:rPr lang="en-IN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15-02-2019</a:t>
            </a:r>
            <a:endParaRPr/>
          </a:p>
        </p:txBody>
      </p:sp>
      <p:sp>
        <p:nvSpPr>
          <p:cNvPr id="237" name="Google Shape;237;p2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VIT-AP UNIVERSITY, AMARAVATI</a:t>
            </a:r>
            <a:endParaRPr/>
          </a:p>
        </p:txBody>
      </p:sp>
      <p:sp>
        <p:nvSpPr>
          <p:cNvPr id="238" name="Google Shape;238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10241" name="Picture 1" descr="E:\a957b166f81050710b3207cbd9e486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286000"/>
            <a:ext cx="6191250" cy="3019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1068392" y="3949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imes New Roman"/>
              <a:buNone/>
            </a:pPr>
            <a:r>
              <a:rPr lang="en-IN" sz="2800" b="1">
                <a:latin typeface="Times New Roman"/>
                <a:ea typeface="Times New Roman"/>
                <a:cs typeface="Times New Roman"/>
                <a:sym typeface="Times New Roman"/>
              </a:rPr>
              <a:t>4. Module Implementation</a:t>
            </a:r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body" idx="1"/>
          </p:nvPr>
        </p:nvSpPr>
        <p:spPr>
          <a:xfrm>
            <a:off x="1154075" y="2595228"/>
            <a:ext cx="10058400" cy="2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8742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Fingerprint Sensor- 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Used to recognise or capture fingerprint that is to be used for identification.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8742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USB to serial- 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This cable is used to connect Raspberry Pi.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8742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IN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LCD Display-  </a:t>
            </a: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This is used to display the Output.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8742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8742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15-02-2019</a:t>
            </a:r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VIT-AP UNIVERSITY, AMARAVATI</a:t>
            </a:r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imes New Roman"/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5. Target Achievement</a:t>
            </a: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IN" dirty="0"/>
              <a:t>     </a:t>
            </a:r>
            <a:r>
              <a:rPr lang="en-IN" dirty="0" err="1"/>
              <a:t>Upto</a:t>
            </a:r>
            <a:r>
              <a:rPr lang="en-IN" dirty="0"/>
              <a:t> Review  1 – Requirement Identification , Designing the System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IN" dirty="0"/>
              <a:t>    </a:t>
            </a:r>
            <a:r>
              <a:rPr lang="en-IN" dirty="0" err="1"/>
              <a:t>Upto</a:t>
            </a:r>
            <a:r>
              <a:rPr lang="en-IN" dirty="0"/>
              <a:t> Review 2 -  Module Implementation </a:t>
            </a:r>
            <a:endParaRPr dirty="0"/>
          </a:p>
          <a:p>
            <a:pPr marL="2689225" lvl="0" indent="-1809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➢"/>
            </a:pPr>
            <a:r>
              <a:rPr lang="en-IN" dirty="0"/>
              <a:t>    Fingerprint sensor interfacing – </a:t>
            </a:r>
            <a:r>
              <a:rPr lang="en-IN" dirty="0" smtClean="0"/>
              <a:t>Completed</a:t>
            </a:r>
            <a:endParaRPr dirty="0"/>
          </a:p>
          <a:p>
            <a:pPr marL="2689225" lvl="0" indent="-1809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➢"/>
            </a:pPr>
            <a:r>
              <a:rPr lang="en-IN" dirty="0"/>
              <a:t>    Testing – </a:t>
            </a:r>
            <a:r>
              <a:rPr lang="en-IN" dirty="0" smtClean="0"/>
              <a:t>Going to </a:t>
            </a:r>
            <a:r>
              <a:rPr lang="en-IN" smtClean="0"/>
              <a:t>be tested</a:t>
            </a:r>
            <a:endParaRPr lang="en-IN" dirty="0" smtClean="0"/>
          </a:p>
          <a:p>
            <a:pPr marL="2689225" lvl="0" indent="-1809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61950" lvl="0" indent="-361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IN" dirty="0" err="1"/>
              <a:t>Upto</a:t>
            </a:r>
            <a:r>
              <a:rPr lang="en-IN" dirty="0"/>
              <a:t> Review 3- Further improvement.                                     </a:t>
            </a:r>
            <a:endParaRPr dirty="0"/>
          </a:p>
        </p:txBody>
      </p:sp>
      <p:sp>
        <p:nvSpPr>
          <p:cNvPr id="255" name="Google Shape;255;p3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15-02-2019</a:t>
            </a:r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VIT-AP UNIVERSITY, AMARAVATI</a:t>
            </a:r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title"/>
          </p:nvPr>
        </p:nvSpPr>
        <p:spPr>
          <a:xfrm>
            <a:off x="1066813" y="286604"/>
            <a:ext cx="10058400" cy="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en-IN" sz="2400" b="1"/>
              <a:t>5.Timeline Chart</a:t>
            </a:r>
            <a:endParaRPr sz="2400" b="1"/>
          </a:p>
        </p:txBody>
      </p:sp>
      <p:graphicFrame>
        <p:nvGraphicFramePr>
          <p:cNvPr id="263" name="Google Shape;263;p32"/>
          <p:cNvGraphicFramePr/>
          <p:nvPr/>
        </p:nvGraphicFramePr>
        <p:xfrm>
          <a:off x="1184241" y="1147995"/>
          <a:ext cx="10210550" cy="4983550"/>
        </p:xfrm>
        <a:graphic>
          <a:graphicData uri="http://schemas.openxmlformats.org/drawingml/2006/table">
            <a:tbl>
              <a:tblPr firstRow="1" bandRow="1">
                <a:noFill/>
                <a:tableStyleId>{7F8F6553-A385-4D51-BA17-DCD8A6F78151}</a:tableStyleId>
              </a:tblPr>
              <a:tblGrid>
                <a:gridCol w="1600825"/>
                <a:gridCol w="1120725"/>
                <a:gridCol w="534425"/>
                <a:gridCol w="1159100"/>
                <a:gridCol w="1504125"/>
                <a:gridCol w="814050"/>
                <a:gridCol w="1159100"/>
                <a:gridCol w="1159100"/>
                <a:gridCol w="1159100"/>
              </a:tblGrid>
              <a:tr h="375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u="none" strike="noStrike" cap="none"/>
                        <a:t>Delivery</a:t>
                      </a: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>
                    <a:solidFill>
                      <a:srgbClr val="FF0000"/>
                    </a:solidFill>
                  </a:tcPr>
                </a:tc>
              </a:tr>
              <a:tr h="375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Testing </a:t>
                      </a:r>
                      <a:endParaRPr sz="1900"/>
                    </a:p>
                  </a:txBody>
                  <a:tcPr marL="91475" marR="9147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</a:tr>
              <a:tr h="37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Coding</a:t>
                      </a:r>
                      <a:r>
                        <a:rPr lang="en-IN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</a:t>
                      </a:r>
                      <a:r>
                        <a:rPr lang="en-IN" sz="1900"/>
                        <a:t>Raspberry</a:t>
                      </a:r>
                      <a:r>
                        <a:rPr lang="en-IN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Pi IDE</a:t>
                      </a:r>
                      <a:endParaRPr sz="1900"/>
                    </a:p>
                  </a:txBody>
                  <a:tcPr marL="91475" marR="9147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</a:tr>
              <a:tr h="37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Integrating all modules</a:t>
                      </a:r>
                      <a:endParaRPr sz="1900"/>
                    </a:p>
                  </a:txBody>
                  <a:tcPr marL="91475" marR="9147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75" marR="91475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</a:tr>
              <a:tr h="37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900"/>
                        <a:t>Hardware Analysis</a:t>
                      </a:r>
                      <a:endParaRPr sz="15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75" marR="91475" marT="45725" marB="45725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</a:tr>
              <a:tr h="37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Collection of Information</a:t>
                      </a:r>
                      <a:endParaRPr sz="1900"/>
                    </a:p>
                  </a:txBody>
                  <a:tcPr marL="91475" marR="9147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75" marR="91475" marT="45725" marB="45725"/>
                </a:tc>
              </a:tr>
              <a:tr h="37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Modules</a:t>
                      </a:r>
                      <a:endParaRPr sz="1900"/>
                    </a:p>
                  </a:txBody>
                  <a:tcPr marL="91475" marR="9147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Dec 3rd and 4 th week</a:t>
                      </a:r>
                      <a:endParaRPr sz="1900"/>
                    </a:p>
                  </a:txBody>
                  <a:tcPr marL="91475" marR="91475" marT="45725" marB="45725" anchor="ctr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First 3 weeks of jan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75" marR="91475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Last week of jan and first week of Feb</a:t>
                      </a:r>
                      <a:endParaRPr sz="1900"/>
                    </a:p>
                  </a:txBody>
                  <a:tcPr marL="91475" marR="91475" marT="45725" marB="45725" anchor="ctr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First 3 weeks of Feb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75" marR="91475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First week of March </a:t>
                      </a:r>
                      <a:endParaRPr sz="1900"/>
                    </a:p>
                  </a:txBody>
                  <a:tcPr marL="91475" marR="91475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/>
                        <a:t>3rd week of March</a:t>
                      </a:r>
                      <a:endParaRPr sz="1900"/>
                    </a:p>
                  </a:txBody>
                  <a:tcPr marL="91475" marR="91475" marT="45725" marB="45725" anchor="ctr"/>
                </a:tc>
              </a:tr>
            </a:tbl>
          </a:graphicData>
        </a:graphic>
      </p:graphicFrame>
      <p:sp>
        <p:nvSpPr>
          <p:cNvPr id="264" name="Google Shape;264;p3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/>
              <a:t>09-01-2019</a:t>
            </a:r>
            <a:endParaRPr sz="1500"/>
          </a:p>
        </p:txBody>
      </p:sp>
      <p:sp>
        <p:nvSpPr>
          <p:cNvPr id="265" name="Google Shape;265;p3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/>
              <a:t>VIT-AP UNIVERSITY, AMARAVATI</a:t>
            </a:r>
            <a:endParaRPr sz="1500"/>
          </a:p>
        </p:txBody>
      </p:sp>
      <p:sp>
        <p:nvSpPr>
          <p:cNvPr id="266" name="Google Shape;266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50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1154080" y="723937"/>
            <a:ext cx="10058400" cy="5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en-IN" sz="2700" b="1">
                <a:latin typeface="Merriweather"/>
                <a:ea typeface="Merriweather"/>
                <a:cs typeface="Merriweather"/>
                <a:sym typeface="Merriweather"/>
              </a:rPr>
              <a:t>6.References</a:t>
            </a:r>
            <a:endParaRPr sz="27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2" name="Google Shape;272;p3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8890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IN" sz="1500"/>
              <a:t>1.</a:t>
            </a:r>
            <a:r>
              <a:rPr lang="en-IN" sz="1500" u="sng">
                <a:solidFill>
                  <a:schemeClr val="hlink"/>
                </a:solidFill>
                <a:hlinkClick r:id="rId3"/>
              </a:rPr>
              <a:t>https://circuitdigest.com/microcontroller-projects/raspberry-pi-fingerprint-sensor-interfacing</a:t>
            </a:r>
            <a:endParaRPr sz="1500"/>
          </a:p>
          <a:p>
            <a:pPr marL="8890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endParaRPr sz="1500"/>
          </a:p>
          <a:p>
            <a:pPr marL="8890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en-IN" sz="1500"/>
              <a:t>2.https://tutorials-raspberrypi.com/how-to-use-raspberry-pi-fingerprint-sensor-authentication/</a:t>
            </a:r>
            <a:endParaRPr sz="1500"/>
          </a:p>
          <a:p>
            <a:pPr marL="8890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IN" sz="1500"/>
              <a:t>3. https://www.circuito.io/app?components=9443,11792,200000,341099</a:t>
            </a:r>
            <a:endParaRPr sz="1500"/>
          </a:p>
        </p:txBody>
      </p:sp>
      <p:sp>
        <p:nvSpPr>
          <p:cNvPr id="273" name="Google Shape;273;p3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/>
              <a:t>09-01-2019</a:t>
            </a:r>
            <a:endParaRPr sz="1500"/>
          </a:p>
        </p:txBody>
      </p:sp>
      <p:sp>
        <p:nvSpPr>
          <p:cNvPr id="274" name="Google Shape;274;p3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/>
              <a:t>VIT-AP UNIVERSITY, AMARAVATI</a:t>
            </a:r>
            <a:endParaRPr sz="1500"/>
          </a:p>
        </p:txBody>
      </p:sp>
      <p:sp>
        <p:nvSpPr>
          <p:cNvPr id="275" name="Google Shape;275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50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356</Words>
  <Application>Microsoft Office PowerPoint</Application>
  <PresentationFormat>Custom</PresentationFormat>
  <Paragraphs>83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Retrospect</vt:lpstr>
      <vt:lpstr>Retrospect</vt:lpstr>
      <vt:lpstr>    Fingerprint Sensor Interfacing With Raspberry pi  </vt:lpstr>
      <vt:lpstr>Agenda</vt:lpstr>
      <vt:lpstr>1. Problem Definition</vt:lpstr>
      <vt:lpstr>2. Circuit Diagram</vt:lpstr>
      <vt:lpstr>3. Overall Flow Diagram </vt:lpstr>
      <vt:lpstr>4. Module Implementation</vt:lpstr>
      <vt:lpstr>5. Target Achievement</vt:lpstr>
      <vt:lpstr>5.Timeline Chart</vt:lpstr>
      <vt:lpstr>6.References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Fingerprint Sensor Interfacing With Raspberry pi  </dc:title>
  <cp:lastModifiedBy>RukkuRohi</cp:lastModifiedBy>
  <cp:revision>10</cp:revision>
  <dcterms:modified xsi:type="dcterms:W3CDTF">2019-02-21T18:20:40Z</dcterms:modified>
</cp:coreProperties>
</file>