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8" r:id="rId15"/>
    <p:sldId id="277" r:id="rId16"/>
    <p:sldId id="279" r:id="rId17"/>
    <p:sldId id="280" r:id="rId18"/>
    <p:sldId id="282" r:id="rId19"/>
    <p:sldId id="28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1857D-4ECF-4991-A08B-D4AEAF03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273BA5-58CF-45DE-8A0F-205EFFAE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997C64-0118-4BC5-AA7D-BA729627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E6CA94-CA60-4492-8BB5-C281A22B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6B530-17CD-4DAB-85DE-0B0433A7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E0E85-4CA7-4E9F-A6CC-9641693D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CDDF03-FA37-4235-956A-75A7F575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DFEB6D-4C83-4968-A593-5C29339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B516B0-0901-4F11-9ECF-F9FE54B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CB840E-CDC9-4062-8836-86B1910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4857A8-4E70-4196-8628-7AD99FFE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9A7D98-23B8-4063-A330-72A0AF37B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3BFE57-975B-484B-A376-5D420566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80705A-E75D-467F-85AA-DF86DE1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1D923-F03D-4832-A2FC-522414BD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8469F-8491-4DF6-ACB7-2864CA3D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3D2976-5FE4-430B-8AD8-16EE2DDF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1DCD3C-FF61-4D52-9856-5FB46BDA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20332D-A5A2-4A55-82A7-FAD31DA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D2A168-366F-4F4E-BF61-8C7D0EB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D2EA5-259C-47D8-BD07-1DA77864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5FBC53-0FFC-4CB4-AC85-A3B49C43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A776F4-47DA-4564-84A2-5DD7070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E6DBE-3A5B-4FEB-8B68-E0A156D8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AC0EB5-07A4-4C8D-A547-40CB90CC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3A349-66FB-4436-B510-D292584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D2DEF1-8486-4FF3-B176-AFDDA271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351823-1EFE-4D17-8922-ABE0472E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4481D-999C-4F36-B468-B9AC9A3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154ED2-2677-4DFF-91AD-C1D38C1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A91788-0517-474C-B538-E12F9D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0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630A27-8FE2-4D70-9B85-0AAC903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70E88E-C1D9-41E3-A1B2-1E17C1E4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8A771D-1246-4CB0-B87C-86D0AB2C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3E74197-CFB1-4FED-87C3-E1B54C2D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9ABACE-8FA8-4060-AAFD-04B23620A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74A1A2-7FC4-4110-9799-58215DD9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98706E-FAB1-4F6A-A7F4-27CC2DBC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6A201D6-80DB-49E3-98D9-0985450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D1E23F-B01B-4C5A-A053-6083DE1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1709ED7-0CCB-4270-83A7-D40EE012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C94A48-390B-49AC-B562-20A2D50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66AFE2-F1FA-42B7-A1B9-44AC97AF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0D27771-E060-4866-894F-E34AB049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124F420-F3B7-40F2-AD7A-81DFCCFE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7DB729-E5F5-4497-9037-4F384AFB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BDF53-6318-4161-ACA7-066D9CA1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F27550-5ACA-45DE-AED6-82561377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33A306-530A-44BF-A237-0263C8C0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BA8A0B-999E-48A3-B2D0-38F8F241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6ABCA8-8371-4FBE-9C9F-4FE91E45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BEB12B-CABB-4280-AAFB-AFE089AA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9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30DE5-719D-4776-B5A3-958346D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4D493D-4AC4-4248-B0D3-37E31EFE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403841-A684-4A16-9BED-93E174C6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E34DC6-0647-4825-9B9D-ED4F58F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A17AD2-FAE6-4328-A75B-E814D5EA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2356C2-8D03-4F02-84FF-98D37E1E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C8C3E10-DA5C-4A7D-B999-45DB1E64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983AF9-09C0-4B43-BC82-A24E0E12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5644F2-6B51-4714-B6B5-F219DADC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4C11-614A-47E5-8632-811DCD5188F0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EF5BB4-7024-46C2-95AA-62F8C537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20257-0EBF-4E8F-8DAE-3524A31A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C3D10-AE22-403C-AAE6-E34664C8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Analysis of Algorithms Project</a:t>
            </a:r>
            <a:br>
              <a:rPr lang="en-IN" dirty="0"/>
            </a:br>
            <a:r>
              <a:rPr lang="en-IN" dirty="0"/>
              <a:t>UE17CS251</a:t>
            </a:r>
          </a:p>
        </p:txBody>
      </p:sp>
    </p:spTree>
    <p:extLst>
      <p:ext uri="{BB962C8B-B14F-4D97-AF65-F5344CB8AC3E}">
        <p14:creationId xmlns:p14="http://schemas.microsoft.com/office/powerpoint/2010/main" val="168360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656DC-CB16-4726-800C-80BEDD8F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Left </a:t>
            </a:r>
            <a:r>
              <a:rPr lang="en-IN" sz="5400" dirty="0" err="1"/>
              <a:t>Left</a:t>
            </a:r>
            <a:r>
              <a:rPr lang="en-IN" sz="5400" dirty="0"/>
              <a:t>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E2DC324-1C22-4AB9-8735-32732111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7" y="2093843"/>
            <a:ext cx="8882541" cy="3286540"/>
          </a:xfrm>
        </p:spPr>
      </p:pic>
    </p:spTree>
    <p:extLst>
      <p:ext uri="{BB962C8B-B14F-4D97-AF65-F5344CB8AC3E}">
        <p14:creationId xmlns:p14="http://schemas.microsoft.com/office/powerpoint/2010/main" val="210083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7EA54-47BB-47D3-8DF2-271291D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Right </a:t>
            </a:r>
            <a:r>
              <a:rPr lang="en-IN" sz="5400" dirty="0" err="1"/>
              <a:t>Right</a:t>
            </a:r>
            <a:r>
              <a:rPr lang="en-IN" sz="5400" dirty="0"/>
              <a:t>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70ED628-A132-4A51-9A65-82E189D7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83" y="2226365"/>
            <a:ext cx="8346674" cy="3021496"/>
          </a:xfrm>
        </p:spPr>
      </p:pic>
    </p:spTree>
    <p:extLst>
      <p:ext uri="{BB962C8B-B14F-4D97-AF65-F5344CB8AC3E}">
        <p14:creationId xmlns:p14="http://schemas.microsoft.com/office/powerpoint/2010/main" val="32820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E3D9D-BFA9-4AB0-9530-BAADB2F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Left Right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D084DBD-F746-44B8-B007-4302819C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1201"/>
            <a:ext cx="10515600" cy="3600185"/>
          </a:xfrm>
        </p:spPr>
      </p:pic>
    </p:spTree>
    <p:extLst>
      <p:ext uri="{BB962C8B-B14F-4D97-AF65-F5344CB8AC3E}">
        <p14:creationId xmlns:p14="http://schemas.microsoft.com/office/powerpoint/2010/main" val="324766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6BD7A-CAC9-4071-8724-461A0223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Right Left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19EDE0E-B508-44C6-A409-9B4C9DAD9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4" y="1825625"/>
            <a:ext cx="10426791" cy="4351338"/>
          </a:xfrm>
        </p:spPr>
      </p:pic>
    </p:spTree>
    <p:extLst>
      <p:ext uri="{BB962C8B-B14F-4D97-AF65-F5344CB8AC3E}">
        <p14:creationId xmlns:p14="http://schemas.microsoft.com/office/powerpoint/2010/main" val="94956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in the program</a:t>
            </a:r>
            <a:endParaRPr lang="en-IN" dirty="0"/>
          </a:p>
        </p:txBody>
      </p:sp>
      <p:pic>
        <p:nvPicPr>
          <p:cNvPr id="1026" name="Picture 2" descr="C:\Users\ADMIN\Pictures\Screenshots\Screenshot (45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66" b="39887"/>
          <a:stretch/>
        </p:blipFill>
        <p:spPr bwMode="auto">
          <a:xfrm>
            <a:off x="919970" y="1706872"/>
            <a:ext cx="8002881" cy="40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Traversals: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15643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All three traversals </a:t>
            </a:r>
            <a:r>
              <a:rPr lang="en-IN" dirty="0" err="1" smtClean="0"/>
              <a:t>i.e</a:t>
            </a:r>
            <a:r>
              <a:rPr lang="en-IN" dirty="0" smtClean="0"/>
              <a:t> pre-</a:t>
            </a:r>
            <a:r>
              <a:rPr lang="en-IN" dirty="0" err="1" smtClean="0"/>
              <a:t>order,in</a:t>
            </a:r>
            <a:r>
              <a:rPr lang="en-IN" dirty="0" smtClean="0"/>
              <a:t>-</a:t>
            </a:r>
            <a:r>
              <a:rPr lang="en-IN" dirty="0" err="1" smtClean="0"/>
              <a:t>order,post</a:t>
            </a:r>
            <a:r>
              <a:rPr lang="en-IN" dirty="0" smtClean="0"/>
              <a:t>-order are implemented in same way as any other binary tree is traversed through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3" name="Picture 5" descr="C:\Users\ADMIN\Pictures\Screenshots\Screenshot (4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5" b="56771"/>
          <a:stretch/>
        </p:blipFill>
        <p:spPr bwMode="auto">
          <a:xfrm>
            <a:off x="0" y="2647950"/>
            <a:ext cx="387667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\Pictures\Screenshots\Screenshot (4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1" t="-522" r="70132" b="55730"/>
          <a:stretch/>
        </p:blipFill>
        <p:spPr bwMode="auto">
          <a:xfrm>
            <a:off x="3686175" y="2647950"/>
            <a:ext cx="42291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Pictures\Screenshots\Screenshot (48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7130" b="55730"/>
          <a:stretch/>
        </p:blipFill>
        <p:spPr bwMode="auto">
          <a:xfrm>
            <a:off x="7915275" y="2571750"/>
            <a:ext cx="42767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Balance Factors: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As mentioned earlier balance factors determine the position of elements. It is the difference of heights of its </a:t>
            </a:r>
            <a:r>
              <a:rPr lang="en-IN" dirty="0" err="1" smtClean="0"/>
              <a:t>subtrees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074" name="Picture 2" descr="C:\Users\ADMIN\Pictures\Screenshots\Screenshot (49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260" r="56808" b="50000"/>
          <a:stretch/>
        </p:blipFill>
        <p:spPr bwMode="auto">
          <a:xfrm>
            <a:off x="2419350" y="2838450"/>
            <a:ext cx="68961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5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55575"/>
            <a:ext cx="10515600" cy="1325563"/>
          </a:xfrm>
        </p:spPr>
        <p:txBody>
          <a:bodyPr/>
          <a:lstStyle/>
          <a:p>
            <a:r>
              <a:rPr lang="en-IN" dirty="0" smtClean="0"/>
              <a:t>Deletion: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572750" cy="4862513"/>
          </a:xfrm>
        </p:spPr>
        <p:txBody>
          <a:bodyPr/>
          <a:lstStyle/>
          <a:p>
            <a:r>
              <a:rPr lang="en-US" dirty="0"/>
              <a:t>To make sure that the given tree remains AVL after every deletion, we must augment the standard BST delete operation to perform some </a:t>
            </a:r>
            <a:r>
              <a:rPr lang="en-US" dirty="0" smtClean="0"/>
              <a:t>re-balancing. We use the same properties we used while inserting to make sure the resulting tree is an AVL tree. </a:t>
            </a:r>
            <a:endParaRPr lang="en-IN" dirty="0"/>
          </a:p>
        </p:txBody>
      </p:sp>
      <p:pic>
        <p:nvPicPr>
          <p:cNvPr id="4098" name="Picture 2" descr="C:\Users\ADMIN\Pictures\Screenshots\Screenshot (5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0" r="54799" b="51613"/>
          <a:stretch/>
        </p:blipFill>
        <p:spPr bwMode="auto">
          <a:xfrm>
            <a:off x="638175" y="3200400"/>
            <a:ext cx="9020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9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basic operations: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basic operations like search and deletion of whole tree are similar to any other binary trees.</a:t>
            </a:r>
            <a:endParaRPr lang="en-IN" dirty="0"/>
          </a:p>
        </p:txBody>
      </p:sp>
      <p:pic>
        <p:nvPicPr>
          <p:cNvPr id="1026" name="Picture 2" descr="C:\Users\ADMIN\Pictures\Screenshots\Screenshot (5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103" b="50000"/>
          <a:stretch/>
        </p:blipFill>
        <p:spPr bwMode="auto">
          <a:xfrm>
            <a:off x="0" y="2914650"/>
            <a:ext cx="5619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Pictures\Screenshots\Screenshot (5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2" b="50000"/>
          <a:stretch/>
        </p:blipFill>
        <p:spPr bwMode="auto">
          <a:xfrm>
            <a:off x="6010275" y="2914650"/>
            <a:ext cx="6181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Design and Analysis of Algorithms by </a:t>
            </a:r>
            <a:r>
              <a:rPr lang="en-IN" dirty="0" err="1"/>
              <a:t>Anany</a:t>
            </a:r>
            <a:r>
              <a:rPr lang="en-IN" dirty="0"/>
              <a:t> </a:t>
            </a:r>
            <a:r>
              <a:rPr lang="en-IN" dirty="0" err="1"/>
              <a:t>Levitin</a:t>
            </a:r>
            <a:r>
              <a:rPr lang="en-IN" dirty="0" smtClean="0"/>
              <a:t>.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://www.geeksforgeeks.org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https://www.tutorialspoint.com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1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9D05B-B5E8-4017-BB43-BD8D410A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6087"/>
          </a:xfrm>
        </p:spPr>
        <p:txBody>
          <a:bodyPr>
            <a:normAutofit/>
          </a:bodyPr>
          <a:lstStyle/>
          <a:p>
            <a:r>
              <a:rPr lang="en-IN" sz="6600" b="1" u="sng" dirty="0" smtClean="0"/>
              <a:t>AVL TREES</a:t>
            </a:r>
            <a:endParaRPr lang="en-IN" sz="6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510D74-67FA-4424-9492-29A8A497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			</a:t>
            </a:r>
          </a:p>
          <a:p>
            <a:r>
              <a:rPr lang="en-IN" dirty="0"/>
              <a:t>					</a:t>
            </a:r>
          </a:p>
          <a:p>
            <a:r>
              <a:rPr lang="en-IN" dirty="0"/>
              <a:t>				By </a:t>
            </a:r>
          </a:p>
          <a:p>
            <a:r>
              <a:rPr lang="en-IN" dirty="0"/>
              <a:t>				                      	        </a:t>
            </a:r>
            <a:r>
              <a:rPr lang="en-IN" dirty="0" smtClean="0"/>
              <a:t>Naveen </a:t>
            </a:r>
            <a:r>
              <a:rPr lang="en-IN" dirty="0" err="1" smtClean="0"/>
              <a:t>Karthik</a:t>
            </a:r>
            <a:r>
              <a:rPr lang="en-IN" dirty="0" smtClean="0"/>
              <a:t> MJ</a:t>
            </a:r>
          </a:p>
          <a:p>
            <a:r>
              <a:rPr lang="en-IN" dirty="0" smtClean="0"/>
              <a:t>				                              PES1201701611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04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14F4-A659-4A2D-8441-F0D458D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48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6600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634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FE3BD-1326-447E-BDF1-85489B87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367A9-0934-4A29-852E-D504B99A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Implementing AVL </a:t>
            </a:r>
            <a:r>
              <a:rPr lang="en-IN" dirty="0" smtClean="0"/>
              <a:t>trees using 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7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61D35-B241-41F5-9050-F320B930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E248AD-3D00-4059-A9FB-B52B8946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Insertion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Searching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Preorder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Postorder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Inorder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Print Balance Factors</a:t>
            </a:r>
          </a:p>
        </p:txBody>
      </p:sp>
    </p:spTree>
    <p:extLst>
      <p:ext uri="{BB962C8B-B14F-4D97-AF65-F5344CB8AC3E}">
        <p14:creationId xmlns:p14="http://schemas.microsoft.com/office/powerpoint/2010/main" val="21464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4FE39-6B0F-4467-BC09-9DC9A6D0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What are AVL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A63B69-A4EB-4D52-B70A-C7B94D1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AVL tree is a self-balancing Binary Search Tree (BST) where the difference between heights of left and right subtrees cannot be more than one for all nodes.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891A64-D6B7-4538-BA0C-3CBFCB17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AVL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4F0E9-7FDF-42AF-B435-22A6F2E0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Most of the BST operations (e.g., search, max, min, insert, delete.. etc) take O(h) time where h is the height of the BST. The cost of these operations may become O(n) for a skewed Binary tree. If we make sure that height of the tree remains O(</a:t>
            </a:r>
            <a:r>
              <a:rPr lang="en-IN" dirty="0" err="1"/>
              <a:t>Logn</a:t>
            </a:r>
            <a:r>
              <a:rPr lang="en-IN" dirty="0"/>
              <a:t>) after every insertion and deletion, then we can guarantee an upper bound of O(</a:t>
            </a:r>
            <a:r>
              <a:rPr lang="en-IN" dirty="0" err="1"/>
              <a:t>Logn</a:t>
            </a:r>
            <a:r>
              <a:rPr lang="en-IN" dirty="0"/>
              <a:t>) for all these operations. The height of an AVL tree is always O(</a:t>
            </a:r>
            <a:r>
              <a:rPr lang="en-IN" dirty="0" err="1"/>
              <a:t>Logn</a:t>
            </a:r>
            <a:r>
              <a:rPr lang="en-IN" dirty="0"/>
              <a:t>) where n is the number of nodes in the tree. </a:t>
            </a:r>
          </a:p>
        </p:txBody>
      </p:sp>
    </p:spTree>
    <p:extLst>
      <p:ext uri="{BB962C8B-B14F-4D97-AF65-F5344CB8AC3E}">
        <p14:creationId xmlns:p14="http://schemas.microsoft.com/office/powerpoint/2010/main" val="262302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0E4D-04C3-4F8E-86FA-0ED55D5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AVL Trees Insertion(1)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F651E5-609C-4AEC-AFD4-64BB022C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make sure that the given tree remains AVL after every insertion, we must augment the standard BST insert operation to perform some re-balancing. Following are two basic operations that can be performed to re-balance a BST without violating the BST property (keys(left) &lt; key(root) &lt; keys(right)). 1) Left Rotation 2) Right Rotation Steps to follow for </a:t>
            </a:r>
            <a:r>
              <a:rPr lang="en-IN" dirty="0" err="1" smtClean="0"/>
              <a:t>insertion.Let</a:t>
            </a:r>
            <a:r>
              <a:rPr lang="en-IN" dirty="0" smtClean="0"/>
              <a:t> </a:t>
            </a:r>
            <a:r>
              <a:rPr lang="en-IN" dirty="0"/>
              <a:t>the newly inserted node be w 1) Perform standard BST insert for w.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83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B01E9-9D13-41EE-B02B-F698AE0C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Trees Insertion(2)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739172-D8D3-4176-B450-8D594771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2) Starting from w, travel up and find the first unbalanced node.</a:t>
            </a:r>
            <a:br>
              <a:rPr lang="en-IN" dirty="0"/>
            </a:br>
            <a:r>
              <a:rPr lang="en-IN" dirty="0"/>
              <a:t>Let z be the first unbalanced node, y be the child of z that comes on the path from w to z and x be the grandchild of z that comes on the path from w to z.</a:t>
            </a:r>
            <a:br>
              <a:rPr lang="en-IN" dirty="0"/>
            </a:br>
            <a:r>
              <a:rPr lang="en-IN" dirty="0"/>
              <a:t>3) Re-balance the tree by performing appropriate rotations on the subtree rooted with z.</a:t>
            </a:r>
            <a:br>
              <a:rPr lang="en-IN" dirty="0"/>
            </a:br>
            <a:r>
              <a:rPr lang="en-IN" dirty="0"/>
              <a:t>There can be 4 possible cases that needs to be handled as x, y and z can be arranged in 4 ways. Following are the possible 4 arrangements:</a:t>
            </a:r>
            <a:br>
              <a:rPr lang="en-IN" dirty="0"/>
            </a:br>
            <a:r>
              <a:rPr lang="en-IN" dirty="0"/>
              <a:t>a) y is left child of z and x is left child of y (Left </a:t>
            </a:r>
            <a:r>
              <a:rPr lang="en-IN" dirty="0" err="1"/>
              <a:t>Left</a:t>
            </a:r>
            <a:r>
              <a:rPr lang="en-IN" dirty="0"/>
              <a:t> Case)</a:t>
            </a:r>
            <a:br>
              <a:rPr lang="en-IN" dirty="0"/>
            </a:br>
            <a:r>
              <a:rPr lang="en-IN" dirty="0"/>
              <a:t>b) y is left child of z and x is right child of y (Left Right Case)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1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499334-5142-40C4-A223-ECEBAB01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Trees Insertion(3)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611BC0-12A1-4B89-BE39-16F4381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c) y is right child of z and x is right child of y (Right </a:t>
            </a:r>
            <a:r>
              <a:rPr lang="en-IN" dirty="0" err="1"/>
              <a:t>Right</a:t>
            </a:r>
            <a:r>
              <a:rPr lang="en-IN" dirty="0"/>
              <a:t> Case)</a:t>
            </a:r>
            <a:br>
              <a:rPr lang="en-IN" dirty="0"/>
            </a:br>
            <a:r>
              <a:rPr lang="en-IN" dirty="0"/>
              <a:t>d) y is right child of z and x is left child of y (Right Left Case)</a:t>
            </a:r>
            <a:br>
              <a:rPr lang="en-IN" dirty="0"/>
            </a:br>
            <a:r>
              <a:rPr lang="en-IN" dirty="0"/>
              <a:t>Following are the operations to be performed in above mentioned 4 cases.</a:t>
            </a:r>
            <a:br>
              <a:rPr lang="en-IN" dirty="0"/>
            </a:br>
            <a:r>
              <a:rPr lang="en-IN" dirty="0"/>
              <a:t>In all of the cases, we only need to re-balance the subtree rooted with z and the complete tree becomes balanced as the height of subtree (After appropriate rotations) rooted with z becomes same as it was before insertion</a:t>
            </a:r>
          </a:p>
        </p:txBody>
      </p:sp>
    </p:spTree>
    <p:extLst>
      <p:ext uri="{BB962C8B-B14F-4D97-AF65-F5344CB8AC3E}">
        <p14:creationId xmlns:p14="http://schemas.microsoft.com/office/powerpoint/2010/main" val="371703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452</Words>
  <Application>Microsoft Office PowerPoint</Application>
  <PresentationFormat>Custom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Project UE17CS251</vt:lpstr>
      <vt:lpstr>AVL TREES</vt:lpstr>
      <vt:lpstr>Aim of the Project</vt:lpstr>
      <vt:lpstr>Features of the project</vt:lpstr>
      <vt:lpstr>What are AVL trees?</vt:lpstr>
      <vt:lpstr>Why use AVL trees?</vt:lpstr>
      <vt:lpstr>AVL Trees Insertion(1)</vt:lpstr>
      <vt:lpstr>AVL Trees Insertion(2)</vt:lpstr>
      <vt:lpstr>AVL Trees Insertion(3)</vt:lpstr>
      <vt:lpstr>Left Left Case</vt:lpstr>
      <vt:lpstr>Right Right Case</vt:lpstr>
      <vt:lpstr>Left Right Case</vt:lpstr>
      <vt:lpstr>Right Left Case</vt:lpstr>
      <vt:lpstr>Input in the program</vt:lpstr>
      <vt:lpstr>Traversals:</vt:lpstr>
      <vt:lpstr>Balance Factors:</vt:lpstr>
      <vt:lpstr>Deletion:</vt:lpstr>
      <vt:lpstr>Other basic operations:</vt:lpstr>
      <vt:lpstr>REFERENCES</vt:lpstr>
      <vt:lpstr>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 VISUALISATION AND USING IT TO STORE STUDENT INFORMATION</dc:title>
  <dc:creator>Abhishek Patil</dc:creator>
  <cp:lastModifiedBy>ADMIN</cp:lastModifiedBy>
  <cp:revision>14</cp:revision>
  <dcterms:created xsi:type="dcterms:W3CDTF">2019-05-13T15:58:46Z</dcterms:created>
  <dcterms:modified xsi:type="dcterms:W3CDTF">2019-05-21T18:16:57Z</dcterms:modified>
</cp:coreProperties>
</file>