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35"/>
  </p:notesMasterIdLst>
  <p:sldIdLst>
    <p:sldId id="256" r:id="rId2"/>
    <p:sldId id="300" r:id="rId3"/>
    <p:sldId id="257" r:id="rId4"/>
    <p:sldId id="275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262" r:id="rId13"/>
    <p:sldId id="258" r:id="rId14"/>
    <p:sldId id="260" r:id="rId15"/>
    <p:sldId id="261" r:id="rId16"/>
    <p:sldId id="265" r:id="rId17"/>
    <p:sldId id="266" r:id="rId18"/>
    <p:sldId id="269" r:id="rId19"/>
    <p:sldId id="301" r:id="rId20"/>
    <p:sldId id="272" r:id="rId21"/>
    <p:sldId id="268" r:id="rId22"/>
    <p:sldId id="276" r:id="rId23"/>
    <p:sldId id="279" r:id="rId24"/>
    <p:sldId id="281" r:id="rId25"/>
    <p:sldId id="282" r:id="rId26"/>
    <p:sldId id="283" r:id="rId27"/>
    <p:sldId id="284" r:id="rId28"/>
    <p:sldId id="289" r:id="rId29"/>
    <p:sldId id="290" r:id="rId30"/>
    <p:sldId id="295" r:id="rId31"/>
    <p:sldId id="302" r:id="rId32"/>
    <p:sldId id="303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6975" autoAdjust="0"/>
  </p:normalViewPr>
  <p:slideViewPr>
    <p:cSldViewPr>
      <p:cViewPr>
        <p:scale>
          <a:sx n="70" d="100"/>
          <a:sy n="70" d="100"/>
        </p:scale>
        <p:origin x="-137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54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D4BD5-4C59-4481-A607-296D0CF7918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8DDA2-D985-4387-9674-9835AE265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DDA2-D985-4387-9674-9835AE2652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Saturday, 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Saturday, April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385921-A91A-409C-921C-0E0EC1E750EC}" type="datetime2">
              <a:rPr lang="en-US" smtClean="0"/>
              <a:t>Saturday, April 22, 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veen.shenoy.bl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aveenpete.wordpress.com/2016/09/07/mvc-mvvm-and-angula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path/pag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guide/architectur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MEAN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Naveen Pete</a:t>
            </a:r>
          </a:p>
          <a:p>
            <a:r>
              <a:rPr lang="en-US" dirty="0" smtClean="0">
                <a:hlinkClick r:id="rId2"/>
              </a:rPr>
              <a:t>naveen.shenoy.blr@gmail.com</a:t>
            </a:r>
            <a:endParaRPr lang="en-US" dirty="0" smtClean="0"/>
          </a:p>
          <a:p>
            <a:r>
              <a:rPr lang="en-US" dirty="0" smtClean="0"/>
              <a:t>Saturday, Apr 22, 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MEAN Stack</a:t>
            </a:r>
          </a:p>
        </p:txBody>
      </p:sp>
      <p:pic>
        <p:nvPicPr>
          <p:cNvPr id="7" name="Shape 1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600" y="2153525"/>
            <a:ext cx="8009449" cy="3256675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6603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MEAN Stack</a:t>
            </a:r>
          </a:p>
        </p:txBody>
      </p:sp>
      <p:pic>
        <p:nvPicPr>
          <p:cNvPr id="7" name="Shape 154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38142"/>
            <a:ext cx="8009449" cy="308744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9480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Page Refresh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2057400"/>
            <a:ext cx="381000" cy="4114800"/>
          </a:xfrm>
          <a:prstGeom prst="roundRect">
            <a:avLst>
              <a:gd name="adj" fmla="val 4230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10200" y="2057400"/>
            <a:ext cx="357554" cy="4114800"/>
          </a:xfrm>
          <a:prstGeom prst="roundRect">
            <a:avLst>
              <a:gd name="adj" fmla="val 4230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524000" y="2743200"/>
            <a:ext cx="3886200" cy="141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24000" y="33528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24000" y="48006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54102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6977" y="16060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Web Browser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" y="16060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Web Server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2404646"/>
            <a:ext cx="363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URL Request to server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3014246"/>
            <a:ext cx="363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Response with Web page &amp; </a:t>
            </a:r>
            <a:r>
              <a:rPr lang="en-US" sz="1600" dirty="0"/>
              <a:t>A</a:t>
            </a:r>
            <a:r>
              <a:rPr lang="en-US" sz="1600" dirty="0" smtClean="0"/>
              <a:t>ssets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4462046"/>
            <a:ext cx="36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clicks on link, new Request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071646"/>
            <a:ext cx="36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Response with Web page &amp; Assets</a:t>
            </a:r>
            <a:endParaRPr lang="en-US" sz="1600" dirty="0"/>
          </a:p>
        </p:txBody>
      </p:sp>
      <p:sp>
        <p:nvSpPr>
          <p:cNvPr id="30" name="Folded Corner 29"/>
          <p:cNvSpPr/>
          <p:nvPr/>
        </p:nvSpPr>
        <p:spPr>
          <a:xfrm>
            <a:off x="5981700" y="2743200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lded Corner 30"/>
          <p:cNvSpPr/>
          <p:nvPr/>
        </p:nvSpPr>
        <p:spPr>
          <a:xfrm>
            <a:off x="6743700" y="2744615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05500" y="24662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HTML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3200" y="24662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JavaScript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7400" y="33528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Browser loads up entire web page</a:t>
            </a:r>
            <a:endParaRPr lang="en-US" sz="1400" dirty="0"/>
          </a:p>
        </p:txBody>
      </p:sp>
      <p:sp>
        <p:nvSpPr>
          <p:cNvPr id="37" name="Folded Corner 36"/>
          <p:cNvSpPr/>
          <p:nvPr/>
        </p:nvSpPr>
        <p:spPr>
          <a:xfrm>
            <a:off x="5981700" y="4787780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ded Corner 37"/>
          <p:cNvSpPr/>
          <p:nvPr/>
        </p:nvSpPr>
        <p:spPr>
          <a:xfrm>
            <a:off x="6743700" y="4789195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05500" y="45236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HTML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553200" y="4523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JavaScript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867400" y="5391745"/>
            <a:ext cx="1524000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Browser loads up entire web 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6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2009 by </a:t>
            </a:r>
            <a:r>
              <a:rPr lang="en-US" dirty="0" err="1" smtClean="0"/>
              <a:t>Misko</a:t>
            </a:r>
            <a:r>
              <a:rPr lang="en-US" dirty="0" smtClean="0"/>
              <a:t> </a:t>
            </a:r>
            <a:r>
              <a:rPr lang="en-US" dirty="0" err="1" smtClean="0"/>
              <a:t>Hevery</a:t>
            </a:r>
            <a:endParaRPr lang="en-US" dirty="0" smtClean="0"/>
          </a:p>
          <a:p>
            <a:r>
              <a:rPr lang="en-US" dirty="0" smtClean="0"/>
              <a:t>Structural framework for dynamic web apps</a:t>
            </a:r>
          </a:p>
          <a:p>
            <a:r>
              <a:rPr lang="en-US" dirty="0" smtClean="0"/>
              <a:t>Front-end SPA, RIA framework</a:t>
            </a:r>
          </a:p>
          <a:p>
            <a:r>
              <a:rPr lang="en-US" dirty="0" smtClean="0"/>
              <a:t>Uses HTML as the template language</a:t>
            </a:r>
          </a:p>
          <a:p>
            <a:r>
              <a:rPr lang="en-US" dirty="0" smtClean="0"/>
              <a:t>Lets you extend HTML’s syntax</a:t>
            </a:r>
          </a:p>
          <a:p>
            <a:r>
              <a:rPr lang="en-US" dirty="0" smtClean="0"/>
              <a:t>Declarative programming</a:t>
            </a:r>
          </a:p>
          <a:p>
            <a:r>
              <a:rPr lang="en-US" dirty="0" smtClean="0"/>
              <a:t>Not every app is a good fit for Angular</a:t>
            </a:r>
          </a:p>
          <a:p>
            <a:pPr lvl="1"/>
            <a:r>
              <a:rPr lang="en-US" dirty="0" smtClean="0"/>
              <a:t>Best suited for building CRUD applications</a:t>
            </a:r>
          </a:p>
          <a:p>
            <a:pPr lvl="1"/>
            <a:r>
              <a:rPr lang="en-US" dirty="0" smtClean="0"/>
              <a:t>Games and GUI editors – not a good fit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you organize your JavaScript code</a:t>
            </a:r>
          </a:p>
          <a:p>
            <a:r>
              <a:rPr lang="en-US" dirty="0" smtClean="0"/>
              <a:t>Helps create responsive web apps</a:t>
            </a:r>
          </a:p>
          <a:p>
            <a:r>
              <a:rPr lang="en-US" dirty="0" smtClean="0"/>
              <a:t>Data Binding and Dependency Injection eliminates much of the manual code</a:t>
            </a:r>
          </a:p>
          <a:p>
            <a:r>
              <a:rPr lang="en-US" dirty="0" smtClean="0"/>
              <a:t>Decouple DOM manipulation from app logic</a:t>
            </a:r>
          </a:p>
          <a:p>
            <a:pPr lvl="1"/>
            <a:r>
              <a:rPr lang="en-US" dirty="0" smtClean="0"/>
              <a:t>Improves testability</a:t>
            </a:r>
          </a:p>
          <a:p>
            <a:r>
              <a:rPr lang="en-US" dirty="0" smtClean="0"/>
              <a:t>Decouple client side of an app from the server side</a:t>
            </a:r>
          </a:p>
          <a:p>
            <a:pPr lvl="1"/>
            <a:r>
              <a:rPr lang="en-US" dirty="0" smtClean="0"/>
              <a:t>Allows reuse</a:t>
            </a:r>
          </a:p>
          <a:p>
            <a:pPr lvl="1"/>
            <a:r>
              <a:rPr lang="en-US" dirty="0" smtClean="0"/>
              <a:t>Allows parallel development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 using Angular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2057400"/>
            <a:ext cx="381000" cy="4114800"/>
          </a:xfrm>
          <a:prstGeom prst="roundRect">
            <a:avLst>
              <a:gd name="adj" fmla="val 4230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10200" y="2057400"/>
            <a:ext cx="357554" cy="4114800"/>
          </a:xfrm>
          <a:prstGeom prst="roundRect">
            <a:avLst>
              <a:gd name="adj" fmla="val 4230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524000" y="2743200"/>
            <a:ext cx="3886200" cy="141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24000" y="33528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24000" y="48006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54102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6977" y="16060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Web Browser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" y="16060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Web Server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2404646"/>
            <a:ext cx="363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URL Request to server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3014246"/>
            <a:ext cx="363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Response with Web page &amp; </a:t>
            </a:r>
            <a:r>
              <a:rPr lang="en-US" sz="1600" dirty="0"/>
              <a:t>A</a:t>
            </a:r>
            <a:r>
              <a:rPr lang="en-US" sz="1600" dirty="0" smtClean="0"/>
              <a:t>ssets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4462046"/>
            <a:ext cx="36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clicks on link, new Request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071646"/>
            <a:ext cx="36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Response with JSON Data</a:t>
            </a:r>
            <a:endParaRPr lang="en-US" sz="1600" dirty="0"/>
          </a:p>
        </p:txBody>
      </p:sp>
      <p:sp>
        <p:nvSpPr>
          <p:cNvPr id="30" name="Folded Corner 29"/>
          <p:cNvSpPr/>
          <p:nvPr/>
        </p:nvSpPr>
        <p:spPr>
          <a:xfrm>
            <a:off x="5981700" y="2743200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lded Corner 30"/>
          <p:cNvSpPr/>
          <p:nvPr/>
        </p:nvSpPr>
        <p:spPr>
          <a:xfrm>
            <a:off x="6743700" y="2744615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05500" y="24662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HTML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3200" y="24662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JavaScript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7400" y="33528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Browser loads up entire web page</a:t>
            </a:r>
            <a:endParaRPr lang="en-US" sz="1400" dirty="0"/>
          </a:p>
        </p:txBody>
      </p:sp>
      <p:sp>
        <p:nvSpPr>
          <p:cNvPr id="37" name="Folded Corner 36"/>
          <p:cNvSpPr/>
          <p:nvPr/>
        </p:nvSpPr>
        <p:spPr>
          <a:xfrm>
            <a:off x="6400800" y="4787780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324600" y="45236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867400" y="539174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is loaded into existing page</a:t>
            </a:r>
            <a:endParaRPr lang="en-US" sz="1400" dirty="0"/>
          </a:p>
        </p:txBody>
      </p:sp>
      <p:cxnSp>
        <p:nvCxnSpPr>
          <p:cNvPr id="47" name="Curved Connector 46"/>
          <p:cNvCxnSpPr/>
          <p:nvPr/>
        </p:nvCxnSpPr>
        <p:spPr>
          <a:xfrm flipV="1">
            <a:off x="7029450" y="3049415"/>
            <a:ext cx="342900" cy="2043165"/>
          </a:xfrm>
          <a:prstGeom prst="curvedConnector3">
            <a:avLst>
              <a:gd name="adj1" fmla="val 282090"/>
            </a:avLst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7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457200" y="2514600"/>
            <a:ext cx="4267200" cy="2895600"/>
          </a:xfrm>
          <a:prstGeom prst="roundRect">
            <a:avLst>
              <a:gd name="adj" fmla="val 86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Driven Approach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41" y="1752600"/>
            <a:ext cx="1222737" cy="91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300449"/>
            <a:ext cx="643151" cy="643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91" y="3361765"/>
            <a:ext cx="774690" cy="1003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3371619"/>
            <a:ext cx="983669" cy="983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53854"/>
            <a:ext cx="1295401" cy="121920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85800" y="4419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Database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410200" y="1490246"/>
            <a:ext cx="130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Angular app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698582" y="2805752"/>
            <a:ext cx="130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Some other app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7982" y="5943600"/>
            <a:ext cx="130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Mobile app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964825" y="3060300"/>
            <a:ext cx="130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API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11" idx="3"/>
            <a:endCxn id="10" idx="1"/>
          </p:cNvCxnSpPr>
          <p:nvPr/>
        </p:nvCxnSpPr>
        <p:spPr>
          <a:xfrm flipV="1">
            <a:off x="1905001" y="3863454"/>
            <a:ext cx="1219198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9" idx="1"/>
          </p:cNvCxnSpPr>
          <p:nvPr/>
        </p:nvCxnSpPr>
        <p:spPr>
          <a:xfrm flipV="1">
            <a:off x="4107868" y="3863453"/>
            <a:ext cx="2937123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00461" y="4191002"/>
            <a:ext cx="1919339" cy="110944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" idx="1"/>
          </p:cNvCxnSpPr>
          <p:nvPr/>
        </p:nvCxnSpPr>
        <p:spPr>
          <a:xfrm flipV="1">
            <a:off x="4100461" y="2209800"/>
            <a:ext cx="1523880" cy="11890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9600" y="263324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80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marker on a HTML tag that tells Angular to run or reference some JavaScript code</a:t>
            </a:r>
          </a:p>
          <a:p>
            <a:r>
              <a:rPr lang="en-US" dirty="0" smtClean="0"/>
              <a:t>Binds behavior to HTML</a:t>
            </a:r>
          </a:p>
          <a:p>
            <a:r>
              <a:rPr lang="en-US" dirty="0" smtClean="0"/>
              <a:t>Custom attribute / element</a:t>
            </a:r>
          </a:p>
          <a:p>
            <a:r>
              <a:rPr lang="en-US" dirty="0" smtClean="0"/>
              <a:t>Helps you to extend HTML to support dynamic behavior</a:t>
            </a:r>
          </a:p>
          <a:p>
            <a:r>
              <a:rPr lang="en-US" dirty="0" smtClean="0"/>
              <a:t>Syntax:   ng-&lt;directive&gt;</a:t>
            </a:r>
          </a:p>
          <a:p>
            <a:r>
              <a:rPr lang="en-US" dirty="0" smtClean="0"/>
              <a:t>Examples: ng-app, ng-bind, ng-model, ng-</a:t>
            </a:r>
            <a:r>
              <a:rPr lang="en-US" dirty="0" err="1" smtClean="0"/>
              <a:t>init</a:t>
            </a:r>
            <a:r>
              <a:rPr lang="en-US" dirty="0" smtClean="0"/>
              <a:t>, ng-repeat, etc.</a:t>
            </a:r>
          </a:p>
          <a:p>
            <a:r>
              <a:rPr lang="en-US" dirty="0" smtClean="0"/>
              <a:t>Declarative programming in action</a:t>
            </a:r>
          </a:p>
          <a:p>
            <a:pPr lvl="1"/>
            <a:r>
              <a:rPr lang="en-US" dirty="0" smtClean="0"/>
              <a:t>Specifying what Angular needs to do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Expressions,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Simple JavaScript expressions</a:t>
            </a:r>
          </a:p>
          <a:p>
            <a:pPr lvl="1"/>
            <a:r>
              <a:rPr lang="en-US" dirty="0" smtClean="0"/>
              <a:t>Allow you to insert dynamic values into your HTML</a:t>
            </a:r>
          </a:p>
          <a:p>
            <a:pPr lvl="1"/>
            <a:r>
              <a:rPr lang="en-US" dirty="0" smtClean="0"/>
              <a:t>No conditionals, loops or exceptions</a:t>
            </a:r>
          </a:p>
          <a:p>
            <a:pPr lvl="1"/>
            <a:r>
              <a:rPr lang="en-US" dirty="0" smtClean="0"/>
              <a:t>Syntax: {{ &lt;expression&gt; }}</a:t>
            </a:r>
          </a:p>
          <a:p>
            <a:pPr lvl="1"/>
            <a:endParaRPr lang="en-US" dirty="0"/>
          </a:p>
          <a:p>
            <a:r>
              <a:rPr lang="en-US" dirty="0" smtClean="0"/>
              <a:t>Data Binding</a:t>
            </a:r>
          </a:p>
          <a:p>
            <a:pPr lvl="1"/>
            <a:r>
              <a:rPr lang="en-US" dirty="0"/>
              <a:t>Binding an HTML or CSS property to a JavaScript variable</a:t>
            </a:r>
          </a:p>
          <a:p>
            <a:pPr lvl="1"/>
            <a:r>
              <a:rPr lang="en-US" dirty="0"/>
              <a:t>Automatic synchronization of data between the model and view </a:t>
            </a:r>
            <a:r>
              <a:rPr lang="en-US" dirty="0" smtClean="0"/>
              <a:t>components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01" y="1541633"/>
            <a:ext cx="3713273" cy="2861768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900" y="3165268"/>
            <a:ext cx="4807402" cy="3464132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4" name="Shape 204"/>
          <p:cNvSpPr txBox="1"/>
          <p:nvPr/>
        </p:nvSpPr>
        <p:spPr>
          <a:xfrm>
            <a:off x="172800" y="4513000"/>
            <a:ext cx="3713400" cy="8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 dirty="0"/>
              <a:t>One-way data binding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i="1" dirty="0"/>
              <a:t>The template and model are compiled on the server before being sent to the browser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079544" y="2209800"/>
            <a:ext cx="4114800" cy="871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 dirty="0"/>
              <a:t>Two-way data binding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i="1" dirty="0"/>
              <a:t>The model and the view are processed in the browser and bound together, each instantly updating the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Web Development</a:t>
            </a:r>
          </a:p>
          <a:p>
            <a:r>
              <a:rPr lang="en-US" dirty="0" smtClean="0"/>
              <a:t>Full Stack Development</a:t>
            </a:r>
          </a:p>
          <a:p>
            <a:r>
              <a:rPr lang="en-US" dirty="0" smtClean="0"/>
              <a:t>Introducing MEAN Stack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/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my blog – </a:t>
            </a:r>
            <a:r>
              <a:rPr lang="en-US" dirty="0" smtClean="0">
                <a:hlinkClick r:id="rId2"/>
              </a:rPr>
              <a:t>MVC, MVVM and Angular</a:t>
            </a:r>
            <a:endParaRPr lang="en-US" dirty="0" smtClean="0"/>
          </a:p>
          <a:p>
            <a:r>
              <a:rPr lang="en-US" dirty="0" smtClean="0"/>
              <a:t>URL:</a:t>
            </a:r>
          </a:p>
          <a:p>
            <a:pPr lvl="1"/>
            <a:r>
              <a:rPr lang="en-US" sz="1600" dirty="0" smtClean="0"/>
              <a:t>https</a:t>
            </a:r>
            <a:r>
              <a:rPr lang="en-US" sz="1600" dirty="0"/>
              <a:t>://naveenpete.wordpress.com/2016/09/07/mvc-mvvm-and-angular/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we write pieces of our Angular app</a:t>
            </a:r>
          </a:p>
          <a:p>
            <a:r>
              <a:rPr lang="en-US" dirty="0" smtClean="0"/>
              <a:t>Makes our code more maintainable, testable and readable</a:t>
            </a:r>
          </a:p>
          <a:p>
            <a:r>
              <a:rPr lang="en-US" dirty="0" smtClean="0"/>
              <a:t>Where we define dependencies for our app</a:t>
            </a:r>
          </a:p>
          <a:p>
            <a:r>
              <a:rPr lang="en-US" dirty="0" smtClean="0"/>
              <a:t>A collection of: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config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Usage</a:t>
            </a:r>
            <a:endParaRPr lang="en-US" dirty="0"/>
          </a:p>
          <a:p>
            <a:pPr lvl="1"/>
            <a:r>
              <a:rPr lang="en-US" dirty="0" err="1" smtClean="0"/>
              <a:t>angular.module</a:t>
            </a:r>
            <a:r>
              <a:rPr lang="en-US" dirty="0" smtClean="0"/>
              <a:t>(‘store’, []);</a:t>
            </a:r>
          </a:p>
          <a:p>
            <a:pPr lvl="1"/>
            <a:r>
              <a:rPr lang="en-US" dirty="0" smtClean="0"/>
              <a:t>&lt;html ng-app=‘store’&gt;&lt;/html&gt;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the value of an expression for display</a:t>
            </a:r>
          </a:p>
          <a:p>
            <a:r>
              <a:rPr lang="en-US" dirty="0" smtClean="0"/>
              <a:t>Does not modify underlying data</a:t>
            </a:r>
          </a:p>
          <a:p>
            <a:r>
              <a:rPr lang="en-US" dirty="0" smtClean="0"/>
              <a:t>Angular comes with many built-in filters</a:t>
            </a:r>
          </a:p>
          <a:p>
            <a:pPr lvl="1"/>
            <a:r>
              <a:rPr lang="en-US" dirty="0" smtClean="0"/>
              <a:t>uppercase </a:t>
            </a:r>
          </a:p>
          <a:p>
            <a:pPr lvl="1"/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err="1" smtClean="0"/>
              <a:t>orderBy</a:t>
            </a:r>
            <a:endParaRPr lang="en-US" dirty="0" smtClean="0"/>
          </a:p>
          <a:p>
            <a:pPr lvl="1"/>
            <a:r>
              <a:rPr lang="en-US" dirty="0" err="1" smtClean="0"/>
              <a:t>limitTo</a:t>
            </a:r>
            <a:endParaRPr lang="en-US" dirty="0" smtClean="0"/>
          </a:p>
          <a:p>
            <a:r>
              <a:rPr lang="en-US" dirty="0" smtClean="0"/>
              <a:t>Custom </a:t>
            </a:r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design pattern that implements Inversion of Control (</a:t>
            </a:r>
            <a:r>
              <a:rPr lang="en-US" dirty="0" err="1" smtClean="0"/>
              <a:t>IoC</a:t>
            </a:r>
            <a:r>
              <a:rPr lang="en-US" dirty="0" smtClean="0"/>
              <a:t>) for resolving dependencies</a:t>
            </a:r>
          </a:p>
          <a:p>
            <a:r>
              <a:rPr lang="en-US" dirty="0" smtClean="0"/>
              <a:t>Coined by Martin Fowler in 2004</a:t>
            </a:r>
          </a:p>
          <a:p>
            <a:r>
              <a:rPr lang="en-US" dirty="0" smtClean="0"/>
              <a:t>Dependency: An object that can be used (a service)</a:t>
            </a:r>
          </a:p>
          <a:p>
            <a:r>
              <a:rPr lang="en-US" dirty="0" smtClean="0"/>
              <a:t>Injection: Passing of a dependency to a dependent object so that it can use it. The client does not need to build the object</a:t>
            </a:r>
          </a:p>
          <a:p>
            <a:r>
              <a:rPr lang="en-US" dirty="0" smtClean="0"/>
              <a:t>Three ways</a:t>
            </a:r>
          </a:p>
          <a:p>
            <a:pPr lvl="1"/>
            <a:r>
              <a:rPr lang="en-US" dirty="0" smtClean="0"/>
              <a:t>Create dependency using new operator</a:t>
            </a:r>
          </a:p>
          <a:p>
            <a:pPr lvl="1"/>
            <a:r>
              <a:rPr lang="en-US" dirty="0" smtClean="0"/>
              <a:t>Look up dependency using a global variable</a:t>
            </a:r>
          </a:p>
          <a:p>
            <a:pPr lvl="1"/>
            <a:r>
              <a:rPr lang="en-US" dirty="0" smtClean="0"/>
              <a:t>Have dependency passed to it where needed</a:t>
            </a:r>
          </a:p>
          <a:p>
            <a:r>
              <a:rPr lang="en-US" dirty="0" smtClean="0"/>
              <a:t>Third approach is most flexible</a:t>
            </a:r>
          </a:p>
          <a:p>
            <a:r>
              <a:rPr lang="en-US" dirty="0" smtClean="0"/>
              <a:t>Four Roles</a:t>
            </a:r>
          </a:p>
          <a:p>
            <a:pPr lvl="1"/>
            <a:r>
              <a:rPr lang="en-US" dirty="0" smtClean="0"/>
              <a:t>The Service</a:t>
            </a:r>
          </a:p>
          <a:p>
            <a:pPr lvl="1"/>
            <a:r>
              <a:rPr lang="en-US" dirty="0" smtClean="0"/>
              <a:t>The Client</a:t>
            </a:r>
          </a:p>
          <a:p>
            <a:pPr lvl="1"/>
            <a:r>
              <a:rPr lang="en-US" dirty="0" smtClean="0"/>
              <a:t>The Interfaces</a:t>
            </a:r>
          </a:p>
          <a:p>
            <a:pPr lvl="1"/>
            <a:r>
              <a:rPr lang="en-US" dirty="0" smtClean="0"/>
              <a:t>The Injector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Substitutable object wired together using DI</a:t>
            </a:r>
          </a:p>
          <a:p>
            <a:r>
              <a:rPr lang="en-US" dirty="0" smtClean="0"/>
              <a:t>Allows organizing and sharing code across an app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4791163"/>
            <a:ext cx="3581399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AJAX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Business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Share data between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HTML</a:t>
            </a:r>
          </a:p>
          <a:p>
            <a:r>
              <a:rPr lang="en-US" dirty="0" smtClean="0"/>
              <a:t>Contains Angular specific elements and attributes</a:t>
            </a:r>
          </a:p>
          <a:p>
            <a:r>
              <a:rPr lang="en-US" dirty="0" smtClean="0"/>
              <a:t>Dynamic View = Template + Controller + Model</a:t>
            </a:r>
          </a:p>
          <a:p>
            <a:r>
              <a:rPr lang="en-US" dirty="0" smtClean="0"/>
              <a:t>Angular elements and attributes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Markup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Form Controls</a:t>
            </a:r>
          </a:p>
          <a:p>
            <a:r>
              <a:rPr lang="en-US" dirty="0" smtClean="0"/>
              <a:t>ng-include directive</a:t>
            </a:r>
          </a:p>
          <a:p>
            <a:pPr lvl="1"/>
            <a:r>
              <a:rPr lang="en-US" dirty="0" smtClean="0"/>
              <a:t>Used to fetch, compile and include an Angular template</a:t>
            </a:r>
          </a:p>
          <a:p>
            <a:pPr lvl="1"/>
            <a:r>
              <a:rPr lang="en-US" dirty="0" smtClean="0"/>
              <a:t>Creates a new scope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application that fits in a single web page</a:t>
            </a:r>
          </a:p>
          <a:p>
            <a:r>
              <a:rPr lang="en-US" dirty="0" smtClean="0"/>
              <a:t>No need to reload entire page, redraw </a:t>
            </a:r>
            <a:r>
              <a:rPr lang="en-US" dirty="0"/>
              <a:t>parts of the page when needed</a:t>
            </a:r>
          </a:p>
          <a:p>
            <a:r>
              <a:rPr lang="en-US" dirty="0" smtClean="0"/>
              <a:t>UX like a desktop / native application</a:t>
            </a:r>
          </a:p>
          <a:p>
            <a:r>
              <a:rPr lang="en-US" dirty="0" smtClean="0"/>
              <a:t>Most assets / resources are retrieved during the initial page load</a:t>
            </a:r>
          </a:p>
          <a:p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Search engine optimization</a:t>
            </a:r>
          </a:p>
          <a:p>
            <a:pPr lvl="1"/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Initial page load</a:t>
            </a:r>
          </a:p>
          <a:p>
            <a:pPr lvl="1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Server</a:t>
            </a:r>
          </a:p>
          <a:p>
            <a:pPr lvl="1"/>
            <a:r>
              <a:rPr lang="en-US" dirty="0" smtClean="0"/>
              <a:t>Serves data using REST API</a:t>
            </a:r>
          </a:p>
          <a:p>
            <a:pPr lvl="1"/>
            <a:r>
              <a:rPr lang="en-US" dirty="0" smtClean="0"/>
              <a:t>Supplies static HTML pages, Angular templates and other assets</a:t>
            </a:r>
          </a:p>
          <a:p>
            <a:r>
              <a:rPr lang="en-US" dirty="0" smtClean="0"/>
              <a:t>Role of Client</a:t>
            </a:r>
          </a:p>
          <a:p>
            <a:pPr lvl="1"/>
            <a:r>
              <a:rPr lang="en-US" dirty="0" smtClean="0"/>
              <a:t>Rendering of view - Templating</a:t>
            </a:r>
          </a:p>
          <a:p>
            <a:pPr lvl="1"/>
            <a:r>
              <a:rPr lang="en-US" dirty="0" smtClean="0"/>
              <a:t>Routing</a:t>
            </a:r>
          </a:p>
          <a:p>
            <a:r>
              <a:rPr lang="en-US" dirty="0" smtClean="0"/>
              <a:t>Deep linking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a hyperlink that links to a specific, generally searchable or indexed, piece of web content on a </a:t>
            </a:r>
            <a:r>
              <a:rPr lang="en-US" dirty="0" smtClean="0"/>
              <a:t>website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example.com/path/page.html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 are not stand-alone</a:t>
            </a:r>
          </a:p>
          <a:p>
            <a:r>
              <a:rPr lang="en-US" dirty="0" smtClean="0"/>
              <a:t>Network operations cause unexpected delays</a:t>
            </a:r>
          </a:p>
          <a:p>
            <a:r>
              <a:rPr lang="en-US" dirty="0" smtClean="0"/>
              <a:t>Data is not instantly available</a:t>
            </a:r>
          </a:p>
          <a:p>
            <a:r>
              <a:rPr lang="en-US" dirty="0" smtClean="0"/>
              <a:t>HTTP – A client-server communication protocol</a:t>
            </a:r>
          </a:p>
          <a:p>
            <a:r>
              <a:rPr lang="en-US" dirty="0" smtClean="0"/>
              <a:t>HTTP response format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JSON</a:t>
            </a:r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Lightweight data interchange format</a:t>
            </a:r>
          </a:p>
          <a:p>
            <a:pPr lvl="1"/>
            <a:r>
              <a:rPr lang="en-US" dirty="0" smtClean="0"/>
              <a:t>Language independent</a:t>
            </a:r>
          </a:p>
          <a:p>
            <a:pPr lvl="1"/>
            <a:r>
              <a:rPr lang="en-US" dirty="0" smtClean="0"/>
              <a:t>Self-describing, easy to understand</a:t>
            </a:r>
          </a:p>
          <a:p>
            <a:pPr lvl="1"/>
            <a:r>
              <a:rPr lang="en-US" dirty="0" smtClean="0"/>
              <a:t>Data is structured as a collection of name-value 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Angular service to communicate with remote servers using HTTP protocol</a:t>
            </a:r>
          </a:p>
          <a:p>
            <a:r>
              <a:rPr lang="en-US" dirty="0" smtClean="0"/>
              <a:t>Uses browser’s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Asynchronous in nature</a:t>
            </a:r>
          </a:p>
          <a:p>
            <a:r>
              <a:rPr lang="en-US" dirty="0" smtClean="0"/>
              <a:t>Based on promise API exposed by $q service</a:t>
            </a:r>
          </a:p>
          <a:p>
            <a:r>
              <a:rPr lang="en-US" dirty="0" smtClean="0"/>
              <a:t>Returns a promise</a:t>
            </a:r>
          </a:p>
          <a:p>
            <a:endParaRPr lang="en-US" dirty="0"/>
          </a:p>
          <a:p>
            <a:r>
              <a:rPr lang="en-US" dirty="0" smtClean="0"/>
              <a:t>Usage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463534"/>
            <a:ext cx="66294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$http( { method: ‘GET’, url: ‘http://server/api’ }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.then(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function(response) {   // success   },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function(error) {   // error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Web Development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Followed Three-Tier architecture</a:t>
            </a:r>
          </a:p>
          <a:p>
            <a:pPr lvl="1"/>
            <a:r>
              <a:rPr lang="en-US" b="1" i="1" dirty="0"/>
              <a:t>Presentation Layer</a:t>
            </a:r>
            <a:r>
              <a:rPr lang="en-US" i="1" dirty="0"/>
              <a:t> - UI design and development</a:t>
            </a:r>
          </a:p>
          <a:p>
            <a:pPr lvl="1"/>
            <a:r>
              <a:rPr lang="en-US" b="1" i="1" dirty="0"/>
              <a:t>Business Logic Layer</a:t>
            </a:r>
            <a:r>
              <a:rPr lang="en-US" i="1" dirty="0"/>
              <a:t> - Data validation, data processing, application logic</a:t>
            </a:r>
          </a:p>
          <a:p>
            <a:pPr lvl="1"/>
            <a:r>
              <a:rPr lang="en-US" b="1" i="1" dirty="0"/>
              <a:t>Data </a:t>
            </a:r>
            <a:r>
              <a:rPr lang="en-US" b="1" i="1" dirty="0" smtClean="0"/>
              <a:t>Layer</a:t>
            </a:r>
            <a:r>
              <a:rPr lang="en-US" i="1" dirty="0" smtClean="0"/>
              <a:t> </a:t>
            </a:r>
            <a:r>
              <a:rPr lang="en-US" i="1" dirty="0"/>
              <a:t>- Data persistence, data access through API</a:t>
            </a:r>
          </a:p>
          <a:p>
            <a:r>
              <a:rPr lang="en-US" dirty="0"/>
              <a:t>Traditional web application technologies</a:t>
            </a:r>
          </a:p>
          <a:p>
            <a:pPr lvl="1"/>
            <a:r>
              <a:rPr lang="en-US" b="1" i="1" dirty="0"/>
              <a:t>Client-side</a:t>
            </a:r>
            <a:r>
              <a:rPr lang="en-US" i="1" dirty="0"/>
              <a:t> - HTML, CSS and JavaScript</a:t>
            </a:r>
          </a:p>
          <a:p>
            <a:pPr lvl="1"/>
            <a:r>
              <a:rPr lang="en-US" b="1" i="1" dirty="0"/>
              <a:t>Server-side</a:t>
            </a:r>
            <a:r>
              <a:rPr lang="en-US" i="1" dirty="0"/>
              <a:t> -  C#, Java, PHP, ASP.NET, Ruby, Python</a:t>
            </a:r>
          </a:p>
          <a:p>
            <a:pPr lvl="1"/>
            <a:r>
              <a:rPr lang="en-US" b="1" i="1" dirty="0"/>
              <a:t>Database</a:t>
            </a:r>
            <a:r>
              <a:rPr lang="en-US" i="1" dirty="0"/>
              <a:t> - SQL Server, MySQL, Oracle</a:t>
            </a:r>
          </a:p>
          <a:p>
            <a:pPr lvl="1"/>
            <a:r>
              <a:rPr lang="en-US" b="1" i="1" dirty="0"/>
              <a:t>Web Server</a:t>
            </a:r>
            <a:r>
              <a:rPr lang="en-US" i="1" dirty="0"/>
              <a:t> - IIS, Apache, Tomcat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Directive?</a:t>
            </a:r>
          </a:p>
          <a:p>
            <a:pPr lvl="1"/>
            <a:r>
              <a:rPr lang="en-US" dirty="0" smtClean="0"/>
              <a:t>Markers on a DOM element that tell </a:t>
            </a:r>
            <a:r>
              <a:rPr lang="en-US" dirty="0" err="1" smtClean="0"/>
              <a:t>Angular’s</a:t>
            </a:r>
            <a:r>
              <a:rPr lang="en-US" dirty="0" smtClean="0"/>
              <a:t> HTML compiler to attach a specified behavior to that DOM element</a:t>
            </a:r>
          </a:p>
          <a:p>
            <a:pPr lvl="1"/>
            <a:r>
              <a:rPr lang="en-US" dirty="0" smtClean="0"/>
              <a:t>Teaches HTML new tricks</a:t>
            </a:r>
          </a:p>
          <a:p>
            <a:pPr lvl="1"/>
            <a:r>
              <a:rPr lang="en-US" dirty="0" smtClean="0"/>
              <a:t>Makes HTML more expressive</a:t>
            </a:r>
          </a:p>
          <a:p>
            <a:r>
              <a:rPr lang="en-US" dirty="0" smtClean="0"/>
              <a:t>What can a directive do? Some examples</a:t>
            </a:r>
          </a:p>
          <a:p>
            <a:pPr lvl="1"/>
            <a:r>
              <a:rPr lang="en-US" dirty="0" smtClean="0"/>
              <a:t>Manipulate the DOM</a:t>
            </a:r>
          </a:p>
          <a:p>
            <a:pPr lvl="1"/>
            <a:r>
              <a:rPr lang="en-US" dirty="0" smtClean="0"/>
              <a:t>Iterate through data</a:t>
            </a:r>
          </a:p>
          <a:p>
            <a:pPr lvl="1"/>
            <a:r>
              <a:rPr lang="en-US" dirty="0" smtClean="0"/>
              <a:t>Handle Events</a:t>
            </a:r>
          </a:p>
          <a:p>
            <a:pPr lvl="1"/>
            <a:r>
              <a:rPr lang="en-US" dirty="0" smtClean="0"/>
              <a:t>Modify CSS</a:t>
            </a:r>
          </a:p>
          <a:p>
            <a:pPr lvl="1"/>
            <a:r>
              <a:rPr lang="en-US" dirty="0" smtClean="0"/>
              <a:t>Validate data</a:t>
            </a:r>
          </a:p>
          <a:p>
            <a:pPr lvl="1"/>
            <a:r>
              <a:rPr lang="en-US" dirty="0" smtClean="0"/>
              <a:t>Data binding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integrated ecosystem that covers all of the concerns in building web apps</a:t>
            </a:r>
          </a:p>
          <a:p>
            <a:r>
              <a:rPr lang="en-US" dirty="0" smtClean="0"/>
              <a:t>Better performance, 5x faster than Angular 1.x</a:t>
            </a:r>
          </a:p>
          <a:p>
            <a:r>
              <a:rPr lang="en-US" dirty="0" smtClean="0"/>
              <a:t>Component based UI, controllers and directives are eliminated</a:t>
            </a:r>
          </a:p>
          <a:p>
            <a:r>
              <a:rPr lang="en-US" dirty="0" smtClean="0"/>
              <a:t>Uses Microsoft </a:t>
            </a:r>
            <a:r>
              <a:rPr lang="en-US" dirty="0" err="1" smtClean="0"/>
              <a:t>TypeScript</a:t>
            </a:r>
            <a:r>
              <a:rPr lang="en-US" dirty="0" smtClean="0"/>
              <a:t> as main programming language</a:t>
            </a:r>
          </a:p>
          <a:p>
            <a:r>
              <a:rPr lang="en-US" dirty="0" smtClean="0"/>
              <a:t>Meets ES6 specification</a:t>
            </a:r>
          </a:p>
          <a:p>
            <a:r>
              <a:rPr lang="en-US" dirty="0" smtClean="0"/>
              <a:t>Built for mobile, greatly simplifies app development on all mobile platforms</a:t>
            </a:r>
          </a:p>
          <a:p>
            <a:r>
              <a:rPr lang="en-US" dirty="0" smtClean="0"/>
              <a:t>Allows reuse of components across multiple platforms</a:t>
            </a:r>
          </a:p>
          <a:p>
            <a:r>
              <a:rPr lang="en-US" dirty="0" smtClean="0"/>
              <a:t>Controllers are replaced with Components</a:t>
            </a:r>
          </a:p>
          <a:p>
            <a:r>
              <a:rPr lang="en-US" dirty="0" smtClean="0"/>
              <a:t>$scope has been removed</a:t>
            </a:r>
          </a:p>
          <a:p>
            <a:r>
              <a:rPr lang="en-US" dirty="0" smtClean="0"/>
              <a:t>Directly uses valid HTML element properties and events. Built-in directives (ng-</a:t>
            </a:r>
            <a:r>
              <a:rPr lang="en-US" dirty="0" err="1" smtClean="0"/>
              <a:t>src</a:t>
            </a:r>
            <a:r>
              <a:rPr lang="en-US" dirty="0" smtClean="0"/>
              <a:t>, ng-show, ng-hide, etc.) of Angular 1.x are no more available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Architecture Overview</a:t>
            </a:r>
          </a:p>
          <a:p>
            <a:pPr lvl="1"/>
            <a:r>
              <a:rPr lang="en-US" dirty="0" smtClean="0"/>
              <a:t>Check Angular 2 web site – </a:t>
            </a:r>
            <a:r>
              <a:rPr lang="en-US" dirty="0" smtClean="0">
                <a:hlinkClick r:id="rId2"/>
              </a:rPr>
              <a:t>Architecture Overview</a:t>
            </a:r>
            <a:endParaRPr lang="en-US" dirty="0" smtClean="0"/>
          </a:p>
          <a:p>
            <a:pPr lvl="1"/>
            <a:r>
              <a:rPr lang="en-US" dirty="0" smtClean="0"/>
              <a:t>URL 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://angular.io/docs/ts/latest/guide/architecture.html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4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Web Development</a:t>
            </a:r>
            <a:endParaRPr lang="en-US" dirty="0"/>
          </a:p>
        </p:txBody>
      </p:sp>
      <p:pic>
        <p:nvPicPr>
          <p:cNvPr id="11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1" y="2196758"/>
            <a:ext cx="8153400" cy="3137242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3619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Web Development</a:t>
            </a:r>
            <a:endParaRPr lang="en-US" dirty="0"/>
          </a:p>
        </p:txBody>
      </p:sp>
      <p:grpSp>
        <p:nvGrpSpPr>
          <p:cNvPr id="9" name="Shape 90"/>
          <p:cNvGrpSpPr/>
          <p:nvPr/>
        </p:nvGrpSpPr>
        <p:grpSpPr>
          <a:xfrm>
            <a:off x="1346454" y="1608513"/>
            <a:ext cx="5708259" cy="3916465"/>
            <a:chOff x="3057850" y="1017350"/>
            <a:chExt cx="5407199" cy="38910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11" name="Shape 91"/>
            <p:cNvSpPr/>
            <p:nvPr/>
          </p:nvSpPr>
          <p:spPr>
            <a:xfrm>
              <a:off x="3057850" y="1017350"/>
              <a:ext cx="5407199" cy="3891000"/>
            </a:xfrm>
            <a:prstGeom prst="rect">
              <a:avLst/>
            </a:prstGeom>
            <a:grpFill/>
            <a:ln w="76200" cap="rnd" cmpd="sng">
              <a:solidFill>
                <a:schemeClr val="dk2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2" name="Shape 92"/>
            <p:cNvCxnSpPr/>
            <p:nvPr/>
          </p:nvCxnSpPr>
          <p:spPr>
            <a:xfrm rot="10800000">
              <a:off x="4331028" y="1515324"/>
              <a:ext cx="0" cy="2908500"/>
            </a:xfrm>
            <a:prstGeom prst="straightConnector1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13" name="Shape 93"/>
            <p:cNvCxnSpPr/>
            <p:nvPr/>
          </p:nvCxnSpPr>
          <p:spPr>
            <a:xfrm>
              <a:off x="4342497" y="2933977"/>
              <a:ext cx="2912399" cy="0"/>
            </a:xfrm>
            <a:prstGeom prst="straightConnector1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" name="Shape 94"/>
            <p:cNvCxnSpPr/>
            <p:nvPr/>
          </p:nvCxnSpPr>
          <p:spPr>
            <a:xfrm rot="10800000" flipH="1">
              <a:off x="4330386" y="1713882"/>
              <a:ext cx="2163600" cy="1220100"/>
            </a:xfrm>
            <a:prstGeom prst="straightConnector1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oval" w="lg" len="lg"/>
            </a:ln>
          </p:spPr>
        </p:cxnSp>
        <p:cxnSp>
          <p:nvCxnSpPr>
            <p:cNvPr id="15" name="Shape 95"/>
            <p:cNvCxnSpPr/>
            <p:nvPr/>
          </p:nvCxnSpPr>
          <p:spPr>
            <a:xfrm>
              <a:off x="4342497" y="2945806"/>
              <a:ext cx="2156100" cy="1215900"/>
            </a:xfrm>
            <a:prstGeom prst="straightConnector1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oval" w="lg" len="lg"/>
            </a:ln>
          </p:spPr>
        </p:cxnSp>
        <p:sp>
          <p:nvSpPr>
            <p:cNvPr id="16" name="Shape 96"/>
            <p:cNvSpPr txBox="1"/>
            <p:nvPr/>
          </p:nvSpPr>
          <p:spPr>
            <a:xfrm>
              <a:off x="6614262" y="1229808"/>
              <a:ext cx="1229100" cy="625741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Front-end developers</a:t>
              </a:r>
            </a:p>
          </p:txBody>
        </p:sp>
        <p:sp>
          <p:nvSpPr>
            <p:cNvPr id="17" name="Shape 97"/>
            <p:cNvSpPr txBox="1"/>
            <p:nvPr/>
          </p:nvSpPr>
          <p:spPr>
            <a:xfrm>
              <a:off x="6629350" y="4040483"/>
              <a:ext cx="1229100" cy="4854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Back-end developers</a:t>
              </a:r>
            </a:p>
          </p:txBody>
        </p:sp>
        <p:sp>
          <p:nvSpPr>
            <p:cNvPr id="18" name="Shape 98"/>
            <p:cNvSpPr txBox="1"/>
            <p:nvPr/>
          </p:nvSpPr>
          <p:spPr>
            <a:xfrm>
              <a:off x="3251076" y="1228467"/>
              <a:ext cx="986099" cy="4854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Front-end complexity</a:t>
              </a:r>
            </a:p>
          </p:txBody>
        </p:sp>
        <p:sp>
          <p:nvSpPr>
            <p:cNvPr id="19" name="Shape 99"/>
            <p:cNvSpPr txBox="1"/>
            <p:nvPr/>
          </p:nvSpPr>
          <p:spPr>
            <a:xfrm>
              <a:off x="3256194" y="4225566"/>
              <a:ext cx="986100" cy="4854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/>
                <a:t>Back-end complexity</a:t>
              </a:r>
            </a:p>
          </p:txBody>
        </p:sp>
        <p:sp>
          <p:nvSpPr>
            <p:cNvPr id="20" name="Shape 100"/>
            <p:cNvSpPr txBox="1"/>
            <p:nvPr/>
          </p:nvSpPr>
          <p:spPr>
            <a:xfrm>
              <a:off x="7501512" y="2743996"/>
              <a:ext cx="683700" cy="437700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Time</a:t>
              </a:r>
            </a:p>
          </p:txBody>
        </p:sp>
      </p:grpSp>
      <p:sp>
        <p:nvSpPr>
          <p:cNvPr id="21" name="Shape 101"/>
          <p:cNvSpPr txBox="1"/>
          <p:nvPr/>
        </p:nvSpPr>
        <p:spPr>
          <a:xfrm>
            <a:off x="1346454" y="5715000"/>
            <a:ext cx="4216146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i="1" dirty="0"/>
              <a:t>Divergence of front-end and back-end developers over time</a:t>
            </a:r>
          </a:p>
        </p:txBody>
      </p:sp>
    </p:spTree>
    <p:extLst>
      <p:ext uri="{BB962C8B-B14F-4D97-AF65-F5344CB8AC3E}">
        <p14:creationId xmlns:p14="http://schemas.microsoft.com/office/powerpoint/2010/main" val="28759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Stack Development</a:t>
            </a:r>
            <a:endParaRPr lang="en-US" dirty="0"/>
          </a:p>
        </p:txBody>
      </p: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/>
              <a:t>During the 2000s, libraries and frameworks started to become popular and prevalent</a:t>
            </a:r>
          </a:p>
          <a:p>
            <a:r>
              <a:rPr lang="en-US" dirty="0"/>
              <a:t>A Library or Framework</a:t>
            </a:r>
          </a:p>
          <a:p>
            <a:pPr lvl="1"/>
            <a:r>
              <a:rPr lang="en-US" i="1" dirty="0"/>
              <a:t>Abstracts complexities of development</a:t>
            </a:r>
          </a:p>
          <a:p>
            <a:pPr lvl="1"/>
            <a:r>
              <a:rPr lang="en-US" i="1" dirty="0"/>
              <a:t>Increases developer productivity</a:t>
            </a:r>
          </a:p>
          <a:p>
            <a:pPr lvl="1"/>
            <a:r>
              <a:rPr lang="en-US" i="1" dirty="0"/>
              <a:t>Requires less in-depth expertise</a:t>
            </a:r>
          </a:p>
          <a:p>
            <a:r>
              <a:rPr lang="en-US" dirty="0"/>
              <a:t>Resurgence of full-stack developers</a:t>
            </a:r>
          </a:p>
          <a:p>
            <a:r>
              <a:rPr lang="en-US" dirty="0"/>
              <a:t>Moving the application code forward in the stack</a:t>
            </a:r>
          </a:p>
          <a:p>
            <a:pPr lvl="1"/>
            <a:r>
              <a:rPr lang="en-US" i="1" dirty="0"/>
              <a:t>Reduces server load, thus reducing cost</a:t>
            </a:r>
          </a:p>
          <a:p>
            <a:pPr lvl="1"/>
            <a:r>
              <a:rPr lang="en-US" i="1" dirty="0"/>
              <a:t>Crowd-sourcing of computational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Stack Development</a:t>
            </a:r>
            <a:endParaRPr lang="en-US" dirty="0"/>
          </a:p>
        </p:txBody>
      </p: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Benefits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greater value to your clients</a:t>
            </a:r>
          </a:p>
          <a:p>
            <a:pPr lvl="2"/>
            <a:r>
              <a:rPr lang="en-US" i="1" dirty="0"/>
              <a:t>More skills, services and capabilities</a:t>
            </a:r>
          </a:p>
          <a:p>
            <a:pPr lvl="1"/>
            <a:r>
              <a:rPr lang="en-US" dirty="0"/>
              <a:t>Build applications end-to-end, no dependency</a:t>
            </a:r>
          </a:p>
          <a:p>
            <a:pPr lvl="1"/>
            <a:r>
              <a:rPr lang="en-US" dirty="0"/>
              <a:t>Have a better view of the bigger picture of an application</a:t>
            </a:r>
          </a:p>
          <a:p>
            <a:pPr lvl="1"/>
            <a:r>
              <a:rPr lang="en-US" dirty="0"/>
              <a:t>Understand how different components fit together</a:t>
            </a:r>
          </a:p>
          <a:p>
            <a:pPr lvl="1"/>
            <a:r>
              <a:rPr lang="en-US" dirty="0"/>
              <a:t>Better overall control</a:t>
            </a:r>
          </a:p>
          <a:p>
            <a:pPr lvl="1"/>
            <a:r>
              <a:rPr lang="en-US" dirty="0"/>
              <a:t>Team members can move around more freely (Agile teams)</a:t>
            </a:r>
          </a:p>
          <a:p>
            <a:pPr lvl="1"/>
            <a:r>
              <a:rPr lang="en-US" dirty="0"/>
              <a:t>Learning new technologies</a:t>
            </a:r>
          </a:p>
          <a:p>
            <a:pPr lvl="1"/>
            <a:r>
              <a:rPr lang="en-US" dirty="0"/>
              <a:t>Rewarding and satisfying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Stack Development</a:t>
            </a:r>
            <a:endParaRPr lang="en-US" dirty="0"/>
          </a:p>
        </p:txBody>
      </p:sp>
      <p:sp>
        <p:nvSpPr>
          <p:cNvPr id="24" name="Shape 119"/>
          <p:cNvSpPr/>
          <p:nvPr/>
        </p:nvSpPr>
        <p:spPr>
          <a:xfrm>
            <a:off x="685800" y="1447800"/>
            <a:ext cx="7191600" cy="4495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76200" cap="rnd" cmpd="sng">
            <a:solidFill>
              <a:schemeClr val="dk2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120"/>
          <p:cNvCxnSpPr/>
          <p:nvPr/>
        </p:nvCxnSpPr>
        <p:spPr>
          <a:xfrm rot="10800000">
            <a:off x="1958975" y="1945773"/>
            <a:ext cx="0" cy="2908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6" name="Shape 121"/>
          <p:cNvCxnSpPr/>
          <p:nvPr/>
        </p:nvCxnSpPr>
        <p:spPr>
          <a:xfrm>
            <a:off x="1970444" y="3364426"/>
            <a:ext cx="54512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" name="Shape 122"/>
          <p:cNvCxnSpPr/>
          <p:nvPr/>
        </p:nvCxnSpPr>
        <p:spPr>
          <a:xfrm rot="10800000" flipH="1">
            <a:off x="1958333" y="2144331"/>
            <a:ext cx="2163600" cy="122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8" name="Shape 123"/>
          <p:cNvCxnSpPr/>
          <p:nvPr/>
        </p:nvCxnSpPr>
        <p:spPr>
          <a:xfrm rot="10800000" flipH="1">
            <a:off x="4103869" y="3372294"/>
            <a:ext cx="2163599" cy="122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124"/>
          <p:cNvCxnSpPr/>
          <p:nvPr/>
        </p:nvCxnSpPr>
        <p:spPr>
          <a:xfrm>
            <a:off x="1970444" y="3376255"/>
            <a:ext cx="2156100" cy="12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30" name="Shape 125"/>
          <p:cNvCxnSpPr/>
          <p:nvPr/>
        </p:nvCxnSpPr>
        <p:spPr>
          <a:xfrm>
            <a:off x="4093021" y="1898237"/>
            <a:ext cx="0" cy="299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31" name="Shape 126"/>
          <p:cNvCxnSpPr/>
          <p:nvPr/>
        </p:nvCxnSpPr>
        <p:spPr>
          <a:xfrm>
            <a:off x="4095768" y="2151447"/>
            <a:ext cx="2138700" cy="120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2" name="Shape 127"/>
          <p:cNvSpPr txBox="1"/>
          <p:nvPr/>
        </p:nvSpPr>
        <p:spPr>
          <a:xfrm>
            <a:off x="4143315" y="1708432"/>
            <a:ext cx="1229100" cy="577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Front-end developers</a:t>
            </a:r>
          </a:p>
        </p:txBody>
      </p:sp>
      <p:sp>
        <p:nvSpPr>
          <p:cNvPr id="33" name="Shape 128"/>
          <p:cNvSpPr txBox="1"/>
          <p:nvPr/>
        </p:nvSpPr>
        <p:spPr>
          <a:xfrm>
            <a:off x="4142677" y="4470931"/>
            <a:ext cx="1229100" cy="670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Back-end developers</a:t>
            </a:r>
          </a:p>
        </p:txBody>
      </p:sp>
      <p:sp>
        <p:nvSpPr>
          <p:cNvPr id="34" name="Shape 129"/>
          <p:cNvSpPr txBox="1"/>
          <p:nvPr/>
        </p:nvSpPr>
        <p:spPr>
          <a:xfrm>
            <a:off x="879023" y="1658915"/>
            <a:ext cx="986100" cy="6270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Front-end complexity</a:t>
            </a:r>
          </a:p>
        </p:txBody>
      </p:sp>
      <p:sp>
        <p:nvSpPr>
          <p:cNvPr id="35" name="Shape 130"/>
          <p:cNvSpPr txBox="1"/>
          <p:nvPr/>
        </p:nvSpPr>
        <p:spPr>
          <a:xfrm>
            <a:off x="884141" y="4656014"/>
            <a:ext cx="986100" cy="601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Back-end complexity</a:t>
            </a:r>
          </a:p>
        </p:txBody>
      </p:sp>
      <p:sp>
        <p:nvSpPr>
          <p:cNvPr id="36" name="Shape 131"/>
          <p:cNvSpPr txBox="1"/>
          <p:nvPr/>
        </p:nvSpPr>
        <p:spPr>
          <a:xfrm>
            <a:off x="6267528" y="2771977"/>
            <a:ext cx="1229100" cy="5851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Full-stack developers</a:t>
            </a:r>
          </a:p>
        </p:txBody>
      </p:sp>
      <p:sp>
        <p:nvSpPr>
          <p:cNvPr id="37" name="Shape 132"/>
          <p:cNvSpPr txBox="1"/>
          <p:nvPr/>
        </p:nvSpPr>
        <p:spPr>
          <a:xfrm>
            <a:off x="3043711" y="5403300"/>
            <a:ext cx="2163600" cy="31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 b="1" i="1" dirty="0"/>
              <a:t>Impact of frameworks</a:t>
            </a:r>
          </a:p>
        </p:txBody>
      </p:sp>
      <p:sp>
        <p:nvSpPr>
          <p:cNvPr id="38" name="Shape 133"/>
          <p:cNvSpPr txBox="1"/>
          <p:nvPr/>
        </p:nvSpPr>
        <p:spPr>
          <a:xfrm>
            <a:off x="7106909" y="3471345"/>
            <a:ext cx="683700" cy="43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478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April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MEAN Stack</a:t>
            </a:r>
            <a:endParaRPr lang="en-US" dirty="0"/>
          </a:p>
        </p:txBody>
      </p:sp>
      <p:sp>
        <p:nvSpPr>
          <p:cNvPr id="21" name="Shape 139"/>
          <p:cNvSpPr txBox="1">
            <a:spLocks/>
          </p:cNvSpPr>
          <p:nvPr/>
        </p:nvSpPr>
        <p:spPr>
          <a:xfrm>
            <a:off x="152400" y="1371600"/>
            <a:ext cx="3945900" cy="17313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>
            <a:solidFill>
              <a:schemeClr val="dk2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sz="2400" b="1" i="1" u="sng" dirty="0" smtClean="0">
                <a:solidFill>
                  <a:srgbClr val="980000"/>
                </a:solidFill>
              </a:rPr>
              <a:t>M</a:t>
            </a:r>
            <a:r>
              <a:rPr lang="en" sz="2400" b="1" i="1" dirty="0" smtClean="0">
                <a:solidFill>
                  <a:srgbClr val="980000"/>
                </a:solidFill>
              </a:rPr>
              <a:t>ongoDB</a:t>
            </a:r>
            <a:r>
              <a:rPr lang="en" sz="2400" b="1" dirty="0" smtClean="0">
                <a:solidFill>
                  <a:srgbClr val="000000"/>
                </a:solidFill>
              </a:rPr>
              <a:t> - </a:t>
            </a:r>
            <a:r>
              <a:rPr lang="en" sz="1600" b="1" dirty="0" smtClean="0">
                <a:solidFill>
                  <a:srgbClr val="000000"/>
                </a:solidFill>
              </a:rPr>
              <a:t>the database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Has been around since 2007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By MongoDB Inc. (10gen)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NoSQL, Document database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JSON like documents, dynamic schemas</a:t>
            </a:r>
            <a:endParaRPr lang="en" sz="1600" i="1" dirty="0">
              <a:solidFill>
                <a:srgbClr val="000000"/>
              </a:solidFill>
            </a:endParaRPr>
          </a:p>
        </p:txBody>
      </p:sp>
      <p:sp>
        <p:nvSpPr>
          <p:cNvPr id="22" name="Shape 140"/>
          <p:cNvSpPr txBox="1">
            <a:spLocks/>
          </p:cNvSpPr>
          <p:nvPr/>
        </p:nvSpPr>
        <p:spPr>
          <a:xfrm>
            <a:off x="152500" y="3244182"/>
            <a:ext cx="3945900" cy="2054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>
            <a:solidFill>
              <a:schemeClr val="dk2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sz="2400" b="1" i="1" u="sng" dirty="0" smtClean="0">
                <a:solidFill>
                  <a:srgbClr val="980000"/>
                </a:solidFill>
              </a:rPr>
              <a:t>A</a:t>
            </a:r>
            <a:r>
              <a:rPr lang="en" sz="2400" b="1" i="1" dirty="0" smtClean="0">
                <a:solidFill>
                  <a:srgbClr val="980000"/>
                </a:solidFill>
              </a:rPr>
              <a:t>ngular</a:t>
            </a:r>
            <a:r>
              <a:rPr lang="en" sz="2400" b="1" dirty="0" smtClean="0">
                <a:solidFill>
                  <a:srgbClr val="000000"/>
                </a:solidFill>
              </a:rPr>
              <a:t> - </a:t>
            </a:r>
            <a:r>
              <a:rPr lang="en" sz="1600" b="1" dirty="0" smtClean="0">
                <a:solidFill>
                  <a:srgbClr val="000000"/>
                </a:solidFill>
              </a:rPr>
              <a:t>the front-end framework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Has been around since 2010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Maintained by Google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Front-end, SPA framework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Build highly interactive, responsive and dynamic web applications</a:t>
            </a:r>
            <a:endParaRPr lang="en" sz="1600" i="1" dirty="0">
              <a:solidFill>
                <a:srgbClr val="000000"/>
              </a:solidFill>
            </a:endParaRPr>
          </a:p>
        </p:txBody>
      </p:sp>
      <p:sp>
        <p:nvSpPr>
          <p:cNvPr id="23" name="Shape 141"/>
          <p:cNvSpPr txBox="1">
            <a:spLocks/>
          </p:cNvSpPr>
          <p:nvPr/>
        </p:nvSpPr>
        <p:spPr>
          <a:xfrm>
            <a:off x="4243200" y="1371600"/>
            <a:ext cx="4062600" cy="17313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>
            <a:solidFill>
              <a:schemeClr val="dk2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sz="2400" b="1" i="1" u="sng" dirty="0" smtClean="0">
                <a:solidFill>
                  <a:srgbClr val="980000"/>
                </a:solidFill>
              </a:rPr>
              <a:t>E</a:t>
            </a:r>
            <a:r>
              <a:rPr lang="en" sz="2400" b="1" i="1" dirty="0" smtClean="0">
                <a:solidFill>
                  <a:srgbClr val="980000"/>
                </a:solidFill>
              </a:rPr>
              <a:t>xpress</a:t>
            </a:r>
            <a:r>
              <a:rPr lang="en" sz="2400" b="1" dirty="0" smtClean="0">
                <a:solidFill>
                  <a:srgbClr val="000000"/>
                </a:solidFill>
              </a:rPr>
              <a:t> - </a:t>
            </a:r>
            <a:r>
              <a:rPr lang="en" sz="1600" b="1" dirty="0" smtClean="0">
                <a:solidFill>
                  <a:srgbClr val="000000"/>
                </a:solidFill>
              </a:rPr>
              <a:t>the web framework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First released in 2009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Web application framework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Minimal, flexible, extensible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Build web applications and API</a:t>
            </a:r>
            <a:endParaRPr lang="en" sz="1600" i="1" dirty="0">
              <a:solidFill>
                <a:srgbClr val="000000"/>
              </a:solidFill>
            </a:endParaRPr>
          </a:p>
        </p:txBody>
      </p:sp>
      <p:sp>
        <p:nvSpPr>
          <p:cNvPr id="39" name="Shape 142"/>
          <p:cNvSpPr txBox="1">
            <a:spLocks/>
          </p:cNvSpPr>
          <p:nvPr/>
        </p:nvSpPr>
        <p:spPr>
          <a:xfrm>
            <a:off x="4243200" y="3244182"/>
            <a:ext cx="4062600" cy="2054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>
            <a:solidFill>
              <a:schemeClr val="dk2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" sz="2400" b="1" i="1" u="sng" dirty="0" smtClean="0">
                <a:solidFill>
                  <a:srgbClr val="980000"/>
                </a:solidFill>
              </a:rPr>
              <a:t>N</a:t>
            </a:r>
            <a:r>
              <a:rPr lang="en" sz="2400" b="1" i="1" dirty="0" smtClean="0">
                <a:solidFill>
                  <a:srgbClr val="980000"/>
                </a:solidFill>
              </a:rPr>
              <a:t>ode</a:t>
            </a:r>
            <a:r>
              <a:rPr lang="en" sz="2400" b="1" dirty="0" smtClean="0">
                <a:solidFill>
                  <a:srgbClr val="000000"/>
                </a:solidFill>
              </a:rPr>
              <a:t> - </a:t>
            </a:r>
            <a:r>
              <a:rPr lang="en" sz="1600" b="1" dirty="0" smtClean="0">
                <a:solidFill>
                  <a:srgbClr val="000000"/>
                </a:solidFill>
              </a:rPr>
              <a:t>the platform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Created in 2009 by Ryan Dahl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Sponsored by Joyent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It is a platform, neither a language nor a web server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i="1" dirty="0" smtClean="0">
                <a:solidFill>
                  <a:srgbClr val="000000"/>
                </a:solidFill>
              </a:rPr>
              <a:t>Uses Google’s Chrome V8 JavaScript engine at its core</a:t>
            </a:r>
            <a:endParaRPr lang="en" sz="1600" i="1" dirty="0">
              <a:solidFill>
                <a:srgbClr val="000000"/>
              </a:solidFill>
            </a:endParaRPr>
          </a:p>
        </p:txBody>
      </p:sp>
      <p:sp>
        <p:nvSpPr>
          <p:cNvPr id="40" name="Shape 140"/>
          <p:cNvSpPr txBox="1">
            <a:spLocks/>
          </p:cNvSpPr>
          <p:nvPr/>
        </p:nvSpPr>
        <p:spPr>
          <a:xfrm>
            <a:off x="2057400" y="5525850"/>
            <a:ext cx="4225350" cy="10273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>
            <a:solidFill>
              <a:schemeClr val="dk2"/>
            </a:solidFill>
            <a:prstDash val="solid"/>
            <a:bevel/>
            <a:headEnd type="none" w="med" len="med"/>
            <a:tailEnd type="none" w="med" len="med"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</a:pPr>
            <a:r>
              <a:rPr lang="en-US" sz="1600" i="1" dirty="0">
                <a:solidFill>
                  <a:srgbClr val="000000"/>
                </a:solidFill>
              </a:rPr>
              <a:t>“Best-of-Breed” modern web technologies</a:t>
            </a:r>
          </a:p>
          <a:p>
            <a:pPr>
              <a:spcBef>
                <a:spcPts val="0"/>
              </a:spcBef>
              <a:buClrTx/>
            </a:pPr>
            <a:r>
              <a:rPr lang="en-US" sz="1600" i="1" dirty="0">
                <a:solidFill>
                  <a:srgbClr val="000000"/>
                </a:solidFill>
              </a:rPr>
              <a:t>Very powerful and flexible stack</a:t>
            </a:r>
          </a:p>
          <a:p>
            <a:pPr>
              <a:spcBef>
                <a:spcPts val="0"/>
              </a:spcBef>
              <a:buClrTx/>
            </a:pPr>
            <a:r>
              <a:rPr lang="en-US" sz="1600" i="1" dirty="0">
                <a:solidFill>
                  <a:srgbClr val="000000"/>
                </a:solidFill>
              </a:rPr>
              <a:t>Uses JavaScript throughout </a:t>
            </a:r>
          </a:p>
        </p:txBody>
      </p:sp>
    </p:spTree>
    <p:extLst>
      <p:ext uri="{BB962C8B-B14F-4D97-AF65-F5344CB8AC3E}">
        <p14:creationId xmlns:p14="http://schemas.microsoft.com/office/powerpoint/2010/main" val="14295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30846</TotalTime>
  <Words>1482</Words>
  <Application>Microsoft Office PowerPoint</Application>
  <PresentationFormat>On-screen Show (4:3)</PresentationFormat>
  <Paragraphs>789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Adjacency</vt:lpstr>
      <vt:lpstr>MEAN Workshop</vt:lpstr>
      <vt:lpstr>Agenda</vt:lpstr>
      <vt:lpstr>Traditional Web Development</vt:lpstr>
      <vt:lpstr>Traditional Web Development</vt:lpstr>
      <vt:lpstr>Traditional Web Development</vt:lpstr>
      <vt:lpstr>Full Stack Development</vt:lpstr>
      <vt:lpstr>Full Stack Development</vt:lpstr>
      <vt:lpstr>Full Stack Development</vt:lpstr>
      <vt:lpstr>Introducing MEAN Stack</vt:lpstr>
      <vt:lpstr>Introducing MEAN Stack</vt:lpstr>
      <vt:lpstr>Introducing MEAN Stack</vt:lpstr>
      <vt:lpstr>Traditional Page Refresh</vt:lpstr>
      <vt:lpstr>Introducing Angular</vt:lpstr>
      <vt:lpstr>Angular - Advantages</vt:lpstr>
      <vt:lpstr>Responsive Page using Angular</vt:lpstr>
      <vt:lpstr>API Driven Approach</vt:lpstr>
      <vt:lpstr>Directives</vt:lpstr>
      <vt:lpstr>Expressions, Data Binding</vt:lpstr>
      <vt:lpstr>Data Binding</vt:lpstr>
      <vt:lpstr>MVC / MVVM</vt:lpstr>
      <vt:lpstr>Module</vt:lpstr>
      <vt:lpstr>Pipe</vt:lpstr>
      <vt:lpstr>Dependency Injection (DI)</vt:lpstr>
      <vt:lpstr>Service</vt:lpstr>
      <vt:lpstr>Angular Template</vt:lpstr>
      <vt:lpstr>SPA</vt:lpstr>
      <vt:lpstr>SPA</vt:lpstr>
      <vt:lpstr>Client Server Communication</vt:lpstr>
      <vt:lpstr>$http</vt:lpstr>
      <vt:lpstr>Custom Directives</vt:lpstr>
      <vt:lpstr>Angular 2</vt:lpstr>
      <vt:lpstr>Angular 2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Bootcamp</dc:title>
  <dc:creator>Naveen Pete</dc:creator>
  <cp:lastModifiedBy>naveen.pete</cp:lastModifiedBy>
  <cp:revision>162</cp:revision>
  <dcterms:created xsi:type="dcterms:W3CDTF">2016-09-27T16:47:49Z</dcterms:created>
  <dcterms:modified xsi:type="dcterms:W3CDTF">2017-04-22T02:25:59Z</dcterms:modified>
</cp:coreProperties>
</file>