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48ABFBB-CFCF-426A-9213-F4B58A1124F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Naveen Pete</a:t>
            </a:r>
          </a:p>
          <a:p>
            <a:r>
              <a:rPr lang="en-US" sz="2000" dirty="0" smtClean="0"/>
              <a:t>Saturday, May 27, 2017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822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Templates &amp;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inline template</a:t>
            </a:r>
          </a:p>
          <a:p>
            <a:pPr lvl="1"/>
            <a:r>
              <a:rPr lang="en-US" dirty="0" smtClean="0"/>
              <a:t>template property</a:t>
            </a:r>
          </a:p>
          <a:p>
            <a:r>
              <a:rPr lang="en-US" dirty="0" smtClean="0"/>
              <a:t>Styles</a:t>
            </a:r>
          </a:p>
          <a:p>
            <a:pPr lvl="1"/>
            <a:r>
              <a:rPr lang="en-US" dirty="0" err="1" smtClean="0"/>
              <a:t>styleUrls</a:t>
            </a:r>
            <a:endParaRPr lang="en-US" dirty="0" smtClean="0"/>
          </a:p>
          <a:p>
            <a:pPr lvl="1"/>
            <a:r>
              <a:rPr lang="en-US" dirty="0" smtClean="0"/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the </a:t>
            </a:r>
            <a:r>
              <a:rPr lang="en-US" dirty="0" err="1" smtClean="0"/>
              <a:t>TypeScript</a:t>
            </a:r>
            <a:r>
              <a:rPr lang="en-US" dirty="0" smtClean="0"/>
              <a:t> code and the HTML template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124200"/>
            <a:ext cx="21336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TypeScript</a:t>
            </a:r>
            <a:r>
              <a:rPr lang="en-US" dirty="0" smtClean="0">
                <a:solidFill>
                  <a:schemeClr val="tx1"/>
                </a:solidFill>
              </a:rPr>
              <a:t> Code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(Business Logic)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0" y="3117272"/>
            <a:ext cx="2133600" cy="22929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(HTML)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819400" y="3124200"/>
            <a:ext cx="3429000" cy="762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2819400" y="4748645"/>
            <a:ext cx="3429000" cy="685800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389638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cs typeface="Courier New" panose="02070309020205020404" pitchFamily="49" charset="0"/>
              </a:rPr>
              <a:t>String Interpolation: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{{ value }}</a:t>
            </a:r>
          </a:p>
          <a:p>
            <a:pPr algn="ctr"/>
            <a:r>
              <a:rPr lang="en-US" sz="1400" b="1" dirty="0" smtClean="0">
                <a:cs typeface="Courier New" panose="02070309020205020404" pitchFamily="49" charset="0"/>
              </a:rPr>
              <a:t>Property Binding: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[property]=“value”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3200" y="556260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cs typeface="Courier New" panose="02070309020205020404" pitchFamily="49" charset="0"/>
              </a:rPr>
              <a:t>Event Binding: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(event)=“handler”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6019800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cs typeface="Courier New" panose="02070309020205020404" pitchFamily="49" charset="0"/>
              </a:rPr>
              <a:t>Two-way Binding: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)]=“property”</a:t>
            </a:r>
          </a:p>
        </p:txBody>
      </p:sp>
    </p:spTree>
    <p:extLst>
      <p:ext uri="{BB962C8B-B14F-4D97-AF65-F5344CB8AC3E}">
        <p14:creationId xmlns:p14="http://schemas.microsoft.com/office/powerpoint/2010/main" val="35482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</a:p>
          <a:p>
            <a:pPr lvl="1"/>
            <a:r>
              <a:rPr lang="en-US" dirty="0" smtClean="0"/>
              <a:t>{{ }}</a:t>
            </a:r>
          </a:p>
          <a:p>
            <a:r>
              <a:rPr lang="en-US" dirty="0" smtClean="0"/>
              <a:t>Property Binding</a:t>
            </a:r>
          </a:p>
          <a:p>
            <a:pPr lvl="1"/>
            <a:r>
              <a:rPr lang="en-US" dirty="0" smtClean="0"/>
              <a:t>[]</a:t>
            </a:r>
          </a:p>
          <a:p>
            <a:r>
              <a:rPr lang="en-US" dirty="0" smtClean="0"/>
              <a:t>Event Binding</a:t>
            </a:r>
          </a:p>
          <a:p>
            <a:pPr lvl="1"/>
            <a:r>
              <a:rPr lang="en-US" dirty="0" smtClean="0"/>
              <a:t>$event – Passing event data</a:t>
            </a:r>
          </a:p>
          <a:p>
            <a:r>
              <a:rPr lang="en-US" dirty="0" smtClean="0"/>
              <a:t>Two-way Data Binding</a:t>
            </a:r>
          </a:p>
          <a:p>
            <a:pPr lvl="1"/>
            <a:r>
              <a:rPr lang="en-US" dirty="0" smtClean="0"/>
              <a:t>[(</a:t>
            </a:r>
            <a:r>
              <a:rPr lang="en-US" dirty="0" err="1" smtClean="0"/>
              <a:t>ngModel</a:t>
            </a:r>
            <a:r>
              <a:rPr lang="en-US" dirty="0" smtClean="0"/>
              <a:t>)]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FormsModule</a:t>
            </a:r>
            <a:r>
              <a:rPr lang="en-US" dirty="0" smtClean="0"/>
              <a:t> should be imported in </a:t>
            </a:r>
            <a:r>
              <a:rPr lang="en-US" dirty="0" err="1" smtClean="0"/>
              <a:t>AppModule</a:t>
            </a:r>
            <a:r>
              <a:rPr lang="en-US" dirty="0" smtClean="0"/>
              <a:t> (imports[] array) to use </a:t>
            </a:r>
            <a:r>
              <a:rPr lang="en-US" dirty="0" err="1" smtClean="0"/>
              <a:t>ngModel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in the DOM</a:t>
            </a:r>
          </a:p>
          <a:p>
            <a:r>
              <a:rPr lang="en-US" dirty="0" smtClean="0"/>
              <a:t>Components are directives with template</a:t>
            </a:r>
          </a:p>
          <a:p>
            <a:r>
              <a:rPr lang="en-US" dirty="0" smtClean="0"/>
              <a:t>Can be built-in or custom</a:t>
            </a:r>
          </a:p>
          <a:p>
            <a:r>
              <a:rPr lang="en-US" dirty="0" smtClean="0"/>
              <a:t>Built-in directives</a:t>
            </a:r>
          </a:p>
          <a:p>
            <a:pPr lvl="1"/>
            <a:r>
              <a:rPr lang="en-US" dirty="0" smtClean="0"/>
              <a:t>Structural directives – add / remove elements to / from the DOM</a:t>
            </a:r>
          </a:p>
          <a:p>
            <a:pPr lvl="2"/>
            <a:r>
              <a:rPr lang="en-US" dirty="0" smtClean="0"/>
              <a:t>*</a:t>
            </a:r>
            <a:r>
              <a:rPr lang="en-US" dirty="0" err="1" smtClean="0"/>
              <a:t>ngIf</a:t>
            </a:r>
            <a:endParaRPr lang="en-US" dirty="0" smtClean="0"/>
          </a:p>
          <a:p>
            <a:pPr lvl="2"/>
            <a:r>
              <a:rPr lang="en-US" dirty="0" smtClean="0"/>
              <a:t>*</a:t>
            </a:r>
            <a:r>
              <a:rPr lang="en-US" smtClean="0"/>
              <a:t>ngFor</a:t>
            </a:r>
            <a:endParaRPr lang="en-US" dirty="0" smtClean="0"/>
          </a:p>
          <a:p>
            <a:pPr lvl="1"/>
            <a:r>
              <a:rPr lang="en-US" dirty="0" smtClean="0"/>
              <a:t>Attribute directives – make changes to the element</a:t>
            </a:r>
          </a:p>
          <a:p>
            <a:pPr lvl="2"/>
            <a:r>
              <a:rPr lang="en-US" dirty="0" err="1" smtClean="0"/>
              <a:t>ngStyle</a:t>
            </a:r>
            <a:endParaRPr lang="en-US" dirty="0" smtClean="0"/>
          </a:p>
          <a:p>
            <a:pPr lvl="2"/>
            <a:r>
              <a:rPr lang="en-US" dirty="0" err="1" smtClean="0"/>
              <a:t>ngClass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data from parent to child component</a:t>
            </a:r>
          </a:p>
          <a:p>
            <a:pPr lvl="1"/>
            <a:r>
              <a:rPr lang="en-US" dirty="0" smtClean="0"/>
              <a:t>@Input() decorator</a:t>
            </a:r>
          </a:p>
          <a:p>
            <a:endParaRPr lang="en-US" dirty="0"/>
          </a:p>
          <a:p>
            <a:r>
              <a:rPr lang="en-US" dirty="0" smtClean="0"/>
              <a:t>Emitting event from child component</a:t>
            </a:r>
          </a:p>
          <a:p>
            <a:pPr lvl="1"/>
            <a:r>
              <a:rPr lang="en-US" dirty="0" smtClean="0"/>
              <a:t>@Output() decorator</a:t>
            </a:r>
          </a:p>
          <a:p>
            <a:pPr lvl="1"/>
            <a:r>
              <a:rPr lang="en-US" dirty="0" err="1" smtClean="0"/>
              <a:t>EventEmitter</a:t>
            </a:r>
            <a:r>
              <a:rPr lang="en-US" dirty="0" smtClean="0"/>
              <a:t>&lt;T&gt;</a:t>
            </a:r>
          </a:p>
          <a:p>
            <a:pPr lvl="1"/>
            <a:r>
              <a:rPr lang="en-US" dirty="0" err="1" smtClean="0"/>
              <a:t>eventEmitterObj.emit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77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ViewEncapsulation</a:t>
            </a:r>
            <a:endParaRPr lang="en-US" dirty="0" smtClean="0"/>
          </a:p>
          <a:p>
            <a:pPr lvl="1"/>
            <a:r>
              <a:rPr lang="en-US" dirty="0" smtClean="0"/>
              <a:t>Emulated - default</a:t>
            </a:r>
            <a:endParaRPr lang="en-US" dirty="0"/>
          </a:p>
          <a:p>
            <a:pPr lvl="1"/>
            <a:r>
              <a:rPr lang="en-US" dirty="0" smtClean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737268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Directives</a:t>
            </a:r>
          </a:p>
          <a:p>
            <a:pPr lvl="1"/>
            <a:r>
              <a:rPr lang="en-US" dirty="0" smtClean="0"/>
              <a:t>Look like a normal HTML attribute</a:t>
            </a:r>
          </a:p>
          <a:p>
            <a:pPr lvl="1"/>
            <a:r>
              <a:rPr lang="en-US" dirty="0" smtClean="0"/>
              <a:t>Only affect / change the element they are added to</a:t>
            </a:r>
          </a:p>
          <a:p>
            <a:r>
              <a:rPr lang="en-US" dirty="0" smtClean="0"/>
              <a:t>Structural Directives</a:t>
            </a:r>
          </a:p>
          <a:p>
            <a:pPr lvl="1"/>
            <a:r>
              <a:rPr lang="en-US" dirty="0" smtClean="0"/>
              <a:t>Have a leading *</a:t>
            </a:r>
          </a:p>
          <a:p>
            <a:pPr lvl="1"/>
            <a:r>
              <a:rPr lang="en-US" dirty="0" smtClean="0"/>
              <a:t>Alter the structure of DOM, i.e., elements get added / removed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41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Acts as a central repository/business unit</a:t>
            </a:r>
          </a:p>
          <a:p>
            <a:r>
              <a:rPr lang="en-US" dirty="0" smtClean="0"/>
              <a:t>Injecting a service into a component</a:t>
            </a:r>
          </a:p>
          <a:p>
            <a:pPr lvl="1"/>
            <a:r>
              <a:rPr lang="en-US" dirty="0" smtClean="0"/>
              <a:t>Constructor</a:t>
            </a:r>
          </a:p>
          <a:p>
            <a:pPr lvl="1"/>
            <a:r>
              <a:rPr lang="en-US" dirty="0" smtClean="0"/>
              <a:t>Providers</a:t>
            </a:r>
          </a:p>
          <a:p>
            <a:pPr lvl="2"/>
            <a:r>
              <a:rPr lang="en-US" dirty="0" smtClean="0"/>
              <a:t>Component level</a:t>
            </a:r>
          </a:p>
          <a:p>
            <a:pPr lvl="2"/>
            <a:r>
              <a:rPr lang="en-US" dirty="0" smtClean="0"/>
              <a:t>Module level</a:t>
            </a:r>
          </a:p>
          <a:p>
            <a:r>
              <a:rPr lang="en-US" dirty="0" smtClean="0"/>
              <a:t>Injecting a service into another service</a:t>
            </a:r>
          </a:p>
          <a:p>
            <a:pPr lvl="1"/>
            <a:r>
              <a:rPr lang="en-US" dirty="0" smtClean="0"/>
              <a:t>@Injectable()</a:t>
            </a:r>
          </a:p>
          <a:p>
            <a:r>
              <a:rPr lang="en-US" dirty="0" smtClean="0"/>
              <a:t>Cross component communication using a service</a:t>
            </a:r>
          </a:p>
          <a:p>
            <a:pPr lvl="1"/>
            <a:r>
              <a:rPr lang="en-US" dirty="0" err="1" smtClean="0"/>
              <a:t>EventEmitter</a:t>
            </a:r>
            <a:endParaRPr lang="en-US" dirty="0" smtClean="0"/>
          </a:p>
          <a:p>
            <a:pPr lvl="2"/>
            <a:r>
              <a:rPr lang="en-US" dirty="0" smtClean="0"/>
              <a:t>Emit an event</a:t>
            </a:r>
          </a:p>
          <a:p>
            <a:pPr lvl="2"/>
            <a:r>
              <a:rPr lang="en-US" dirty="0" smtClean="0"/>
              <a:t>Subscribe to an event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98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routes (</a:t>
            </a:r>
            <a:r>
              <a:rPr lang="en-US" dirty="0"/>
              <a:t>@angular/router module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Routes</a:t>
            </a:r>
          </a:p>
          <a:p>
            <a:pPr lvl="1"/>
            <a:r>
              <a:rPr lang="en-US" dirty="0" err="1" smtClean="0"/>
              <a:t>RouterModule.forRoot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Loading Routes</a:t>
            </a:r>
          </a:p>
          <a:p>
            <a:pPr lvl="1"/>
            <a:r>
              <a:rPr lang="en-US" dirty="0" smtClean="0"/>
              <a:t>&lt;router-outlet&gt; directive</a:t>
            </a:r>
          </a:p>
          <a:p>
            <a:r>
              <a:rPr lang="en-US" dirty="0" smtClean="0"/>
              <a:t>Navigating with Router Links</a:t>
            </a:r>
          </a:p>
          <a:p>
            <a:pPr lvl="1"/>
            <a:r>
              <a:rPr lang="en-US" dirty="0" err="1" smtClean="0"/>
              <a:t>routerLink</a:t>
            </a:r>
            <a:r>
              <a:rPr lang="en-US" dirty="0" smtClean="0"/>
              <a:t> directive</a:t>
            </a:r>
          </a:p>
          <a:p>
            <a:r>
              <a:rPr lang="en-US" dirty="0" smtClean="0"/>
              <a:t>Styling active links</a:t>
            </a:r>
          </a:p>
          <a:p>
            <a:pPr lvl="1"/>
            <a:r>
              <a:rPr lang="en-US" dirty="0" err="1" smtClean="0"/>
              <a:t>routerLinkActive</a:t>
            </a:r>
            <a:endParaRPr lang="en-US" dirty="0" smtClean="0"/>
          </a:p>
          <a:p>
            <a:pPr lvl="1"/>
            <a:r>
              <a:rPr lang="en-US" dirty="0" err="1" smtClean="0"/>
              <a:t>routerLinkActiveOptions</a:t>
            </a:r>
            <a:endParaRPr lang="en-US" dirty="0" smtClean="0"/>
          </a:p>
          <a:p>
            <a:r>
              <a:rPr lang="en-US" dirty="0" smtClean="0"/>
              <a:t>Navigating Programmatically</a:t>
            </a:r>
          </a:p>
          <a:p>
            <a:pPr lvl="1"/>
            <a:r>
              <a:rPr lang="en-US" dirty="0" err="1" smtClean="0"/>
              <a:t>Router.navigate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83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Passing Parameters to Routes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routerLink</a:t>
            </a:r>
            <a:r>
              <a:rPr lang="en-US" dirty="0" smtClean="0"/>
              <a:t>] = “[‘/servers’, 10]”</a:t>
            </a:r>
          </a:p>
          <a:p>
            <a:r>
              <a:rPr lang="en-US" dirty="0" smtClean="0"/>
              <a:t>Fetching Route Parameters</a:t>
            </a:r>
          </a:p>
          <a:p>
            <a:pPr lvl="1"/>
            <a:r>
              <a:rPr lang="en-US" dirty="0" err="1" smtClean="0"/>
              <a:t>ActivatedRoute.snapshot.params</a:t>
            </a:r>
            <a:r>
              <a:rPr lang="en-US" dirty="0" smtClean="0"/>
              <a:t>[]</a:t>
            </a:r>
          </a:p>
          <a:p>
            <a:pPr lvl="1"/>
            <a:r>
              <a:rPr lang="en-US" dirty="0" err="1" smtClean="0"/>
              <a:t>ActivatedRoute.params.subscribe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Passing Query Parameters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queryParams</a:t>
            </a:r>
            <a:r>
              <a:rPr lang="en-US" dirty="0" smtClean="0"/>
              <a:t>] = “{</a:t>
            </a:r>
            <a:r>
              <a:rPr lang="en-US" dirty="0" err="1" smtClean="0"/>
              <a:t>allowEdit</a:t>
            </a:r>
            <a:r>
              <a:rPr lang="en-US" dirty="0" smtClean="0"/>
              <a:t>: true}”</a:t>
            </a:r>
          </a:p>
          <a:p>
            <a:r>
              <a:rPr lang="en-US" dirty="0" smtClean="0"/>
              <a:t>Retrieving Query Parameters</a:t>
            </a:r>
          </a:p>
          <a:p>
            <a:pPr lvl="1"/>
            <a:r>
              <a:rPr lang="en-US" dirty="0" err="1" smtClean="0"/>
              <a:t>ActivatedRoute.snapshot.queryParams</a:t>
            </a:r>
            <a:r>
              <a:rPr lang="en-US" dirty="0"/>
              <a:t>[]</a:t>
            </a:r>
          </a:p>
          <a:p>
            <a:pPr lvl="1"/>
            <a:r>
              <a:rPr lang="en-US" dirty="0" err="1" smtClean="0"/>
              <a:t>ActivatedRoute.queryParams.subscribe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Setting up Child Routes</a:t>
            </a:r>
          </a:p>
          <a:p>
            <a:r>
              <a:rPr lang="en-US" dirty="0" smtClean="0"/>
              <a:t>Redirecting and Wildcard Routes</a:t>
            </a:r>
          </a:p>
          <a:p>
            <a:r>
              <a:rPr lang="en-US" dirty="0" smtClean="0"/>
              <a:t>Outsourcing the Route Configuration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6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Framework for creating SPAs</a:t>
            </a:r>
          </a:p>
          <a:p>
            <a:r>
              <a:rPr lang="en-US" dirty="0" smtClean="0"/>
              <a:t>Angular 1</a:t>
            </a:r>
          </a:p>
          <a:p>
            <a:pPr lvl="1"/>
            <a:r>
              <a:rPr lang="en-US" dirty="0" smtClean="0"/>
              <a:t>AngularJS, quite popular JS framework</a:t>
            </a:r>
          </a:p>
          <a:p>
            <a:r>
              <a:rPr lang="en-US" dirty="0" smtClean="0"/>
              <a:t>Angular 2</a:t>
            </a:r>
          </a:p>
          <a:p>
            <a:pPr lvl="1"/>
            <a:r>
              <a:rPr lang="en-US" dirty="0" smtClean="0"/>
              <a:t>Complete re-write of Angular 1</a:t>
            </a:r>
          </a:p>
          <a:p>
            <a:pPr lvl="1"/>
            <a:r>
              <a:rPr lang="en-US" dirty="0" smtClean="0"/>
              <a:t>Future of Angular</a:t>
            </a:r>
          </a:p>
          <a:p>
            <a:r>
              <a:rPr lang="en-US" dirty="0" smtClean="0"/>
              <a:t>Angular 4</a:t>
            </a:r>
          </a:p>
          <a:p>
            <a:pPr lvl="1"/>
            <a:r>
              <a:rPr lang="en-US" dirty="0" smtClean="0"/>
              <a:t>Simply an update to Angular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2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be thought of as a data source</a:t>
            </a:r>
          </a:p>
          <a:p>
            <a:pPr lvl="1"/>
            <a:r>
              <a:rPr lang="en-US" dirty="0" smtClean="0"/>
              <a:t>E.g. User input event, Http requests</a:t>
            </a:r>
          </a:p>
          <a:p>
            <a:r>
              <a:rPr lang="en-US" dirty="0" smtClean="0"/>
              <a:t>Used to handle asynchronous tasks</a:t>
            </a:r>
          </a:p>
          <a:p>
            <a:r>
              <a:rPr lang="en-US" dirty="0" smtClean="0"/>
              <a:t>Object we import from a third-party package – </a:t>
            </a:r>
            <a:r>
              <a:rPr lang="en-US" dirty="0" err="1" smtClean="0"/>
              <a:t>rxjs</a:t>
            </a:r>
            <a:endParaRPr lang="en-US" dirty="0" smtClean="0"/>
          </a:p>
          <a:p>
            <a:r>
              <a:rPr lang="en-US" dirty="0" smtClean="0"/>
              <a:t>Follows Observable pattern</a:t>
            </a:r>
          </a:p>
          <a:p>
            <a:pPr lvl="1"/>
            <a:r>
              <a:rPr lang="en-US" dirty="0" smtClean="0"/>
              <a:t>Observable</a:t>
            </a:r>
          </a:p>
          <a:p>
            <a:pPr lvl="1"/>
            <a:r>
              <a:rPr lang="en-US" dirty="0"/>
              <a:t>Stream </a:t>
            </a:r>
            <a:r>
              <a:rPr lang="en-US" dirty="0" smtClean="0"/>
              <a:t>– timeline</a:t>
            </a:r>
            <a:endParaRPr lang="en-US" dirty="0"/>
          </a:p>
          <a:p>
            <a:pPr lvl="2"/>
            <a:r>
              <a:rPr lang="en-US" dirty="0"/>
              <a:t>Multiple events/data packages emitted by the observable, depending on the data source</a:t>
            </a:r>
          </a:p>
          <a:p>
            <a:pPr lvl="1"/>
            <a:r>
              <a:rPr lang="en-US" dirty="0" smtClean="0"/>
              <a:t>Observer – your code</a:t>
            </a:r>
          </a:p>
          <a:p>
            <a:pPr lvl="2"/>
            <a:r>
              <a:rPr lang="en-US" dirty="0" smtClean="0"/>
              <a:t>3 ways of handling data packages</a:t>
            </a:r>
          </a:p>
          <a:p>
            <a:pPr lvl="3"/>
            <a:r>
              <a:rPr lang="en-US" dirty="0" smtClean="0"/>
              <a:t>Handle Data</a:t>
            </a:r>
          </a:p>
          <a:p>
            <a:pPr lvl="3"/>
            <a:r>
              <a:rPr lang="en-US" dirty="0" smtClean="0"/>
              <a:t>Handle Error</a:t>
            </a:r>
          </a:p>
          <a:p>
            <a:pPr lvl="3"/>
            <a:r>
              <a:rPr lang="en-US" dirty="0" smtClean="0"/>
              <a:t>Handle Completion</a:t>
            </a:r>
          </a:p>
        </p:txBody>
      </p:sp>
    </p:spTree>
    <p:extLst>
      <p:ext uri="{BB962C8B-B14F-4D97-AF65-F5344CB8AC3E}">
        <p14:creationId xmlns:p14="http://schemas.microsoft.com/office/powerpoint/2010/main" val="1202882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Observable – </a:t>
            </a:r>
            <a:r>
              <a:rPr lang="en-US" dirty="0" err="1" smtClean="0"/>
              <a:t>rxjs</a:t>
            </a:r>
            <a:r>
              <a:rPr lang="en-US" dirty="0" smtClean="0"/>
              <a:t>/Observable</a:t>
            </a:r>
          </a:p>
          <a:p>
            <a:pPr lvl="1"/>
            <a:r>
              <a:rPr lang="en-US" dirty="0" err="1" smtClean="0"/>
              <a:t>Observable.interval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Observable.create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Observer - </a:t>
            </a:r>
            <a:r>
              <a:rPr lang="en-US" dirty="0" err="1" smtClean="0"/>
              <a:t>rxjs</a:t>
            </a:r>
            <a:r>
              <a:rPr lang="en-US" dirty="0" smtClean="0"/>
              <a:t>/Observer</a:t>
            </a:r>
          </a:p>
          <a:p>
            <a:pPr lvl="2"/>
            <a:r>
              <a:rPr lang="en-US" dirty="0" err="1" smtClean="0"/>
              <a:t>Observer.next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Observer.error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Observer.complete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Observable.subscribe</a:t>
            </a:r>
            <a:r>
              <a:rPr lang="en-US" dirty="0" smtClean="0"/>
              <a:t>() – returns Subscription (</a:t>
            </a:r>
            <a:r>
              <a:rPr lang="en-US" dirty="0" err="1" smtClean="0"/>
              <a:t>rxjs</a:t>
            </a:r>
            <a:r>
              <a:rPr lang="en-US" dirty="0" smtClean="0"/>
              <a:t>/Subscription)</a:t>
            </a:r>
          </a:p>
          <a:p>
            <a:r>
              <a:rPr lang="en-US" dirty="0" smtClean="0"/>
              <a:t>Subject</a:t>
            </a:r>
          </a:p>
          <a:p>
            <a:pPr lvl="1"/>
            <a:r>
              <a:rPr lang="en-US" dirty="0" err="1" smtClean="0"/>
              <a:t>Subject.next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Subject.subscribe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r>
              <a:rPr lang="en-US" dirty="0"/>
              <a:t>http://reactivex.io/rxjs/</a:t>
            </a:r>
          </a:p>
        </p:txBody>
      </p:sp>
    </p:spTree>
    <p:extLst>
      <p:ext uri="{BB962C8B-B14F-4D97-AF65-F5344CB8AC3E}">
        <p14:creationId xmlns:p14="http://schemas.microsoft.com/office/powerpoint/2010/main" val="1336480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FormsModule</a:t>
            </a:r>
            <a:r>
              <a:rPr lang="en-US" dirty="0" smtClean="0"/>
              <a:t> should be imported</a:t>
            </a:r>
          </a:p>
          <a:p>
            <a:r>
              <a:rPr lang="en-US" dirty="0" smtClean="0"/>
              <a:t>Creating a form</a:t>
            </a:r>
          </a:p>
          <a:p>
            <a:r>
              <a:rPr lang="en-US" dirty="0" smtClean="0"/>
              <a:t>Registering the controls</a:t>
            </a:r>
          </a:p>
          <a:p>
            <a:pPr lvl="1"/>
            <a:r>
              <a:rPr lang="en-US" dirty="0" err="1" smtClean="0"/>
              <a:t>ngModel</a:t>
            </a:r>
            <a:endParaRPr lang="en-US" dirty="0" smtClean="0"/>
          </a:p>
          <a:p>
            <a:pPr lvl="1"/>
            <a:r>
              <a:rPr lang="en-US" dirty="0" smtClean="0"/>
              <a:t>name attribute</a:t>
            </a:r>
          </a:p>
          <a:p>
            <a:r>
              <a:rPr lang="en-US" dirty="0" smtClean="0"/>
              <a:t>Submitting the form</a:t>
            </a:r>
          </a:p>
          <a:p>
            <a:pPr lvl="1"/>
            <a:r>
              <a:rPr lang="en-US" dirty="0" err="1" smtClean="0"/>
              <a:t>ngSubmit</a:t>
            </a:r>
            <a:endParaRPr lang="en-US" dirty="0" smtClean="0"/>
          </a:p>
          <a:p>
            <a:pPr lvl="1"/>
            <a:r>
              <a:rPr lang="en-US" dirty="0"/>
              <a:t>&lt;form (</a:t>
            </a:r>
            <a:r>
              <a:rPr lang="en-US" dirty="0" err="1"/>
              <a:t>ngSubmit</a:t>
            </a:r>
            <a:r>
              <a:rPr lang="en-US" dirty="0"/>
              <a:t>)="</a:t>
            </a:r>
            <a:r>
              <a:rPr lang="en-US" dirty="0" err="1"/>
              <a:t>onSubmit</a:t>
            </a:r>
            <a:r>
              <a:rPr lang="en-US" dirty="0"/>
              <a:t>(f)" #f="</a:t>
            </a:r>
            <a:r>
              <a:rPr lang="en-US" dirty="0" err="1"/>
              <a:t>ngForm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Accessing the form with @</a:t>
            </a:r>
            <a:r>
              <a:rPr lang="en-US" dirty="0" err="1" smtClean="0"/>
              <a:t>ViewChild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ViewChild</a:t>
            </a:r>
            <a:r>
              <a:rPr lang="en-US" dirty="0" smtClean="0"/>
              <a:t>(‘f’) form: </a:t>
            </a:r>
            <a:r>
              <a:rPr lang="en-US" dirty="0" err="1" smtClean="0"/>
              <a:t>NgForm</a:t>
            </a:r>
            <a:r>
              <a:rPr lang="en-US" dirty="0" smtClean="0"/>
              <a:t>;</a:t>
            </a:r>
          </a:p>
          <a:p>
            <a:r>
              <a:rPr lang="en-US" dirty="0" smtClean="0"/>
              <a:t>User </a:t>
            </a:r>
            <a:r>
              <a:rPr lang="en-US" dirty="0"/>
              <a:t>I</a:t>
            </a:r>
            <a:r>
              <a:rPr lang="en-US" dirty="0" smtClean="0"/>
              <a:t>nput Validation</a:t>
            </a:r>
          </a:p>
          <a:p>
            <a:pPr lvl="1"/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valid / invalid attribute</a:t>
            </a:r>
          </a:p>
          <a:p>
            <a:pPr lvl="1"/>
            <a:r>
              <a:rPr lang="en-US" dirty="0" smtClean="0"/>
              <a:t>ng-valid / ng-invalid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85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form state</a:t>
            </a:r>
          </a:p>
          <a:p>
            <a:pPr lvl="1"/>
            <a:r>
              <a:rPr lang="en-US" dirty="0" smtClean="0"/>
              <a:t>Disable Submit button</a:t>
            </a:r>
          </a:p>
          <a:p>
            <a:pPr lvl="1"/>
            <a:r>
              <a:rPr lang="en-US" dirty="0"/>
              <a:t>[disabled]="!</a:t>
            </a:r>
            <a:r>
              <a:rPr lang="en-US" dirty="0" err="1" smtClean="0"/>
              <a:t>f.valid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Add local reference to controls</a:t>
            </a:r>
          </a:p>
          <a:p>
            <a:pPr lvl="2"/>
            <a:r>
              <a:rPr lang="en-US" dirty="0" smtClean="0"/>
              <a:t>#username=“</a:t>
            </a:r>
            <a:r>
              <a:rPr lang="en-US" dirty="0" err="1" smtClean="0"/>
              <a:t>ngModel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Display error message based on ‘valid’ and ‘touched’ attributes</a:t>
            </a:r>
          </a:p>
          <a:p>
            <a:r>
              <a:rPr lang="en-US" dirty="0" smtClean="0"/>
              <a:t>Set default values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ngModel</a:t>
            </a:r>
            <a:r>
              <a:rPr lang="en-US" dirty="0"/>
              <a:t>]="</a:t>
            </a:r>
            <a:r>
              <a:rPr lang="en-US" dirty="0" err="1" smtClean="0"/>
              <a:t>defaultSecret</a:t>
            </a:r>
            <a:r>
              <a:rPr lang="en-US" dirty="0" smtClean="0"/>
              <a:t>“</a:t>
            </a:r>
          </a:p>
          <a:p>
            <a:r>
              <a:rPr lang="en-US" dirty="0" err="1" smtClean="0"/>
              <a:t>ngModel</a:t>
            </a:r>
            <a:r>
              <a:rPr lang="en-US" dirty="0" smtClean="0"/>
              <a:t> and Two-Way binding</a:t>
            </a:r>
          </a:p>
          <a:p>
            <a:pPr lvl="1"/>
            <a:r>
              <a:rPr lang="en-US" dirty="0"/>
              <a:t>[(</a:t>
            </a:r>
            <a:r>
              <a:rPr lang="en-US" dirty="0" err="1"/>
              <a:t>ngModel</a:t>
            </a:r>
            <a:r>
              <a:rPr lang="en-US" dirty="0"/>
              <a:t>)]="answer"</a:t>
            </a:r>
          </a:p>
          <a:p>
            <a:r>
              <a:rPr lang="en-US" dirty="0" smtClean="0"/>
              <a:t>Grouping Form Controls</a:t>
            </a:r>
          </a:p>
          <a:p>
            <a:pPr lvl="1"/>
            <a:r>
              <a:rPr lang="en-US" dirty="0" err="1"/>
              <a:t>ngModelGroup</a:t>
            </a:r>
            <a:r>
              <a:rPr lang="en-US" dirty="0"/>
              <a:t>="</a:t>
            </a:r>
            <a:r>
              <a:rPr lang="en-US" dirty="0" err="1" smtClean="0"/>
              <a:t>userData</a:t>
            </a:r>
            <a:r>
              <a:rPr lang="en-US" dirty="0" smtClean="0"/>
              <a:t>“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userData</a:t>
            </a:r>
            <a:r>
              <a:rPr lang="en-US" dirty="0"/>
              <a:t>="</a:t>
            </a:r>
            <a:r>
              <a:rPr lang="en-US" dirty="0" err="1" smtClean="0"/>
              <a:t>ngModelGroup</a:t>
            </a:r>
            <a:r>
              <a:rPr lang="en-US" dirty="0" smtClean="0"/>
              <a:t>“</a:t>
            </a:r>
          </a:p>
          <a:p>
            <a:r>
              <a:rPr lang="en-US" dirty="0" smtClean="0"/>
              <a:t>Handling Radio Buttons</a:t>
            </a:r>
          </a:p>
          <a:p>
            <a:r>
              <a:rPr lang="en-US" dirty="0" smtClean="0"/>
              <a:t>Using Form Data</a:t>
            </a:r>
          </a:p>
          <a:p>
            <a:r>
              <a:rPr lang="en-US" dirty="0" smtClean="0"/>
              <a:t>Resetting Forms</a:t>
            </a:r>
          </a:p>
        </p:txBody>
      </p:sp>
    </p:spTree>
    <p:extLst>
      <p:ext uri="{BB962C8B-B14F-4D97-AF65-F5344CB8AC3E}">
        <p14:creationId xmlns:p14="http://schemas.microsoft.com/office/powerpoint/2010/main" val="4108342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output, do not modify the underlying data</a:t>
            </a:r>
          </a:p>
          <a:p>
            <a:r>
              <a:rPr lang="en-US" dirty="0"/>
              <a:t>Format the value of an expression for </a:t>
            </a:r>
            <a:r>
              <a:rPr lang="en-US" dirty="0" smtClean="0"/>
              <a:t>display</a:t>
            </a:r>
          </a:p>
          <a:p>
            <a:r>
              <a:rPr lang="en-US" dirty="0" smtClean="0"/>
              <a:t>Built-in pipes</a:t>
            </a:r>
          </a:p>
          <a:p>
            <a:pPr lvl="1"/>
            <a:r>
              <a:rPr lang="en-US" dirty="0" smtClean="0"/>
              <a:t>uppercase</a:t>
            </a:r>
          </a:p>
          <a:p>
            <a:pPr lvl="1"/>
            <a:r>
              <a:rPr lang="en-US" dirty="0" smtClean="0"/>
              <a:t>date</a:t>
            </a:r>
          </a:p>
          <a:p>
            <a:r>
              <a:rPr lang="en-US" dirty="0" smtClean="0"/>
              <a:t>Using pipes</a:t>
            </a:r>
          </a:p>
          <a:p>
            <a:r>
              <a:rPr lang="en-US" dirty="0" smtClean="0"/>
              <a:t>Parameterizing pipes</a:t>
            </a:r>
          </a:p>
          <a:p>
            <a:r>
              <a:rPr lang="en-US" dirty="0" smtClean="0"/>
              <a:t>Chaining multiple pipes</a:t>
            </a:r>
          </a:p>
          <a:p>
            <a:r>
              <a:rPr lang="en-US" dirty="0" smtClean="0"/>
              <a:t>Creating a custom pipe</a:t>
            </a:r>
          </a:p>
          <a:p>
            <a:r>
              <a:rPr lang="en-US" dirty="0" smtClean="0"/>
              <a:t>Parameterizing a custom pipe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Toolset that makes creating, managing and building Angular apps very simple</a:t>
            </a:r>
          </a:p>
          <a:p>
            <a:r>
              <a:rPr lang="en-US" dirty="0" smtClean="0"/>
              <a:t>Great tool for big Angular projects</a:t>
            </a:r>
          </a:p>
          <a:p>
            <a:pPr lvl="1"/>
            <a:r>
              <a:rPr lang="en-US" dirty="0" smtClean="0"/>
              <a:t>Website: https://cli.angular.io</a:t>
            </a:r>
          </a:p>
          <a:p>
            <a:pPr lvl="1"/>
            <a:r>
              <a:rPr lang="en-US" dirty="0"/>
              <a:t>Wiki: https://github.com/angular/angular-cli/wiki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Requires Node.js</a:t>
            </a:r>
          </a:p>
          <a:p>
            <a:pPr lvl="1"/>
            <a:r>
              <a:rPr lang="en-US" dirty="0" smtClean="0"/>
              <a:t>https://nodejs.org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05200" y="4800600"/>
            <a:ext cx="4648200" cy="1447800"/>
          </a:xfrm>
          <a:prstGeom prst="roundRect">
            <a:avLst>
              <a:gd name="adj" fmla="val 1147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–g @angular/cli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ng new my-first-app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cd my-first-app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ng serve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Superset of JavaScript</a:t>
            </a:r>
          </a:p>
          <a:p>
            <a:r>
              <a:rPr lang="en-US" dirty="0"/>
              <a:t>Chosen as main language by </a:t>
            </a:r>
            <a:r>
              <a:rPr lang="en-US" dirty="0" smtClean="0"/>
              <a:t>Angular</a:t>
            </a:r>
            <a:endParaRPr lang="en-US" dirty="0"/>
          </a:p>
          <a:p>
            <a:r>
              <a:rPr lang="en-US" dirty="0"/>
              <a:t>By far most documentation &amp; example-base uses </a:t>
            </a:r>
            <a:r>
              <a:rPr lang="en-US" dirty="0" err="1"/>
              <a:t>TypeScript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Strong Typing</a:t>
            </a:r>
          </a:p>
          <a:p>
            <a:pPr lvl="2"/>
            <a:r>
              <a:rPr lang="en-US" dirty="0"/>
              <a:t>reduces compile-time errors, provides IDE support</a:t>
            </a:r>
          </a:p>
          <a:p>
            <a:pPr lvl="1"/>
            <a:r>
              <a:rPr lang="en-US" dirty="0"/>
              <a:t>Next Gen JS Features</a:t>
            </a:r>
          </a:p>
          <a:p>
            <a:pPr lvl="2"/>
            <a:r>
              <a:rPr lang="en-US" dirty="0"/>
              <a:t>Modules, Classes, Import, Export, …</a:t>
            </a:r>
          </a:p>
          <a:p>
            <a:pPr lvl="1"/>
            <a:r>
              <a:rPr lang="en-US" dirty="0"/>
              <a:t>Missing JS Features</a:t>
            </a:r>
          </a:p>
          <a:p>
            <a:pPr lvl="2"/>
            <a:r>
              <a:rPr lang="en-US" dirty="0"/>
              <a:t>Interfaces, Generics, …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Bootstrap to the project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--save bootstrap</a:t>
            </a:r>
          </a:p>
          <a:p>
            <a:pPr lvl="1"/>
            <a:endParaRPr lang="en-US" dirty="0"/>
          </a:p>
          <a:p>
            <a:r>
              <a:rPr lang="en-US" dirty="0" smtClean="0"/>
              <a:t>Add reference to bootstrap.css</a:t>
            </a:r>
          </a:p>
          <a:p>
            <a:pPr lvl="1"/>
            <a:r>
              <a:rPr lang="en-US" dirty="0" smtClean="0"/>
              <a:t>.angular-</a:t>
            </a:r>
            <a:r>
              <a:rPr lang="en-US" dirty="0" err="1" smtClean="0"/>
              <a:t>cli.json</a:t>
            </a:r>
            <a:endParaRPr lang="en-US" dirty="0"/>
          </a:p>
          <a:p>
            <a:pPr lvl="2"/>
            <a:r>
              <a:rPr lang="en-US" dirty="0" smtClean="0"/>
              <a:t>“styles”</a:t>
            </a:r>
          </a:p>
          <a:p>
            <a:endParaRPr lang="en-US" dirty="0"/>
          </a:p>
          <a:p>
            <a:r>
              <a:rPr lang="en-US" dirty="0" smtClean="0"/>
              <a:t>How does an Angular app gets started?</a:t>
            </a:r>
          </a:p>
          <a:p>
            <a:pPr lvl="1"/>
            <a:r>
              <a:rPr lang="en-US" dirty="0" smtClean="0"/>
              <a:t>index.html – Served by the server</a:t>
            </a:r>
          </a:p>
          <a:p>
            <a:pPr lvl="1"/>
            <a:r>
              <a:rPr lang="en-US" dirty="0" err="1" smtClean="0"/>
              <a:t>main.ts</a:t>
            </a:r>
            <a:r>
              <a:rPr lang="en-US" dirty="0" smtClean="0"/>
              <a:t> – First file that gets executed</a:t>
            </a:r>
          </a:p>
          <a:p>
            <a:pPr lvl="1"/>
            <a:r>
              <a:rPr lang="en-US" dirty="0" err="1" smtClean="0"/>
              <a:t>app.module.ts</a:t>
            </a:r>
            <a:r>
              <a:rPr lang="en-US" dirty="0" smtClean="0"/>
              <a:t> – Main loads this module</a:t>
            </a:r>
          </a:p>
          <a:p>
            <a:pPr lvl="1"/>
            <a:r>
              <a:rPr lang="en-US" dirty="0" err="1" smtClean="0"/>
              <a:t>app.component.ts</a:t>
            </a:r>
            <a:endParaRPr lang="en-US" dirty="0" smtClean="0"/>
          </a:p>
          <a:p>
            <a:pPr lvl="2"/>
            <a:r>
              <a:rPr lang="en-US" dirty="0" smtClean="0"/>
              <a:t>Root component of the app</a:t>
            </a:r>
          </a:p>
          <a:p>
            <a:pPr lvl="2"/>
            <a:r>
              <a:rPr lang="en-US" dirty="0" smtClean="0"/>
              <a:t>App module loads this component at the startup</a:t>
            </a:r>
          </a:p>
        </p:txBody>
      </p:sp>
    </p:spTree>
    <p:extLst>
      <p:ext uri="{BB962C8B-B14F-4D97-AF65-F5344CB8AC3E}">
        <p14:creationId xmlns:p14="http://schemas.microsoft.com/office/powerpoint/2010/main" val="80765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 feature of Angular</a:t>
            </a:r>
          </a:p>
          <a:p>
            <a:r>
              <a:rPr lang="en-US" dirty="0" smtClean="0"/>
              <a:t>App component</a:t>
            </a:r>
          </a:p>
          <a:p>
            <a:pPr lvl="1"/>
            <a:r>
              <a:rPr lang="en-US" dirty="0" smtClean="0"/>
              <a:t>Root component</a:t>
            </a:r>
          </a:p>
          <a:p>
            <a:pPr lvl="1"/>
            <a:r>
              <a:rPr lang="en-US" dirty="0" smtClean="0"/>
              <a:t>Holds our entire application</a:t>
            </a:r>
          </a:p>
          <a:p>
            <a:pPr lvl="1"/>
            <a:r>
              <a:rPr lang="en-US" dirty="0" smtClean="0"/>
              <a:t>Other components are added to App component</a:t>
            </a:r>
          </a:p>
          <a:p>
            <a:r>
              <a:rPr lang="en-US" dirty="0" smtClean="0"/>
              <a:t>A Component has its own</a:t>
            </a:r>
          </a:p>
          <a:p>
            <a:pPr lvl="1"/>
            <a:r>
              <a:rPr lang="en-US" dirty="0" smtClean="0"/>
              <a:t>Template – HTML markup</a:t>
            </a:r>
          </a:p>
          <a:p>
            <a:pPr lvl="1"/>
            <a:r>
              <a:rPr lang="en-US" dirty="0" smtClean="0"/>
              <a:t>Style – CSS styles</a:t>
            </a:r>
          </a:p>
          <a:p>
            <a:pPr lvl="1"/>
            <a:r>
              <a:rPr lang="en-US" dirty="0" smtClean="0"/>
              <a:t>Business logic – </a:t>
            </a:r>
            <a:r>
              <a:rPr lang="en-US" dirty="0" err="1" smtClean="0"/>
              <a:t>TypeScript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Promotes</a:t>
            </a:r>
          </a:p>
          <a:p>
            <a:pPr lvl="1"/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Testability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the behavior of a class / function without explicitly modifying it</a:t>
            </a:r>
          </a:p>
          <a:p>
            <a:r>
              <a:rPr lang="en-US" dirty="0" smtClean="0"/>
              <a:t>Attaches metadata to classes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81100" y="3124200"/>
            <a:ext cx="6819900" cy="2743200"/>
          </a:xfrm>
          <a:prstGeom prst="roundRect">
            <a:avLst>
              <a:gd name="adj" fmla="val 692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Component } from '@angular/core';</a:t>
            </a: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selector: 'app-server',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'server.component.html'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ServerComponent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83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Organizes an app into cohesive blocks of functionality</a:t>
            </a:r>
          </a:p>
          <a:p>
            <a:r>
              <a:rPr lang="en-US" dirty="0" smtClean="0"/>
              <a:t>A class decorated with @</a:t>
            </a:r>
            <a:r>
              <a:rPr lang="en-US" dirty="0" err="1" smtClean="0"/>
              <a:t>NgModule</a:t>
            </a:r>
            <a:r>
              <a:rPr lang="en-US" dirty="0" smtClean="0"/>
              <a:t> metadata</a:t>
            </a:r>
          </a:p>
          <a:p>
            <a:r>
              <a:rPr lang="en-US" dirty="0"/>
              <a:t>Every Angular app has at least one module class, the </a:t>
            </a:r>
            <a:r>
              <a:rPr lang="en-US" b="1" i="1" u="sng" dirty="0"/>
              <a:t>root</a:t>
            </a:r>
            <a:r>
              <a:rPr lang="en-US" dirty="0"/>
              <a:t> </a:t>
            </a:r>
            <a:r>
              <a:rPr lang="en-US" dirty="0" smtClean="0"/>
              <a:t>module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01882" y="3505200"/>
            <a:ext cx="6819900" cy="2743200"/>
          </a:xfrm>
          <a:prstGeom prst="roundRect">
            <a:avLst>
              <a:gd name="adj" fmla="val 692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imports: [module1, module2, ...],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declarations: [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component(s), directive(s), pipe(s), ...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],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providers: [service1, service2, ...]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8221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component – Product</a:t>
            </a:r>
          </a:p>
          <a:p>
            <a:pPr lvl="1"/>
            <a:r>
              <a:rPr lang="en-US" dirty="0" smtClean="0"/>
              <a:t>Add a reference to Product component in App component</a:t>
            </a:r>
          </a:p>
          <a:p>
            <a:pPr lvl="1"/>
            <a:r>
              <a:rPr lang="en-US" dirty="0" smtClean="0"/>
              <a:t>Check the output</a:t>
            </a:r>
          </a:p>
          <a:p>
            <a:r>
              <a:rPr lang="en-US" dirty="0" smtClean="0"/>
              <a:t>Create another component – Products</a:t>
            </a:r>
          </a:p>
          <a:p>
            <a:pPr lvl="1"/>
            <a:r>
              <a:rPr lang="en-US" dirty="0" smtClean="0"/>
              <a:t>Use Angular CLI command to create component</a:t>
            </a:r>
          </a:p>
          <a:p>
            <a:pPr lvl="2"/>
            <a:r>
              <a:rPr lang="en-US" dirty="0" smtClean="0"/>
              <a:t>ng generate component products</a:t>
            </a:r>
          </a:p>
          <a:p>
            <a:pPr lvl="1"/>
            <a:r>
              <a:rPr lang="en-US" dirty="0" smtClean="0"/>
              <a:t>Add 2 references of Product component within Products component</a:t>
            </a:r>
          </a:p>
          <a:p>
            <a:pPr lvl="1"/>
            <a:r>
              <a:rPr lang="en-US" dirty="0" smtClean="0"/>
              <a:t>Add reference to Products component in App component</a:t>
            </a:r>
          </a:p>
          <a:p>
            <a:pPr lvl="1"/>
            <a:r>
              <a:rPr lang="en-US" dirty="0" smtClean="0"/>
              <a:t>Check the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17816</TotalTime>
  <Words>1033</Words>
  <Application>Microsoft Office PowerPoint</Application>
  <PresentationFormat>On-screen Show (4:3)</PresentationFormat>
  <Paragraphs>268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Angular workshop</vt:lpstr>
      <vt:lpstr>What is Angular?</vt:lpstr>
      <vt:lpstr>Angular CLI</vt:lpstr>
      <vt:lpstr>TypeScript</vt:lpstr>
      <vt:lpstr>Bootstrap</vt:lpstr>
      <vt:lpstr>Components</vt:lpstr>
      <vt:lpstr>Decorators</vt:lpstr>
      <vt:lpstr>Modules</vt:lpstr>
      <vt:lpstr>Exercise</vt:lpstr>
      <vt:lpstr>Component Templates &amp; Styles</vt:lpstr>
      <vt:lpstr>Data Binding</vt:lpstr>
      <vt:lpstr>Data Binding</vt:lpstr>
      <vt:lpstr>Directives</vt:lpstr>
      <vt:lpstr>Component Communication</vt:lpstr>
      <vt:lpstr>View Encapsulation</vt:lpstr>
      <vt:lpstr>Directives</vt:lpstr>
      <vt:lpstr>Services</vt:lpstr>
      <vt:lpstr>Routing</vt:lpstr>
      <vt:lpstr>Routing</vt:lpstr>
      <vt:lpstr>Observables</vt:lpstr>
      <vt:lpstr>Observables</vt:lpstr>
      <vt:lpstr>Forms</vt:lpstr>
      <vt:lpstr>Forms</vt:lpstr>
      <vt:lpstr>Pipes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naveen.pete</dc:creator>
  <cp:lastModifiedBy>naveen.pete</cp:lastModifiedBy>
  <cp:revision>86</cp:revision>
  <dcterms:created xsi:type="dcterms:W3CDTF">2017-05-14T17:23:31Z</dcterms:created>
  <dcterms:modified xsi:type="dcterms:W3CDTF">2017-05-27T03:03:45Z</dcterms:modified>
</cp:coreProperties>
</file>