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62" r:id="rId3"/>
    <p:sldId id="257" r:id="rId4"/>
    <p:sldId id="259" r:id="rId5"/>
    <p:sldId id="263" r:id="rId6"/>
    <p:sldId id="264" r:id="rId7"/>
    <p:sldId id="267" r:id="rId8"/>
    <p:sldId id="265" r:id="rId9"/>
    <p:sldId id="266" r:id="rId10"/>
    <p:sldId id="260" r:id="rId11"/>
    <p:sldId id="268" r:id="rId12"/>
    <p:sldId id="269" r:id="rId13"/>
    <p:sldId id="270" r:id="rId14"/>
    <p:sldId id="271" r:id="rId15"/>
    <p:sldId id="272" r:id="rId16"/>
    <p:sldId id="273" r:id="rId17"/>
    <p:sldId id="261" r:id="rId18"/>
    <p:sldId id="274" r:id="rId19"/>
    <p:sldId id="275" r:id="rId20"/>
    <p:sldId id="276" r:id="rId21"/>
    <p:sldId id="28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4" r:id="rId31"/>
    <p:sldId id="258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65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7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F3E933-0F1B-4D11-B43D-71E1F026FE99}" type="datetimeFigureOut">
              <a:rPr lang="en-US" smtClean="0"/>
              <a:pPr/>
              <a:t>12/2/2016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F06505-99E1-4ED1-AA38-4F1C4292B7E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143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06505-99E1-4ED1-AA38-4F1C4292B7ED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C54A31D-1259-4612-9933-B300F922EA0F}" type="datetimeFigureOut">
              <a:rPr lang="en-US" smtClean="0"/>
              <a:pPr/>
              <a:t>12/2/2016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093E851A-CDDD-4EE2-828A-415F2A3611A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A31D-1259-4612-9933-B300F922EA0F}" type="datetimeFigureOut">
              <a:rPr lang="en-US" smtClean="0"/>
              <a:pPr/>
              <a:t>12/2/2016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E851A-CDDD-4EE2-828A-415F2A3611A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A31D-1259-4612-9933-B300F922EA0F}" type="datetimeFigureOut">
              <a:rPr lang="en-US" smtClean="0"/>
              <a:pPr/>
              <a:t>12/2/2016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E851A-CDDD-4EE2-828A-415F2A3611A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A31D-1259-4612-9933-B300F922EA0F}" type="datetimeFigureOut">
              <a:rPr lang="en-US" smtClean="0"/>
              <a:pPr/>
              <a:t>12/2/2016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E851A-CDDD-4EE2-828A-415F2A3611A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A31D-1259-4612-9933-B300F922EA0F}" type="datetimeFigureOut">
              <a:rPr lang="en-US" smtClean="0"/>
              <a:pPr/>
              <a:t>12/2/2016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E851A-CDDD-4EE2-828A-415F2A3611A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A31D-1259-4612-9933-B300F922EA0F}" type="datetimeFigureOut">
              <a:rPr lang="en-US" smtClean="0"/>
              <a:pPr/>
              <a:t>12/2/2016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E851A-CDDD-4EE2-828A-415F2A3611A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C54A31D-1259-4612-9933-B300F922EA0F}" type="datetimeFigureOut">
              <a:rPr lang="en-US" smtClean="0"/>
              <a:pPr/>
              <a:t>12/2/2016</a:t>
            </a:fld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93E851A-CDDD-4EE2-828A-415F2A3611A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C54A31D-1259-4612-9933-B300F922EA0F}" type="datetimeFigureOut">
              <a:rPr lang="en-US" smtClean="0"/>
              <a:pPr/>
              <a:t>12/2/2016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93E851A-CDDD-4EE2-828A-415F2A3611A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A31D-1259-4612-9933-B300F922EA0F}" type="datetimeFigureOut">
              <a:rPr lang="en-US" smtClean="0"/>
              <a:pPr/>
              <a:t>12/2/2016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E851A-CDDD-4EE2-828A-415F2A3611A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A31D-1259-4612-9933-B300F922EA0F}" type="datetimeFigureOut">
              <a:rPr lang="en-US" smtClean="0"/>
              <a:pPr/>
              <a:t>12/2/2016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E851A-CDDD-4EE2-828A-415F2A3611A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A31D-1259-4612-9933-B300F922EA0F}" type="datetimeFigureOut">
              <a:rPr lang="en-US" smtClean="0"/>
              <a:pPr/>
              <a:t>12/2/2016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E851A-CDDD-4EE2-828A-415F2A3611A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C54A31D-1259-4612-9933-B300F922EA0F}" type="datetimeFigureOut">
              <a:rPr lang="en-US" smtClean="0"/>
              <a:pPr/>
              <a:t>12/2/2016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093E851A-CDDD-4EE2-828A-415F2A3611A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14282" y="4293096"/>
            <a:ext cx="864399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IN" sz="280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Name of the Speaker : </a:t>
            </a:r>
            <a:r>
              <a:rPr lang="en-IN" sz="28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Naveen Pete</a:t>
            </a:r>
            <a:endParaRPr lang="en-IN" sz="2800" b="1" dirty="0" smtClean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280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Place:</a:t>
            </a:r>
            <a:r>
              <a:rPr lang="en-IN" sz="28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Bengaluru</a:t>
            </a:r>
            <a:endParaRPr lang="en-IN" sz="28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6500858"/>
            <a:ext cx="9144000" cy="35714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214282" y="6429396"/>
            <a:ext cx="8643998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IN" sz="16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http://www.unicomlearning.com/2016/DevCon/</a:t>
            </a:r>
            <a:endParaRPr lang="en-IN" sz="1600" b="1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9552" y="620688"/>
            <a:ext cx="770485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800" b="1" dirty="0" err="1" smtClean="0">
                <a:solidFill>
                  <a:srgbClr val="FFC000"/>
                </a:solidFill>
                <a:latin typeface="Andalus" pitchFamily="18" charset="-78"/>
                <a:cs typeface="Andalus" pitchFamily="18" charset="-78"/>
              </a:rPr>
              <a:t>DevCon</a:t>
            </a:r>
            <a:r>
              <a:rPr lang="en-IN" sz="4800" b="1" dirty="0" smtClean="0">
                <a:solidFill>
                  <a:srgbClr val="FFC000"/>
                </a:solidFill>
                <a:latin typeface="Andalus" pitchFamily="18" charset="-78"/>
                <a:cs typeface="Andalus" pitchFamily="18" charset="-78"/>
              </a:rPr>
              <a:t> 2016 – Bangalore</a:t>
            </a:r>
          </a:p>
          <a:p>
            <a:r>
              <a:rPr lang="en-US" sz="3200" b="1" dirty="0" smtClean="0">
                <a:solidFill>
                  <a:srgbClr val="FFC000"/>
                </a:solidFill>
                <a:latin typeface="Andalus" pitchFamily="18" charset="-78"/>
                <a:cs typeface="Andalus" pitchFamily="18" charset="-78"/>
              </a:rPr>
              <a:t>Date – 30</a:t>
            </a:r>
            <a:r>
              <a:rPr lang="en-US" sz="3200" b="1" baseline="30000" dirty="0" smtClean="0">
                <a:solidFill>
                  <a:srgbClr val="FFC000"/>
                </a:solidFill>
                <a:latin typeface="Andalus" pitchFamily="18" charset="-78"/>
                <a:cs typeface="Andalus" pitchFamily="18" charset="-78"/>
              </a:rPr>
              <a:t>th</a:t>
            </a:r>
            <a:r>
              <a:rPr lang="en-US" sz="3200" b="1" dirty="0" smtClean="0">
                <a:solidFill>
                  <a:srgbClr val="FFC000"/>
                </a:solidFill>
                <a:latin typeface="Andalus" pitchFamily="18" charset="-78"/>
                <a:cs typeface="Andalus" pitchFamily="18" charset="-78"/>
              </a:rPr>
              <a:t> Nov – 2</a:t>
            </a:r>
            <a:r>
              <a:rPr lang="en-US" sz="3200" b="1" baseline="30000" dirty="0" smtClean="0">
                <a:solidFill>
                  <a:srgbClr val="FFC000"/>
                </a:solidFill>
                <a:latin typeface="Andalus" pitchFamily="18" charset="-78"/>
                <a:cs typeface="Andalus" pitchFamily="18" charset="-78"/>
              </a:rPr>
              <a:t>nd</a:t>
            </a:r>
            <a:r>
              <a:rPr lang="en-US" sz="3200" b="1" dirty="0" smtClean="0">
                <a:solidFill>
                  <a:srgbClr val="FFC000"/>
                </a:solidFill>
                <a:latin typeface="Andalus" pitchFamily="18" charset="-78"/>
                <a:cs typeface="Andalus" pitchFamily="18" charset="-78"/>
              </a:rPr>
              <a:t> Dec</a:t>
            </a:r>
            <a:r>
              <a:rPr lang="en-US" sz="4000" b="1" dirty="0" smtClean="0">
                <a:solidFill>
                  <a:srgbClr val="FFC000"/>
                </a:solidFill>
                <a:latin typeface="Andalus" pitchFamily="18" charset="-78"/>
                <a:cs typeface="Andalus" pitchFamily="18" charset="-78"/>
              </a:rPr>
              <a:t/>
            </a:r>
            <a:br>
              <a:rPr lang="en-US" sz="4000" b="1" dirty="0" smtClean="0">
                <a:solidFill>
                  <a:srgbClr val="FFC000"/>
                </a:solidFill>
                <a:latin typeface="Andalus" pitchFamily="18" charset="-78"/>
                <a:cs typeface="Andalus" pitchFamily="18" charset="-78"/>
              </a:rPr>
            </a:br>
            <a:endParaRPr lang="en-US" sz="4000" b="1" dirty="0" smtClean="0">
              <a:solidFill>
                <a:srgbClr val="FFC000"/>
              </a:solidFill>
              <a:latin typeface="Andalus" pitchFamily="18" charset="-78"/>
              <a:cs typeface="Andalus" pitchFamily="18" charset="-78"/>
            </a:endParaRPr>
          </a:p>
          <a:p>
            <a:r>
              <a:rPr lang="en-US" sz="4000" b="1" dirty="0" smtClean="0">
                <a:solidFill>
                  <a:srgbClr val="FFC000"/>
                </a:solidFill>
                <a:latin typeface="Andalus" pitchFamily="18" charset="-78"/>
                <a:cs typeface="Andalus" pitchFamily="18" charset="-78"/>
              </a:rPr>
              <a:t>Introduction to Angular 2</a:t>
            </a:r>
            <a:endParaRPr lang="en-IN" sz="4000" b="1" dirty="0">
              <a:solidFill>
                <a:srgbClr val="FFC000"/>
              </a:solidFill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142873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b="1" dirty="0" smtClean="0">
                <a:solidFill>
                  <a:srgbClr val="FFC000"/>
                </a:solidFill>
                <a:latin typeface="Andalus" pitchFamily="18" charset="-78"/>
                <a:cs typeface="Andalus" pitchFamily="18" charset="-78"/>
              </a:rPr>
              <a:t>                               </a:t>
            </a:r>
            <a:r>
              <a:rPr lang="en-IN" sz="3600" b="1" dirty="0" err="1" smtClean="0">
                <a:solidFill>
                  <a:srgbClr val="FFC000"/>
                </a:solidFill>
                <a:latin typeface="Andalus" pitchFamily="18" charset="-78"/>
                <a:cs typeface="Andalus" pitchFamily="18" charset="-78"/>
              </a:rPr>
              <a:t>DevCon</a:t>
            </a:r>
            <a:r>
              <a:rPr lang="en-IN" sz="3600" b="1" dirty="0" smtClean="0">
                <a:solidFill>
                  <a:srgbClr val="FFC000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IN" sz="3600" b="1" dirty="0">
                <a:solidFill>
                  <a:srgbClr val="FFC000"/>
                </a:solidFill>
                <a:latin typeface="Andalus" pitchFamily="18" charset="-78"/>
                <a:cs typeface="Andalus" pitchFamily="18" charset="-78"/>
              </a:rPr>
              <a:t>2016 – Bangalore</a:t>
            </a:r>
            <a:endParaRPr lang="en-IN" sz="2800" b="1" dirty="0">
              <a:solidFill>
                <a:srgbClr val="FFC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00858"/>
            <a:ext cx="9144000" cy="3571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2" descr="E:\Aslam\UnicomLogo_transparent_jp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318" y="523251"/>
            <a:ext cx="1780914" cy="382233"/>
          </a:xfrm>
          <a:prstGeom prst="rect">
            <a:avLst/>
          </a:prstGeom>
          <a:noFill/>
        </p:spPr>
      </p:pic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785786" y="6429396"/>
            <a:ext cx="8072494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IN" sz="16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http://www.unicomlearning.com/2016/DevCon/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71" y="2018886"/>
            <a:ext cx="7030621" cy="4362442"/>
          </a:xfrm>
          <a:prstGeom prst="rect">
            <a:avLst/>
          </a:prstGeom>
        </p:spPr>
      </p:pic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107504" y="1484784"/>
            <a:ext cx="8928992" cy="515633"/>
          </a:xfrm>
        </p:spPr>
        <p:txBody>
          <a:bodyPr>
            <a:normAutofit fontScale="90000"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Responsive Page using Angular (or any other framework)</a:t>
            </a: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086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142873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b="1" dirty="0" smtClean="0">
                <a:solidFill>
                  <a:srgbClr val="FFC000"/>
                </a:solidFill>
                <a:latin typeface="Andalus" pitchFamily="18" charset="-78"/>
                <a:cs typeface="Andalus" pitchFamily="18" charset="-78"/>
              </a:rPr>
              <a:t>                               </a:t>
            </a:r>
            <a:r>
              <a:rPr lang="en-IN" sz="3600" b="1" dirty="0" err="1" smtClean="0">
                <a:solidFill>
                  <a:srgbClr val="FFC000"/>
                </a:solidFill>
                <a:latin typeface="Andalus" pitchFamily="18" charset="-78"/>
                <a:cs typeface="Andalus" pitchFamily="18" charset="-78"/>
              </a:rPr>
              <a:t>DevCon</a:t>
            </a:r>
            <a:r>
              <a:rPr lang="en-IN" sz="3600" b="1" dirty="0" smtClean="0">
                <a:solidFill>
                  <a:srgbClr val="FFC000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IN" sz="3600" b="1" dirty="0">
                <a:solidFill>
                  <a:srgbClr val="FFC000"/>
                </a:solidFill>
                <a:latin typeface="Andalus" pitchFamily="18" charset="-78"/>
                <a:cs typeface="Andalus" pitchFamily="18" charset="-78"/>
              </a:rPr>
              <a:t>2016 – Bangalore</a:t>
            </a:r>
            <a:endParaRPr lang="en-IN" sz="2800" b="1" dirty="0">
              <a:solidFill>
                <a:srgbClr val="FFC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00858"/>
            <a:ext cx="9144000" cy="3571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2" descr="E:\Aslam\UnicomLogo_transparent_jp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318" y="523251"/>
            <a:ext cx="1780914" cy="382233"/>
          </a:xfrm>
          <a:prstGeom prst="rect">
            <a:avLst/>
          </a:prstGeom>
          <a:noFill/>
        </p:spPr>
      </p:pic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785786" y="6429396"/>
            <a:ext cx="8072494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IN" sz="16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http://www.unicomlearning.com/2016/DevCon/</a:t>
            </a:r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107504" y="1484784"/>
            <a:ext cx="8928992" cy="515633"/>
          </a:xfrm>
        </p:spPr>
        <p:txBody>
          <a:bodyPr>
            <a:normAutofit fontScale="90000"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Two-Way Data Binding</a:t>
            </a: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02" y="2087641"/>
            <a:ext cx="7944838" cy="429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688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142873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b="1" dirty="0" smtClean="0">
                <a:solidFill>
                  <a:srgbClr val="FFC000"/>
                </a:solidFill>
                <a:latin typeface="Andalus" pitchFamily="18" charset="-78"/>
                <a:cs typeface="Andalus" pitchFamily="18" charset="-78"/>
              </a:rPr>
              <a:t>                               </a:t>
            </a:r>
            <a:r>
              <a:rPr lang="en-IN" sz="3600" b="1" dirty="0" err="1" smtClean="0">
                <a:solidFill>
                  <a:srgbClr val="FFC000"/>
                </a:solidFill>
                <a:latin typeface="Andalus" pitchFamily="18" charset="-78"/>
                <a:cs typeface="Andalus" pitchFamily="18" charset="-78"/>
              </a:rPr>
              <a:t>DevCon</a:t>
            </a:r>
            <a:r>
              <a:rPr lang="en-IN" sz="3600" b="1" dirty="0" smtClean="0">
                <a:solidFill>
                  <a:srgbClr val="FFC000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IN" sz="3600" b="1" dirty="0">
                <a:solidFill>
                  <a:srgbClr val="FFC000"/>
                </a:solidFill>
                <a:latin typeface="Andalus" pitchFamily="18" charset="-78"/>
                <a:cs typeface="Andalus" pitchFamily="18" charset="-78"/>
              </a:rPr>
              <a:t>2016 – Bangalore</a:t>
            </a:r>
            <a:endParaRPr lang="en-IN" sz="2800" b="1" dirty="0">
              <a:solidFill>
                <a:srgbClr val="FFC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00858"/>
            <a:ext cx="9144000" cy="3571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2" descr="E:\Aslam\UnicomLogo_transparent_jp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318" y="523251"/>
            <a:ext cx="1780914" cy="382233"/>
          </a:xfrm>
          <a:prstGeom prst="rect">
            <a:avLst/>
          </a:prstGeom>
          <a:noFill/>
        </p:spPr>
      </p:pic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785786" y="6429396"/>
            <a:ext cx="8072494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IN" sz="16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http://www.unicomlearning.com/2016/DevCon/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40968"/>
            <a:ext cx="8229600" cy="1069848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TypeScript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07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142873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b="1" dirty="0" smtClean="0">
                <a:solidFill>
                  <a:srgbClr val="FFC000"/>
                </a:solidFill>
                <a:latin typeface="Andalus" pitchFamily="18" charset="-78"/>
                <a:cs typeface="Andalus" pitchFamily="18" charset="-78"/>
              </a:rPr>
              <a:t>                               </a:t>
            </a:r>
            <a:r>
              <a:rPr lang="en-IN" sz="3600" b="1" dirty="0" err="1" smtClean="0">
                <a:solidFill>
                  <a:srgbClr val="FFC000"/>
                </a:solidFill>
                <a:latin typeface="Andalus" pitchFamily="18" charset="-78"/>
                <a:cs typeface="Andalus" pitchFamily="18" charset="-78"/>
              </a:rPr>
              <a:t>DevCon</a:t>
            </a:r>
            <a:r>
              <a:rPr lang="en-IN" sz="3600" b="1" dirty="0" smtClean="0">
                <a:solidFill>
                  <a:srgbClr val="FFC000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IN" sz="3600" b="1" dirty="0">
                <a:solidFill>
                  <a:srgbClr val="FFC000"/>
                </a:solidFill>
                <a:latin typeface="Andalus" pitchFamily="18" charset="-78"/>
                <a:cs typeface="Andalus" pitchFamily="18" charset="-78"/>
              </a:rPr>
              <a:t>2016 – Bangalore</a:t>
            </a:r>
            <a:endParaRPr lang="en-IN" sz="2800" b="1" dirty="0">
              <a:solidFill>
                <a:srgbClr val="FFC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00858"/>
            <a:ext cx="9144000" cy="3571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2" descr="E:\Aslam\UnicomLogo_transparent_jp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318" y="523251"/>
            <a:ext cx="1780914" cy="382233"/>
          </a:xfrm>
          <a:prstGeom prst="rect">
            <a:avLst/>
          </a:prstGeom>
          <a:noFill/>
        </p:spPr>
      </p:pic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785786" y="6429396"/>
            <a:ext cx="8072494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IN" sz="16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http://www.unicomlearning.com/2016/DevCon/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7504" y="1556792"/>
            <a:ext cx="8928992" cy="653008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TypeScript</a:t>
            </a:r>
            <a:endParaRPr lang="en-US" sz="3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7504" y="2249424"/>
            <a:ext cx="8928992" cy="4179972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Superset of JavaScript</a:t>
            </a:r>
          </a:p>
          <a:p>
            <a:r>
              <a:rPr lang="en-US" sz="2000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Chosen </a:t>
            </a:r>
            <a:r>
              <a:rPr lang="en-US" sz="20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 main </a:t>
            </a:r>
            <a:r>
              <a:rPr lang="en-US" sz="2000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language by Angular 2</a:t>
            </a:r>
          </a:p>
          <a:p>
            <a:r>
              <a:rPr lang="en-US" sz="2000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By far most documentation &amp; example-base uses </a:t>
            </a:r>
            <a:r>
              <a:rPr lang="en-US" sz="2000" dirty="0" err="1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TypeScript</a:t>
            </a:r>
            <a:endParaRPr lang="en-US" sz="2000" dirty="0" smtClean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20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000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Why </a:t>
            </a:r>
            <a:r>
              <a:rPr lang="en-US" sz="2000" dirty="0" err="1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TypeScript</a:t>
            </a:r>
            <a:r>
              <a:rPr lang="en-US" sz="2000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</a:p>
          <a:p>
            <a:pPr lvl="1"/>
            <a:r>
              <a:rPr lang="en-US" sz="1800" i="1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Strong Typing</a:t>
            </a:r>
          </a:p>
          <a:p>
            <a:pPr lvl="2"/>
            <a:r>
              <a:rPr lang="en-US" sz="1600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reduces compile-time errors, provides IDE support</a:t>
            </a:r>
          </a:p>
          <a:p>
            <a:pPr lvl="1"/>
            <a:r>
              <a:rPr lang="en-US" sz="1800" i="1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Next Gen JS Features</a:t>
            </a:r>
          </a:p>
          <a:p>
            <a:pPr lvl="2"/>
            <a:r>
              <a:rPr lang="en-US" sz="1600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Modules, Classes, Import, Export, …</a:t>
            </a:r>
          </a:p>
          <a:p>
            <a:pPr lvl="1"/>
            <a:r>
              <a:rPr lang="en-US" sz="1800" i="1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Missing JS Features</a:t>
            </a:r>
          </a:p>
          <a:p>
            <a:pPr lvl="2"/>
            <a:r>
              <a:rPr lang="en-US" sz="1600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Interfaces, Generics, …</a:t>
            </a:r>
          </a:p>
          <a:p>
            <a:pPr lvl="2"/>
            <a:endParaRPr lang="en-US" sz="16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2000" dirty="0" smtClean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2"/>
            <a:endParaRPr lang="en-US" sz="16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39952" y="5301208"/>
            <a:ext cx="4680520" cy="923330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Install </a:t>
            </a:r>
            <a:r>
              <a:rPr lang="en-US" b="1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TypeScript</a:t>
            </a:r>
            <a:endParaRPr lang="en-US" b="1" u="sng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install –g typescript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11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142873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b="1" dirty="0" smtClean="0">
                <a:solidFill>
                  <a:srgbClr val="FFC000"/>
                </a:solidFill>
                <a:latin typeface="Andalus" pitchFamily="18" charset="-78"/>
                <a:cs typeface="Andalus" pitchFamily="18" charset="-78"/>
              </a:rPr>
              <a:t>                               </a:t>
            </a:r>
            <a:r>
              <a:rPr lang="en-IN" sz="3600" b="1" dirty="0" err="1" smtClean="0">
                <a:solidFill>
                  <a:srgbClr val="FFC000"/>
                </a:solidFill>
                <a:latin typeface="Andalus" pitchFamily="18" charset="-78"/>
                <a:cs typeface="Andalus" pitchFamily="18" charset="-78"/>
              </a:rPr>
              <a:t>DevCon</a:t>
            </a:r>
            <a:r>
              <a:rPr lang="en-IN" sz="3600" b="1" dirty="0" smtClean="0">
                <a:solidFill>
                  <a:srgbClr val="FFC000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IN" sz="3600" b="1" dirty="0">
                <a:solidFill>
                  <a:srgbClr val="FFC000"/>
                </a:solidFill>
                <a:latin typeface="Andalus" pitchFamily="18" charset="-78"/>
                <a:cs typeface="Andalus" pitchFamily="18" charset="-78"/>
              </a:rPr>
              <a:t>2016 – Bangalore</a:t>
            </a:r>
            <a:endParaRPr lang="en-IN" sz="2800" b="1" dirty="0">
              <a:solidFill>
                <a:srgbClr val="FFC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00858"/>
            <a:ext cx="9144000" cy="3571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2" descr="E:\Aslam\UnicomLogo_transparent_jp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318" y="523251"/>
            <a:ext cx="1780914" cy="382233"/>
          </a:xfrm>
          <a:prstGeom prst="rect">
            <a:avLst/>
          </a:prstGeom>
          <a:noFill/>
        </p:spPr>
      </p:pic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785786" y="6429396"/>
            <a:ext cx="8072494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IN" sz="16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http://www.unicomlearning.com/2016/DevCon/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40968"/>
            <a:ext cx="8229600" cy="1069848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 Setting up Angular 2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60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142873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b="1" dirty="0" smtClean="0">
                <a:solidFill>
                  <a:srgbClr val="FFC000"/>
                </a:solidFill>
                <a:latin typeface="Andalus" pitchFamily="18" charset="-78"/>
                <a:cs typeface="Andalus" pitchFamily="18" charset="-78"/>
              </a:rPr>
              <a:t>                               </a:t>
            </a:r>
            <a:r>
              <a:rPr lang="en-IN" sz="3600" b="1" dirty="0" err="1" smtClean="0">
                <a:solidFill>
                  <a:srgbClr val="FFC000"/>
                </a:solidFill>
                <a:latin typeface="Andalus" pitchFamily="18" charset="-78"/>
                <a:cs typeface="Andalus" pitchFamily="18" charset="-78"/>
              </a:rPr>
              <a:t>DevCon</a:t>
            </a:r>
            <a:r>
              <a:rPr lang="en-IN" sz="3600" b="1" dirty="0" smtClean="0">
                <a:solidFill>
                  <a:srgbClr val="FFC000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IN" sz="3600" b="1" dirty="0">
                <a:solidFill>
                  <a:srgbClr val="FFC000"/>
                </a:solidFill>
                <a:latin typeface="Andalus" pitchFamily="18" charset="-78"/>
                <a:cs typeface="Andalus" pitchFamily="18" charset="-78"/>
              </a:rPr>
              <a:t>2016 – Bangalore</a:t>
            </a:r>
            <a:endParaRPr lang="en-IN" sz="2800" b="1" dirty="0">
              <a:solidFill>
                <a:srgbClr val="FFC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00858"/>
            <a:ext cx="9144000" cy="3571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2" descr="E:\Aslam\UnicomLogo_transparent_jp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318" y="523251"/>
            <a:ext cx="1780914" cy="382233"/>
          </a:xfrm>
          <a:prstGeom prst="rect">
            <a:avLst/>
          </a:prstGeom>
          <a:noFill/>
        </p:spPr>
      </p:pic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785786" y="6429396"/>
            <a:ext cx="8072494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IN" sz="16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http://www.unicomlearning.com/2016/DevCon/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7504" y="1556792"/>
            <a:ext cx="8928992" cy="653008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Setting up Angular</a:t>
            </a:r>
            <a:endParaRPr lang="en-US" sz="3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7504" y="2249424"/>
            <a:ext cx="8928992" cy="4179972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Install </a:t>
            </a:r>
            <a:r>
              <a:rPr lang="en-US" sz="20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Node (https://nodejs.org/en/)</a:t>
            </a:r>
            <a:endParaRPr lang="en-US" sz="2000" dirty="0" smtClean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000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Install </a:t>
            </a:r>
            <a:r>
              <a:rPr lang="en-US" sz="2000" dirty="0" err="1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TypeScript</a:t>
            </a:r>
            <a:r>
              <a:rPr lang="en-US" sz="2000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This is optional</a:t>
            </a:r>
            <a:endParaRPr lang="en-US" sz="20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000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Install </a:t>
            </a:r>
            <a:r>
              <a:rPr lang="en-US" sz="20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Angular CLI (https://cli.angular.io</a:t>
            </a:r>
            <a:r>
              <a:rPr lang="en-US" sz="2000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/)</a:t>
            </a:r>
          </a:p>
          <a:p>
            <a:endParaRPr lang="en-US" sz="20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000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Create new Angular App</a:t>
            </a:r>
          </a:p>
          <a:p>
            <a:r>
              <a:rPr lang="en-US" sz="2000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Start the app</a:t>
            </a:r>
          </a:p>
          <a:p>
            <a:pPr lvl="1"/>
            <a:r>
              <a:rPr lang="en-US" sz="1800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 serve</a:t>
            </a:r>
          </a:p>
          <a:p>
            <a:pPr lvl="2"/>
            <a:r>
              <a:rPr lang="en-US" sz="1600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Starts up development server</a:t>
            </a:r>
          </a:p>
          <a:p>
            <a:pPr lvl="2"/>
            <a:r>
              <a:rPr lang="en-US" sz="1600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Builds the app</a:t>
            </a:r>
          </a:p>
          <a:p>
            <a:pPr lvl="2"/>
            <a:endParaRPr lang="en-US" sz="16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50690" y="3717032"/>
            <a:ext cx="4307590" cy="1477328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install –g typescript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install –g angular-cli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ng new first-app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cd first-app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ng serve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35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142873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b="1" dirty="0" smtClean="0">
                <a:solidFill>
                  <a:srgbClr val="FFC000"/>
                </a:solidFill>
                <a:latin typeface="Andalus" pitchFamily="18" charset="-78"/>
                <a:cs typeface="Andalus" pitchFamily="18" charset="-78"/>
              </a:rPr>
              <a:t>                               </a:t>
            </a:r>
            <a:r>
              <a:rPr lang="en-IN" sz="3600" b="1" dirty="0" err="1" smtClean="0">
                <a:solidFill>
                  <a:srgbClr val="FFC000"/>
                </a:solidFill>
                <a:latin typeface="Andalus" pitchFamily="18" charset="-78"/>
                <a:cs typeface="Andalus" pitchFamily="18" charset="-78"/>
              </a:rPr>
              <a:t>DevCon</a:t>
            </a:r>
            <a:r>
              <a:rPr lang="en-IN" sz="3600" b="1" dirty="0" smtClean="0">
                <a:solidFill>
                  <a:srgbClr val="FFC000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IN" sz="3600" b="1" dirty="0">
                <a:solidFill>
                  <a:srgbClr val="FFC000"/>
                </a:solidFill>
                <a:latin typeface="Andalus" pitchFamily="18" charset="-78"/>
                <a:cs typeface="Andalus" pitchFamily="18" charset="-78"/>
              </a:rPr>
              <a:t>2016 – Bangalore</a:t>
            </a:r>
            <a:endParaRPr lang="en-IN" sz="2800" b="1" dirty="0">
              <a:solidFill>
                <a:srgbClr val="FFC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00858"/>
            <a:ext cx="9144000" cy="3571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2" descr="E:\Aslam\UnicomLogo_transparent_jp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318" y="523251"/>
            <a:ext cx="1780914" cy="382233"/>
          </a:xfrm>
          <a:prstGeom prst="rect">
            <a:avLst/>
          </a:prstGeom>
          <a:noFill/>
        </p:spPr>
      </p:pic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785786" y="6429396"/>
            <a:ext cx="8072494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IN" sz="16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http://www.unicomlearning.com/2016/DevCon/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40968"/>
            <a:ext cx="8229600" cy="106984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Angular 2 Building Blocks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55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142873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b="1" dirty="0" smtClean="0">
                <a:solidFill>
                  <a:srgbClr val="FFC000"/>
                </a:solidFill>
                <a:latin typeface="Andalus" pitchFamily="18" charset="-78"/>
                <a:cs typeface="Andalus" pitchFamily="18" charset="-78"/>
              </a:rPr>
              <a:t>                               </a:t>
            </a:r>
            <a:r>
              <a:rPr lang="en-IN" sz="3600" b="1" dirty="0" err="1" smtClean="0">
                <a:solidFill>
                  <a:srgbClr val="FFC000"/>
                </a:solidFill>
                <a:latin typeface="Andalus" pitchFamily="18" charset="-78"/>
                <a:cs typeface="Andalus" pitchFamily="18" charset="-78"/>
              </a:rPr>
              <a:t>DevCon</a:t>
            </a:r>
            <a:r>
              <a:rPr lang="en-IN" sz="3600" b="1" dirty="0" smtClean="0">
                <a:solidFill>
                  <a:srgbClr val="FFC000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IN" sz="3600" b="1" dirty="0">
                <a:solidFill>
                  <a:srgbClr val="FFC000"/>
                </a:solidFill>
                <a:latin typeface="Andalus" pitchFamily="18" charset="-78"/>
                <a:cs typeface="Andalus" pitchFamily="18" charset="-78"/>
              </a:rPr>
              <a:t>2016 – Bangalore</a:t>
            </a:r>
            <a:endParaRPr lang="en-IN" sz="2800" b="1" dirty="0">
              <a:solidFill>
                <a:srgbClr val="FFC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00858"/>
            <a:ext cx="9144000" cy="3571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2" descr="E:\Aslam\UnicomLogo_transparent_jp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318" y="523251"/>
            <a:ext cx="1780914" cy="382233"/>
          </a:xfrm>
          <a:prstGeom prst="rect">
            <a:avLst/>
          </a:prstGeom>
          <a:noFill/>
        </p:spPr>
      </p:pic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785786" y="6429396"/>
            <a:ext cx="8072494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IN" sz="16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http://www.unicomlearning.com/2016/DevCon/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727682" y="1985107"/>
            <a:ext cx="5688632" cy="4320480"/>
          </a:xfrm>
          <a:prstGeom prst="roundRect">
            <a:avLst>
              <a:gd name="adj" fmla="val 6559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228184" y="2123564"/>
            <a:ext cx="1013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Module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3356992"/>
            <a:ext cx="1081740" cy="129614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940152" y="3627022"/>
            <a:ext cx="1080120" cy="7560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Service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218989" y="3501008"/>
            <a:ext cx="3289115" cy="1008112"/>
            <a:chOff x="1998221" y="5001806"/>
            <a:chExt cx="3289115" cy="1008112"/>
          </a:xfrm>
        </p:grpSpPr>
        <p:sp>
          <p:nvSpPr>
            <p:cNvPr id="12" name="Rectangle 11"/>
            <p:cNvSpPr/>
            <p:nvPr/>
          </p:nvSpPr>
          <p:spPr>
            <a:xfrm>
              <a:off x="3775169" y="5140070"/>
              <a:ext cx="1368152" cy="7560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Component</a:t>
              </a:r>
              <a:endPara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142238" y="5140070"/>
              <a:ext cx="1368152" cy="7560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Template</a:t>
              </a:r>
              <a:endPara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98221" y="5001806"/>
              <a:ext cx="3289115" cy="100811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740352" y="4797152"/>
            <a:ext cx="1013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Server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66" y="3514656"/>
            <a:ext cx="1331640" cy="1008112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507022" y="2296549"/>
            <a:ext cx="1080120" cy="7560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Directive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07022" y="5013176"/>
            <a:ext cx="1080120" cy="7560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Pipe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9967" y="4607901"/>
            <a:ext cx="1331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Browser / View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2" name="Straight Arrow Connector 21"/>
          <p:cNvCxnSpPr>
            <a:stCxn id="17" idx="3"/>
            <a:endCxn id="13" idx="1"/>
          </p:cNvCxnSpPr>
          <p:nvPr/>
        </p:nvCxnSpPr>
        <p:spPr>
          <a:xfrm flipV="1">
            <a:off x="1451606" y="4017314"/>
            <a:ext cx="911400" cy="1398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3"/>
            <a:endCxn id="4" idx="1"/>
          </p:cNvCxnSpPr>
          <p:nvPr/>
        </p:nvCxnSpPr>
        <p:spPr>
          <a:xfrm>
            <a:off x="7020272" y="4005064"/>
            <a:ext cx="79208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8" idx="2"/>
            <a:endCxn id="13" idx="0"/>
          </p:cNvCxnSpPr>
          <p:nvPr/>
        </p:nvCxnSpPr>
        <p:spPr>
          <a:xfrm>
            <a:off x="3047082" y="3052633"/>
            <a:ext cx="0" cy="5866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9" idx="0"/>
            <a:endCxn id="13" idx="2"/>
          </p:cNvCxnSpPr>
          <p:nvPr/>
        </p:nvCxnSpPr>
        <p:spPr>
          <a:xfrm flipV="1">
            <a:off x="3047082" y="4395356"/>
            <a:ext cx="0" cy="6178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2" idx="3"/>
            <a:endCxn id="5" idx="1"/>
          </p:cNvCxnSpPr>
          <p:nvPr/>
        </p:nvCxnSpPr>
        <p:spPr>
          <a:xfrm flipV="1">
            <a:off x="5364089" y="4005064"/>
            <a:ext cx="576063" cy="1225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067944" y="5013176"/>
            <a:ext cx="1080120" cy="7560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Router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3" name="Straight Arrow Connector 42"/>
          <p:cNvCxnSpPr>
            <a:stCxn id="13" idx="3"/>
            <a:endCxn id="12" idx="1"/>
          </p:cNvCxnSpPr>
          <p:nvPr/>
        </p:nvCxnSpPr>
        <p:spPr>
          <a:xfrm>
            <a:off x="3731158" y="4017314"/>
            <a:ext cx="26477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94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142873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b="1" dirty="0" smtClean="0">
                <a:solidFill>
                  <a:srgbClr val="FFC000"/>
                </a:solidFill>
                <a:latin typeface="Andalus" pitchFamily="18" charset="-78"/>
                <a:cs typeface="Andalus" pitchFamily="18" charset="-78"/>
              </a:rPr>
              <a:t>                               </a:t>
            </a:r>
            <a:r>
              <a:rPr lang="en-IN" sz="3600" b="1" dirty="0" err="1" smtClean="0">
                <a:solidFill>
                  <a:srgbClr val="FFC000"/>
                </a:solidFill>
                <a:latin typeface="Andalus" pitchFamily="18" charset="-78"/>
                <a:cs typeface="Andalus" pitchFamily="18" charset="-78"/>
              </a:rPr>
              <a:t>DevCon</a:t>
            </a:r>
            <a:r>
              <a:rPr lang="en-IN" sz="3600" b="1" dirty="0" smtClean="0">
                <a:solidFill>
                  <a:srgbClr val="FFC000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IN" sz="3600" b="1" dirty="0">
                <a:solidFill>
                  <a:srgbClr val="FFC000"/>
                </a:solidFill>
                <a:latin typeface="Andalus" pitchFamily="18" charset="-78"/>
                <a:cs typeface="Andalus" pitchFamily="18" charset="-78"/>
              </a:rPr>
              <a:t>2016 – Bangalore</a:t>
            </a:r>
            <a:endParaRPr lang="en-IN" sz="2800" b="1" dirty="0">
              <a:solidFill>
                <a:srgbClr val="FFC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00858"/>
            <a:ext cx="9144000" cy="3571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2" descr="E:\Aslam\UnicomLogo_transparent_jp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318" y="523251"/>
            <a:ext cx="1780914" cy="382233"/>
          </a:xfrm>
          <a:prstGeom prst="rect">
            <a:avLst/>
          </a:prstGeom>
          <a:noFill/>
        </p:spPr>
      </p:pic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785786" y="6429396"/>
            <a:ext cx="8072494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IN" sz="16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http://www.unicomlearning.com/2016/DevCon/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7504" y="1556792"/>
            <a:ext cx="8928992" cy="653008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Module (</a:t>
            </a:r>
            <a:r>
              <a:rPr lang="en-US" sz="32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NgModule</a:t>
            </a:r>
            <a:r>
              <a:rPr lang="en-US" sz="3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3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7504" y="2249424"/>
            <a:ext cx="8928992" cy="417997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block of highly related </a:t>
            </a:r>
            <a:r>
              <a:rPr lang="en-US" sz="2000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classes</a:t>
            </a:r>
          </a:p>
          <a:p>
            <a:r>
              <a:rPr lang="en-US" sz="2000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Organizes </a:t>
            </a:r>
            <a:r>
              <a:rPr lang="en-US" sz="20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 application into cohesive blocks of </a:t>
            </a:r>
            <a:r>
              <a:rPr lang="en-US" sz="2000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functionality</a:t>
            </a:r>
          </a:p>
          <a:p>
            <a:r>
              <a:rPr lang="en-US" sz="20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Every </a:t>
            </a:r>
            <a:r>
              <a:rPr lang="en-US" sz="2000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 </a:t>
            </a:r>
            <a:r>
              <a:rPr lang="en-US" sz="20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has at least one </a:t>
            </a:r>
            <a:r>
              <a:rPr lang="en-US" sz="2000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module, called </a:t>
            </a:r>
            <a:r>
              <a:rPr lang="en-US" sz="20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AppModule</a:t>
            </a:r>
            <a:endParaRPr lang="en-US" sz="20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932" y="3429000"/>
            <a:ext cx="7776500" cy="2308324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NgModule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imports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[module1, module2, ...],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declarations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component(s), directive(s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pipe(s),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],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exports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[class1, class2, ...],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providers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[service1, service2, ...]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AppModule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4961" y="5970766"/>
            <a:ext cx="2322863" cy="338554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AppModule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52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142873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b="1" dirty="0" smtClean="0">
                <a:solidFill>
                  <a:srgbClr val="FFC000"/>
                </a:solidFill>
                <a:latin typeface="Andalus" pitchFamily="18" charset="-78"/>
                <a:cs typeface="Andalus" pitchFamily="18" charset="-78"/>
              </a:rPr>
              <a:t>                               </a:t>
            </a:r>
            <a:r>
              <a:rPr lang="en-IN" sz="3600" b="1" dirty="0" err="1" smtClean="0">
                <a:solidFill>
                  <a:srgbClr val="FFC000"/>
                </a:solidFill>
                <a:latin typeface="Andalus" pitchFamily="18" charset="-78"/>
                <a:cs typeface="Andalus" pitchFamily="18" charset="-78"/>
              </a:rPr>
              <a:t>DevCon</a:t>
            </a:r>
            <a:r>
              <a:rPr lang="en-IN" sz="3600" b="1" dirty="0" smtClean="0">
                <a:solidFill>
                  <a:srgbClr val="FFC000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IN" sz="3600" b="1" dirty="0">
                <a:solidFill>
                  <a:srgbClr val="FFC000"/>
                </a:solidFill>
                <a:latin typeface="Andalus" pitchFamily="18" charset="-78"/>
                <a:cs typeface="Andalus" pitchFamily="18" charset="-78"/>
              </a:rPr>
              <a:t>2016 – Bangalore</a:t>
            </a:r>
            <a:endParaRPr lang="en-IN" sz="2800" b="1" dirty="0">
              <a:solidFill>
                <a:srgbClr val="FFC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00858"/>
            <a:ext cx="9144000" cy="3571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2" descr="E:\Aslam\UnicomLogo_transparent_jp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318" y="523251"/>
            <a:ext cx="1780914" cy="382233"/>
          </a:xfrm>
          <a:prstGeom prst="rect">
            <a:avLst/>
          </a:prstGeom>
          <a:noFill/>
        </p:spPr>
      </p:pic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785786" y="6429396"/>
            <a:ext cx="8072494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IN" sz="16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http://www.unicomlearning.com/2016/DevCon/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7504" y="1556792"/>
            <a:ext cx="8928992" cy="653008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Component</a:t>
            </a:r>
            <a:endParaRPr lang="en-US" sz="3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7504" y="2249424"/>
            <a:ext cx="8928992" cy="4179972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Encapsulates </a:t>
            </a:r>
            <a:r>
              <a:rPr lang="en-US" sz="20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template, data and the </a:t>
            </a:r>
            <a:r>
              <a:rPr lang="en-US" sz="2000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behavior </a:t>
            </a:r>
            <a:r>
              <a:rPr lang="en-US" sz="20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 a </a:t>
            </a:r>
            <a:r>
              <a:rPr lang="en-US" sz="2000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view</a:t>
            </a:r>
          </a:p>
          <a:p>
            <a:r>
              <a:rPr lang="en-US" sz="20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Every app </a:t>
            </a:r>
            <a:r>
              <a:rPr lang="en-US" sz="2000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has at </a:t>
            </a:r>
            <a:r>
              <a:rPr lang="en-US" sz="20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least one component, called </a:t>
            </a:r>
            <a:r>
              <a:rPr lang="en-US" sz="2000" dirty="0" err="1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AppComponent</a:t>
            </a:r>
            <a:endParaRPr lang="en-US" sz="2000" dirty="0" smtClean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000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Completely </a:t>
            </a:r>
            <a:r>
              <a:rPr lang="en-US" sz="20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decoupled from the DOM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75856" y="3356992"/>
            <a:ext cx="5614904" cy="3046988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@Component({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selector: ‘rating’,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templateUrl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‘./rating.component.html’,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styleUrls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[‘./rating.component.css’]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RatingComponent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averageRating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number;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setRating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(value)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...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9666" y="3594502"/>
            <a:ext cx="2620166" cy="830997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Creating Component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ng g c product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9319" y="4711209"/>
            <a:ext cx="2840514" cy="1077218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AppComponent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HeaderComponent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RecipesComponent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ShoppingListComponent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04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142873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b="1" dirty="0" smtClean="0">
                <a:solidFill>
                  <a:srgbClr val="FFC000"/>
                </a:solidFill>
                <a:latin typeface="Andalus" pitchFamily="18" charset="-78"/>
                <a:cs typeface="Andalus" pitchFamily="18" charset="-78"/>
              </a:rPr>
              <a:t>                               </a:t>
            </a:r>
            <a:r>
              <a:rPr lang="en-IN" sz="3600" b="1" dirty="0" err="1" smtClean="0">
                <a:solidFill>
                  <a:srgbClr val="FFC000"/>
                </a:solidFill>
                <a:latin typeface="Andalus" pitchFamily="18" charset="-78"/>
                <a:cs typeface="Andalus" pitchFamily="18" charset="-78"/>
              </a:rPr>
              <a:t>DevCon</a:t>
            </a:r>
            <a:r>
              <a:rPr lang="en-IN" sz="3600" b="1" dirty="0" smtClean="0">
                <a:solidFill>
                  <a:srgbClr val="FFC000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IN" sz="3600" b="1" dirty="0">
                <a:solidFill>
                  <a:srgbClr val="FFC000"/>
                </a:solidFill>
                <a:latin typeface="Andalus" pitchFamily="18" charset="-78"/>
                <a:cs typeface="Andalus" pitchFamily="18" charset="-78"/>
              </a:rPr>
              <a:t>2016 – Bangalore</a:t>
            </a:r>
            <a:endParaRPr lang="en-IN" sz="2800" b="1" dirty="0">
              <a:solidFill>
                <a:srgbClr val="FFC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00858"/>
            <a:ext cx="9144000" cy="3571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2" descr="E:\Aslam\UnicomLogo_transparent_jp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318" y="523251"/>
            <a:ext cx="1780914" cy="382233"/>
          </a:xfrm>
          <a:prstGeom prst="rect">
            <a:avLst/>
          </a:prstGeom>
          <a:noFill/>
        </p:spPr>
      </p:pic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785786" y="6429396"/>
            <a:ext cx="8072494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IN" sz="16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http://www.unicomlearning.com/2016/DevCon/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7504" y="1556792"/>
            <a:ext cx="8928992" cy="653008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Agenda</a:t>
            </a:r>
            <a:endParaRPr lang="en-US" sz="3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7504" y="2249424"/>
            <a:ext cx="8928992" cy="4179972"/>
          </a:xfrm>
        </p:spPr>
        <p:txBody>
          <a:bodyPr>
            <a:normAutofit/>
          </a:bodyPr>
          <a:lstStyle/>
          <a:p>
            <a:pPr marL="566928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Why Library or Framework?</a:t>
            </a:r>
          </a:p>
          <a:p>
            <a:pPr marL="566928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Introducing Angular</a:t>
            </a:r>
          </a:p>
          <a:p>
            <a:pPr marL="566928" indent="-457200">
              <a:buFont typeface="+mj-lt"/>
              <a:buAutoNum type="arabicPeriod"/>
            </a:pPr>
            <a:r>
              <a:rPr lang="en-US" sz="2400" dirty="0" err="1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TypeScript</a:t>
            </a:r>
            <a:endParaRPr lang="en-US" sz="2400" dirty="0" smtClean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566928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Setting up Angular 2</a:t>
            </a:r>
          </a:p>
          <a:p>
            <a:pPr marL="566928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Angular 2 Building Blocks</a:t>
            </a:r>
          </a:p>
          <a:p>
            <a:pPr marL="566928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Code Walk-thru &amp; Demo</a:t>
            </a:r>
          </a:p>
          <a:p>
            <a:pPr marL="566928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 &amp; A</a:t>
            </a:r>
          </a:p>
          <a:p>
            <a:endParaRPr lang="en-US" sz="24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2724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142873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b="1" dirty="0" smtClean="0">
                <a:solidFill>
                  <a:srgbClr val="FFC000"/>
                </a:solidFill>
                <a:latin typeface="Andalus" pitchFamily="18" charset="-78"/>
                <a:cs typeface="Andalus" pitchFamily="18" charset="-78"/>
              </a:rPr>
              <a:t>                               </a:t>
            </a:r>
            <a:r>
              <a:rPr lang="en-IN" sz="3600" b="1" dirty="0" err="1" smtClean="0">
                <a:solidFill>
                  <a:srgbClr val="FFC000"/>
                </a:solidFill>
                <a:latin typeface="Andalus" pitchFamily="18" charset="-78"/>
                <a:cs typeface="Andalus" pitchFamily="18" charset="-78"/>
              </a:rPr>
              <a:t>DevCon</a:t>
            </a:r>
            <a:r>
              <a:rPr lang="en-IN" sz="3600" b="1" dirty="0" smtClean="0">
                <a:solidFill>
                  <a:srgbClr val="FFC000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IN" sz="3600" b="1" dirty="0">
                <a:solidFill>
                  <a:srgbClr val="FFC000"/>
                </a:solidFill>
                <a:latin typeface="Andalus" pitchFamily="18" charset="-78"/>
                <a:cs typeface="Andalus" pitchFamily="18" charset="-78"/>
              </a:rPr>
              <a:t>2016 – Bangalore</a:t>
            </a:r>
            <a:endParaRPr lang="en-IN" sz="2800" b="1" dirty="0">
              <a:solidFill>
                <a:srgbClr val="FFC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00858"/>
            <a:ext cx="9144000" cy="3571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2" descr="E:\Aslam\UnicomLogo_transparent_jp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318" y="523251"/>
            <a:ext cx="1780914" cy="382233"/>
          </a:xfrm>
          <a:prstGeom prst="rect">
            <a:avLst/>
          </a:prstGeom>
          <a:noFill/>
        </p:spPr>
      </p:pic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785786" y="6429396"/>
            <a:ext cx="8072494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IN" sz="16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http://www.unicomlearning.com/2016/DevCon/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7504" y="1556792"/>
            <a:ext cx="8928992" cy="653008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Template &amp; Data Binding</a:t>
            </a:r>
            <a:endParaRPr lang="en-US" sz="3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7504" y="2249424"/>
            <a:ext cx="8928992" cy="4179972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Defines component’s view</a:t>
            </a:r>
          </a:p>
          <a:p>
            <a:r>
              <a:rPr lang="en-US" sz="2000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Uses HTML and </a:t>
            </a:r>
            <a:r>
              <a:rPr lang="en-US" sz="2000" dirty="0" err="1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Angular’s</a:t>
            </a:r>
            <a:r>
              <a:rPr lang="en-US" sz="2000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template elements &amp; attributes</a:t>
            </a:r>
          </a:p>
          <a:p>
            <a:endParaRPr lang="en-US" sz="20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000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Binding</a:t>
            </a:r>
          </a:p>
          <a:p>
            <a:pPr lvl="1"/>
            <a:r>
              <a:rPr lang="en-US" sz="1800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Interpolation</a:t>
            </a:r>
          </a:p>
          <a:p>
            <a:pPr lvl="2"/>
            <a:r>
              <a:rPr lang="en-US" sz="1600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&lt;h1&gt;{{hero.name}}&lt;/h1&gt;</a:t>
            </a:r>
          </a:p>
          <a:p>
            <a:pPr lvl="1"/>
            <a:r>
              <a:rPr lang="en-US" sz="1800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Property binding</a:t>
            </a:r>
          </a:p>
          <a:p>
            <a:pPr lvl="2"/>
            <a:r>
              <a:rPr lang="en-US" sz="1600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n-US" sz="1600" dirty="0" err="1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img</a:t>
            </a:r>
            <a:r>
              <a:rPr lang="en-US" sz="1600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[</a:t>
            </a:r>
            <a:r>
              <a:rPr lang="en-US" sz="1600" dirty="0" err="1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src</a:t>
            </a:r>
            <a:r>
              <a:rPr lang="en-US" sz="1600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]=“</a:t>
            </a:r>
            <a:r>
              <a:rPr lang="en-US" sz="1600" dirty="0" err="1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heroImageUrl</a:t>
            </a:r>
            <a:r>
              <a:rPr lang="en-US" sz="1600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”&gt;</a:t>
            </a:r>
          </a:p>
          <a:p>
            <a:pPr lvl="1"/>
            <a:r>
              <a:rPr lang="en-US" sz="1800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Event binding</a:t>
            </a:r>
          </a:p>
          <a:p>
            <a:pPr lvl="2"/>
            <a:r>
              <a:rPr lang="en-US" sz="1600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&lt;li (click)=“</a:t>
            </a:r>
            <a:r>
              <a:rPr lang="en-US" sz="1600" dirty="0" err="1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selectHero</a:t>
            </a:r>
            <a:r>
              <a:rPr lang="en-US" sz="1600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(hero)”&gt;&lt;/li&gt;</a:t>
            </a:r>
          </a:p>
          <a:p>
            <a:pPr lvl="1"/>
            <a:r>
              <a:rPr lang="en-US" sz="1800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Two-way data binding</a:t>
            </a:r>
          </a:p>
          <a:p>
            <a:pPr lvl="2"/>
            <a:r>
              <a:rPr lang="en-US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&lt;input [(</a:t>
            </a:r>
            <a:r>
              <a:rPr lang="en-US" sz="16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ngModel</a:t>
            </a:r>
            <a:r>
              <a:rPr lang="en-US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)]="hero.name"&gt;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3096163"/>
            <a:ext cx="3456384" cy="3213157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8077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142873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b="1" dirty="0" smtClean="0">
                <a:solidFill>
                  <a:srgbClr val="FFC000"/>
                </a:solidFill>
                <a:latin typeface="Andalus" pitchFamily="18" charset="-78"/>
                <a:cs typeface="Andalus" pitchFamily="18" charset="-78"/>
              </a:rPr>
              <a:t>                               </a:t>
            </a:r>
            <a:r>
              <a:rPr lang="en-IN" sz="3600" b="1" dirty="0" err="1" smtClean="0">
                <a:solidFill>
                  <a:srgbClr val="FFC000"/>
                </a:solidFill>
                <a:latin typeface="Andalus" pitchFamily="18" charset="-78"/>
                <a:cs typeface="Andalus" pitchFamily="18" charset="-78"/>
              </a:rPr>
              <a:t>DevCon</a:t>
            </a:r>
            <a:r>
              <a:rPr lang="en-IN" sz="3600" b="1" dirty="0" smtClean="0">
                <a:solidFill>
                  <a:srgbClr val="FFC000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IN" sz="3600" b="1" dirty="0">
                <a:solidFill>
                  <a:srgbClr val="FFC000"/>
                </a:solidFill>
                <a:latin typeface="Andalus" pitchFamily="18" charset="-78"/>
                <a:cs typeface="Andalus" pitchFamily="18" charset="-78"/>
              </a:rPr>
              <a:t>2016 – Bangalore</a:t>
            </a:r>
            <a:endParaRPr lang="en-IN" sz="2800" b="1" dirty="0">
              <a:solidFill>
                <a:srgbClr val="FFC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00858"/>
            <a:ext cx="9144000" cy="3571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2" descr="E:\Aslam\UnicomLogo_transparent_jp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318" y="523251"/>
            <a:ext cx="1780914" cy="382233"/>
          </a:xfrm>
          <a:prstGeom prst="rect">
            <a:avLst/>
          </a:prstGeom>
          <a:noFill/>
        </p:spPr>
      </p:pic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785786" y="6429396"/>
            <a:ext cx="8072494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IN" sz="16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http://www.unicomlearning.com/2016/DevCon/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7504" y="1556792"/>
            <a:ext cx="8928992" cy="653008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Template &amp; Data Binding</a:t>
            </a:r>
            <a:endParaRPr lang="en-US" sz="3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7504" y="2249424"/>
            <a:ext cx="8928992" cy="4179972"/>
          </a:xfrm>
        </p:spPr>
        <p:txBody>
          <a:bodyPr>
            <a:normAutofit/>
          </a:bodyPr>
          <a:lstStyle/>
          <a:p>
            <a:endParaRPr lang="en-US" sz="16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544" y="2564904"/>
            <a:ext cx="3096344" cy="1323439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Examples: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ShoppingListComponent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RecipeItemComponent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RecipeDetailComponent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04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142873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b="1" dirty="0" smtClean="0">
                <a:solidFill>
                  <a:srgbClr val="FFC000"/>
                </a:solidFill>
                <a:latin typeface="Andalus" pitchFamily="18" charset="-78"/>
                <a:cs typeface="Andalus" pitchFamily="18" charset="-78"/>
              </a:rPr>
              <a:t>                               </a:t>
            </a:r>
            <a:r>
              <a:rPr lang="en-IN" sz="3600" b="1" dirty="0" err="1" smtClean="0">
                <a:solidFill>
                  <a:srgbClr val="FFC000"/>
                </a:solidFill>
                <a:latin typeface="Andalus" pitchFamily="18" charset="-78"/>
                <a:cs typeface="Andalus" pitchFamily="18" charset="-78"/>
              </a:rPr>
              <a:t>DevCon</a:t>
            </a:r>
            <a:r>
              <a:rPr lang="en-IN" sz="3600" b="1" dirty="0" smtClean="0">
                <a:solidFill>
                  <a:srgbClr val="FFC000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IN" sz="3600" b="1" dirty="0">
                <a:solidFill>
                  <a:srgbClr val="FFC000"/>
                </a:solidFill>
                <a:latin typeface="Andalus" pitchFamily="18" charset="-78"/>
                <a:cs typeface="Andalus" pitchFamily="18" charset="-78"/>
              </a:rPr>
              <a:t>2016 – Bangalore</a:t>
            </a:r>
            <a:endParaRPr lang="en-IN" sz="2800" b="1" dirty="0">
              <a:solidFill>
                <a:srgbClr val="FFC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00858"/>
            <a:ext cx="9144000" cy="3571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2" descr="E:\Aslam\UnicomLogo_transparent_jp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318" y="523251"/>
            <a:ext cx="1780914" cy="382233"/>
          </a:xfrm>
          <a:prstGeom prst="rect">
            <a:avLst/>
          </a:prstGeom>
          <a:noFill/>
        </p:spPr>
      </p:pic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785786" y="6429396"/>
            <a:ext cx="8072494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IN" sz="16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http://www.unicomlearning.com/2016/DevCon/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7504" y="1556792"/>
            <a:ext cx="8928992" cy="653008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Directive</a:t>
            </a:r>
            <a:endParaRPr lang="en-US" sz="3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7504" y="2249424"/>
            <a:ext cx="8928992" cy="417997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Helps you to extend HTML to support dynamic behavior</a:t>
            </a:r>
            <a:endParaRPr lang="en-US" sz="2000" dirty="0" smtClean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000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Transforms the DOM according to instructions given</a:t>
            </a:r>
          </a:p>
          <a:p>
            <a:r>
              <a:rPr lang="en-US" sz="2000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 be built-in or custom</a:t>
            </a:r>
          </a:p>
          <a:p>
            <a:r>
              <a:rPr lang="en-US" sz="2000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Two kinds</a:t>
            </a:r>
          </a:p>
          <a:p>
            <a:pPr lvl="1"/>
            <a:r>
              <a:rPr lang="en-US" sz="1800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Structural – alter the layout. E.g. *</a:t>
            </a:r>
            <a:r>
              <a:rPr lang="en-US" sz="1800" dirty="0" err="1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ngFor</a:t>
            </a:r>
            <a:r>
              <a:rPr lang="en-US" sz="1800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*</a:t>
            </a:r>
            <a:r>
              <a:rPr lang="en-US" sz="1800" dirty="0" err="1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ngIf</a:t>
            </a:r>
            <a:endParaRPr lang="en-US" sz="1800" dirty="0" smtClean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r>
              <a:rPr lang="en-US" sz="1800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Attribute – alter the appearance or behavior. E.g. </a:t>
            </a:r>
            <a:r>
              <a:rPr lang="en-US" sz="1800" dirty="0" err="1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ngModel</a:t>
            </a:r>
            <a:r>
              <a:rPr lang="en-US" sz="1800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1800" dirty="0" err="1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ngClass</a:t>
            </a:r>
            <a:endParaRPr lang="en-US" sz="1800" dirty="0" smtClean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endParaRPr lang="en-US" sz="1800" dirty="0" smtClean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20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6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43376" y="4437112"/>
            <a:ext cx="5614904" cy="1569660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@Directive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selector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'[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appRating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]‘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export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RatingDirective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0407" y="4437112"/>
            <a:ext cx="2620166" cy="1077218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Creating Custom Directive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ng g d rating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9318" y="5858108"/>
            <a:ext cx="2912521" cy="523220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ShoppingListComponent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ShoppingListAddComponent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82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142873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b="1" dirty="0" smtClean="0">
                <a:solidFill>
                  <a:srgbClr val="FFC000"/>
                </a:solidFill>
                <a:latin typeface="Andalus" pitchFamily="18" charset="-78"/>
                <a:cs typeface="Andalus" pitchFamily="18" charset="-78"/>
              </a:rPr>
              <a:t>                               </a:t>
            </a:r>
            <a:r>
              <a:rPr lang="en-IN" sz="3600" b="1" dirty="0" err="1" smtClean="0">
                <a:solidFill>
                  <a:srgbClr val="FFC000"/>
                </a:solidFill>
                <a:latin typeface="Andalus" pitchFamily="18" charset="-78"/>
                <a:cs typeface="Andalus" pitchFamily="18" charset="-78"/>
              </a:rPr>
              <a:t>DevCon</a:t>
            </a:r>
            <a:r>
              <a:rPr lang="en-IN" sz="3600" b="1" dirty="0" smtClean="0">
                <a:solidFill>
                  <a:srgbClr val="FFC000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IN" sz="3600" b="1" dirty="0">
                <a:solidFill>
                  <a:srgbClr val="FFC000"/>
                </a:solidFill>
                <a:latin typeface="Andalus" pitchFamily="18" charset="-78"/>
                <a:cs typeface="Andalus" pitchFamily="18" charset="-78"/>
              </a:rPr>
              <a:t>2016 – Bangalore</a:t>
            </a:r>
            <a:endParaRPr lang="en-IN" sz="2800" b="1" dirty="0">
              <a:solidFill>
                <a:srgbClr val="FFC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00858"/>
            <a:ext cx="9144000" cy="3571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2" descr="E:\Aslam\UnicomLogo_transparent_jp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318" y="523251"/>
            <a:ext cx="1780914" cy="382233"/>
          </a:xfrm>
          <a:prstGeom prst="rect">
            <a:avLst/>
          </a:prstGeom>
          <a:noFill/>
        </p:spPr>
      </p:pic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785786" y="6429396"/>
            <a:ext cx="8072494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IN" sz="16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http://www.unicomlearning.com/2016/DevCon/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7504" y="1556792"/>
            <a:ext cx="8928992" cy="653008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Service</a:t>
            </a:r>
            <a:endParaRPr lang="en-US" sz="3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7504" y="2249424"/>
            <a:ext cx="8928992" cy="4179972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Allows organizing and sharing code across an app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AJAX calls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Business rules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Calculations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Share data between </a:t>
            </a:r>
            <a:r>
              <a:rPr lang="en-US" sz="1600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components</a:t>
            </a:r>
            <a:endParaRPr lang="en-US" sz="16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800" dirty="0" smtClean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endParaRPr lang="en-US" sz="1800" dirty="0" smtClean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20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6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59832" y="4295998"/>
            <a:ext cx="5614904" cy="1077218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@Injectable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export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ProductService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0406" y="4295998"/>
            <a:ext cx="2421394" cy="830997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Creating Service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ng g s product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0406" y="5358796"/>
            <a:ext cx="2565410" cy="584775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RecipeService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ShoppingListService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32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142873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b="1" dirty="0" smtClean="0">
                <a:solidFill>
                  <a:srgbClr val="FFC000"/>
                </a:solidFill>
                <a:latin typeface="Andalus" pitchFamily="18" charset="-78"/>
                <a:cs typeface="Andalus" pitchFamily="18" charset="-78"/>
              </a:rPr>
              <a:t>                               </a:t>
            </a:r>
            <a:r>
              <a:rPr lang="en-IN" sz="3600" b="1" dirty="0" err="1" smtClean="0">
                <a:solidFill>
                  <a:srgbClr val="FFC000"/>
                </a:solidFill>
                <a:latin typeface="Andalus" pitchFamily="18" charset="-78"/>
                <a:cs typeface="Andalus" pitchFamily="18" charset="-78"/>
              </a:rPr>
              <a:t>DevCon</a:t>
            </a:r>
            <a:r>
              <a:rPr lang="en-IN" sz="3600" b="1" dirty="0" smtClean="0">
                <a:solidFill>
                  <a:srgbClr val="FFC000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IN" sz="3600" b="1" dirty="0">
                <a:solidFill>
                  <a:srgbClr val="FFC000"/>
                </a:solidFill>
                <a:latin typeface="Andalus" pitchFamily="18" charset="-78"/>
                <a:cs typeface="Andalus" pitchFamily="18" charset="-78"/>
              </a:rPr>
              <a:t>2016 – Bangalore</a:t>
            </a:r>
            <a:endParaRPr lang="en-IN" sz="2800" b="1" dirty="0">
              <a:solidFill>
                <a:srgbClr val="FFC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00858"/>
            <a:ext cx="9144000" cy="3571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2" descr="E:\Aslam\UnicomLogo_transparent_jp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318" y="523251"/>
            <a:ext cx="1780914" cy="382233"/>
          </a:xfrm>
          <a:prstGeom prst="rect">
            <a:avLst/>
          </a:prstGeom>
          <a:noFill/>
        </p:spPr>
      </p:pic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785786" y="6429396"/>
            <a:ext cx="8072494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IN" sz="16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http://www.unicomlearning.com/2016/DevCon/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7504" y="1556792"/>
            <a:ext cx="8928992" cy="653008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Dependency Injection</a:t>
            </a:r>
            <a:endParaRPr lang="en-US" sz="3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7504" y="2249424"/>
            <a:ext cx="8928992" cy="4179972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Dependency</a:t>
            </a:r>
            <a:r>
              <a:rPr lang="en-US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An object that can be used (a service)</a:t>
            </a:r>
          </a:p>
          <a:p>
            <a:r>
              <a:rPr lang="en-US" sz="18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Injection</a:t>
            </a:r>
            <a:r>
              <a:rPr lang="en-US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Passing of a dependency to a dependent object so that it can use it. The client does not need to build the </a:t>
            </a:r>
            <a:r>
              <a:rPr lang="en-US" sz="1800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object</a:t>
            </a:r>
          </a:p>
          <a:p>
            <a:r>
              <a:rPr lang="en-US" sz="1800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Angular 2 uses constructor injection</a:t>
            </a:r>
            <a:endParaRPr lang="en-US" sz="18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800" dirty="0" smtClean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endParaRPr lang="en-US" sz="1800" dirty="0" smtClean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20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6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5786" y="3645024"/>
            <a:ext cx="7386614" cy="2062103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selector: 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-recipe-list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templateUrl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'./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recipe-list.component.html‘,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providers: [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RecipeService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export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RecipeListComponent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implements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OnInit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constructor(private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recipeService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RecipeService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 }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2454" y="5805264"/>
            <a:ext cx="2997458" cy="584775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RecipeListComponent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ShoppingListComponent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61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142873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b="1" dirty="0" smtClean="0">
                <a:solidFill>
                  <a:srgbClr val="FFC000"/>
                </a:solidFill>
                <a:latin typeface="Andalus" pitchFamily="18" charset="-78"/>
                <a:cs typeface="Andalus" pitchFamily="18" charset="-78"/>
              </a:rPr>
              <a:t>                               </a:t>
            </a:r>
            <a:r>
              <a:rPr lang="en-IN" sz="3600" b="1" dirty="0" err="1" smtClean="0">
                <a:solidFill>
                  <a:srgbClr val="FFC000"/>
                </a:solidFill>
                <a:latin typeface="Andalus" pitchFamily="18" charset="-78"/>
                <a:cs typeface="Andalus" pitchFamily="18" charset="-78"/>
              </a:rPr>
              <a:t>DevCon</a:t>
            </a:r>
            <a:r>
              <a:rPr lang="en-IN" sz="3600" b="1" dirty="0" smtClean="0">
                <a:solidFill>
                  <a:srgbClr val="FFC000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IN" sz="3600" b="1" dirty="0">
                <a:solidFill>
                  <a:srgbClr val="FFC000"/>
                </a:solidFill>
                <a:latin typeface="Andalus" pitchFamily="18" charset="-78"/>
                <a:cs typeface="Andalus" pitchFamily="18" charset="-78"/>
              </a:rPr>
              <a:t>2016 – Bangalore</a:t>
            </a:r>
            <a:endParaRPr lang="en-IN" sz="2800" b="1" dirty="0">
              <a:solidFill>
                <a:srgbClr val="FFC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00858"/>
            <a:ext cx="9144000" cy="3571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2" descr="E:\Aslam\UnicomLogo_transparent_jp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318" y="523251"/>
            <a:ext cx="1780914" cy="382233"/>
          </a:xfrm>
          <a:prstGeom prst="rect">
            <a:avLst/>
          </a:prstGeom>
          <a:noFill/>
        </p:spPr>
      </p:pic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785786" y="6429396"/>
            <a:ext cx="8072494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IN" sz="16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http://www.unicomlearning.com/2016/DevCon/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7504" y="1556792"/>
            <a:ext cx="8928992" cy="653008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Pipe</a:t>
            </a:r>
            <a:endParaRPr lang="en-US" sz="3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7504" y="2249424"/>
            <a:ext cx="8928992" cy="4179972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Transforms </a:t>
            </a:r>
            <a:r>
              <a:rPr lang="en-US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displayed values within a </a:t>
            </a:r>
            <a:r>
              <a:rPr lang="en-US" sz="1800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template</a:t>
            </a:r>
          </a:p>
          <a:p>
            <a:r>
              <a:rPr lang="en-US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Does not modify underlying data</a:t>
            </a:r>
          </a:p>
          <a:p>
            <a:r>
              <a:rPr lang="en-US" sz="1800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Built-in pipes</a:t>
            </a:r>
          </a:p>
          <a:p>
            <a:pPr lvl="1"/>
            <a:r>
              <a:rPr lang="en-US" sz="1600" dirty="0" err="1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CurrencyPipe</a:t>
            </a:r>
            <a:r>
              <a:rPr lang="en-US" sz="1600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1600" dirty="0" err="1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DatePipe</a:t>
            </a:r>
            <a:r>
              <a:rPr lang="en-US" sz="1600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1600" dirty="0" err="1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JsonPipe</a:t>
            </a:r>
            <a:r>
              <a:rPr lang="en-US" sz="1600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1600" dirty="0" err="1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LowerCasePipe</a:t>
            </a:r>
            <a:r>
              <a:rPr lang="en-US" sz="1600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1600" dirty="0" err="1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UpperCasePipe</a:t>
            </a:r>
            <a:endParaRPr lang="en-US" sz="1600" dirty="0" smtClean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8730" y="3717032"/>
            <a:ext cx="3061142" cy="830997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Creating Custom Pipe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ng g p my-currency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37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142873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b="1" dirty="0" smtClean="0">
                <a:solidFill>
                  <a:srgbClr val="FFC000"/>
                </a:solidFill>
                <a:latin typeface="Andalus" pitchFamily="18" charset="-78"/>
                <a:cs typeface="Andalus" pitchFamily="18" charset="-78"/>
              </a:rPr>
              <a:t>                               </a:t>
            </a:r>
            <a:r>
              <a:rPr lang="en-IN" sz="3600" b="1" dirty="0" err="1" smtClean="0">
                <a:solidFill>
                  <a:srgbClr val="FFC000"/>
                </a:solidFill>
                <a:latin typeface="Andalus" pitchFamily="18" charset="-78"/>
                <a:cs typeface="Andalus" pitchFamily="18" charset="-78"/>
              </a:rPr>
              <a:t>DevCon</a:t>
            </a:r>
            <a:r>
              <a:rPr lang="en-IN" sz="3600" b="1" dirty="0" smtClean="0">
                <a:solidFill>
                  <a:srgbClr val="FFC000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IN" sz="3600" b="1" dirty="0">
                <a:solidFill>
                  <a:srgbClr val="FFC000"/>
                </a:solidFill>
                <a:latin typeface="Andalus" pitchFamily="18" charset="-78"/>
                <a:cs typeface="Andalus" pitchFamily="18" charset="-78"/>
              </a:rPr>
              <a:t>2016 – Bangalore</a:t>
            </a:r>
            <a:endParaRPr lang="en-IN" sz="2800" b="1" dirty="0">
              <a:solidFill>
                <a:srgbClr val="FFC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00858"/>
            <a:ext cx="9144000" cy="3571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2" descr="E:\Aslam\UnicomLogo_transparent_jp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318" y="523251"/>
            <a:ext cx="1780914" cy="382233"/>
          </a:xfrm>
          <a:prstGeom prst="rect">
            <a:avLst/>
          </a:prstGeom>
          <a:noFill/>
        </p:spPr>
      </p:pic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785786" y="6429396"/>
            <a:ext cx="8072494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IN" sz="16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http://www.unicomlearning.com/2016/DevCon/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7504" y="1556792"/>
            <a:ext cx="8928992" cy="653008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Router</a:t>
            </a:r>
            <a:endParaRPr lang="en-US" sz="3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7504" y="2249424"/>
            <a:ext cx="8928992" cy="4179972"/>
          </a:xfrm>
        </p:spPr>
        <p:txBody>
          <a:bodyPr>
            <a:normAutofit/>
          </a:bodyPr>
          <a:lstStyle/>
          <a:p>
            <a:r>
              <a:rPr lang="en-US" sz="1600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Enables </a:t>
            </a:r>
            <a:r>
              <a:rPr lang="en-US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navigation from one view to the next as users perform application </a:t>
            </a:r>
            <a:r>
              <a:rPr lang="en-US" sz="1600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tasks</a:t>
            </a:r>
          </a:p>
          <a:p>
            <a:r>
              <a:rPr lang="en-US" sz="1600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Maps a URL path to a component</a:t>
            </a:r>
          </a:p>
          <a:p>
            <a:endParaRPr lang="en-US" sz="1600" dirty="0" smtClean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600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Steps</a:t>
            </a:r>
            <a:endParaRPr lang="en-US" sz="16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r>
              <a:rPr lang="en-US" sz="1400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Define array of routes using ‘Routes’</a:t>
            </a:r>
          </a:p>
          <a:p>
            <a:pPr lvl="1"/>
            <a:r>
              <a:rPr lang="en-US" sz="1400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Register routes with router module using ‘</a:t>
            </a:r>
            <a:r>
              <a:rPr lang="en-US" sz="1400" dirty="0" err="1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Router.forRoot</a:t>
            </a:r>
            <a:r>
              <a:rPr lang="en-US" sz="1400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()’</a:t>
            </a:r>
          </a:p>
          <a:p>
            <a:pPr lvl="1"/>
            <a:r>
              <a:rPr lang="en-US" sz="1400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Add the resulting module to ‘imports’ array of ‘</a:t>
            </a:r>
            <a:r>
              <a:rPr lang="en-US" sz="1400" dirty="0" err="1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AppModule</a:t>
            </a:r>
            <a:r>
              <a:rPr lang="en-US" sz="1400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’</a:t>
            </a:r>
          </a:p>
          <a:p>
            <a:pPr lvl="1"/>
            <a:r>
              <a:rPr lang="en-US" sz="1400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Add &lt;router-outlet&gt; element to the template</a:t>
            </a:r>
          </a:p>
          <a:p>
            <a:pPr lvl="1"/>
            <a:r>
              <a:rPr lang="en-US" sz="1400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 ‘</a:t>
            </a:r>
            <a:r>
              <a:rPr lang="en-US" sz="1400" dirty="0" err="1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routerLink</a:t>
            </a:r>
            <a:r>
              <a:rPr lang="en-US" sz="1400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’ attribute directive in &lt;a&gt; tag to navigate to a specific route</a:t>
            </a:r>
          </a:p>
          <a:p>
            <a:pPr lvl="2"/>
            <a:r>
              <a:rPr lang="en-US" sz="14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&lt;a [</a:t>
            </a:r>
            <a:r>
              <a:rPr lang="en-US" sz="14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routerLink</a:t>
            </a:r>
            <a:r>
              <a:rPr lang="en-US" sz="14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]="['/recipes']"&gt;Recipes&lt;/a&gt;</a:t>
            </a:r>
          </a:p>
          <a:p>
            <a:pPr lvl="1"/>
            <a:endParaRPr lang="en-US" sz="1200" dirty="0" smtClean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9661" y="5085184"/>
            <a:ext cx="3022220" cy="1077218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app.routing.ts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app.module.ts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app.component.html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header.component.html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79912" y="5079753"/>
            <a:ext cx="3456384" cy="830997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recipe-item.component.html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recipe-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detail.component.ts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1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142873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b="1" dirty="0" smtClean="0">
                <a:solidFill>
                  <a:srgbClr val="FFC000"/>
                </a:solidFill>
                <a:latin typeface="Andalus" pitchFamily="18" charset="-78"/>
                <a:cs typeface="Andalus" pitchFamily="18" charset="-78"/>
              </a:rPr>
              <a:t>                               </a:t>
            </a:r>
            <a:r>
              <a:rPr lang="en-IN" sz="3600" b="1" dirty="0" err="1" smtClean="0">
                <a:solidFill>
                  <a:srgbClr val="FFC000"/>
                </a:solidFill>
                <a:latin typeface="Andalus" pitchFamily="18" charset="-78"/>
                <a:cs typeface="Andalus" pitchFamily="18" charset="-78"/>
              </a:rPr>
              <a:t>DevCon</a:t>
            </a:r>
            <a:r>
              <a:rPr lang="en-IN" sz="3600" b="1" dirty="0" smtClean="0">
                <a:solidFill>
                  <a:srgbClr val="FFC000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IN" sz="3600" b="1" dirty="0">
                <a:solidFill>
                  <a:srgbClr val="FFC000"/>
                </a:solidFill>
                <a:latin typeface="Andalus" pitchFamily="18" charset="-78"/>
                <a:cs typeface="Andalus" pitchFamily="18" charset="-78"/>
              </a:rPr>
              <a:t>2016 – Bangalore</a:t>
            </a:r>
            <a:endParaRPr lang="en-IN" sz="2800" b="1" dirty="0">
              <a:solidFill>
                <a:srgbClr val="FFC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00858"/>
            <a:ext cx="9144000" cy="3571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2" descr="E:\Aslam\UnicomLogo_transparent_jp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318" y="523251"/>
            <a:ext cx="1780914" cy="382233"/>
          </a:xfrm>
          <a:prstGeom prst="rect">
            <a:avLst/>
          </a:prstGeom>
          <a:noFill/>
        </p:spPr>
      </p:pic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785786" y="6429396"/>
            <a:ext cx="8072494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IN" sz="16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http://www.unicomlearning.com/2016/DevCon/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7504" y="1556792"/>
            <a:ext cx="8928992" cy="653008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Server Communication – Angular Http Client</a:t>
            </a:r>
            <a:endParaRPr lang="en-US" sz="3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7504" y="2249424"/>
            <a:ext cx="8928992" cy="4179972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Communicates </a:t>
            </a:r>
            <a:r>
              <a:rPr lang="en-US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with remote servers using HTTP </a:t>
            </a:r>
            <a:r>
              <a:rPr lang="en-US" sz="1800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protocol</a:t>
            </a:r>
          </a:p>
          <a:p>
            <a:r>
              <a:rPr lang="en-US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Uses browser’s </a:t>
            </a:r>
            <a:r>
              <a:rPr lang="en-US" sz="18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XmlHttpRequest</a:t>
            </a:r>
            <a:r>
              <a:rPr lang="en-US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object</a:t>
            </a:r>
          </a:p>
          <a:p>
            <a:r>
              <a:rPr lang="en-US" sz="1800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Methods</a:t>
            </a:r>
          </a:p>
          <a:p>
            <a:pPr lvl="1"/>
            <a:r>
              <a:rPr lang="en-US" sz="1600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get()</a:t>
            </a:r>
          </a:p>
          <a:p>
            <a:pPr lvl="1"/>
            <a:r>
              <a:rPr lang="en-US" sz="1600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post()</a:t>
            </a:r>
          </a:p>
          <a:p>
            <a:pPr lvl="1"/>
            <a:r>
              <a:rPr lang="en-US" sz="1600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put()</a:t>
            </a:r>
          </a:p>
          <a:p>
            <a:pPr lvl="1"/>
            <a:r>
              <a:rPr lang="en-US" sz="1600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delete()</a:t>
            </a:r>
          </a:p>
          <a:p>
            <a:r>
              <a:rPr lang="en-US" sz="1800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Methods return Observable&lt;Response&gt;</a:t>
            </a:r>
          </a:p>
          <a:p>
            <a:endParaRPr lang="en-US" sz="1800" dirty="0" smtClean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4818638"/>
            <a:ext cx="3022220" cy="338554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RecipeService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26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142873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b="1" dirty="0" smtClean="0">
                <a:solidFill>
                  <a:srgbClr val="FFC000"/>
                </a:solidFill>
                <a:latin typeface="Andalus" pitchFamily="18" charset="-78"/>
                <a:cs typeface="Andalus" pitchFamily="18" charset="-78"/>
              </a:rPr>
              <a:t>                               </a:t>
            </a:r>
            <a:r>
              <a:rPr lang="en-IN" sz="3600" b="1" dirty="0" err="1" smtClean="0">
                <a:solidFill>
                  <a:srgbClr val="FFC000"/>
                </a:solidFill>
                <a:latin typeface="Andalus" pitchFamily="18" charset="-78"/>
                <a:cs typeface="Andalus" pitchFamily="18" charset="-78"/>
              </a:rPr>
              <a:t>DevCon</a:t>
            </a:r>
            <a:r>
              <a:rPr lang="en-IN" sz="3600" b="1" dirty="0" smtClean="0">
                <a:solidFill>
                  <a:srgbClr val="FFC000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IN" sz="3600" b="1" dirty="0">
                <a:solidFill>
                  <a:srgbClr val="FFC000"/>
                </a:solidFill>
                <a:latin typeface="Andalus" pitchFamily="18" charset="-78"/>
                <a:cs typeface="Andalus" pitchFamily="18" charset="-78"/>
              </a:rPr>
              <a:t>2016 – Bangalore</a:t>
            </a:r>
            <a:endParaRPr lang="en-IN" sz="2800" b="1" dirty="0">
              <a:solidFill>
                <a:srgbClr val="FFC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00858"/>
            <a:ext cx="9144000" cy="3571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2" descr="E:\Aslam\UnicomLogo_transparent_jp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318" y="523251"/>
            <a:ext cx="1780914" cy="382233"/>
          </a:xfrm>
          <a:prstGeom prst="rect">
            <a:avLst/>
          </a:prstGeom>
          <a:noFill/>
        </p:spPr>
      </p:pic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785786" y="6429396"/>
            <a:ext cx="8072494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IN" sz="16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http://www.unicomlearning.com/2016/DevCon/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40968"/>
            <a:ext cx="8229600" cy="1069848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6. Code Walk-thru &amp; Demo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77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142873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b="1" dirty="0" smtClean="0">
                <a:solidFill>
                  <a:srgbClr val="FFC000"/>
                </a:solidFill>
                <a:latin typeface="Andalus" pitchFamily="18" charset="-78"/>
                <a:cs typeface="Andalus" pitchFamily="18" charset="-78"/>
              </a:rPr>
              <a:t>                               </a:t>
            </a:r>
            <a:r>
              <a:rPr lang="en-IN" sz="3600" b="1" dirty="0" err="1" smtClean="0">
                <a:solidFill>
                  <a:srgbClr val="FFC000"/>
                </a:solidFill>
                <a:latin typeface="Andalus" pitchFamily="18" charset="-78"/>
                <a:cs typeface="Andalus" pitchFamily="18" charset="-78"/>
              </a:rPr>
              <a:t>DevCon</a:t>
            </a:r>
            <a:r>
              <a:rPr lang="en-IN" sz="3600" b="1" dirty="0" smtClean="0">
                <a:solidFill>
                  <a:srgbClr val="FFC000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IN" sz="3600" b="1" dirty="0">
                <a:solidFill>
                  <a:srgbClr val="FFC000"/>
                </a:solidFill>
                <a:latin typeface="Andalus" pitchFamily="18" charset="-78"/>
                <a:cs typeface="Andalus" pitchFamily="18" charset="-78"/>
              </a:rPr>
              <a:t>2016 – Bangalore</a:t>
            </a:r>
            <a:endParaRPr lang="en-IN" sz="2800" b="1" dirty="0">
              <a:solidFill>
                <a:srgbClr val="FFC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00858"/>
            <a:ext cx="9144000" cy="3571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2" descr="E:\Aslam\UnicomLogo_transparent_jp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318" y="523251"/>
            <a:ext cx="1780914" cy="382233"/>
          </a:xfrm>
          <a:prstGeom prst="rect">
            <a:avLst/>
          </a:prstGeom>
          <a:noFill/>
        </p:spPr>
      </p:pic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785786" y="6429396"/>
            <a:ext cx="8072494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IN" sz="16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http://www.unicomlearning.com/2016/DevCon/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7504" y="1556792"/>
            <a:ext cx="8928992" cy="653008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Recipe Book App</a:t>
            </a:r>
            <a:endParaRPr lang="en-US" sz="3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19872" y="2060848"/>
            <a:ext cx="23042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AppComponent</a:t>
            </a:r>
            <a:endParaRPr lang="en-US" sz="1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rb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-root)</a:t>
            </a:r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39552" y="2924944"/>
            <a:ext cx="23042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HeaderComponent</a:t>
            </a:r>
            <a:endParaRPr lang="en-US" sz="1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rb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-header)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419872" y="2924944"/>
            <a:ext cx="23042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RecipesComponent</a:t>
            </a:r>
            <a:endParaRPr lang="en-US" sz="1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rb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-recipes)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907704" y="3906475"/>
            <a:ext cx="1872208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RecipeListComponent</a:t>
            </a:r>
            <a:endParaRPr lang="en-US" sz="1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rb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-recipe-list)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907704" y="4698402"/>
            <a:ext cx="1872208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RecipeItemComponent</a:t>
            </a:r>
            <a:endParaRPr lang="en-US" sz="1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rb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-recipe-item)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355976" y="3919533"/>
            <a:ext cx="1982215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RecipeStartComponent</a:t>
            </a:r>
            <a:endParaRPr lang="en-US" sz="1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rb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-recipe-start)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355976" y="4698402"/>
            <a:ext cx="1982215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RecipeDetailComponent</a:t>
            </a:r>
            <a:endParaRPr lang="en-US" sz="1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rb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-recipe-detail)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355976" y="5490490"/>
            <a:ext cx="1982215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RecipeEditComponent</a:t>
            </a:r>
            <a:endParaRPr lang="en-US" sz="1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rb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-recipe-edit)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228184" y="2924944"/>
            <a:ext cx="23042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ShoppingListComponent</a:t>
            </a:r>
            <a:endParaRPr lang="en-US" sz="1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rb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-shopping-list)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660232" y="3770516"/>
            <a:ext cx="23042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ShoppingListAddComponent</a:t>
            </a:r>
            <a:endParaRPr lang="en-US" sz="1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rb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-shopping-list-add)</a:t>
            </a:r>
          </a:p>
        </p:txBody>
      </p:sp>
      <p:cxnSp>
        <p:nvCxnSpPr>
          <p:cNvPr id="3" name="Straight Connector 2"/>
          <p:cNvCxnSpPr>
            <a:stCxn id="9" idx="2"/>
            <a:endCxn id="13" idx="0"/>
          </p:cNvCxnSpPr>
          <p:nvPr/>
        </p:nvCxnSpPr>
        <p:spPr>
          <a:xfrm>
            <a:off x="4572000" y="2564904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691680" y="2744924"/>
            <a:ext cx="5688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12" idx="0"/>
          </p:cNvCxnSpPr>
          <p:nvPr/>
        </p:nvCxnSpPr>
        <p:spPr>
          <a:xfrm>
            <a:off x="1691680" y="2744924"/>
            <a:ext cx="0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26" idx="0"/>
          </p:cNvCxnSpPr>
          <p:nvPr/>
        </p:nvCxnSpPr>
        <p:spPr>
          <a:xfrm>
            <a:off x="7380312" y="2744924"/>
            <a:ext cx="0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6" idx="2"/>
            <a:endCxn id="19" idx="0"/>
          </p:cNvCxnSpPr>
          <p:nvPr/>
        </p:nvCxnSpPr>
        <p:spPr>
          <a:xfrm>
            <a:off x="2843808" y="4410531"/>
            <a:ext cx="0" cy="287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067944" y="3429000"/>
            <a:ext cx="0" cy="2313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23" idx="1"/>
          </p:cNvCxnSpPr>
          <p:nvPr/>
        </p:nvCxnSpPr>
        <p:spPr>
          <a:xfrm>
            <a:off x="4067944" y="4171561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24" idx="1"/>
          </p:cNvCxnSpPr>
          <p:nvPr/>
        </p:nvCxnSpPr>
        <p:spPr>
          <a:xfrm>
            <a:off x="4067944" y="4950430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25" idx="1"/>
          </p:cNvCxnSpPr>
          <p:nvPr/>
        </p:nvCxnSpPr>
        <p:spPr>
          <a:xfrm>
            <a:off x="4067944" y="5742518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843808" y="3690290"/>
            <a:ext cx="1224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endCxn id="16" idx="0"/>
          </p:cNvCxnSpPr>
          <p:nvPr/>
        </p:nvCxnSpPr>
        <p:spPr>
          <a:xfrm>
            <a:off x="2843808" y="3690290"/>
            <a:ext cx="0" cy="216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endCxn id="27" idx="0"/>
          </p:cNvCxnSpPr>
          <p:nvPr/>
        </p:nvCxnSpPr>
        <p:spPr>
          <a:xfrm>
            <a:off x="7812360" y="3429000"/>
            <a:ext cx="0" cy="341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80570" y="6068035"/>
            <a:ext cx="8783918" cy="338554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github.com/naveen-pete/ng-2 (Project: recipe-book)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59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142873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b="1" dirty="0" smtClean="0">
                <a:solidFill>
                  <a:srgbClr val="FFC000"/>
                </a:solidFill>
                <a:latin typeface="Andalus" pitchFamily="18" charset="-78"/>
                <a:cs typeface="Andalus" pitchFamily="18" charset="-78"/>
              </a:rPr>
              <a:t>                               </a:t>
            </a:r>
            <a:r>
              <a:rPr lang="en-IN" sz="3600" b="1" dirty="0" err="1" smtClean="0">
                <a:solidFill>
                  <a:srgbClr val="FFC000"/>
                </a:solidFill>
                <a:latin typeface="Andalus" pitchFamily="18" charset="-78"/>
                <a:cs typeface="Andalus" pitchFamily="18" charset="-78"/>
              </a:rPr>
              <a:t>DevCon</a:t>
            </a:r>
            <a:r>
              <a:rPr lang="en-IN" sz="3600" b="1" dirty="0" smtClean="0">
                <a:solidFill>
                  <a:srgbClr val="FFC000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IN" sz="3600" b="1" dirty="0">
                <a:solidFill>
                  <a:srgbClr val="FFC000"/>
                </a:solidFill>
                <a:latin typeface="Andalus" pitchFamily="18" charset="-78"/>
                <a:cs typeface="Andalus" pitchFamily="18" charset="-78"/>
              </a:rPr>
              <a:t>2016 – Bangalore</a:t>
            </a:r>
            <a:endParaRPr lang="en-IN" sz="2800" b="1" dirty="0">
              <a:solidFill>
                <a:srgbClr val="FFC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00858"/>
            <a:ext cx="9144000" cy="3571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2" descr="E:\Aslam\UnicomLogo_transparent_jp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318" y="523251"/>
            <a:ext cx="1780914" cy="382233"/>
          </a:xfrm>
          <a:prstGeom prst="rect">
            <a:avLst/>
          </a:prstGeom>
          <a:noFill/>
        </p:spPr>
      </p:pic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785786" y="6429396"/>
            <a:ext cx="8072494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IN" sz="16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http://www.unicomlearning.com/2016/DevCon/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40968"/>
            <a:ext cx="8229600" cy="1069848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Why Library or Framework?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142873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b="1" dirty="0" smtClean="0">
                <a:solidFill>
                  <a:srgbClr val="FFC000"/>
                </a:solidFill>
                <a:latin typeface="Andalus" pitchFamily="18" charset="-78"/>
                <a:cs typeface="Andalus" pitchFamily="18" charset="-78"/>
              </a:rPr>
              <a:t>                               </a:t>
            </a:r>
            <a:r>
              <a:rPr lang="en-IN" sz="3600" b="1" dirty="0" err="1" smtClean="0">
                <a:solidFill>
                  <a:srgbClr val="FFC000"/>
                </a:solidFill>
                <a:latin typeface="Andalus" pitchFamily="18" charset="-78"/>
                <a:cs typeface="Andalus" pitchFamily="18" charset="-78"/>
              </a:rPr>
              <a:t>DevCon</a:t>
            </a:r>
            <a:r>
              <a:rPr lang="en-IN" sz="3600" b="1" dirty="0" smtClean="0">
                <a:solidFill>
                  <a:srgbClr val="FFC000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IN" sz="3600" b="1" dirty="0">
                <a:solidFill>
                  <a:srgbClr val="FFC000"/>
                </a:solidFill>
                <a:latin typeface="Andalus" pitchFamily="18" charset="-78"/>
                <a:cs typeface="Andalus" pitchFamily="18" charset="-78"/>
              </a:rPr>
              <a:t>2016 – Bangalore</a:t>
            </a:r>
            <a:endParaRPr lang="en-IN" sz="2800" b="1" dirty="0">
              <a:solidFill>
                <a:srgbClr val="FFC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00858"/>
            <a:ext cx="9144000" cy="3571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2" descr="E:\Aslam\UnicomLogo_transparent_jp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318" y="523251"/>
            <a:ext cx="1780914" cy="382233"/>
          </a:xfrm>
          <a:prstGeom prst="rect">
            <a:avLst/>
          </a:prstGeom>
          <a:noFill/>
        </p:spPr>
      </p:pic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785786" y="6429396"/>
            <a:ext cx="8072494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IN" sz="16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http://www.unicomlearning.com/2016/DevCon/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40968"/>
            <a:ext cx="8229600" cy="1069848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7. Q &amp; A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78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314" y="71414"/>
            <a:ext cx="892971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400" b="1" dirty="0">
                <a:solidFill>
                  <a:schemeClr val="bg1"/>
                </a:solidFill>
              </a:rPr>
              <a:t>World Conference </a:t>
            </a:r>
            <a:r>
              <a:rPr lang="en-IN" sz="3400" b="1" dirty="0" smtClean="0">
                <a:solidFill>
                  <a:schemeClr val="bg1"/>
                </a:solidFill>
              </a:rPr>
              <a:t>Next </a:t>
            </a:r>
            <a:r>
              <a:rPr lang="en-IN" sz="3400" b="1" dirty="0">
                <a:solidFill>
                  <a:schemeClr val="bg1"/>
                </a:solidFill>
              </a:rPr>
              <a:t>Generation </a:t>
            </a:r>
            <a:r>
              <a:rPr lang="en-IN" sz="3400" b="1" dirty="0" smtClean="0">
                <a:solidFill>
                  <a:schemeClr val="bg1"/>
                </a:solidFill>
              </a:rPr>
              <a:t>Testing 2015</a:t>
            </a:r>
            <a:endParaRPr lang="en-IN" sz="3400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00858"/>
            <a:ext cx="9144000" cy="3571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2231988" y="1857364"/>
            <a:ext cx="49117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00206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Comica BD" pitchFamily="2" charset="0"/>
              </a:rPr>
              <a:t>THANK YOU</a:t>
            </a:r>
            <a:endParaRPr lang="en-IN" sz="60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solidFill>
                <a:srgbClr val="002060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Comica BD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85786" y="4286256"/>
            <a:ext cx="537039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Speaker Name: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Naveen Pete</a:t>
            </a:r>
            <a:endParaRPr lang="en-IN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Linked In:</a:t>
            </a:r>
            <a:r>
              <a:rPr lang="en-US" dirty="0">
                <a:latin typeface="Calibri" pitchFamily="34" charset="0"/>
                <a:cs typeface="Calibri" pitchFamily="34" charset="0"/>
              </a:rPr>
              <a:t> https://www.linkedin.com/in/naveen-pete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Organized by</a:t>
            </a:r>
            <a:endParaRPr lang="en-IN" b="1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UNICOM Trainings &amp; Seminars Pvt. Ltd.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n-IN" dirty="0" smtClean="0">
                <a:latin typeface="Calibri" pitchFamily="34" charset="0"/>
                <a:cs typeface="Calibri" pitchFamily="34" charset="0"/>
              </a:rPr>
            </a:br>
            <a:r>
              <a:rPr lang="en-US" dirty="0" smtClean="0">
                <a:latin typeface="Calibri" pitchFamily="34" charset="0"/>
                <a:cs typeface="Calibri" pitchFamily="34" charset="0"/>
              </a:rPr>
              <a:t>contact@unicomlearning.com</a:t>
            </a:r>
            <a:endParaRPr lang="en-IN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142873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b="1" dirty="0" smtClean="0">
                <a:solidFill>
                  <a:srgbClr val="FFC000"/>
                </a:solidFill>
                <a:latin typeface="Andalus" pitchFamily="18" charset="-78"/>
                <a:cs typeface="Andalus" pitchFamily="18" charset="-78"/>
              </a:rPr>
              <a:t>                                 </a:t>
            </a:r>
            <a:r>
              <a:rPr lang="en-IN" sz="3600" b="1" dirty="0" err="1" smtClean="0">
                <a:solidFill>
                  <a:srgbClr val="FFC000"/>
                </a:solidFill>
                <a:latin typeface="Andalus" pitchFamily="18" charset="-78"/>
                <a:cs typeface="Andalus" pitchFamily="18" charset="-78"/>
              </a:rPr>
              <a:t>DevCon</a:t>
            </a:r>
            <a:r>
              <a:rPr lang="en-IN" sz="3600" b="1" dirty="0" smtClean="0">
                <a:solidFill>
                  <a:srgbClr val="FFC000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IN" sz="3600" b="1" dirty="0">
                <a:solidFill>
                  <a:srgbClr val="FFC000"/>
                </a:solidFill>
                <a:latin typeface="Andalus" pitchFamily="18" charset="-78"/>
                <a:cs typeface="Andalus" pitchFamily="18" charset="-78"/>
              </a:rPr>
              <a:t>2016 – Bangalore</a:t>
            </a:r>
          </a:p>
        </p:txBody>
      </p:sp>
      <p:pic>
        <p:nvPicPr>
          <p:cNvPr id="13" name="Picture 2" descr="E:\Aslam\UnicomLogo_transparent_jp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318" y="546437"/>
            <a:ext cx="1780914" cy="382233"/>
          </a:xfrm>
          <a:prstGeom prst="rect">
            <a:avLst/>
          </a:prstGeom>
          <a:noFill/>
        </p:spPr>
      </p:pic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304800" y="6429396"/>
            <a:ext cx="8553480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IN" sz="16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http://www.unicomlearning.com/2016/DevCon/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142873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b="1" dirty="0" smtClean="0">
                <a:solidFill>
                  <a:srgbClr val="FFC000"/>
                </a:solidFill>
                <a:latin typeface="Andalus" pitchFamily="18" charset="-78"/>
                <a:cs typeface="Andalus" pitchFamily="18" charset="-78"/>
              </a:rPr>
              <a:t>                               </a:t>
            </a:r>
            <a:r>
              <a:rPr lang="en-IN" sz="3600" b="1" dirty="0" err="1" smtClean="0">
                <a:solidFill>
                  <a:srgbClr val="FFC000"/>
                </a:solidFill>
                <a:latin typeface="Andalus" pitchFamily="18" charset="-78"/>
                <a:cs typeface="Andalus" pitchFamily="18" charset="-78"/>
              </a:rPr>
              <a:t>DevCon</a:t>
            </a:r>
            <a:r>
              <a:rPr lang="en-IN" sz="3600" b="1" dirty="0" smtClean="0">
                <a:solidFill>
                  <a:srgbClr val="FFC000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IN" sz="3600" b="1" dirty="0">
                <a:solidFill>
                  <a:srgbClr val="FFC000"/>
                </a:solidFill>
                <a:latin typeface="Andalus" pitchFamily="18" charset="-78"/>
                <a:cs typeface="Andalus" pitchFamily="18" charset="-78"/>
              </a:rPr>
              <a:t>2016 – Bangalore</a:t>
            </a:r>
            <a:endParaRPr lang="en-IN" sz="2800" b="1" dirty="0">
              <a:solidFill>
                <a:srgbClr val="FFC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00858"/>
            <a:ext cx="9144000" cy="3571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2" descr="E:\Aslam\UnicomLogo_transparent_jp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318" y="523251"/>
            <a:ext cx="1780914" cy="382233"/>
          </a:xfrm>
          <a:prstGeom prst="rect">
            <a:avLst/>
          </a:prstGeom>
          <a:noFill/>
        </p:spPr>
      </p:pic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785786" y="6429396"/>
            <a:ext cx="8072494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IN" sz="16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http://www.unicomlearning.com/2016/DevCon/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254968" y="2000417"/>
            <a:ext cx="6629400" cy="4308903"/>
            <a:chOff x="571500" y="1606062"/>
            <a:chExt cx="6819900" cy="4566138"/>
          </a:xfrm>
        </p:grpSpPr>
        <p:sp>
          <p:nvSpPr>
            <p:cNvPr id="9" name="Rounded Rectangle 8"/>
            <p:cNvSpPr/>
            <p:nvPr/>
          </p:nvSpPr>
          <p:spPr>
            <a:xfrm>
              <a:off x="1143000" y="2057400"/>
              <a:ext cx="381000" cy="4114800"/>
            </a:xfrm>
            <a:prstGeom prst="roundRect">
              <a:avLst>
                <a:gd name="adj" fmla="val 42308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410200" y="2057400"/>
              <a:ext cx="357554" cy="4114800"/>
            </a:xfrm>
            <a:prstGeom prst="roundRect">
              <a:avLst>
                <a:gd name="adj" fmla="val 42308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 flipV="1">
              <a:off x="1524000" y="2743200"/>
              <a:ext cx="3886200" cy="1415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1524000" y="3352800"/>
              <a:ext cx="38862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1524000" y="4800600"/>
              <a:ext cx="38862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>
              <a:off x="1524000" y="5410200"/>
              <a:ext cx="38862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826977" y="1606062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Web Browser</a:t>
              </a:r>
              <a:endParaRPr lang="en-US" b="1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71500" y="1606062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Web Server</a:t>
              </a:r>
              <a:endParaRPr lang="en-US" b="1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676400" y="2404646"/>
              <a:ext cx="36312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URL Request to server</a:t>
              </a:r>
              <a:endParaRPr lang="en-US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676400" y="3014246"/>
              <a:ext cx="36312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Response with Web page &amp; </a:t>
              </a:r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  <a:r>
                <a: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ssets</a:t>
              </a:r>
              <a:endParaRPr lang="en-US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676400" y="4462046"/>
              <a:ext cx="36488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User clicks on link, new Request</a:t>
              </a:r>
              <a:endParaRPr lang="en-US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676400" y="5071646"/>
              <a:ext cx="36488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Response with Web page &amp; Assets</a:t>
              </a:r>
              <a:endParaRPr lang="en-US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Folded Corner 22"/>
            <p:cNvSpPr/>
            <p:nvPr/>
          </p:nvSpPr>
          <p:spPr>
            <a:xfrm>
              <a:off x="5981700" y="2743200"/>
              <a:ext cx="457200" cy="60960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Folded Corner 23"/>
            <p:cNvSpPr/>
            <p:nvPr/>
          </p:nvSpPr>
          <p:spPr>
            <a:xfrm>
              <a:off x="6743700" y="2744615"/>
              <a:ext cx="457200" cy="60960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905500" y="2466201"/>
              <a:ext cx="609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HTML</a:t>
              </a:r>
              <a:endParaRPr 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553200" y="2466201"/>
              <a:ext cx="838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JavaScript</a:t>
              </a:r>
              <a:endParaRPr 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67400" y="3352800"/>
              <a:ext cx="1524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Browser loads up entire web page</a:t>
              </a:r>
              <a:endParaRPr lang="en-US" sz="1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Folded Corner 27"/>
            <p:cNvSpPr/>
            <p:nvPr/>
          </p:nvSpPr>
          <p:spPr>
            <a:xfrm>
              <a:off x="5981700" y="4787780"/>
              <a:ext cx="457200" cy="60960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Folded Corner 28"/>
            <p:cNvSpPr/>
            <p:nvPr/>
          </p:nvSpPr>
          <p:spPr>
            <a:xfrm>
              <a:off x="6743700" y="4789195"/>
              <a:ext cx="457200" cy="60960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905500" y="4523601"/>
              <a:ext cx="609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HTML</a:t>
              </a:r>
              <a:endParaRPr 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553200" y="4523601"/>
              <a:ext cx="838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JavaScript</a:t>
              </a:r>
              <a:endParaRPr 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867400" y="5391745"/>
              <a:ext cx="1524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Browser loads up entire web page</a:t>
              </a:r>
              <a:endParaRPr lang="en-US" sz="1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3" name="Title 3"/>
          <p:cNvSpPr>
            <a:spLocks noGrp="1"/>
          </p:cNvSpPr>
          <p:nvPr>
            <p:ph type="title"/>
          </p:nvPr>
        </p:nvSpPr>
        <p:spPr>
          <a:xfrm>
            <a:off x="107504" y="1484784"/>
            <a:ext cx="8928992" cy="515633"/>
          </a:xfrm>
        </p:spPr>
        <p:txBody>
          <a:bodyPr>
            <a:normAutofit fontScale="90000"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Traditional Page Refresh</a:t>
            </a: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309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142873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b="1" dirty="0" smtClean="0">
                <a:solidFill>
                  <a:srgbClr val="FFC000"/>
                </a:solidFill>
                <a:latin typeface="Andalus" pitchFamily="18" charset="-78"/>
                <a:cs typeface="Andalus" pitchFamily="18" charset="-78"/>
              </a:rPr>
              <a:t>                               </a:t>
            </a:r>
            <a:r>
              <a:rPr lang="en-IN" sz="3600" b="1" dirty="0" err="1" smtClean="0">
                <a:solidFill>
                  <a:srgbClr val="FFC000"/>
                </a:solidFill>
                <a:latin typeface="Andalus" pitchFamily="18" charset="-78"/>
                <a:cs typeface="Andalus" pitchFamily="18" charset="-78"/>
              </a:rPr>
              <a:t>DevCon</a:t>
            </a:r>
            <a:r>
              <a:rPr lang="en-IN" sz="3600" b="1" dirty="0" smtClean="0">
                <a:solidFill>
                  <a:srgbClr val="FFC000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IN" sz="3600" b="1" dirty="0">
                <a:solidFill>
                  <a:srgbClr val="FFC000"/>
                </a:solidFill>
                <a:latin typeface="Andalus" pitchFamily="18" charset="-78"/>
                <a:cs typeface="Andalus" pitchFamily="18" charset="-78"/>
              </a:rPr>
              <a:t>2016 – Bangalore</a:t>
            </a:r>
            <a:endParaRPr lang="en-IN" sz="2800" b="1" dirty="0">
              <a:solidFill>
                <a:srgbClr val="FFC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00858"/>
            <a:ext cx="9144000" cy="3571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2" descr="E:\Aslam\UnicomLogo_transparent_jp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318" y="523251"/>
            <a:ext cx="1780914" cy="382233"/>
          </a:xfrm>
          <a:prstGeom prst="rect">
            <a:avLst/>
          </a:prstGeom>
          <a:noFill/>
        </p:spPr>
      </p:pic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785786" y="6429396"/>
            <a:ext cx="8072494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IN" sz="16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http://www.unicomlearning.com/2016/DevCon/</a:t>
            </a:r>
          </a:p>
        </p:txBody>
      </p:sp>
      <p:sp>
        <p:nvSpPr>
          <p:cNvPr id="33" name="Title 3"/>
          <p:cNvSpPr>
            <a:spLocks noGrp="1"/>
          </p:cNvSpPr>
          <p:nvPr>
            <p:ph type="title"/>
          </p:nvPr>
        </p:nvSpPr>
        <p:spPr>
          <a:xfrm>
            <a:off x="107504" y="1484784"/>
            <a:ext cx="8928992" cy="515633"/>
          </a:xfrm>
        </p:spPr>
        <p:txBody>
          <a:bodyPr>
            <a:normAutofit fontScale="90000"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Binding</a:t>
            </a: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28" y="1988840"/>
            <a:ext cx="7278343" cy="420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678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142873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b="1" dirty="0" smtClean="0">
                <a:solidFill>
                  <a:srgbClr val="FFC000"/>
                </a:solidFill>
                <a:latin typeface="Andalus" pitchFamily="18" charset="-78"/>
                <a:cs typeface="Andalus" pitchFamily="18" charset="-78"/>
              </a:rPr>
              <a:t>                               </a:t>
            </a:r>
            <a:r>
              <a:rPr lang="en-IN" sz="3600" b="1" dirty="0" err="1" smtClean="0">
                <a:solidFill>
                  <a:srgbClr val="FFC000"/>
                </a:solidFill>
                <a:latin typeface="Andalus" pitchFamily="18" charset="-78"/>
                <a:cs typeface="Andalus" pitchFamily="18" charset="-78"/>
              </a:rPr>
              <a:t>DevCon</a:t>
            </a:r>
            <a:r>
              <a:rPr lang="en-IN" sz="3600" b="1" dirty="0" smtClean="0">
                <a:solidFill>
                  <a:srgbClr val="FFC000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IN" sz="3600" b="1" dirty="0">
                <a:solidFill>
                  <a:srgbClr val="FFC000"/>
                </a:solidFill>
                <a:latin typeface="Andalus" pitchFamily="18" charset="-78"/>
                <a:cs typeface="Andalus" pitchFamily="18" charset="-78"/>
              </a:rPr>
              <a:t>2016 – Bangalore</a:t>
            </a:r>
            <a:endParaRPr lang="en-IN" sz="2800" b="1" dirty="0">
              <a:solidFill>
                <a:srgbClr val="FFC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00858"/>
            <a:ext cx="9144000" cy="3571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2" descr="E:\Aslam\UnicomLogo_transparent_jp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318" y="523251"/>
            <a:ext cx="1780914" cy="382233"/>
          </a:xfrm>
          <a:prstGeom prst="rect">
            <a:avLst/>
          </a:prstGeom>
          <a:noFill/>
        </p:spPr>
      </p:pic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785786" y="6429396"/>
            <a:ext cx="8072494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IN" sz="16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http://www.unicomlearning.com/2016/DevCon/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7504" y="1556792"/>
            <a:ext cx="8928992" cy="653008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Benefits of Library or Framework</a:t>
            </a:r>
            <a:endParaRPr lang="en-US" sz="3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7504" y="2249424"/>
            <a:ext cx="8928992" cy="417997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Abstracts complexities of development</a:t>
            </a:r>
          </a:p>
          <a:p>
            <a:r>
              <a:rPr lang="en-US" sz="24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Increases developer productivity</a:t>
            </a:r>
          </a:p>
          <a:p>
            <a:r>
              <a:rPr lang="en-US" sz="2400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Moving </a:t>
            </a:r>
            <a:r>
              <a:rPr lang="en-US" sz="24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application code forward in the stack</a:t>
            </a:r>
          </a:p>
          <a:p>
            <a:pPr lvl="1"/>
            <a:r>
              <a:rPr lang="en-US" sz="24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Reduces server load, thus reducing cost</a:t>
            </a:r>
          </a:p>
          <a:p>
            <a:pPr lvl="1"/>
            <a:r>
              <a:rPr lang="en-US" sz="24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Crowd-sourcing of computational power</a:t>
            </a:r>
          </a:p>
        </p:txBody>
      </p:sp>
    </p:spTree>
    <p:extLst>
      <p:ext uri="{BB962C8B-B14F-4D97-AF65-F5344CB8AC3E}">
        <p14:creationId xmlns:p14="http://schemas.microsoft.com/office/powerpoint/2010/main" val="1580639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142873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b="1" dirty="0" smtClean="0">
                <a:solidFill>
                  <a:srgbClr val="FFC000"/>
                </a:solidFill>
                <a:latin typeface="Andalus" pitchFamily="18" charset="-78"/>
                <a:cs typeface="Andalus" pitchFamily="18" charset="-78"/>
              </a:rPr>
              <a:t>                               </a:t>
            </a:r>
            <a:r>
              <a:rPr lang="en-IN" sz="3600" b="1" dirty="0" err="1" smtClean="0">
                <a:solidFill>
                  <a:srgbClr val="FFC000"/>
                </a:solidFill>
                <a:latin typeface="Andalus" pitchFamily="18" charset="-78"/>
                <a:cs typeface="Andalus" pitchFamily="18" charset="-78"/>
              </a:rPr>
              <a:t>DevCon</a:t>
            </a:r>
            <a:r>
              <a:rPr lang="en-IN" sz="3600" b="1" dirty="0" smtClean="0">
                <a:solidFill>
                  <a:srgbClr val="FFC000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IN" sz="3600" b="1" dirty="0">
                <a:solidFill>
                  <a:srgbClr val="FFC000"/>
                </a:solidFill>
                <a:latin typeface="Andalus" pitchFamily="18" charset="-78"/>
                <a:cs typeface="Andalus" pitchFamily="18" charset="-78"/>
              </a:rPr>
              <a:t>2016 – Bangalore</a:t>
            </a:r>
            <a:endParaRPr lang="en-IN" sz="2800" b="1" dirty="0">
              <a:solidFill>
                <a:srgbClr val="FFC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00858"/>
            <a:ext cx="9144000" cy="3571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2" descr="E:\Aslam\UnicomLogo_transparent_jp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318" y="523251"/>
            <a:ext cx="1780914" cy="382233"/>
          </a:xfrm>
          <a:prstGeom prst="rect">
            <a:avLst/>
          </a:prstGeom>
          <a:noFill/>
        </p:spPr>
      </p:pic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785786" y="6429396"/>
            <a:ext cx="8072494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IN" sz="16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http://www.unicomlearning.com/2016/DevCon/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40968"/>
            <a:ext cx="8229600" cy="1069848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Introducing Angular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255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142873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b="1" dirty="0" smtClean="0">
                <a:solidFill>
                  <a:srgbClr val="FFC000"/>
                </a:solidFill>
                <a:latin typeface="Andalus" pitchFamily="18" charset="-78"/>
                <a:cs typeface="Andalus" pitchFamily="18" charset="-78"/>
              </a:rPr>
              <a:t>                               </a:t>
            </a:r>
            <a:r>
              <a:rPr lang="en-IN" sz="3600" b="1" dirty="0" err="1" smtClean="0">
                <a:solidFill>
                  <a:srgbClr val="FFC000"/>
                </a:solidFill>
                <a:latin typeface="Andalus" pitchFamily="18" charset="-78"/>
                <a:cs typeface="Andalus" pitchFamily="18" charset="-78"/>
              </a:rPr>
              <a:t>DevCon</a:t>
            </a:r>
            <a:r>
              <a:rPr lang="en-IN" sz="3600" b="1" dirty="0" smtClean="0">
                <a:solidFill>
                  <a:srgbClr val="FFC000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IN" sz="3600" b="1" dirty="0">
                <a:solidFill>
                  <a:srgbClr val="FFC000"/>
                </a:solidFill>
                <a:latin typeface="Andalus" pitchFamily="18" charset="-78"/>
                <a:cs typeface="Andalus" pitchFamily="18" charset="-78"/>
              </a:rPr>
              <a:t>2016 – Bangalore</a:t>
            </a:r>
            <a:endParaRPr lang="en-IN" sz="2800" b="1" dirty="0">
              <a:solidFill>
                <a:srgbClr val="FFC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00858"/>
            <a:ext cx="9144000" cy="3571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2" descr="E:\Aslam\UnicomLogo_transparent_jp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318" y="523251"/>
            <a:ext cx="1780914" cy="382233"/>
          </a:xfrm>
          <a:prstGeom prst="rect">
            <a:avLst/>
          </a:prstGeom>
          <a:noFill/>
        </p:spPr>
      </p:pic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785786" y="6429396"/>
            <a:ext cx="8072494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IN" sz="16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http://www.unicomlearning.com/2016/DevCon/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7504" y="1556792"/>
            <a:ext cx="8928992" cy="653008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Introducing Angular</a:t>
            </a:r>
            <a:endParaRPr lang="en-US" sz="3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7504" y="2249424"/>
            <a:ext cx="8928992" cy="417997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Developed in 2009 by </a:t>
            </a:r>
            <a:r>
              <a:rPr lang="en-US" sz="20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Misko</a:t>
            </a:r>
            <a:r>
              <a:rPr lang="en-US" sz="20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Hevery</a:t>
            </a:r>
            <a:endParaRPr lang="en-US" sz="20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Structural framework for </a:t>
            </a:r>
            <a:r>
              <a:rPr lang="en-US" sz="2000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building dynamic </a:t>
            </a:r>
            <a:r>
              <a:rPr lang="en-US" sz="20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web apps</a:t>
            </a:r>
          </a:p>
          <a:p>
            <a:r>
              <a:rPr lang="en-US" sz="20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Front-end SPA, RIA </a:t>
            </a:r>
            <a:r>
              <a:rPr lang="en-US" sz="2000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framework</a:t>
            </a:r>
          </a:p>
          <a:p>
            <a:r>
              <a:rPr lang="en-US" sz="20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Build modular, maintainable and testable </a:t>
            </a:r>
            <a:r>
              <a:rPr lang="en-US" sz="2000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apps</a:t>
            </a:r>
          </a:p>
          <a:p>
            <a:endParaRPr lang="en-US" sz="2000" dirty="0" smtClean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000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Current Release Versions</a:t>
            </a:r>
          </a:p>
          <a:p>
            <a:pPr lvl="1"/>
            <a:r>
              <a:rPr lang="en-US" sz="1800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Angular 1.5.9</a:t>
            </a:r>
          </a:p>
          <a:p>
            <a:pPr lvl="1"/>
            <a:r>
              <a:rPr lang="en-US" sz="1800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Angular 2.2</a:t>
            </a:r>
            <a:endParaRPr lang="en-US" sz="18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09728" indent="0">
              <a:buNone/>
            </a:pPr>
            <a:endParaRPr lang="en-US" sz="1800" dirty="0" smtClean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endParaRPr lang="en-US" sz="16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634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142873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b="1" dirty="0" smtClean="0">
                <a:solidFill>
                  <a:srgbClr val="FFC000"/>
                </a:solidFill>
                <a:latin typeface="Andalus" pitchFamily="18" charset="-78"/>
                <a:cs typeface="Andalus" pitchFamily="18" charset="-78"/>
              </a:rPr>
              <a:t>                               </a:t>
            </a:r>
            <a:r>
              <a:rPr lang="en-IN" sz="3600" b="1" dirty="0" err="1" smtClean="0">
                <a:solidFill>
                  <a:srgbClr val="FFC000"/>
                </a:solidFill>
                <a:latin typeface="Andalus" pitchFamily="18" charset="-78"/>
                <a:cs typeface="Andalus" pitchFamily="18" charset="-78"/>
              </a:rPr>
              <a:t>DevCon</a:t>
            </a:r>
            <a:r>
              <a:rPr lang="en-IN" sz="3600" b="1" dirty="0" smtClean="0">
                <a:solidFill>
                  <a:srgbClr val="FFC000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IN" sz="3600" b="1" dirty="0">
                <a:solidFill>
                  <a:srgbClr val="FFC000"/>
                </a:solidFill>
                <a:latin typeface="Andalus" pitchFamily="18" charset="-78"/>
                <a:cs typeface="Andalus" pitchFamily="18" charset="-78"/>
              </a:rPr>
              <a:t>2016 – Bangalore</a:t>
            </a:r>
            <a:endParaRPr lang="en-IN" sz="2800" b="1" dirty="0">
              <a:solidFill>
                <a:srgbClr val="FFC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00858"/>
            <a:ext cx="9144000" cy="3571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2" descr="E:\Aslam\UnicomLogo_transparent_jp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318" y="523251"/>
            <a:ext cx="1780914" cy="382233"/>
          </a:xfrm>
          <a:prstGeom prst="rect">
            <a:avLst/>
          </a:prstGeom>
          <a:noFill/>
        </p:spPr>
      </p:pic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785786" y="6429396"/>
            <a:ext cx="8072494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IN" sz="16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http://www.unicomlearning.com/2016/DevCon/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7504" y="1556792"/>
            <a:ext cx="8928992" cy="653008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Angular Benefits</a:t>
            </a:r>
            <a:endParaRPr lang="en-US" sz="3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7504" y="2249424"/>
            <a:ext cx="8928992" cy="4179972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Build responsive apps </a:t>
            </a:r>
            <a:r>
              <a:rPr lang="en-US" sz="20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different </a:t>
            </a:r>
            <a:r>
              <a:rPr lang="en-US" sz="2000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platforms</a:t>
            </a:r>
          </a:p>
          <a:p>
            <a:r>
              <a:rPr lang="en-US" sz="2000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Helps </a:t>
            </a:r>
            <a:r>
              <a:rPr lang="en-US" sz="20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 organize your </a:t>
            </a:r>
            <a:r>
              <a:rPr lang="en-US" sz="2000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code</a:t>
            </a:r>
            <a:endParaRPr lang="en-US" sz="20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000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</a:t>
            </a:r>
            <a:r>
              <a:rPr lang="en-US" sz="20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Binding and Dependency Injection eliminates much of the manual code</a:t>
            </a:r>
          </a:p>
          <a:p>
            <a:r>
              <a:rPr lang="en-US" sz="20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Decouple DOM manipulation from app logic</a:t>
            </a:r>
          </a:p>
          <a:p>
            <a:pPr lvl="1"/>
            <a:r>
              <a:rPr lang="en-US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Improves testability</a:t>
            </a:r>
          </a:p>
          <a:p>
            <a:r>
              <a:rPr lang="en-US" sz="20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Decouple client side of an app from the server side</a:t>
            </a:r>
          </a:p>
          <a:p>
            <a:pPr lvl="1"/>
            <a:r>
              <a:rPr lang="en-US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Allows reuse</a:t>
            </a:r>
          </a:p>
          <a:p>
            <a:pPr lvl="1"/>
            <a:r>
              <a:rPr lang="en-US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Allows parallel development</a:t>
            </a:r>
          </a:p>
        </p:txBody>
      </p:sp>
    </p:spTree>
    <p:extLst>
      <p:ext uri="{BB962C8B-B14F-4D97-AF65-F5344CB8AC3E}">
        <p14:creationId xmlns:p14="http://schemas.microsoft.com/office/powerpoint/2010/main" val="14655814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2955</TotalTime>
  <Words>1320</Words>
  <Application>Microsoft Office PowerPoint</Application>
  <PresentationFormat>On-screen Show (4:3)</PresentationFormat>
  <Paragraphs>334</Paragraphs>
  <Slides>31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Urban</vt:lpstr>
      <vt:lpstr>PowerPoint Presentation</vt:lpstr>
      <vt:lpstr>Agenda</vt:lpstr>
      <vt:lpstr>1. Why Library or Framework?</vt:lpstr>
      <vt:lpstr>Traditional Page Refresh</vt:lpstr>
      <vt:lpstr>Data Binding</vt:lpstr>
      <vt:lpstr>Benefits of Library or Framework</vt:lpstr>
      <vt:lpstr>2. Introducing Angular</vt:lpstr>
      <vt:lpstr>Introducing Angular</vt:lpstr>
      <vt:lpstr>Angular Benefits</vt:lpstr>
      <vt:lpstr>Responsive Page using Angular (or any other framework)</vt:lpstr>
      <vt:lpstr>Two-Way Data Binding</vt:lpstr>
      <vt:lpstr>3. TypeScript</vt:lpstr>
      <vt:lpstr>TypeScript</vt:lpstr>
      <vt:lpstr>4. Setting up Angular 2</vt:lpstr>
      <vt:lpstr>Setting up Angular</vt:lpstr>
      <vt:lpstr>5. Angular 2 Building Blocks</vt:lpstr>
      <vt:lpstr>PowerPoint Presentation</vt:lpstr>
      <vt:lpstr>Module (NgModule)</vt:lpstr>
      <vt:lpstr>Component</vt:lpstr>
      <vt:lpstr>Template &amp; Data Binding</vt:lpstr>
      <vt:lpstr>Template &amp; Data Binding</vt:lpstr>
      <vt:lpstr>Directive</vt:lpstr>
      <vt:lpstr>Service</vt:lpstr>
      <vt:lpstr>Dependency Injection</vt:lpstr>
      <vt:lpstr>Pipe</vt:lpstr>
      <vt:lpstr>Router</vt:lpstr>
      <vt:lpstr>Server Communication – Angular Http Client</vt:lpstr>
      <vt:lpstr>6. Code Walk-thru &amp; Demo</vt:lpstr>
      <vt:lpstr>Recipe Book App</vt:lpstr>
      <vt:lpstr>7. Q &amp; A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Unicom user</dc:creator>
  <cp:lastModifiedBy>naveen.pete</cp:lastModifiedBy>
  <cp:revision>218</cp:revision>
  <dcterms:created xsi:type="dcterms:W3CDTF">2015-06-04T07:24:20Z</dcterms:created>
  <dcterms:modified xsi:type="dcterms:W3CDTF">2016-12-02T06:01:42Z</dcterms:modified>
</cp:coreProperties>
</file>