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48"/>
  </p:notesMasterIdLst>
  <p:sldIdLst>
    <p:sldId id="256" r:id="rId2"/>
    <p:sldId id="300" r:id="rId3"/>
    <p:sldId id="257" r:id="rId4"/>
    <p:sldId id="275" r:id="rId5"/>
    <p:sldId id="262" r:id="rId6"/>
    <p:sldId id="258" r:id="rId7"/>
    <p:sldId id="260" r:id="rId8"/>
    <p:sldId id="261" r:id="rId9"/>
    <p:sldId id="263" r:id="rId10"/>
    <p:sldId id="265" r:id="rId11"/>
    <p:sldId id="259" r:id="rId12"/>
    <p:sldId id="273" r:id="rId13"/>
    <p:sldId id="267" r:id="rId14"/>
    <p:sldId id="266" r:id="rId15"/>
    <p:sldId id="270" r:id="rId16"/>
    <p:sldId id="269" r:id="rId17"/>
    <p:sldId id="301" r:id="rId18"/>
    <p:sldId id="272" r:id="rId19"/>
    <p:sldId id="268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2" r:id="rId45"/>
    <p:sldId id="303" r:id="rId46"/>
    <p:sldId id="29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6975" autoAdjust="0"/>
  </p:normalViewPr>
  <p:slideViewPr>
    <p:cSldViewPr>
      <p:cViewPr>
        <p:scale>
          <a:sx n="70" d="100"/>
          <a:sy n="70" d="100"/>
        </p:scale>
        <p:origin x="-137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654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D4BD5-4C59-4481-A607-296D0CF7918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8DDA2-D985-4387-9674-9835AE265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8DDA2-D985-4387-9674-9835AE2652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October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October 24,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385921-A91A-409C-921C-0E0EC1E750EC}" type="datetime2">
              <a:rPr lang="en-US" smtClean="0"/>
              <a:t>Monday, October 24, 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veen.shenoy.bl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://angularj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aveenpete.wordpress.com/2016/09/07/mvc-mvvm-and-angula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naveenpete.wordpress.com/2016/10/24/dependency-injection-in-angular-app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path/pag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-ui/ui-route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docs/ts/latest/guide/architectur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Naveen Pete</a:t>
            </a:r>
          </a:p>
          <a:p>
            <a:r>
              <a:rPr lang="en-US" dirty="0" smtClean="0">
                <a:hlinkClick r:id="rId2"/>
              </a:rPr>
              <a:t>naveen.shenoy.blr@gmail.com</a:t>
            </a:r>
            <a:endParaRPr lang="en-US" dirty="0" smtClean="0"/>
          </a:p>
          <a:p>
            <a:r>
              <a:rPr lang="en-US" dirty="0" smtClean="0"/>
              <a:t>Saturday, Oct 22, 2016  (10 am – 6 pm)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457200" y="2514600"/>
            <a:ext cx="4267200" cy="2895600"/>
          </a:xfrm>
          <a:prstGeom prst="roundRect">
            <a:avLst>
              <a:gd name="adj" fmla="val 865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Driven Approach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41" y="1752600"/>
            <a:ext cx="1222737" cy="91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300449"/>
            <a:ext cx="643151" cy="643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91" y="3361765"/>
            <a:ext cx="774690" cy="1003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3371619"/>
            <a:ext cx="983669" cy="983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53854"/>
            <a:ext cx="1295401" cy="121920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5800" y="44196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410200" y="1490246"/>
            <a:ext cx="130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Angular app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698582" y="2805752"/>
            <a:ext cx="130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Some other app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7982" y="5943600"/>
            <a:ext cx="130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Mobile app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964825" y="3060300"/>
            <a:ext cx="130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API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11" idx="3"/>
            <a:endCxn id="10" idx="1"/>
          </p:cNvCxnSpPr>
          <p:nvPr/>
        </p:nvCxnSpPr>
        <p:spPr>
          <a:xfrm flipV="1">
            <a:off x="1905001" y="3863454"/>
            <a:ext cx="1219198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9" idx="1"/>
          </p:cNvCxnSpPr>
          <p:nvPr/>
        </p:nvCxnSpPr>
        <p:spPr>
          <a:xfrm flipV="1">
            <a:off x="4107868" y="3863453"/>
            <a:ext cx="2937123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00461" y="4191002"/>
            <a:ext cx="1919339" cy="110944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1"/>
          </p:cNvCxnSpPr>
          <p:nvPr/>
        </p:nvCxnSpPr>
        <p:spPr>
          <a:xfrm flipV="1">
            <a:off x="4100461" y="2209800"/>
            <a:ext cx="1523880" cy="11890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9600" y="26332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80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MVC, ViewModel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Building Blocks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7467600" cy="3260393"/>
          </a:xfrm>
          <a:ln w="63500" cmpd="thinThick">
            <a:solidFill>
              <a:schemeClr val="bg1">
                <a:lumMod val="50000"/>
              </a:schemeClr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Angular</a:t>
            </a:r>
          </a:p>
          <a:p>
            <a:pPr lvl="1"/>
            <a:r>
              <a:rPr lang="en-US" dirty="0" smtClean="0">
                <a:hlinkClick r:id="rId2"/>
              </a:rPr>
              <a:t>http://angularjs.org/</a:t>
            </a:r>
            <a:endParaRPr lang="en-US" dirty="0" smtClean="0"/>
          </a:p>
          <a:p>
            <a:pPr lvl="1"/>
            <a:r>
              <a:rPr lang="en-US" dirty="0" smtClean="0"/>
              <a:t>angular.min.js</a:t>
            </a:r>
          </a:p>
          <a:p>
            <a:r>
              <a:rPr lang="en-US" dirty="0" smtClean="0"/>
              <a:t>Download Twitter Bootstrap</a:t>
            </a:r>
          </a:p>
          <a:p>
            <a:pPr lvl="1"/>
            <a:r>
              <a:rPr lang="en-US" dirty="0" smtClean="0">
                <a:hlinkClick r:id="rId3"/>
              </a:rPr>
              <a:t>http://getbootstrap.com/</a:t>
            </a:r>
            <a:endParaRPr lang="en-US" dirty="0" smtClean="0"/>
          </a:p>
          <a:p>
            <a:pPr lvl="1"/>
            <a:r>
              <a:rPr lang="en-US" dirty="0" smtClean="0"/>
              <a:t>Bootstrap.min.css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marker on a HTML tag that tells Angular to run or reference some JavaScript code</a:t>
            </a:r>
          </a:p>
          <a:p>
            <a:r>
              <a:rPr lang="en-US" dirty="0" smtClean="0"/>
              <a:t>Binds behavior to HTML</a:t>
            </a:r>
          </a:p>
          <a:p>
            <a:r>
              <a:rPr lang="en-US" dirty="0" smtClean="0"/>
              <a:t>Custom attribute / element</a:t>
            </a:r>
          </a:p>
          <a:p>
            <a:r>
              <a:rPr lang="en-US" dirty="0" smtClean="0"/>
              <a:t>Helps you to extend HTML to support dynamic behavior</a:t>
            </a:r>
          </a:p>
          <a:p>
            <a:r>
              <a:rPr lang="en-US" dirty="0" smtClean="0"/>
              <a:t>Syntax:   ng-&lt;directive&gt;</a:t>
            </a:r>
          </a:p>
          <a:p>
            <a:r>
              <a:rPr lang="en-US" dirty="0" smtClean="0"/>
              <a:t>Examples: ng-app, ng-bind, ng-model, ng-</a:t>
            </a:r>
            <a:r>
              <a:rPr lang="en-US" dirty="0" err="1" smtClean="0"/>
              <a:t>init</a:t>
            </a:r>
            <a:r>
              <a:rPr lang="en-US" dirty="0" smtClean="0"/>
              <a:t>, ng-repeat, etc.</a:t>
            </a:r>
          </a:p>
          <a:p>
            <a:r>
              <a:rPr lang="en-US" dirty="0" smtClean="0"/>
              <a:t>Declarative programming in action</a:t>
            </a:r>
          </a:p>
          <a:p>
            <a:pPr lvl="1"/>
            <a:r>
              <a:rPr lang="en-US" dirty="0" smtClean="0"/>
              <a:t>Specifying what Angular needs to do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ng-app</a:t>
            </a:r>
          </a:p>
          <a:p>
            <a:pPr lvl="1"/>
            <a:r>
              <a:rPr lang="en-US" dirty="0" smtClean="0"/>
              <a:t>Runs the module when the document loads</a:t>
            </a:r>
          </a:p>
          <a:p>
            <a:pPr lvl="1"/>
            <a:r>
              <a:rPr lang="en-US" dirty="0" smtClean="0"/>
              <a:t>Applied to specify the root of the application</a:t>
            </a:r>
          </a:p>
          <a:p>
            <a:pPr lvl="1"/>
            <a:r>
              <a:rPr lang="en-US" dirty="0" smtClean="0"/>
              <a:t>Can be applied to any tag, typically applied to &lt;html&gt; tag</a:t>
            </a:r>
          </a:p>
          <a:p>
            <a:r>
              <a:rPr lang="en-US" dirty="0" smtClean="0"/>
              <a:t>ng-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Used to evaluate an expression</a:t>
            </a:r>
          </a:p>
          <a:p>
            <a:pPr lvl="1"/>
            <a:r>
              <a:rPr lang="en-US" dirty="0" smtClean="0"/>
              <a:t>Used to initialize a JavaScript variable</a:t>
            </a:r>
          </a:p>
          <a:p>
            <a:r>
              <a:rPr lang="en-US" dirty="0" smtClean="0"/>
              <a:t>ng-model</a:t>
            </a:r>
          </a:p>
          <a:p>
            <a:pPr lvl="1"/>
            <a:r>
              <a:rPr lang="en-US" dirty="0" smtClean="0"/>
              <a:t>Binds an input value to a variable within the scope</a:t>
            </a:r>
          </a:p>
          <a:p>
            <a:r>
              <a:rPr lang="en-US" dirty="0" smtClean="0"/>
              <a:t>ng-repeat</a:t>
            </a:r>
          </a:p>
          <a:p>
            <a:pPr lvl="1"/>
            <a:r>
              <a:rPr lang="en-US" dirty="0" smtClean="0"/>
              <a:t>Is a looping construct</a:t>
            </a:r>
          </a:p>
          <a:p>
            <a:pPr lvl="1"/>
            <a:r>
              <a:rPr lang="en-US" dirty="0" smtClean="0"/>
              <a:t>Loops over items in a collection</a:t>
            </a:r>
          </a:p>
          <a:p>
            <a:pPr lvl="1"/>
            <a:r>
              <a:rPr lang="en-US" dirty="0" smtClean="0"/>
              <a:t>Instantiates a template for each item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Expressions,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Simple JavaScript expressions</a:t>
            </a:r>
          </a:p>
          <a:p>
            <a:pPr lvl="1"/>
            <a:r>
              <a:rPr lang="en-US" dirty="0" smtClean="0"/>
              <a:t>Allow you to insert dynamic values into your HTML</a:t>
            </a:r>
          </a:p>
          <a:p>
            <a:pPr lvl="1"/>
            <a:r>
              <a:rPr lang="en-US" dirty="0" smtClean="0"/>
              <a:t>No conditionals, loops or exceptions</a:t>
            </a:r>
          </a:p>
          <a:p>
            <a:pPr lvl="1"/>
            <a:r>
              <a:rPr lang="en-US" dirty="0" smtClean="0"/>
              <a:t>Syntax: {{ &lt;expression&gt; }}</a:t>
            </a:r>
          </a:p>
          <a:p>
            <a:pPr lvl="1"/>
            <a:endParaRPr lang="en-US" dirty="0"/>
          </a:p>
          <a:p>
            <a:r>
              <a:rPr lang="en-US" dirty="0" smtClean="0"/>
              <a:t>Data Binding</a:t>
            </a:r>
          </a:p>
          <a:p>
            <a:pPr lvl="1"/>
            <a:r>
              <a:rPr lang="en-US" dirty="0"/>
              <a:t>Binding an HTML or CSS property to a JavaScript variable</a:t>
            </a:r>
          </a:p>
          <a:p>
            <a:pPr lvl="1"/>
            <a:r>
              <a:rPr lang="en-US" dirty="0"/>
              <a:t>Automatic synchronization of data between the model and view </a:t>
            </a:r>
            <a:r>
              <a:rPr lang="en-US" dirty="0" smtClean="0"/>
              <a:t>components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1" y="1541633"/>
            <a:ext cx="3713273" cy="2861768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900" y="3165268"/>
            <a:ext cx="4807402" cy="346413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4" name="Shape 204"/>
          <p:cNvSpPr txBox="1"/>
          <p:nvPr/>
        </p:nvSpPr>
        <p:spPr>
          <a:xfrm>
            <a:off x="172800" y="4513000"/>
            <a:ext cx="3713400" cy="8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/>
              <a:t>One-way data binding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i="1" dirty="0"/>
              <a:t>The template and model are compiled on the server before being sent to the browser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079544" y="2209800"/>
            <a:ext cx="4114800" cy="871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u="sng" dirty="0"/>
              <a:t>Two-way data binding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i="1" dirty="0"/>
              <a:t>The model and the view are processed in the browser and bound together, each instantly updating the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/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my blog – </a:t>
            </a:r>
            <a:r>
              <a:rPr lang="en-US" dirty="0" smtClean="0">
                <a:hlinkClick r:id="rId2"/>
              </a:rPr>
              <a:t>MVC, MVVM and Angular</a:t>
            </a:r>
            <a:endParaRPr lang="en-US" dirty="0" smtClean="0"/>
          </a:p>
          <a:p>
            <a:r>
              <a:rPr lang="en-US" dirty="0" smtClean="0"/>
              <a:t>URL:</a:t>
            </a:r>
          </a:p>
          <a:p>
            <a:pPr lvl="1"/>
            <a:r>
              <a:rPr lang="en-US" sz="1600" dirty="0" smtClean="0"/>
              <a:t>https</a:t>
            </a:r>
            <a:r>
              <a:rPr lang="en-US" sz="1600" dirty="0"/>
              <a:t>://naveenpete.wordpress.com/2016/09/07/mvc-mvvm-and-angular/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we write pieces of our Angular app</a:t>
            </a:r>
          </a:p>
          <a:p>
            <a:r>
              <a:rPr lang="en-US" dirty="0" smtClean="0"/>
              <a:t>Makes our code more maintainable, testable and readable</a:t>
            </a:r>
          </a:p>
          <a:p>
            <a:r>
              <a:rPr lang="en-US" dirty="0" smtClean="0"/>
              <a:t>Where we define dependencies for our app</a:t>
            </a:r>
          </a:p>
          <a:p>
            <a:r>
              <a:rPr lang="en-US" dirty="0" smtClean="0"/>
              <a:t>A collection of: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 smtClean="0"/>
              <a:t>config</a:t>
            </a:r>
            <a:r>
              <a:rPr lang="en-US" dirty="0" smtClean="0"/>
              <a:t> information</a:t>
            </a:r>
          </a:p>
          <a:p>
            <a:r>
              <a:rPr lang="en-US" dirty="0" smtClean="0"/>
              <a:t>Usage</a:t>
            </a:r>
            <a:endParaRPr lang="en-US" dirty="0"/>
          </a:p>
          <a:p>
            <a:pPr lvl="1"/>
            <a:r>
              <a:rPr lang="en-US" dirty="0" err="1" smtClean="0"/>
              <a:t>angular.module</a:t>
            </a:r>
            <a:r>
              <a:rPr lang="en-US" dirty="0" smtClean="0"/>
              <a:t>(‘store’, []);</a:t>
            </a:r>
          </a:p>
          <a:p>
            <a:pPr lvl="1"/>
            <a:r>
              <a:rPr lang="en-US" dirty="0" smtClean="0"/>
              <a:t>&lt;html ng-app=‘store’&gt;&lt;/html&gt;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Front-end JavaScript Frameworks</a:t>
            </a:r>
          </a:p>
          <a:p>
            <a:r>
              <a:rPr lang="en-US" dirty="0" smtClean="0"/>
              <a:t>Introducing Angular</a:t>
            </a:r>
          </a:p>
          <a:p>
            <a:r>
              <a:rPr lang="en-US" dirty="0" smtClean="0"/>
              <a:t>Angular Vocabulary</a:t>
            </a:r>
          </a:p>
          <a:p>
            <a:r>
              <a:rPr lang="en-US" dirty="0"/>
              <a:t>Angular Building Blocks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Expressions, Data Binding</a:t>
            </a:r>
          </a:p>
          <a:p>
            <a:r>
              <a:rPr lang="en-US" dirty="0" smtClean="0"/>
              <a:t>MVC / MVVM</a:t>
            </a:r>
          </a:p>
          <a:p>
            <a:r>
              <a:rPr lang="en-US" dirty="0" smtClean="0"/>
              <a:t>Module</a:t>
            </a:r>
            <a:endParaRPr lang="en-US" dirty="0"/>
          </a:p>
          <a:p>
            <a:r>
              <a:rPr lang="en-US" dirty="0"/>
              <a:t>Controller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SPA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Client Server </a:t>
            </a:r>
            <a:r>
              <a:rPr lang="en-US" dirty="0" smtClean="0"/>
              <a:t>Communication - $http, $resource</a:t>
            </a:r>
          </a:p>
          <a:p>
            <a:r>
              <a:rPr lang="en-US" dirty="0" smtClean="0"/>
              <a:t>Custom Directives</a:t>
            </a:r>
            <a:endParaRPr lang="en-US" dirty="0"/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 containing properties and methods</a:t>
            </a:r>
          </a:p>
          <a:p>
            <a:r>
              <a:rPr lang="en-US" dirty="0" smtClean="0"/>
              <a:t>Defines app’s behavior by defining functions and values</a:t>
            </a:r>
          </a:p>
          <a:p>
            <a:endParaRPr lang="en-US" dirty="0"/>
          </a:p>
          <a:p>
            <a:r>
              <a:rPr lang="en-US" dirty="0" smtClean="0"/>
              <a:t>Usage:</a:t>
            </a:r>
          </a:p>
          <a:p>
            <a:pPr marL="777240" lvl="2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app = </a:t>
            </a:r>
            <a:r>
              <a:rPr lang="en-US" dirty="0" err="1" smtClean="0"/>
              <a:t>angular.module</a:t>
            </a:r>
            <a:r>
              <a:rPr lang="en-US" dirty="0" smtClean="0"/>
              <a:t>(‘store’);</a:t>
            </a:r>
          </a:p>
          <a:p>
            <a:pPr marL="777240" lvl="2" indent="0">
              <a:buNone/>
            </a:pPr>
            <a:r>
              <a:rPr lang="en-US" dirty="0" err="1" smtClean="0"/>
              <a:t>app.controller</a:t>
            </a:r>
            <a:r>
              <a:rPr lang="en-US" dirty="0" smtClean="0"/>
              <a:t>(‘</a:t>
            </a:r>
            <a:r>
              <a:rPr lang="en-US" dirty="0" err="1" smtClean="0"/>
              <a:t>StoreController</a:t>
            </a:r>
            <a:r>
              <a:rPr lang="en-US" dirty="0" smtClean="0"/>
              <a:t>’, function() {</a:t>
            </a:r>
          </a:p>
          <a:p>
            <a:pPr marL="1051560" lvl="3" indent="0">
              <a:buNone/>
            </a:pPr>
            <a:r>
              <a:rPr lang="en-US" dirty="0" smtClean="0"/>
              <a:t>…</a:t>
            </a:r>
          </a:p>
          <a:p>
            <a:pPr marL="777240" lvl="2" indent="0">
              <a:buNone/>
            </a:pPr>
            <a:r>
              <a:rPr lang="en-US" dirty="0" smtClean="0"/>
              <a:t>})</a:t>
            </a:r>
          </a:p>
          <a:p>
            <a:pPr marL="777240" lvl="2" indent="0">
              <a:buNone/>
            </a:pPr>
            <a:endParaRPr lang="en-US" dirty="0"/>
          </a:p>
          <a:p>
            <a:pPr marL="777240" lvl="2" indent="0">
              <a:buNone/>
            </a:pPr>
            <a:r>
              <a:rPr lang="en-US" dirty="0" smtClean="0"/>
              <a:t>&lt;div ng-controller=“</a:t>
            </a:r>
            <a:r>
              <a:rPr lang="en-US" dirty="0" err="1" smtClean="0"/>
              <a:t>StoreController</a:t>
            </a:r>
            <a:r>
              <a:rPr lang="en-US" dirty="0" smtClean="0"/>
              <a:t> as </a:t>
            </a:r>
            <a:r>
              <a:rPr lang="en-US" dirty="0" err="1" smtClean="0"/>
              <a:t>storeCtrl</a:t>
            </a:r>
            <a:r>
              <a:rPr lang="en-US" dirty="0" smtClean="0"/>
              <a:t>”&gt;</a:t>
            </a:r>
          </a:p>
          <a:p>
            <a:pPr marL="777240" lvl="2" indent="0">
              <a:buNone/>
            </a:pPr>
            <a:r>
              <a:rPr lang="en-US" dirty="0" smtClean="0"/>
              <a:t>	  …</a:t>
            </a:r>
            <a:endParaRPr lang="en-US" dirty="0"/>
          </a:p>
          <a:p>
            <a:pPr marL="777240" lvl="2" indent="0">
              <a:buNone/>
            </a:pPr>
            <a:r>
              <a:rPr lang="en-US" dirty="0" smtClean="0"/>
              <a:t>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the value of an expression for display</a:t>
            </a:r>
          </a:p>
          <a:p>
            <a:r>
              <a:rPr lang="en-US" dirty="0" smtClean="0"/>
              <a:t>Does not modify underlying data</a:t>
            </a:r>
          </a:p>
          <a:p>
            <a:r>
              <a:rPr lang="en-US" dirty="0" smtClean="0"/>
              <a:t>Angular comes with many built-in filters</a:t>
            </a:r>
          </a:p>
          <a:p>
            <a:pPr lvl="1"/>
            <a:r>
              <a:rPr lang="en-US" dirty="0" smtClean="0"/>
              <a:t>uppercase </a:t>
            </a:r>
          </a:p>
          <a:p>
            <a:pPr lvl="1"/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currency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err="1" smtClean="0"/>
              <a:t>orderBy</a:t>
            </a:r>
            <a:endParaRPr lang="en-US" dirty="0" smtClean="0"/>
          </a:p>
          <a:p>
            <a:pPr lvl="1"/>
            <a:r>
              <a:rPr lang="en-US" dirty="0" err="1" smtClean="0"/>
              <a:t>limitTo</a:t>
            </a:r>
            <a:endParaRPr lang="en-US" dirty="0" smtClean="0"/>
          </a:p>
          <a:p>
            <a:r>
              <a:rPr lang="en-US" dirty="0" smtClean="0"/>
              <a:t>Custom filters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o</a:t>
            </a:r>
            <a:r>
              <a:rPr lang="en-US" dirty="0" smtClean="0"/>
              <a:t>bject that refers to the application model</a:t>
            </a:r>
          </a:p>
          <a:p>
            <a:r>
              <a:rPr lang="en-US" dirty="0" smtClean="0"/>
              <a:t>Core of two-way data binding</a:t>
            </a:r>
          </a:p>
          <a:p>
            <a:r>
              <a:rPr lang="en-US" dirty="0" smtClean="0"/>
              <a:t>Glue between the view and the controller</a:t>
            </a:r>
          </a:p>
          <a:p>
            <a:pPr lvl="1"/>
            <a:r>
              <a:rPr lang="en-US" dirty="0" smtClean="0"/>
              <a:t>Controller sets properties on the scope</a:t>
            </a:r>
          </a:p>
          <a:p>
            <a:pPr lvl="1"/>
            <a:r>
              <a:rPr lang="en-US" dirty="0" smtClean="0"/>
              <a:t>View binds to the properties set by the controller</a:t>
            </a:r>
          </a:p>
          <a:p>
            <a:pPr lvl="1"/>
            <a:r>
              <a:rPr lang="en-US" dirty="0" smtClean="0"/>
              <a:t>Angular keeps the two in sync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– topmost scope</a:t>
            </a:r>
          </a:p>
          <a:p>
            <a:pPr lvl="1"/>
            <a:r>
              <a:rPr lang="en-US" dirty="0" smtClean="0"/>
              <a:t>Created by Angular when your app starts</a:t>
            </a:r>
          </a:p>
          <a:p>
            <a:r>
              <a:rPr lang="en-US" dirty="0" smtClean="0"/>
              <a:t>As Angular traverses the DOM, new scopes are created when it encounters some directives</a:t>
            </a:r>
          </a:p>
          <a:p>
            <a:pPr lvl="1"/>
            <a:r>
              <a:rPr lang="en-US" dirty="0" smtClean="0"/>
              <a:t>ng-controller, ng-repeat</a:t>
            </a:r>
          </a:p>
          <a:p>
            <a:pPr lvl="1"/>
            <a:r>
              <a:rPr lang="en-US" dirty="0" smtClean="0"/>
              <a:t>Scope tree similar to DOM tree</a:t>
            </a:r>
          </a:p>
          <a:p>
            <a:r>
              <a:rPr lang="en-US" dirty="0" smtClean="0"/>
              <a:t>A new scope is created as a child of a parent scope</a:t>
            </a:r>
          </a:p>
          <a:p>
            <a:pPr lvl="1"/>
            <a:r>
              <a:rPr lang="en-US" dirty="0" smtClean="0"/>
              <a:t>Child has access to properties in the parent scope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Two-way data binding</a:t>
            </a:r>
          </a:p>
          <a:p>
            <a:pPr lvl="1"/>
            <a:r>
              <a:rPr lang="en-US" dirty="0" smtClean="0"/>
              <a:t>Define a JavaScript object on the $scope</a:t>
            </a:r>
          </a:p>
          <a:p>
            <a:pPr lvl="1"/>
            <a:r>
              <a:rPr lang="en-US" dirty="0" smtClean="0"/>
              <a:t>Use ng-model directive on form fields</a:t>
            </a:r>
          </a:p>
          <a:p>
            <a:r>
              <a:rPr lang="en-US" dirty="0" smtClean="0"/>
              <a:t>Binding &lt;SELECT&gt;: ng-options directive</a:t>
            </a:r>
          </a:p>
          <a:p>
            <a:r>
              <a:rPr lang="en-US" dirty="0" smtClean="0"/>
              <a:t>Form validation</a:t>
            </a:r>
          </a:p>
          <a:p>
            <a:pPr lvl="1"/>
            <a:r>
              <a:rPr lang="en-US" dirty="0" smtClean="0"/>
              <a:t>Turn off HTML5 validation: </a:t>
            </a:r>
            <a:r>
              <a:rPr lang="en-US" dirty="0" err="1" smtClean="0"/>
              <a:t>novalidate</a:t>
            </a:r>
            <a:endParaRPr lang="en-US" dirty="0" smtClean="0"/>
          </a:p>
          <a:p>
            <a:pPr lvl="1"/>
            <a:r>
              <a:rPr lang="en-US" dirty="0"/>
              <a:t>Make sure to give the form a name</a:t>
            </a:r>
            <a:endParaRPr lang="en-US" dirty="0" smtClean="0"/>
          </a:p>
          <a:p>
            <a:pPr lvl="1"/>
            <a:r>
              <a:rPr lang="en-US" dirty="0" smtClean="0"/>
              <a:t>Form submit: ng-submit</a:t>
            </a:r>
          </a:p>
          <a:p>
            <a:pPr lvl="1"/>
            <a:r>
              <a:rPr lang="en-US" dirty="0" smtClean="0"/>
              <a:t>Field Properties</a:t>
            </a:r>
          </a:p>
          <a:p>
            <a:pPr lvl="2"/>
            <a:r>
              <a:rPr lang="en-US" dirty="0" smtClean="0"/>
              <a:t>$pristine – true if form / field has not been changed</a:t>
            </a:r>
          </a:p>
          <a:p>
            <a:pPr lvl="2"/>
            <a:r>
              <a:rPr lang="en-US" dirty="0" smtClean="0"/>
              <a:t>$dirty – reverse of $pristine</a:t>
            </a:r>
          </a:p>
          <a:p>
            <a:pPr lvl="2"/>
            <a:r>
              <a:rPr lang="en-US" dirty="0" smtClean="0"/>
              <a:t>$valid – true if form / field is valid</a:t>
            </a:r>
          </a:p>
          <a:p>
            <a:pPr lvl="2"/>
            <a:r>
              <a:rPr lang="en-US" dirty="0" smtClean="0"/>
              <a:t>$invalid – reverse of $valid</a:t>
            </a:r>
          </a:p>
          <a:p>
            <a:r>
              <a:rPr lang="en-US" dirty="0" smtClean="0"/>
              <a:t>Bootstrap classes</a:t>
            </a:r>
          </a:p>
          <a:p>
            <a:pPr lvl="1"/>
            <a:r>
              <a:rPr lang="en-US" dirty="0" smtClean="0"/>
              <a:t>has-error, has-warning, has-success</a:t>
            </a:r>
          </a:p>
          <a:p>
            <a:pPr lvl="1"/>
            <a:r>
              <a:rPr lang="en-US" dirty="0" smtClean="0"/>
              <a:t>help-block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design pattern that implements Inversion of Control (</a:t>
            </a:r>
            <a:r>
              <a:rPr lang="en-US" dirty="0" err="1" smtClean="0"/>
              <a:t>IoC</a:t>
            </a:r>
            <a:r>
              <a:rPr lang="en-US" dirty="0" smtClean="0"/>
              <a:t>) for resolving dependencies</a:t>
            </a:r>
          </a:p>
          <a:p>
            <a:r>
              <a:rPr lang="en-US" dirty="0" smtClean="0"/>
              <a:t>Coined by Martin Fowler in 2004</a:t>
            </a:r>
          </a:p>
          <a:p>
            <a:r>
              <a:rPr lang="en-US" dirty="0" smtClean="0"/>
              <a:t>Dependency: An object that can be used (a service)</a:t>
            </a:r>
          </a:p>
          <a:p>
            <a:r>
              <a:rPr lang="en-US" dirty="0" smtClean="0"/>
              <a:t>Injection: Passing of a dependency to a dependent object so that it can use it. The client does not need to build the object</a:t>
            </a:r>
          </a:p>
          <a:p>
            <a:r>
              <a:rPr lang="en-US" dirty="0" smtClean="0"/>
              <a:t>Three ways</a:t>
            </a:r>
          </a:p>
          <a:p>
            <a:pPr lvl="1"/>
            <a:r>
              <a:rPr lang="en-US" dirty="0" smtClean="0"/>
              <a:t>Create dependency using new operator</a:t>
            </a:r>
          </a:p>
          <a:p>
            <a:pPr lvl="1"/>
            <a:r>
              <a:rPr lang="en-US" dirty="0" smtClean="0"/>
              <a:t>Look up dependency using a global variable</a:t>
            </a:r>
          </a:p>
          <a:p>
            <a:pPr lvl="1"/>
            <a:r>
              <a:rPr lang="en-US" dirty="0" smtClean="0"/>
              <a:t>Have dependency passed to it where needed</a:t>
            </a:r>
          </a:p>
          <a:p>
            <a:r>
              <a:rPr lang="en-US" dirty="0" smtClean="0"/>
              <a:t>Third approach is most flexible</a:t>
            </a:r>
          </a:p>
          <a:p>
            <a:r>
              <a:rPr lang="en-US" dirty="0" smtClean="0"/>
              <a:t>Four Roles</a:t>
            </a:r>
          </a:p>
          <a:p>
            <a:pPr lvl="1"/>
            <a:r>
              <a:rPr lang="en-US" dirty="0" smtClean="0"/>
              <a:t>The Service</a:t>
            </a:r>
          </a:p>
          <a:p>
            <a:pPr lvl="1"/>
            <a:r>
              <a:rPr lang="en-US" dirty="0" smtClean="0"/>
              <a:t>The Client</a:t>
            </a:r>
          </a:p>
          <a:p>
            <a:pPr lvl="1"/>
            <a:r>
              <a:rPr lang="en-US" dirty="0" smtClean="0"/>
              <a:t>The Interfaces</a:t>
            </a:r>
          </a:p>
          <a:p>
            <a:pPr lvl="1"/>
            <a:r>
              <a:rPr lang="en-US" dirty="0" smtClean="0"/>
              <a:t>The Injector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Separation of business logic and dependency construction</a:t>
            </a:r>
          </a:p>
          <a:p>
            <a:r>
              <a:rPr lang="en-US" dirty="0" smtClean="0"/>
              <a:t>Dependency is passed to consuming object where needed</a:t>
            </a:r>
          </a:p>
          <a:p>
            <a:r>
              <a:rPr lang="en-US" dirty="0" smtClean="0"/>
              <a:t>Angular injector subsystem</a:t>
            </a:r>
          </a:p>
          <a:p>
            <a:r>
              <a:rPr lang="en-US" dirty="0" smtClean="0"/>
              <a:t>DI is extensively used in Angular</a:t>
            </a:r>
          </a:p>
          <a:p>
            <a:pPr lvl="1"/>
            <a:r>
              <a:rPr lang="en-US" dirty="0" smtClean="0"/>
              <a:t>Services, Factories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Controllers</a:t>
            </a:r>
          </a:p>
          <a:p>
            <a:r>
              <a:rPr lang="en-US" dirty="0" smtClean="0"/>
              <a:t>Dependency Annotations</a:t>
            </a:r>
          </a:p>
          <a:p>
            <a:pPr lvl="1"/>
            <a:r>
              <a:rPr lang="en-US" dirty="0" smtClean="0"/>
              <a:t>Inline Array</a:t>
            </a:r>
          </a:p>
          <a:p>
            <a:pPr lvl="1"/>
            <a:r>
              <a:rPr lang="en-US" dirty="0" smtClean="0"/>
              <a:t>$inject property</a:t>
            </a:r>
          </a:p>
          <a:p>
            <a:pPr lvl="1"/>
            <a:r>
              <a:rPr lang="en-US" dirty="0" smtClean="0"/>
              <a:t>Implicit</a:t>
            </a:r>
          </a:p>
          <a:p>
            <a:r>
              <a:rPr lang="en-US" dirty="0"/>
              <a:t>Refer to my blog – </a:t>
            </a:r>
            <a:r>
              <a:rPr lang="en-US" dirty="0" smtClean="0">
                <a:hlinkClick r:id="rId2"/>
              </a:rPr>
              <a:t>Dependency Injection in Angular apps</a:t>
            </a:r>
            <a:endParaRPr lang="en-US" dirty="0"/>
          </a:p>
          <a:p>
            <a:r>
              <a:rPr lang="en-US" dirty="0" smtClean="0"/>
              <a:t>URL: </a:t>
            </a:r>
          </a:p>
          <a:p>
            <a:pPr lvl="1"/>
            <a:r>
              <a:rPr lang="en-US" sz="1500" dirty="0" smtClean="0"/>
              <a:t>https</a:t>
            </a:r>
            <a:r>
              <a:rPr lang="en-US" sz="1500" dirty="0"/>
              <a:t>://naveenpete.wordpress.com/2016/10/24/dependency-injection-in-angular-apps</a:t>
            </a:r>
            <a:r>
              <a:rPr lang="en-US" sz="1500" dirty="0" smtClean="0"/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Substitutable object wired together using DI</a:t>
            </a:r>
          </a:p>
          <a:p>
            <a:r>
              <a:rPr lang="en-US" dirty="0" smtClean="0"/>
              <a:t>Allows organizing and sharing code across an app</a:t>
            </a:r>
          </a:p>
          <a:p>
            <a:r>
              <a:rPr lang="en-US" dirty="0" smtClean="0"/>
              <a:t>Lazily instantiated</a:t>
            </a:r>
          </a:p>
          <a:p>
            <a:r>
              <a:rPr lang="en-US" dirty="0" smtClean="0"/>
              <a:t>Singleton</a:t>
            </a:r>
          </a:p>
          <a:p>
            <a:r>
              <a:rPr lang="en-US" dirty="0" smtClean="0"/>
              <a:t>Angular includes several built-in services</a:t>
            </a:r>
          </a:p>
          <a:p>
            <a:pPr lvl="1"/>
            <a:r>
              <a:rPr lang="en-US" dirty="0" smtClean="0"/>
              <a:t>$http, $timeout, $window, $location, $</a:t>
            </a:r>
            <a:r>
              <a:rPr lang="en-US" dirty="0" err="1" smtClean="0"/>
              <a:t>rootScope</a:t>
            </a:r>
            <a:r>
              <a:rPr lang="en-US" dirty="0" smtClean="0"/>
              <a:t>, $log, $filter</a:t>
            </a:r>
          </a:p>
          <a:p>
            <a:r>
              <a:rPr lang="en-US" dirty="0" smtClean="0"/>
              <a:t>Five ways</a:t>
            </a:r>
          </a:p>
          <a:p>
            <a:pPr lvl="1"/>
            <a:r>
              <a:rPr lang="en-US" dirty="0" smtClean="0"/>
              <a:t>service()</a:t>
            </a:r>
          </a:p>
          <a:p>
            <a:pPr lvl="1"/>
            <a:r>
              <a:rPr lang="en-US" dirty="0" smtClean="0"/>
              <a:t>factory()</a:t>
            </a:r>
          </a:p>
          <a:p>
            <a:pPr lvl="1"/>
            <a:r>
              <a:rPr lang="en-US" dirty="0" smtClean="0"/>
              <a:t>provider()</a:t>
            </a:r>
          </a:p>
          <a:p>
            <a:pPr lvl="1"/>
            <a:r>
              <a:rPr lang="en-US" dirty="0" smtClean="0"/>
              <a:t>value()</a:t>
            </a:r>
          </a:p>
          <a:p>
            <a:pPr lvl="1"/>
            <a:r>
              <a:rPr lang="en-US" dirty="0" smtClean="0"/>
              <a:t>constant()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791163"/>
            <a:ext cx="3581399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AJAX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Business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Share data between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HTML</a:t>
            </a:r>
          </a:p>
          <a:p>
            <a:r>
              <a:rPr lang="en-US" dirty="0" smtClean="0"/>
              <a:t>Contains Angular specific elements and attributes</a:t>
            </a:r>
          </a:p>
          <a:p>
            <a:r>
              <a:rPr lang="en-US" dirty="0" smtClean="0"/>
              <a:t>Dynamic View = Template + Controller + Model</a:t>
            </a:r>
          </a:p>
          <a:p>
            <a:r>
              <a:rPr lang="en-US" dirty="0" smtClean="0"/>
              <a:t>Angular elements and attributes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Markup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Form Controls</a:t>
            </a:r>
          </a:p>
          <a:p>
            <a:r>
              <a:rPr lang="en-US" dirty="0" smtClean="0"/>
              <a:t>ng-include directive</a:t>
            </a:r>
          </a:p>
          <a:p>
            <a:pPr lvl="1"/>
            <a:r>
              <a:rPr lang="en-US" dirty="0" smtClean="0"/>
              <a:t>Used to fetch, compile and include an Angular template</a:t>
            </a:r>
          </a:p>
          <a:p>
            <a:pPr lvl="1"/>
            <a:r>
              <a:rPr lang="en-US" dirty="0" smtClean="0"/>
              <a:t>Creates a new scope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 that fits in a single web page</a:t>
            </a:r>
          </a:p>
          <a:p>
            <a:r>
              <a:rPr lang="en-US" dirty="0" smtClean="0"/>
              <a:t>No need to reload entire page, redraw </a:t>
            </a:r>
            <a:r>
              <a:rPr lang="en-US" dirty="0"/>
              <a:t>parts of the page when needed</a:t>
            </a:r>
          </a:p>
          <a:p>
            <a:r>
              <a:rPr lang="en-US" dirty="0" smtClean="0"/>
              <a:t>UX like a desktop / native application</a:t>
            </a:r>
          </a:p>
          <a:p>
            <a:r>
              <a:rPr lang="en-US" dirty="0" smtClean="0"/>
              <a:t>Most assets / resources are retrieved during the initial page load</a:t>
            </a:r>
          </a:p>
          <a:p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Search engine optimization</a:t>
            </a:r>
          </a:p>
          <a:p>
            <a:pPr lvl="1"/>
            <a:r>
              <a:rPr lang="en-US" dirty="0" smtClean="0"/>
              <a:t>Analytics</a:t>
            </a:r>
          </a:p>
          <a:p>
            <a:pPr lvl="1"/>
            <a:r>
              <a:rPr lang="en-US" dirty="0" smtClean="0"/>
              <a:t>Initial page load</a:t>
            </a:r>
          </a:p>
          <a:p>
            <a:pPr lvl="1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Server</a:t>
            </a:r>
          </a:p>
          <a:p>
            <a:pPr lvl="1"/>
            <a:r>
              <a:rPr lang="en-US" dirty="0" smtClean="0"/>
              <a:t>Serves data using REST API</a:t>
            </a:r>
          </a:p>
          <a:p>
            <a:pPr lvl="1"/>
            <a:r>
              <a:rPr lang="en-US" dirty="0" smtClean="0"/>
              <a:t>Supplies static HTML pages, Angular templates and other assets</a:t>
            </a:r>
          </a:p>
          <a:p>
            <a:r>
              <a:rPr lang="en-US" dirty="0" smtClean="0"/>
              <a:t>Role of Client</a:t>
            </a:r>
          </a:p>
          <a:p>
            <a:pPr lvl="1"/>
            <a:r>
              <a:rPr lang="en-US" dirty="0" smtClean="0"/>
              <a:t>Rendering of view - Templating</a:t>
            </a:r>
          </a:p>
          <a:p>
            <a:pPr lvl="1"/>
            <a:r>
              <a:rPr lang="en-US" dirty="0" smtClean="0"/>
              <a:t>Routing</a:t>
            </a:r>
          </a:p>
          <a:p>
            <a:r>
              <a:rPr lang="en-US" dirty="0" smtClean="0"/>
              <a:t>Deep linking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 of a hyperlink that links to a specific, generally searchable or indexed, piece of web content on a </a:t>
            </a:r>
            <a:r>
              <a:rPr lang="en-US" dirty="0" smtClean="0"/>
              <a:t>website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example.com/path/page.html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for JavaScript Frameworks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– good for static documents</a:t>
            </a:r>
          </a:p>
          <a:p>
            <a:r>
              <a:rPr lang="en-US" dirty="0" smtClean="0"/>
              <a:t>Dynamic Apps – DOM manipulation and data updates</a:t>
            </a:r>
          </a:p>
          <a:p>
            <a:r>
              <a:rPr lang="en-US" dirty="0" smtClean="0"/>
              <a:t>Impedance mismatch</a:t>
            </a:r>
          </a:p>
          <a:p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A collection of reusable functions</a:t>
            </a:r>
          </a:p>
          <a:p>
            <a:pPr lvl="1"/>
            <a:r>
              <a:rPr lang="en-US" dirty="0" smtClean="0"/>
              <a:t>Your code is in charge, calls into the library when it sees fit</a:t>
            </a:r>
          </a:p>
          <a:p>
            <a:pPr lvl="1"/>
            <a:r>
              <a:rPr lang="en-US" dirty="0" smtClean="0"/>
              <a:t>E.g. jQuery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A particular implementation of a web application</a:t>
            </a:r>
          </a:p>
          <a:p>
            <a:pPr lvl="1"/>
            <a:r>
              <a:rPr lang="en-US" dirty="0" smtClean="0"/>
              <a:t>Provides generic functionality</a:t>
            </a:r>
          </a:p>
          <a:p>
            <a:pPr lvl="1"/>
            <a:r>
              <a:rPr lang="en-US" dirty="0" smtClean="0"/>
              <a:t>Your code fills in details</a:t>
            </a:r>
          </a:p>
          <a:p>
            <a:pPr lvl="1"/>
            <a:r>
              <a:rPr lang="en-US" dirty="0" smtClean="0"/>
              <a:t>Framework is in charge, it calls into your code, when it needs something</a:t>
            </a:r>
          </a:p>
          <a:p>
            <a:pPr lvl="1"/>
            <a:r>
              <a:rPr lang="en-US" dirty="0" smtClean="0"/>
              <a:t>E.g. </a:t>
            </a:r>
            <a:r>
              <a:rPr lang="en-US"/>
              <a:t>Backbone, </a:t>
            </a:r>
            <a:r>
              <a:rPr lang="en-US" smtClean="0"/>
              <a:t>Ember, Meteor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$location </a:t>
            </a:r>
            <a:r>
              <a:rPr lang="en-US" dirty="0"/>
              <a:t>service</a:t>
            </a:r>
          </a:p>
          <a:p>
            <a:pPr lvl="1"/>
            <a:r>
              <a:rPr lang="en-US" dirty="0"/>
              <a:t>Exposes the current URL in the browser address bar</a:t>
            </a:r>
          </a:p>
          <a:p>
            <a:pPr lvl="2"/>
            <a:r>
              <a:rPr lang="en-US" dirty="0"/>
              <a:t>Watch and observe the URL</a:t>
            </a:r>
          </a:p>
          <a:p>
            <a:pPr lvl="2"/>
            <a:r>
              <a:rPr lang="en-US" dirty="0"/>
              <a:t>Change the URL</a:t>
            </a:r>
          </a:p>
          <a:p>
            <a:pPr lvl="1"/>
            <a:r>
              <a:rPr lang="en-US" dirty="0"/>
              <a:t>Maintains synchronization between itself and the browser's URL when the user</a:t>
            </a:r>
          </a:p>
          <a:p>
            <a:pPr lvl="2"/>
            <a:r>
              <a:rPr lang="en-US" dirty="0"/>
              <a:t>Changes the address in the browser's address </a:t>
            </a:r>
            <a:r>
              <a:rPr lang="en-US" dirty="0" smtClean="0"/>
              <a:t>bar</a:t>
            </a:r>
            <a:endParaRPr lang="en-US" dirty="0"/>
          </a:p>
          <a:p>
            <a:pPr lvl="2"/>
            <a:r>
              <a:rPr lang="en-US" dirty="0"/>
              <a:t>Clicks the back or forward button in the </a:t>
            </a:r>
            <a:r>
              <a:rPr lang="en-US" dirty="0" smtClean="0"/>
              <a:t>browser</a:t>
            </a:r>
            <a:endParaRPr lang="en-US" dirty="0"/>
          </a:p>
          <a:p>
            <a:pPr lvl="2"/>
            <a:r>
              <a:rPr lang="en-US" dirty="0"/>
              <a:t>Clicks on a link in the </a:t>
            </a:r>
            <a:r>
              <a:rPr lang="en-US" dirty="0" smtClean="0"/>
              <a:t>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- </a:t>
            </a:r>
            <a:r>
              <a:rPr lang="en-US" dirty="0" err="1" smtClean="0"/>
              <a:t>ngRoute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Associate a template and a controller with a specific URL</a:t>
            </a:r>
          </a:p>
          <a:p>
            <a:r>
              <a:rPr lang="en-US" dirty="0" smtClean="0"/>
              <a:t>In SPA, hash portion of the URL is used</a:t>
            </a:r>
          </a:p>
          <a:p>
            <a:r>
              <a:rPr lang="en-US" dirty="0" err="1" smtClean="0"/>
              <a:t>ngRoute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Separate module: angular-route.js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2"/>
            <a:r>
              <a:rPr lang="en-US" dirty="0" err="1" smtClean="0"/>
              <a:t>angular.module</a:t>
            </a:r>
            <a:r>
              <a:rPr lang="en-US" dirty="0" smtClean="0"/>
              <a:t>(‘app-name', </a:t>
            </a:r>
            <a:r>
              <a:rPr lang="en-US" dirty="0"/>
              <a:t>['</a:t>
            </a:r>
            <a:r>
              <a:rPr lang="en-US" dirty="0" err="1"/>
              <a:t>ngRoute</a:t>
            </a:r>
            <a:r>
              <a:rPr lang="en-US" dirty="0" smtClean="0"/>
              <a:t>']);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endParaRPr lang="en-US" dirty="0" smtClean="0"/>
          </a:p>
          <a:p>
            <a:pPr lvl="2"/>
            <a:r>
              <a:rPr lang="en-US" dirty="0" smtClean="0"/>
              <a:t>Used for configuring routes</a:t>
            </a:r>
          </a:p>
          <a:p>
            <a:pPr lvl="2"/>
            <a:r>
              <a:rPr lang="en-US" dirty="0" smtClean="0"/>
              <a:t>Wires together controller, view template and the current URL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routeParams</a:t>
            </a:r>
            <a:endParaRPr lang="en-US" dirty="0" smtClean="0"/>
          </a:p>
          <a:p>
            <a:pPr lvl="2"/>
            <a:r>
              <a:rPr lang="en-US" dirty="0" smtClean="0"/>
              <a:t>Allows </a:t>
            </a:r>
            <a:r>
              <a:rPr lang="en-US" dirty="0"/>
              <a:t>you to retrieve the current set of route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err="1" smtClean="0"/>
              <a:t>ngView</a:t>
            </a:r>
            <a:r>
              <a:rPr lang="en-US" dirty="0" smtClean="0"/>
              <a:t> directive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Complements route</a:t>
            </a:r>
            <a:r>
              <a:rPr lang="en-US" dirty="0"/>
              <a:t> service by including the rendered template of the current route into the main layout </a:t>
            </a:r>
            <a:r>
              <a:rPr lang="en-US" dirty="0" smtClean="0"/>
              <a:t>file (index.html)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6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– UI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Only one view is allowed per page</a:t>
            </a:r>
          </a:p>
          <a:p>
            <a:pPr lvl="1"/>
            <a:r>
              <a:rPr lang="en-US" dirty="0" smtClean="0"/>
              <a:t>Views are tied to URL</a:t>
            </a:r>
          </a:p>
          <a:p>
            <a:r>
              <a:rPr lang="en-US" dirty="0" smtClean="0"/>
              <a:t>Introducing UI Router</a:t>
            </a:r>
          </a:p>
          <a:p>
            <a:pPr lvl="1"/>
            <a:r>
              <a:rPr lang="en-US" dirty="0" smtClean="0"/>
              <a:t>View are based on states instead of URL</a:t>
            </a:r>
          </a:p>
          <a:p>
            <a:pPr lvl="2"/>
            <a:r>
              <a:rPr lang="en-US" dirty="0" smtClean="0"/>
              <a:t>Can change parts of the application even if the URL does not change</a:t>
            </a:r>
          </a:p>
          <a:p>
            <a:pPr lvl="1"/>
            <a:r>
              <a:rPr lang="en-US" dirty="0" smtClean="0"/>
              <a:t>Multiple views</a:t>
            </a:r>
          </a:p>
          <a:p>
            <a:pPr lvl="1"/>
            <a:r>
              <a:rPr lang="en-US" dirty="0" smtClean="0"/>
              <a:t>Nested views</a:t>
            </a:r>
          </a:p>
          <a:p>
            <a:pPr lvl="1"/>
            <a:r>
              <a:rPr lang="en-US" dirty="0"/>
              <a:t>Download: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github.com/angular-ui/ui-router</a:t>
            </a:r>
            <a:endParaRPr lang="en-US" dirty="0" smtClean="0"/>
          </a:p>
          <a:p>
            <a:pPr lvl="1"/>
            <a:r>
              <a:rPr lang="en-US" dirty="0" smtClean="0"/>
              <a:t>Separate module: angular-ui-router.js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2"/>
            <a:r>
              <a:rPr lang="en-US" dirty="0" err="1"/>
              <a:t>angular.module</a:t>
            </a:r>
            <a:r>
              <a:rPr lang="en-US" dirty="0"/>
              <a:t>(</a:t>
            </a:r>
            <a:r>
              <a:rPr lang="en-US" dirty="0" smtClean="0"/>
              <a:t>'app-name', </a:t>
            </a:r>
            <a:r>
              <a:rPr lang="en-US" dirty="0"/>
              <a:t>['</a:t>
            </a:r>
            <a:r>
              <a:rPr lang="en-US" dirty="0" err="1"/>
              <a:t>ui.router</a:t>
            </a:r>
            <a:r>
              <a:rPr lang="en-US" dirty="0" smtClean="0"/>
              <a:t>']);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– UI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 smtClean="0"/>
              <a:t>stateProvider</a:t>
            </a:r>
            <a:endParaRPr lang="en-US" dirty="0" smtClean="0"/>
          </a:p>
          <a:p>
            <a:pPr lvl="1"/>
            <a:r>
              <a:rPr lang="en-US" dirty="0" smtClean="0"/>
              <a:t>Manages state definitions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stateParams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that will have one key per </a:t>
            </a:r>
            <a:r>
              <a:rPr lang="en-US" dirty="0" smtClean="0"/>
              <a:t>URL parameter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perfect way to provide your </a:t>
            </a:r>
            <a:r>
              <a:rPr lang="en-US" dirty="0" smtClean="0"/>
              <a:t>controller </a:t>
            </a:r>
            <a:r>
              <a:rPr lang="en-US" dirty="0"/>
              <a:t>with the individual parts of the </a:t>
            </a:r>
            <a:r>
              <a:rPr lang="en-US"/>
              <a:t>navigated </a:t>
            </a:r>
            <a:r>
              <a:rPr lang="en-US" smtClean="0"/>
              <a:t>URL</a:t>
            </a:r>
            <a:endParaRPr lang="en-US" dirty="0" smtClean="0"/>
          </a:p>
          <a:p>
            <a:r>
              <a:rPr lang="en-US" dirty="0" err="1" smtClean="0"/>
              <a:t>ui-sref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/>
              <a:t>Equivalent to </a:t>
            </a:r>
            <a:r>
              <a:rPr lang="en-US" dirty="0" err="1"/>
              <a:t>href</a:t>
            </a:r>
            <a:r>
              <a:rPr lang="en-US" dirty="0"/>
              <a:t> or ng-</a:t>
            </a:r>
            <a:r>
              <a:rPr lang="en-US" dirty="0" err="1"/>
              <a:t>href</a:t>
            </a:r>
            <a:r>
              <a:rPr lang="en-US" dirty="0"/>
              <a:t> in &lt;a /&gt; elements except the target value is a state </a:t>
            </a:r>
            <a:r>
              <a:rPr lang="en-US" dirty="0" smtClean="0"/>
              <a:t>name</a:t>
            </a:r>
          </a:p>
          <a:p>
            <a:r>
              <a:rPr lang="en-US" dirty="0" err="1" smtClean="0"/>
              <a:t>ui</a:t>
            </a:r>
            <a:r>
              <a:rPr lang="en-US" dirty="0" smtClean="0"/>
              <a:t>-view directive</a:t>
            </a:r>
          </a:p>
          <a:p>
            <a:pPr lvl="1"/>
            <a:r>
              <a:rPr lang="en-US" dirty="0"/>
              <a:t>Renders views defined in the current </a:t>
            </a:r>
            <a:r>
              <a:rPr lang="en-US" dirty="0" smtClean="0"/>
              <a:t>state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 are not stand-alone</a:t>
            </a:r>
          </a:p>
          <a:p>
            <a:r>
              <a:rPr lang="en-US" dirty="0" smtClean="0"/>
              <a:t>Network operations cause unexpected delays</a:t>
            </a:r>
          </a:p>
          <a:p>
            <a:r>
              <a:rPr lang="en-US" dirty="0" smtClean="0"/>
              <a:t>Data is not instantly available</a:t>
            </a:r>
          </a:p>
          <a:p>
            <a:r>
              <a:rPr lang="en-US" dirty="0" smtClean="0"/>
              <a:t>HTTP – A client-server communication protocol</a:t>
            </a:r>
          </a:p>
          <a:p>
            <a:r>
              <a:rPr lang="en-US" dirty="0" smtClean="0"/>
              <a:t>HTTP response format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JSON</a:t>
            </a:r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Lightweight data interchange format</a:t>
            </a:r>
          </a:p>
          <a:p>
            <a:pPr lvl="1"/>
            <a:r>
              <a:rPr lang="en-US" dirty="0" smtClean="0"/>
              <a:t>Language independent</a:t>
            </a:r>
          </a:p>
          <a:p>
            <a:pPr lvl="1"/>
            <a:r>
              <a:rPr lang="en-US" dirty="0" smtClean="0"/>
              <a:t>Self-describing, easy to understand</a:t>
            </a:r>
          </a:p>
          <a:p>
            <a:pPr lvl="1"/>
            <a:r>
              <a:rPr lang="en-US" dirty="0" smtClean="0"/>
              <a:t>Data is structured as a collection of name-value 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Angular service to communicate with remote servers using HTTP protocol</a:t>
            </a:r>
          </a:p>
          <a:p>
            <a:r>
              <a:rPr lang="en-US" dirty="0" smtClean="0"/>
              <a:t>Uses browser’s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Asynchronous in nature</a:t>
            </a:r>
          </a:p>
          <a:p>
            <a:r>
              <a:rPr lang="en-US" dirty="0" smtClean="0"/>
              <a:t>Based on promise API exposed by $q service</a:t>
            </a:r>
          </a:p>
          <a:p>
            <a:r>
              <a:rPr lang="en-US" dirty="0" smtClean="0"/>
              <a:t>Returns a promise</a:t>
            </a:r>
          </a:p>
          <a:p>
            <a:endParaRPr lang="en-US" dirty="0"/>
          </a:p>
          <a:p>
            <a:r>
              <a:rPr lang="en-US" dirty="0" smtClean="0"/>
              <a:t>Usage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463534"/>
            <a:ext cx="662940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$http( { method: ‘GET’, url: ‘http://server/api’ }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.then(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function(response) {   // success   },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function(error) {   // error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Shortcut methods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http.get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http.post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http.put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http.delete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Response</a:t>
            </a:r>
          </a:p>
          <a:p>
            <a:pPr lvl="1"/>
            <a:r>
              <a:rPr lang="en-US" dirty="0" err="1" smtClean="0"/>
              <a:t>response.data</a:t>
            </a:r>
            <a:r>
              <a:rPr lang="en-US" dirty="0" smtClean="0"/>
              <a:t> – string / object containing the body of the message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esponse.status</a:t>
            </a:r>
            <a:r>
              <a:rPr lang="en-US" dirty="0" smtClean="0"/>
              <a:t> – HTTP status code</a:t>
            </a:r>
          </a:p>
          <a:p>
            <a:pPr lvl="1"/>
            <a:r>
              <a:rPr lang="en-US" dirty="0" err="1" smtClean="0"/>
              <a:t>response.headers</a:t>
            </a:r>
            <a:r>
              <a:rPr lang="en-US" dirty="0" smtClean="0"/>
              <a:t> – HTTP response header information</a:t>
            </a:r>
          </a:p>
          <a:p>
            <a:pPr lvl="1"/>
            <a:r>
              <a:rPr lang="en-US" dirty="0" err="1" smtClean="0"/>
              <a:t>response.statusText</a:t>
            </a:r>
            <a:r>
              <a:rPr lang="en-US" dirty="0" smtClean="0"/>
              <a:t> – HTTP status text of the response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higher level abstraction than $http</a:t>
            </a:r>
          </a:p>
          <a:p>
            <a:r>
              <a:rPr lang="en-US" dirty="0" smtClean="0"/>
              <a:t>Useful for interacting with a RESTful API server</a:t>
            </a:r>
          </a:p>
          <a:p>
            <a:r>
              <a:rPr lang="en-US" dirty="0" smtClean="0"/>
              <a:t>Wrapper around a REST API to perform CRUD operations</a:t>
            </a:r>
          </a:p>
          <a:p>
            <a:r>
              <a:rPr lang="en-US" dirty="0" smtClean="0"/>
              <a:t>Not part of Angular core</a:t>
            </a:r>
          </a:p>
          <a:p>
            <a:r>
              <a:rPr lang="en-US" dirty="0" smtClean="0"/>
              <a:t>Separate module: angular-resource.js</a:t>
            </a:r>
          </a:p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err="1" smtClean="0"/>
              <a:t>angular.module</a:t>
            </a:r>
            <a:r>
              <a:rPr lang="en-US" dirty="0" smtClean="0"/>
              <a:t>(‘app-name’, [‘</a:t>
            </a:r>
            <a:r>
              <a:rPr lang="en-US" dirty="0" err="1" smtClean="0"/>
              <a:t>ngResource</a:t>
            </a:r>
            <a:r>
              <a:rPr lang="en-US" dirty="0" smtClean="0"/>
              <a:t>’]);</a:t>
            </a:r>
          </a:p>
          <a:p>
            <a:r>
              <a:rPr lang="en-US" dirty="0" smtClean="0"/>
              <a:t>Usage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813518"/>
            <a:ext cx="66294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resource('http://localhost:3000/movies/:id',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id: '@id'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 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method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'PUT' }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$resource Methods</a:t>
            </a:r>
          </a:p>
          <a:p>
            <a:pPr lvl="1"/>
            <a:r>
              <a:rPr lang="en-US" dirty="0" smtClean="0"/>
              <a:t>.query()</a:t>
            </a:r>
          </a:p>
          <a:p>
            <a:pPr lvl="1"/>
            <a:r>
              <a:rPr lang="en-US" dirty="0" smtClean="0"/>
              <a:t>.get()</a:t>
            </a:r>
          </a:p>
          <a:p>
            <a:pPr lvl="1"/>
            <a:r>
              <a:rPr lang="en-US" dirty="0" smtClean="0"/>
              <a:t>.save()</a:t>
            </a:r>
          </a:p>
          <a:p>
            <a:pPr lvl="1"/>
            <a:r>
              <a:rPr lang="en-US" dirty="0" smtClean="0"/>
              <a:t>.remove()</a:t>
            </a:r>
          </a:p>
          <a:p>
            <a:pPr lvl="1"/>
            <a:r>
              <a:rPr lang="en-US" dirty="0" smtClean="0"/>
              <a:t>.delete()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Directive?</a:t>
            </a:r>
          </a:p>
          <a:p>
            <a:pPr lvl="1"/>
            <a:r>
              <a:rPr lang="en-US" dirty="0" smtClean="0"/>
              <a:t>Markers on a DOM element that tell </a:t>
            </a:r>
            <a:r>
              <a:rPr lang="en-US" dirty="0" err="1" smtClean="0"/>
              <a:t>Angular’s</a:t>
            </a:r>
            <a:r>
              <a:rPr lang="en-US" dirty="0" smtClean="0"/>
              <a:t> HTML compiler to attach a specified behavior to that DOM element</a:t>
            </a:r>
          </a:p>
          <a:p>
            <a:pPr lvl="1"/>
            <a:r>
              <a:rPr lang="en-US" dirty="0" smtClean="0"/>
              <a:t>Teaches HTML new tricks</a:t>
            </a:r>
          </a:p>
          <a:p>
            <a:pPr lvl="1"/>
            <a:r>
              <a:rPr lang="en-US" dirty="0" smtClean="0"/>
              <a:t>Makes HTML more expressive</a:t>
            </a:r>
          </a:p>
          <a:p>
            <a:r>
              <a:rPr lang="en-US" dirty="0" smtClean="0"/>
              <a:t>What can a directive do? Some examples</a:t>
            </a:r>
          </a:p>
          <a:p>
            <a:pPr lvl="1"/>
            <a:r>
              <a:rPr lang="en-US" dirty="0" smtClean="0"/>
              <a:t>Manipulate the DOM</a:t>
            </a:r>
          </a:p>
          <a:p>
            <a:pPr lvl="1"/>
            <a:r>
              <a:rPr lang="en-US" dirty="0" smtClean="0"/>
              <a:t>Iterate through data</a:t>
            </a:r>
          </a:p>
          <a:p>
            <a:pPr lvl="1"/>
            <a:r>
              <a:rPr lang="en-US" dirty="0" smtClean="0"/>
              <a:t>Handle Events</a:t>
            </a:r>
          </a:p>
          <a:p>
            <a:pPr lvl="1"/>
            <a:r>
              <a:rPr lang="en-US" dirty="0" smtClean="0"/>
              <a:t>Modify CSS</a:t>
            </a:r>
          </a:p>
          <a:p>
            <a:pPr lvl="1"/>
            <a:r>
              <a:rPr lang="en-US" dirty="0" smtClean="0"/>
              <a:t>Validate data</a:t>
            </a:r>
          </a:p>
          <a:p>
            <a:pPr lvl="1"/>
            <a:r>
              <a:rPr lang="en-US" dirty="0" smtClean="0"/>
              <a:t>Data binding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smtClean="0"/>
              <a:t>Need for JavaScript Frameworks</a:t>
            </a:r>
            <a:endParaRPr lang="en-US" sz="4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Abstracts complexities of development</a:t>
            </a:r>
          </a:p>
          <a:p>
            <a:pPr lvl="1"/>
            <a:r>
              <a:rPr lang="en-US" dirty="0" smtClean="0"/>
              <a:t>Increases developer productivity</a:t>
            </a:r>
          </a:p>
          <a:p>
            <a:pPr lvl="1"/>
            <a:r>
              <a:rPr lang="en-US" dirty="0" smtClean="0"/>
              <a:t>Requires less in-depth expertise</a:t>
            </a:r>
          </a:p>
          <a:p>
            <a:pPr lvl="1"/>
            <a:r>
              <a:rPr lang="en-US" dirty="0" smtClean="0"/>
              <a:t>Moving the application code forward in the stack</a:t>
            </a:r>
          </a:p>
          <a:p>
            <a:pPr lvl="2"/>
            <a:r>
              <a:rPr lang="en-US" dirty="0" smtClean="0"/>
              <a:t>Reduces server load, thus reducing cost</a:t>
            </a:r>
          </a:p>
          <a:p>
            <a:pPr lvl="2"/>
            <a:r>
              <a:rPr lang="en-US" dirty="0" smtClean="0"/>
              <a:t>Crowd-sourcing of computational power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2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Directives</a:t>
            </a:r>
          </a:p>
          <a:p>
            <a:pPr lvl="1"/>
            <a:r>
              <a:rPr lang="en-US" dirty="0" smtClean="0"/>
              <a:t>UI Bootstrap</a:t>
            </a:r>
          </a:p>
          <a:p>
            <a:pPr lvl="1"/>
            <a:r>
              <a:rPr lang="en-US" dirty="0" err="1" smtClean="0"/>
              <a:t>AngularStrap</a:t>
            </a:r>
            <a:endParaRPr lang="en-US" dirty="0" smtClean="0"/>
          </a:p>
          <a:p>
            <a:pPr lvl="1"/>
            <a:r>
              <a:rPr lang="en-US" dirty="0" smtClean="0"/>
              <a:t>Angular UI Grid</a:t>
            </a:r>
          </a:p>
          <a:p>
            <a:pPr lvl="1"/>
            <a:r>
              <a:rPr lang="en-US" dirty="0" smtClean="0"/>
              <a:t>Angular Translate</a:t>
            </a:r>
          </a:p>
          <a:p>
            <a:r>
              <a:rPr lang="en-US" dirty="0" smtClean="0"/>
              <a:t>Directive Types</a:t>
            </a:r>
          </a:p>
          <a:p>
            <a:pPr lvl="1"/>
            <a:r>
              <a:rPr lang="en-US" dirty="0" smtClean="0"/>
              <a:t>Attribute directives</a:t>
            </a:r>
          </a:p>
          <a:p>
            <a:pPr lvl="2"/>
            <a:r>
              <a:rPr lang="en-US" dirty="0" smtClean="0"/>
              <a:t>&lt;div my-</a:t>
            </a:r>
            <a:r>
              <a:rPr lang="en-US" dirty="0" err="1" smtClean="0"/>
              <a:t>dir</a:t>
            </a:r>
            <a:r>
              <a:rPr lang="en-US" dirty="0" smtClean="0"/>
              <a:t>=“value”&gt;&lt;/div&gt;</a:t>
            </a:r>
          </a:p>
          <a:p>
            <a:pPr lvl="1"/>
            <a:r>
              <a:rPr lang="en-US" dirty="0" smtClean="0"/>
              <a:t>Element directives</a:t>
            </a:r>
          </a:p>
          <a:p>
            <a:pPr lvl="2"/>
            <a:r>
              <a:rPr lang="en-US" dirty="0" smtClean="0"/>
              <a:t>&lt;my-</a:t>
            </a:r>
            <a:r>
              <a:rPr lang="en-US" dirty="0" err="1" smtClean="0"/>
              <a:t>dir</a:t>
            </a:r>
            <a:r>
              <a:rPr lang="en-US" dirty="0" smtClean="0"/>
              <a:t>&gt;&lt;/my-</a:t>
            </a:r>
            <a:r>
              <a:rPr lang="en-US" dirty="0" err="1" smtClean="0"/>
              <a:t>dir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CSS class directives</a:t>
            </a:r>
          </a:p>
          <a:p>
            <a:pPr lvl="2"/>
            <a:r>
              <a:rPr lang="en-US" dirty="0" smtClean="0"/>
              <a:t>&lt;div class=“my-</a:t>
            </a:r>
            <a:r>
              <a:rPr lang="en-US" dirty="0" err="1" smtClean="0"/>
              <a:t>dir</a:t>
            </a:r>
            <a:r>
              <a:rPr lang="en-US" dirty="0" smtClean="0"/>
              <a:t>: value;”&gt;&lt;div&gt;</a:t>
            </a:r>
          </a:p>
          <a:p>
            <a:pPr lvl="1"/>
            <a:r>
              <a:rPr lang="en-US" dirty="0" smtClean="0"/>
              <a:t>Comment directives</a:t>
            </a:r>
          </a:p>
          <a:p>
            <a:pPr lvl="2"/>
            <a:r>
              <a:rPr lang="en-US" dirty="0" smtClean="0"/>
              <a:t>&lt;!-- directive: my-</a:t>
            </a:r>
            <a:r>
              <a:rPr lang="en-US" dirty="0" err="1" smtClean="0"/>
              <a:t>dir</a:t>
            </a:r>
            <a:r>
              <a:rPr lang="en-US" dirty="0" smtClean="0"/>
              <a:t> value --&gt;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 Building Blocks</a:t>
            </a:r>
          </a:p>
          <a:p>
            <a:pPr lvl="1"/>
            <a:r>
              <a:rPr lang="en-US" dirty="0" smtClean="0"/>
              <a:t>$compile</a:t>
            </a:r>
          </a:p>
          <a:p>
            <a:pPr lvl="1"/>
            <a:r>
              <a:rPr lang="en-US" dirty="0" smtClean="0"/>
              <a:t>Directive Definition Object (DDO)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Scope</a:t>
            </a:r>
          </a:p>
          <a:p>
            <a:r>
              <a:rPr lang="en-US" dirty="0" smtClean="0"/>
              <a:t>Features of DDO</a:t>
            </a:r>
          </a:p>
          <a:p>
            <a:pPr lvl="1"/>
            <a:r>
              <a:rPr lang="en-US" dirty="0" smtClean="0"/>
              <a:t>Defines the template for the directive</a:t>
            </a:r>
          </a:p>
          <a:p>
            <a:pPr lvl="1"/>
            <a:r>
              <a:rPr lang="en-US" dirty="0" smtClean="0"/>
              <a:t>Can include DOM manipulation code</a:t>
            </a:r>
          </a:p>
          <a:p>
            <a:pPr lvl="1"/>
            <a:r>
              <a:rPr lang="en-US" dirty="0" smtClean="0"/>
              <a:t>Can define a controller for the directive</a:t>
            </a:r>
          </a:p>
          <a:p>
            <a:pPr lvl="1"/>
            <a:r>
              <a:rPr lang="en-US" dirty="0" smtClean="0"/>
              <a:t>Controls the directive’s scope</a:t>
            </a:r>
          </a:p>
          <a:p>
            <a:pPr lvl="1"/>
            <a:r>
              <a:rPr lang="en-US" dirty="0" smtClean="0"/>
              <a:t>Defines how the directive can be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617655"/>
            <a:ext cx="70104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.directive('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myDirective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restrict: 'EA',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scope: {},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template: '&lt;div&gt;{{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}}&lt;/div&gt;',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controller: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MyController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link: function(scope, element,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53110"/>
              </p:ext>
            </p:extLst>
          </p:nvPr>
        </p:nvGraphicFramePr>
        <p:xfrm>
          <a:off x="690349" y="1600200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Key DDO Properties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templateUrl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45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Scope</a:t>
            </a:r>
          </a:p>
          <a:p>
            <a:r>
              <a:rPr lang="en-US" dirty="0" smtClean="0"/>
              <a:t>Isolate Scope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integrated ecosystem that covers all of the concerns in building web apps</a:t>
            </a:r>
          </a:p>
          <a:p>
            <a:r>
              <a:rPr lang="en-US" dirty="0" smtClean="0"/>
              <a:t>Better performance, 5x faster than Angular 1.x</a:t>
            </a:r>
          </a:p>
          <a:p>
            <a:r>
              <a:rPr lang="en-US" dirty="0" smtClean="0"/>
              <a:t>Component based UI, controllers and directives are eliminated</a:t>
            </a:r>
          </a:p>
          <a:p>
            <a:r>
              <a:rPr lang="en-US" dirty="0" smtClean="0"/>
              <a:t>Uses Microsoft </a:t>
            </a:r>
            <a:r>
              <a:rPr lang="en-US" dirty="0" err="1" smtClean="0"/>
              <a:t>TypeScript</a:t>
            </a:r>
            <a:r>
              <a:rPr lang="en-US" dirty="0" smtClean="0"/>
              <a:t> as main programming language</a:t>
            </a:r>
          </a:p>
          <a:p>
            <a:r>
              <a:rPr lang="en-US" dirty="0" smtClean="0"/>
              <a:t>Meets ES6 specification</a:t>
            </a:r>
          </a:p>
          <a:p>
            <a:r>
              <a:rPr lang="en-US" dirty="0" smtClean="0"/>
              <a:t>Built for mobile, greatly simplifies app development on all mobile platforms</a:t>
            </a:r>
          </a:p>
          <a:p>
            <a:r>
              <a:rPr lang="en-US" dirty="0" smtClean="0"/>
              <a:t>Allows reuse of components across multiple platforms</a:t>
            </a:r>
          </a:p>
          <a:p>
            <a:r>
              <a:rPr lang="en-US" dirty="0" smtClean="0"/>
              <a:t>Controllers are replaced with Components</a:t>
            </a:r>
          </a:p>
          <a:p>
            <a:r>
              <a:rPr lang="en-US" dirty="0" smtClean="0"/>
              <a:t>$scope has been removed</a:t>
            </a:r>
          </a:p>
          <a:p>
            <a:r>
              <a:rPr lang="en-US" dirty="0" smtClean="0"/>
              <a:t>Directly uses valid HTML element properties and events. Built-in directives (ng-</a:t>
            </a:r>
            <a:r>
              <a:rPr lang="en-US" dirty="0" err="1" smtClean="0"/>
              <a:t>src</a:t>
            </a:r>
            <a:r>
              <a:rPr lang="en-US" dirty="0" smtClean="0"/>
              <a:t>, ng-show, ng-hide, etc.) of Angular 1.x are no more available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Architecture Overview</a:t>
            </a:r>
          </a:p>
          <a:p>
            <a:pPr lvl="1"/>
            <a:r>
              <a:rPr lang="en-US" dirty="0" smtClean="0"/>
              <a:t>Check Angular 2 web site – </a:t>
            </a:r>
            <a:r>
              <a:rPr lang="en-US" dirty="0" smtClean="0">
                <a:hlinkClick r:id="rId2"/>
              </a:rPr>
              <a:t>Architecture Overview</a:t>
            </a:r>
            <a:endParaRPr lang="en-US" dirty="0" smtClean="0"/>
          </a:p>
          <a:p>
            <a:pPr lvl="1"/>
            <a:r>
              <a:rPr lang="en-US" dirty="0" smtClean="0"/>
              <a:t>URL </a:t>
            </a:r>
          </a:p>
          <a:p>
            <a:pPr lvl="2"/>
            <a:r>
              <a:rPr lang="en-US" dirty="0" smtClean="0"/>
              <a:t>https</a:t>
            </a:r>
            <a:r>
              <a:rPr lang="en-US" dirty="0"/>
              <a:t>://angular.io/docs/ts/latest/guide/architecture.html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4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Page Refresh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2057400"/>
            <a:ext cx="381000" cy="4114800"/>
          </a:xfrm>
          <a:prstGeom prst="roundRect">
            <a:avLst>
              <a:gd name="adj" fmla="val 4230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10200" y="2057400"/>
            <a:ext cx="357554" cy="4114800"/>
          </a:xfrm>
          <a:prstGeom prst="roundRect">
            <a:avLst>
              <a:gd name="adj" fmla="val 4230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524000" y="2743200"/>
            <a:ext cx="3886200" cy="141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24000" y="33528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24000" y="48006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54102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6977" y="16060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Web Browser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" y="16060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Web Server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2404646"/>
            <a:ext cx="36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URL Request to server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3014246"/>
            <a:ext cx="36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 with Web page &amp; </a:t>
            </a:r>
            <a:r>
              <a:rPr lang="en-US" sz="1600" dirty="0"/>
              <a:t>A</a:t>
            </a:r>
            <a:r>
              <a:rPr lang="en-US" sz="1600" dirty="0" smtClean="0"/>
              <a:t>ssets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462046"/>
            <a:ext cx="36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clicks on link, new Request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071646"/>
            <a:ext cx="36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 with Web page &amp; Assets</a:t>
            </a:r>
            <a:endParaRPr lang="en-US" sz="1600" dirty="0"/>
          </a:p>
        </p:txBody>
      </p:sp>
      <p:sp>
        <p:nvSpPr>
          <p:cNvPr id="30" name="Folded Corner 29"/>
          <p:cNvSpPr/>
          <p:nvPr/>
        </p:nvSpPr>
        <p:spPr>
          <a:xfrm>
            <a:off x="5981700" y="2743200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lded Corner 30"/>
          <p:cNvSpPr/>
          <p:nvPr/>
        </p:nvSpPr>
        <p:spPr>
          <a:xfrm>
            <a:off x="6743700" y="2744615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05500" y="24662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2466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7400" y="33528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Browser loads up entire web page</a:t>
            </a:r>
            <a:endParaRPr lang="en-US" sz="1400" dirty="0"/>
          </a:p>
        </p:txBody>
      </p:sp>
      <p:sp>
        <p:nvSpPr>
          <p:cNvPr id="37" name="Folded Corner 36"/>
          <p:cNvSpPr/>
          <p:nvPr/>
        </p:nvSpPr>
        <p:spPr>
          <a:xfrm>
            <a:off x="5981700" y="4787780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ded Corner 37"/>
          <p:cNvSpPr/>
          <p:nvPr/>
        </p:nvSpPr>
        <p:spPr>
          <a:xfrm>
            <a:off x="6743700" y="4789195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05500" y="45236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553200" y="4523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7400" y="5391745"/>
            <a:ext cx="1524000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Browser loads up entire web 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2009 by 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endParaRPr lang="en-US" dirty="0" smtClean="0"/>
          </a:p>
          <a:p>
            <a:r>
              <a:rPr lang="en-US" dirty="0" smtClean="0"/>
              <a:t>Structural framework for dynamic web apps</a:t>
            </a:r>
          </a:p>
          <a:p>
            <a:r>
              <a:rPr lang="en-US" dirty="0" smtClean="0"/>
              <a:t>Front-end SPA, RIA framework</a:t>
            </a:r>
          </a:p>
          <a:p>
            <a:r>
              <a:rPr lang="en-US" dirty="0" smtClean="0"/>
              <a:t>Uses HTML as the template language</a:t>
            </a:r>
          </a:p>
          <a:p>
            <a:r>
              <a:rPr lang="en-US" dirty="0" smtClean="0"/>
              <a:t>Lets you extend HTML’s syntax</a:t>
            </a:r>
          </a:p>
          <a:p>
            <a:r>
              <a:rPr lang="en-US" dirty="0" smtClean="0"/>
              <a:t>Declarative programming</a:t>
            </a:r>
          </a:p>
          <a:p>
            <a:r>
              <a:rPr lang="en-US" dirty="0" smtClean="0"/>
              <a:t>Not every app is a good fit for Angular</a:t>
            </a:r>
          </a:p>
          <a:p>
            <a:pPr lvl="1"/>
            <a:r>
              <a:rPr lang="en-US" dirty="0" smtClean="0"/>
              <a:t>Best suited for building CRUD applications</a:t>
            </a:r>
          </a:p>
          <a:p>
            <a:pPr lvl="1"/>
            <a:r>
              <a:rPr lang="en-US" dirty="0" smtClean="0"/>
              <a:t>Games and GUI editors – not a good fit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you organize your JavaScript code</a:t>
            </a:r>
          </a:p>
          <a:p>
            <a:r>
              <a:rPr lang="en-US" dirty="0" smtClean="0"/>
              <a:t>Helps create responsive web apps</a:t>
            </a:r>
          </a:p>
          <a:p>
            <a:r>
              <a:rPr lang="en-US" dirty="0" smtClean="0"/>
              <a:t>Data Binding and Dependency Injection eliminates much of the manual code</a:t>
            </a:r>
          </a:p>
          <a:p>
            <a:r>
              <a:rPr lang="en-US" dirty="0" smtClean="0"/>
              <a:t>Decouple DOM manipulation from app logic</a:t>
            </a:r>
          </a:p>
          <a:p>
            <a:pPr lvl="1"/>
            <a:r>
              <a:rPr lang="en-US" dirty="0" smtClean="0"/>
              <a:t>Improves testability</a:t>
            </a:r>
          </a:p>
          <a:p>
            <a:r>
              <a:rPr lang="en-US" dirty="0" smtClean="0"/>
              <a:t>Decouple client side of an app from the server side</a:t>
            </a:r>
          </a:p>
          <a:p>
            <a:pPr lvl="1"/>
            <a:r>
              <a:rPr lang="en-US" dirty="0" smtClean="0"/>
              <a:t>Allows reuse</a:t>
            </a:r>
          </a:p>
          <a:p>
            <a:pPr lvl="1"/>
            <a:r>
              <a:rPr lang="en-US" dirty="0" smtClean="0"/>
              <a:t>Allows parallel development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 using Angular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43000" y="2057400"/>
            <a:ext cx="381000" cy="4114800"/>
          </a:xfrm>
          <a:prstGeom prst="roundRect">
            <a:avLst>
              <a:gd name="adj" fmla="val 4230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10200" y="2057400"/>
            <a:ext cx="357554" cy="4114800"/>
          </a:xfrm>
          <a:prstGeom prst="roundRect">
            <a:avLst>
              <a:gd name="adj" fmla="val 42308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524000" y="2743200"/>
            <a:ext cx="3886200" cy="141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24000" y="33528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24000" y="48006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24000" y="5410200"/>
            <a:ext cx="38862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6977" y="16060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Web Browser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" y="16060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Web Server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2404646"/>
            <a:ext cx="36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URL Request to server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76400" y="3014246"/>
            <a:ext cx="3631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 with Web page &amp; </a:t>
            </a:r>
            <a:r>
              <a:rPr lang="en-US" sz="1600" dirty="0"/>
              <a:t>A</a:t>
            </a:r>
            <a:r>
              <a:rPr lang="en-US" sz="1600" dirty="0" smtClean="0"/>
              <a:t>ssets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4462046"/>
            <a:ext cx="36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clicks on link, new Request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071646"/>
            <a:ext cx="36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Response with JSON Data</a:t>
            </a:r>
            <a:endParaRPr lang="en-US" sz="1600" dirty="0"/>
          </a:p>
        </p:txBody>
      </p:sp>
      <p:sp>
        <p:nvSpPr>
          <p:cNvPr id="30" name="Folded Corner 29"/>
          <p:cNvSpPr/>
          <p:nvPr/>
        </p:nvSpPr>
        <p:spPr>
          <a:xfrm>
            <a:off x="5981700" y="2743200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lded Corner 30"/>
          <p:cNvSpPr/>
          <p:nvPr/>
        </p:nvSpPr>
        <p:spPr>
          <a:xfrm>
            <a:off x="6743700" y="2744615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05500" y="24662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HTML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24662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JavaScript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867400" y="33528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Browser loads up entire web page</a:t>
            </a:r>
            <a:endParaRPr lang="en-US" sz="1400" dirty="0"/>
          </a:p>
        </p:txBody>
      </p:sp>
      <p:sp>
        <p:nvSpPr>
          <p:cNvPr id="37" name="Folded Corner 36"/>
          <p:cNvSpPr/>
          <p:nvPr/>
        </p:nvSpPr>
        <p:spPr>
          <a:xfrm>
            <a:off x="6400800" y="4787780"/>
            <a:ext cx="457200" cy="609600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324600" y="45236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7400" y="5391745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is loaded into existing page</a:t>
            </a:r>
            <a:endParaRPr lang="en-US" sz="1400" dirty="0"/>
          </a:p>
        </p:txBody>
      </p:sp>
      <p:cxnSp>
        <p:nvCxnSpPr>
          <p:cNvPr id="47" name="Curved Connector 46"/>
          <p:cNvCxnSpPr/>
          <p:nvPr/>
        </p:nvCxnSpPr>
        <p:spPr>
          <a:xfrm flipV="1">
            <a:off x="7029450" y="3049415"/>
            <a:ext cx="342900" cy="2043165"/>
          </a:xfrm>
          <a:prstGeom prst="curvedConnector3">
            <a:avLst>
              <a:gd name="adj1" fmla="val 282090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Angular fit?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7433887" cy="3048112"/>
          </a:xfrm>
          <a:ln w="63500" cap="rnd" cmpd="thinThick"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October 24,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30561</TotalTime>
  <Words>2296</Words>
  <Application>Microsoft Office PowerPoint</Application>
  <PresentationFormat>On-screen Show (4:3)</PresentationFormat>
  <Paragraphs>1017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Angular Bootcamp</vt:lpstr>
      <vt:lpstr>Agenda</vt:lpstr>
      <vt:lpstr>Need for JavaScript Frameworks</vt:lpstr>
      <vt:lpstr>Need for JavaScript Frameworks</vt:lpstr>
      <vt:lpstr>Traditional Page Refresh</vt:lpstr>
      <vt:lpstr>Introducing Angular</vt:lpstr>
      <vt:lpstr>Angular - Advantages</vt:lpstr>
      <vt:lpstr>Responsive Page using Angular</vt:lpstr>
      <vt:lpstr>Where does Angular fit?</vt:lpstr>
      <vt:lpstr>API Driven Approach</vt:lpstr>
      <vt:lpstr>Angular Vocabulary</vt:lpstr>
      <vt:lpstr>Angular Building Blocks</vt:lpstr>
      <vt:lpstr>Getting Started</vt:lpstr>
      <vt:lpstr>Directives</vt:lpstr>
      <vt:lpstr>Directives</vt:lpstr>
      <vt:lpstr>Expressions, Data Binding</vt:lpstr>
      <vt:lpstr>Data Binding</vt:lpstr>
      <vt:lpstr>MVC / MVVM</vt:lpstr>
      <vt:lpstr>Module</vt:lpstr>
      <vt:lpstr>Controller</vt:lpstr>
      <vt:lpstr>Filter</vt:lpstr>
      <vt:lpstr>Scope</vt:lpstr>
      <vt:lpstr>Forms</vt:lpstr>
      <vt:lpstr>Dependency Injection (DI)</vt:lpstr>
      <vt:lpstr>Angular and DI</vt:lpstr>
      <vt:lpstr>Service</vt:lpstr>
      <vt:lpstr>Angular Template</vt:lpstr>
      <vt:lpstr>SPA</vt:lpstr>
      <vt:lpstr>SPA</vt:lpstr>
      <vt:lpstr>SPA</vt:lpstr>
      <vt:lpstr>Routing - ngRoute</vt:lpstr>
      <vt:lpstr>Routing – UI Router</vt:lpstr>
      <vt:lpstr>Routing – UI Router</vt:lpstr>
      <vt:lpstr>Client Server Communication</vt:lpstr>
      <vt:lpstr>$http</vt:lpstr>
      <vt:lpstr>$http</vt:lpstr>
      <vt:lpstr>$resource</vt:lpstr>
      <vt:lpstr>$resource</vt:lpstr>
      <vt:lpstr>Custom Directives</vt:lpstr>
      <vt:lpstr>Custom Directives</vt:lpstr>
      <vt:lpstr>Custom Directives</vt:lpstr>
      <vt:lpstr>Custom Directives</vt:lpstr>
      <vt:lpstr>Custom Directives</vt:lpstr>
      <vt:lpstr>Angular 2</vt:lpstr>
      <vt:lpstr>Angular 2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Bootcamp</dc:title>
  <dc:creator>Naveen Pete</dc:creator>
  <cp:lastModifiedBy>naveen.pete</cp:lastModifiedBy>
  <cp:revision>150</cp:revision>
  <dcterms:created xsi:type="dcterms:W3CDTF">2016-09-27T16:47:49Z</dcterms:created>
  <dcterms:modified xsi:type="dcterms:W3CDTF">2016-10-24T13:12:40Z</dcterms:modified>
</cp:coreProperties>
</file>