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5"/>
  </p:notesMasterIdLst>
  <p:sldIdLst>
    <p:sldId id="256" r:id="rId2"/>
    <p:sldId id="299" r:id="rId3"/>
    <p:sldId id="293" r:id="rId4"/>
    <p:sldId id="294" r:id="rId5"/>
    <p:sldId id="295" r:id="rId6"/>
    <p:sldId id="257" r:id="rId7"/>
    <p:sldId id="296" r:id="rId8"/>
    <p:sldId id="297" r:id="rId9"/>
    <p:sldId id="298" r:id="rId10"/>
    <p:sldId id="258" r:id="rId11"/>
    <p:sldId id="259" r:id="rId12"/>
    <p:sldId id="260" r:id="rId13"/>
    <p:sldId id="283" r:id="rId14"/>
    <p:sldId id="282" r:id="rId15"/>
    <p:sldId id="261" r:id="rId16"/>
    <p:sldId id="262" r:id="rId17"/>
    <p:sldId id="263" r:id="rId18"/>
    <p:sldId id="264" r:id="rId19"/>
    <p:sldId id="280" r:id="rId20"/>
    <p:sldId id="281" r:id="rId21"/>
    <p:sldId id="265" r:id="rId22"/>
    <p:sldId id="266" r:id="rId23"/>
    <p:sldId id="267" r:id="rId24"/>
    <p:sldId id="268" r:id="rId25"/>
    <p:sldId id="284" r:id="rId26"/>
    <p:sldId id="285" r:id="rId27"/>
    <p:sldId id="269" r:id="rId28"/>
    <p:sldId id="286" r:id="rId29"/>
    <p:sldId id="288" r:id="rId30"/>
    <p:sldId id="272" r:id="rId31"/>
    <p:sldId id="292" r:id="rId32"/>
    <p:sldId id="291" r:id="rId33"/>
    <p:sldId id="290" r:id="rId34"/>
    <p:sldId id="270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300" r:id="rId43"/>
    <p:sldId id="301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1A904-F981-4979-A2BF-4055AE3D2567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80155-335B-4338-A902-94153BDD7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2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Generally,</a:t>
            </a:r>
            <a:r>
              <a:rPr lang="en-US" baseline="0" dirty="0" smtClean="0"/>
              <a:t> it is a good practice to create a folder for each component.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80155-335B-4338-A902-94153BDD7A0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51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BB-CFCF-426A-9213-F4B58A1124F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BB-CFCF-426A-9213-F4B58A1124F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BB-CFCF-426A-9213-F4B58A1124F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BB-CFCF-426A-9213-F4B58A1124F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BB-CFCF-426A-9213-F4B58A1124F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BB-CFCF-426A-9213-F4B58A1124F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BB-CFCF-426A-9213-F4B58A1124F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BB-CFCF-426A-9213-F4B58A1124F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BB-CFCF-426A-9213-F4B58A1124F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BB-CFCF-426A-9213-F4B58A1124F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BB-CFCF-426A-9213-F4B58A1124F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48ABFBB-CFCF-426A-9213-F4B58A1124F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Naveen Pete</a:t>
            </a:r>
          </a:p>
          <a:p>
            <a:r>
              <a:rPr lang="en-US" sz="2000" dirty="0" smtClean="0"/>
              <a:t>Wednesday, July 5, 2017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822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Toolset that makes creating, managing and building Angular apps very simple</a:t>
            </a:r>
          </a:p>
          <a:p>
            <a:r>
              <a:rPr lang="en-US" dirty="0" smtClean="0"/>
              <a:t>Great tool for big Angular projects</a:t>
            </a:r>
          </a:p>
          <a:p>
            <a:pPr lvl="1"/>
            <a:r>
              <a:rPr lang="en-US" dirty="0" smtClean="0"/>
              <a:t>Website: https://cli.angular.io</a:t>
            </a:r>
          </a:p>
          <a:p>
            <a:pPr lvl="1"/>
            <a:r>
              <a:rPr lang="en-US" dirty="0"/>
              <a:t>Wiki: https://github.com/angular/angular-cli/wiki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Requires Node.js</a:t>
            </a:r>
          </a:p>
          <a:p>
            <a:pPr lvl="1"/>
            <a:r>
              <a:rPr lang="en-US" dirty="0" smtClean="0"/>
              <a:t>https://nodejs.org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505200" y="4800600"/>
            <a:ext cx="4648200" cy="1447800"/>
          </a:xfrm>
          <a:prstGeom prst="roundRect">
            <a:avLst>
              <a:gd name="adj" fmla="val 1147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–g @angular/cli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ng new my-first-app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cd my-first-app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ng serve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0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Superset of </a:t>
            </a:r>
            <a:r>
              <a:rPr lang="en-US" dirty="0" smtClean="0"/>
              <a:t>JavaScript</a:t>
            </a:r>
          </a:p>
          <a:p>
            <a:r>
              <a:rPr lang="en-US" dirty="0" smtClean="0"/>
              <a:t>Offers more features over vanilla JavaScript</a:t>
            </a:r>
          </a:p>
          <a:p>
            <a:pPr lvl="1"/>
            <a:r>
              <a:rPr lang="en-US" dirty="0" smtClean="0"/>
              <a:t>Types, Classes, Interfaces, Modules, etc.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does not run in the browser, it is compiled to JavaScript (by CLI)</a:t>
            </a:r>
            <a:endParaRPr lang="en-US" dirty="0"/>
          </a:p>
          <a:p>
            <a:r>
              <a:rPr lang="en-US" dirty="0"/>
              <a:t>Chosen as main language by </a:t>
            </a:r>
            <a:r>
              <a:rPr lang="en-US" dirty="0" smtClean="0"/>
              <a:t>Angular</a:t>
            </a:r>
            <a:endParaRPr lang="en-US" dirty="0"/>
          </a:p>
          <a:p>
            <a:r>
              <a:rPr lang="en-US" dirty="0"/>
              <a:t>By far most documentation &amp; example-base uses </a:t>
            </a:r>
            <a:r>
              <a:rPr lang="en-US" dirty="0" err="1"/>
              <a:t>TypeScript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Why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Strong Typing</a:t>
            </a:r>
          </a:p>
          <a:p>
            <a:pPr lvl="2"/>
            <a:r>
              <a:rPr lang="en-US" dirty="0"/>
              <a:t>reduces compile-time errors, provides IDE support</a:t>
            </a:r>
          </a:p>
          <a:p>
            <a:pPr lvl="1"/>
            <a:r>
              <a:rPr lang="en-US" dirty="0"/>
              <a:t>Next Gen JS Features</a:t>
            </a:r>
          </a:p>
          <a:p>
            <a:pPr lvl="2"/>
            <a:r>
              <a:rPr lang="en-US" dirty="0"/>
              <a:t>Modules, Classes, Import, Export, …</a:t>
            </a:r>
          </a:p>
          <a:p>
            <a:pPr lvl="1"/>
            <a:r>
              <a:rPr lang="en-US" dirty="0"/>
              <a:t>Missing JS Features</a:t>
            </a:r>
          </a:p>
          <a:p>
            <a:pPr lvl="2"/>
            <a:r>
              <a:rPr lang="en-US" dirty="0"/>
              <a:t>Interfaces, Generics, …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2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 Bootstrap to the project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--save bootstrap</a:t>
            </a:r>
          </a:p>
          <a:p>
            <a:pPr lvl="1"/>
            <a:endParaRPr lang="en-US" dirty="0"/>
          </a:p>
          <a:p>
            <a:r>
              <a:rPr lang="en-US" dirty="0" smtClean="0"/>
              <a:t>Add reference to bootstrap.css</a:t>
            </a:r>
          </a:p>
          <a:p>
            <a:pPr lvl="1"/>
            <a:r>
              <a:rPr lang="en-US" dirty="0" smtClean="0"/>
              <a:t>.angular-</a:t>
            </a:r>
            <a:r>
              <a:rPr lang="en-US" dirty="0" err="1" smtClean="0"/>
              <a:t>cli.json</a:t>
            </a:r>
            <a:endParaRPr lang="en-US" dirty="0"/>
          </a:p>
          <a:p>
            <a:pPr lvl="2"/>
            <a:r>
              <a:rPr lang="en-US" dirty="0" smtClean="0"/>
              <a:t>In “styles” array, add a reference to “bootstrap.min.css”</a:t>
            </a:r>
          </a:p>
          <a:p>
            <a:pPr lvl="2"/>
            <a:r>
              <a:rPr lang="en-US" dirty="0" smtClean="0"/>
              <a:t>For e.g.,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/bootstrap.css"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 does an Angular app gets started?</a:t>
            </a:r>
          </a:p>
          <a:p>
            <a:pPr lvl="1"/>
            <a:r>
              <a:rPr lang="en-US" dirty="0" smtClean="0"/>
              <a:t>index.html – Served by the server</a:t>
            </a:r>
          </a:p>
          <a:p>
            <a:pPr lvl="1"/>
            <a:r>
              <a:rPr lang="en-US" dirty="0" err="1" smtClean="0"/>
              <a:t>main.ts</a:t>
            </a:r>
            <a:r>
              <a:rPr lang="en-US" dirty="0" smtClean="0"/>
              <a:t> – First file that gets executed</a:t>
            </a:r>
          </a:p>
          <a:p>
            <a:pPr lvl="1"/>
            <a:r>
              <a:rPr lang="en-US" dirty="0" err="1" smtClean="0"/>
              <a:t>app.module.ts</a:t>
            </a:r>
            <a:r>
              <a:rPr lang="en-US" dirty="0" smtClean="0"/>
              <a:t> – Main loads this module</a:t>
            </a:r>
          </a:p>
          <a:p>
            <a:pPr lvl="1"/>
            <a:r>
              <a:rPr lang="en-US" dirty="0" err="1" smtClean="0"/>
              <a:t>app.component.ts</a:t>
            </a:r>
            <a:endParaRPr lang="en-US" dirty="0" smtClean="0"/>
          </a:p>
          <a:p>
            <a:pPr lvl="2"/>
            <a:r>
              <a:rPr lang="en-US" dirty="0" smtClean="0"/>
              <a:t>Root component of the app</a:t>
            </a:r>
          </a:p>
          <a:p>
            <a:pPr lvl="2"/>
            <a:r>
              <a:rPr lang="en-US" dirty="0" smtClean="0"/>
              <a:t>App module loads this component at the startup</a:t>
            </a:r>
          </a:p>
        </p:txBody>
      </p:sp>
    </p:spTree>
    <p:extLst>
      <p:ext uri="{BB962C8B-B14F-4D97-AF65-F5344CB8AC3E}">
        <p14:creationId xmlns:p14="http://schemas.microsoft.com/office/powerpoint/2010/main" val="80765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Encapsulates the template, data and the behavior of a view</a:t>
            </a:r>
          </a:p>
          <a:p>
            <a:pPr lvl="1"/>
            <a:r>
              <a:rPr lang="en-US" dirty="0" smtClean="0"/>
              <a:t>Completely decoupled from DOM</a:t>
            </a:r>
          </a:p>
          <a:p>
            <a:r>
              <a:rPr lang="en-US" dirty="0" smtClean="0"/>
              <a:t>Services</a:t>
            </a:r>
          </a:p>
          <a:p>
            <a:pPr lvl="1"/>
            <a:r>
              <a:rPr lang="en-US" dirty="0"/>
              <a:t>Encapsulates </a:t>
            </a:r>
            <a:r>
              <a:rPr lang="en-US" dirty="0" smtClean="0"/>
              <a:t>any </a:t>
            </a:r>
            <a:r>
              <a:rPr lang="en-US" dirty="0"/>
              <a:t>non UI </a:t>
            </a:r>
            <a:r>
              <a:rPr lang="en-US" dirty="0" smtClean="0"/>
              <a:t>logic</a:t>
            </a:r>
          </a:p>
          <a:p>
            <a:pPr lvl="2"/>
            <a:r>
              <a:rPr lang="en-US" dirty="0" smtClean="0"/>
              <a:t>Http calls, logging, business logic, </a:t>
            </a:r>
            <a:r>
              <a:rPr lang="en-US" dirty="0" err="1" smtClean="0"/>
              <a:t>etc</a:t>
            </a:r>
            <a:endParaRPr lang="en-US" dirty="0"/>
          </a:p>
          <a:p>
            <a:pPr lvl="1"/>
            <a:r>
              <a:rPr lang="en-US" dirty="0" smtClean="0"/>
              <a:t>Any logic not related to a view is delegated to a service</a:t>
            </a:r>
          </a:p>
          <a:p>
            <a:r>
              <a:rPr lang="en-US" dirty="0" smtClean="0"/>
              <a:t>Routers</a:t>
            </a:r>
          </a:p>
          <a:p>
            <a:pPr lvl="1"/>
            <a:r>
              <a:rPr lang="en-US" dirty="0" smtClean="0"/>
              <a:t>Responsible for navigation from one view to another</a:t>
            </a:r>
          </a:p>
          <a:p>
            <a:r>
              <a:rPr lang="en-US" dirty="0" smtClean="0"/>
              <a:t>Directives</a:t>
            </a:r>
          </a:p>
          <a:p>
            <a:pPr lvl="1"/>
            <a:r>
              <a:rPr lang="en-US" dirty="0" smtClean="0"/>
              <a:t>To modify DOM elements and/or extend their behavior</a:t>
            </a:r>
          </a:p>
          <a:p>
            <a:pPr lvl="1"/>
            <a:r>
              <a:rPr lang="en-US" dirty="0" smtClean="0"/>
              <a:t>Built-in or custom</a:t>
            </a:r>
          </a:p>
          <a:p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A block of highly related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038600" y="1600200"/>
            <a:ext cx="1447800" cy="685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41073" y="2951884"/>
            <a:ext cx="1447800" cy="6425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Sidebar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90600" y="2951884"/>
            <a:ext cx="1447800" cy="6425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NavBar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90600" y="4194463"/>
            <a:ext cx="1447800" cy="73429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067300" y="2977861"/>
            <a:ext cx="1447800" cy="6165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390900" y="4356388"/>
            <a:ext cx="1447800" cy="914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 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067300" y="4356388"/>
            <a:ext cx="1447800" cy="914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 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729845" y="4356388"/>
            <a:ext cx="1447800" cy="914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 Detail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4" idx="2"/>
            <a:endCxn id="11" idx="0"/>
          </p:cNvCxnSpPr>
          <p:nvPr/>
        </p:nvCxnSpPr>
        <p:spPr>
          <a:xfrm flipH="1">
            <a:off x="1714500" y="2286000"/>
            <a:ext cx="3048000" cy="665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  <a:endCxn id="8" idx="0"/>
          </p:cNvCxnSpPr>
          <p:nvPr/>
        </p:nvCxnSpPr>
        <p:spPr>
          <a:xfrm flipH="1">
            <a:off x="3764973" y="2286000"/>
            <a:ext cx="997527" cy="665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  <a:endCxn id="13" idx="0"/>
          </p:cNvCxnSpPr>
          <p:nvPr/>
        </p:nvCxnSpPr>
        <p:spPr>
          <a:xfrm>
            <a:off x="4762500" y="2286000"/>
            <a:ext cx="1028700" cy="6918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12" idx="0"/>
          </p:cNvCxnSpPr>
          <p:nvPr/>
        </p:nvCxnSpPr>
        <p:spPr>
          <a:xfrm>
            <a:off x="1714500" y="3594388"/>
            <a:ext cx="0" cy="6000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2"/>
            <a:endCxn id="14" idx="0"/>
          </p:cNvCxnSpPr>
          <p:nvPr/>
        </p:nvCxnSpPr>
        <p:spPr>
          <a:xfrm flipH="1">
            <a:off x="4114800" y="3594388"/>
            <a:ext cx="1676400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2"/>
            <a:endCxn id="15" idx="0"/>
          </p:cNvCxnSpPr>
          <p:nvPr/>
        </p:nvCxnSpPr>
        <p:spPr>
          <a:xfrm>
            <a:off x="5791200" y="3594388"/>
            <a:ext cx="0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2"/>
            <a:endCxn id="16" idx="0"/>
          </p:cNvCxnSpPr>
          <p:nvPr/>
        </p:nvCxnSpPr>
        <p:spPr>
          <a:xfrm>
            <a:off x="5791200" y="3594388"/>
            <a:ext cx="1662545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6729845" y="5791200"/>
            <a:ext cx="1447800" cy="66242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Rating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16" idx="2"/>
            <a:endCxn id="47" idx="0"/>
          </p:cNvCxnSpPr>
          <p:nvPr/>
        </p:nvCxnSpPr>
        <p:spPr>
          <a:xfrm>
            <a:off x="7453745" y="5270788"/>
            <a:ext cx="0" cy="5204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24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Key feature of Angular</a:t>
            </a:r>
          </a:p>
          <a:p>
            <a:r>
              <a:rPr lang="en-US" dirty="0" smtClean="0"/>
              <a:t>Encapsulate the template, data and the behavior of a view</a:t>
            </a:r>
          </a:p>
          <a:p>
            <a:r>
              <a:rPr lang="en-US" dirty="0" smtClean="0"/>
              <a:t>Allows you to break a complex web page into smaller, manageable &amp;  reusable parts</a:t>
            </a:r>
          </a:p>
          <a:p>
            <a:r>
              <a:rPr lang="en-US" dirty="0" smtClean="0"/>
              <a:t>Plain </a:t>
            </a:r>
            <a:r>
              <a:rPr lang="en-US" dirty="0" err="1" smtClean="0"/>
              <a:t>TypeScript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App component</a:t>
            </a:r>
          </a:p>
          <a:p>
            <a:pPr lvl="1"/>
            <a:r>
              <a:rPr lang="en-US" dirty="0" smtClean="0"/>
              <a:t>Root component</a:t>
            </a:r>
          </a:p>
          <a:p>
            <a:pPr lvl="1"/>
            <a:r>
              <a:rPr lang="en-US" dirty="0" smtClean="0"/>
              <a:t>Holds our entire application</a:t>
            </a:r>
          </a:p>
          <a:p>
            <a:pPr lvl="1"/>
            <a:r>
              <a:rPr lang="en-US" dirty="0" smtClean="0"/>
              <a:t>Other components are added to App component</a:t>
            </a:r>
          </a:p>
          <a:p>
            <a:r>
              <a:rPr lang="en-US" dirty="0" smtClean="0"/>
              <a:t>A Component has its own</a:t>
            </a:r>
          </a:p>
          <a:p>
            <a:pPr lvl="1"/>
            <a:r>
              <a:rPr lang="en-US" dirty="0" smtClean="0"/>
              <a:t>Template – HTML markup</a:t>
            </a:r>
          </a:p>
          <a:p>
            <a:pPr lvl="1"/>
            <a:r>
              <a:rPr lang="en-US" dirty="0" smtClean="0"/>
              <a:t>Style – CSS styles</a:t>
            </a:r>
          </a:p>
          <a:p>
            <a:pPr lvl="1"/>
            <a:r>
              <a:rPr lang="en-US" dirty="0" smtClean="0"/>
              <a:t>Business logic (data and behavior) – </a:t>
            </a:r>
            <a:r>
              <a:rPr lang="en-US" dirty="0" err="1" smtClean="0"/>
              <a:t>TypeScript</a:t>
            </a:r>
            <a:r>
              <a:rPr lang="en-US" dirty="0" smtClean="0"/>
              <a:t> code</a:t>
            </a:r>
          </a:p>
          <a:p>
            <a:r>
              <a:rPr lang="en-US" dirty="0" smtClean="0"/>
              <a:t>Promotes</a:t>
            </a:r>
          </a:p>
          <a:p>
            <a:pPr lvl="1"/>
            <a:r>
              <a:rPr lang="en-US" dirty="0" smtClean="0"/>
              <a:t>Reusability</a:t>
            </a:r>
          </a:p>
          <a:p>
            <a:pPr lvl="1"/>
            <a:r>
              <a:rPr lang="en-US" dirty="0" smtClean="0"/>
              <a:t>Maintainability</a:t>
            </a:r>
          </a:p>
          <a:p>
            <a:pPr lvl="1"/>
            <a:r>
              <a:rPr lang="en-US" dirty="0" smtClean="0"/>
              <a:t>Testability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49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Extends the behavior of a class / function without explicitly modifying it</a:t>
            </a:r>
          </a:p>
          <a:p>
            <a:r>
              <a:rPr lang="en-US" dirty="0" smtClean="0"/>
              <a:t>Attaches metadata to classes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81100" y="3124200"/>
            <a:ext cx="6819900" cy="2743200"/>
          </a:xfrm>
          <a:prstGeom prst="roundRect">
            <a:avLst>
              <a:gd name="adj" fmla="val 692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 Component } from '@angular/core';</a:t>
            </a: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@Component({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selector: 'app-server',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'server.component.html'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ServerComponent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833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Organizes an app into cohesive blocks of functionality</a:t>
            </a:r>
          </a:p>
          <a:p>
            <a:r>
              <a:rPr lang="en-US" dirty="0" smtClean="0"/>
              <a:t>A class decorated with @</a:t>
            </a:r>
            <a:r>
              <a:rPr lang="en-US" dirty="0" err="1" smtClean="0"/>
              <a:t>NgModule</a:t>
            </a:r>
            <a:r>
              <a:rPr lang="en-US" dirty="0" smtClean="0"/>
              <a:t> metadata</a:t>
            </a:r>
          </a:p>
          <a:p>
            <a:r>
              <a:rPr lang="en-US" dirty="0"/>
              <a:t>Every Angular app has at least one module class, the </a:t>
            </a:r>
            <a:r>
              <a:rPr lang="en-US" b="1" i="1" u="sng" dirty="0"/>
              <a:t>root</a:t>
            </a:r>
            <a:r>
              <a:rPr lang="en-US" dirty="0"/>
              <a:t> </a:t>
            </a:r>
            <a:r>
              <a:rPr lang="en-US" dirty="0" smtClean="0"/>
              <a:t>module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01882" y="3505200"/>
            <a:ext cx="6819900" cy="2743200"/>
          </a:xfrm>
          <a:prstGeom prst="roundRect">
            <a:avLst>
              <a:gd name="adj" fmla="val 692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NgModule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imports: [module1, module2, ...],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declarations: [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component(s), directive(s), pipe(s), ...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],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providers: [service1, service2, ...],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bootstrap: [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AppComponent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AppModule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82219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component – Product</a:t>
            </a:r>
          </a:p>
          <a:p>
            <a:pPr lvl="1"/>
            <a:r>
              <a:rPr lang="en-US" dirty="0" smtClean="0"/>
              <a:t>Add a reference to Product component in App component</a:t>
            </a:r>
          </a:p>
          <a:p>
            <a:pPr lvl="1"/>
            <a:r>
              <a:rPr lang="en-US" dirty="0" smtClean="0"/>
              <a:t>Check the output</a:t>
            </a:r>
          </a:p>
          <a:p>
            <a:r>
              <a:rPr lang="en-US" dirty="0" smtClean="0"/>
              <a:t>Create another component – Products</a:t>
            </a:r>
          </a:p>
          <a:p>
            <a:pPr lvl="1"/>
            <a:r>
              <a:rPr lang="en-US" dirty="0" smtClean="0"/>
              <a:t>Use Angular CLI command to create component</a:t>
            </a:r>
          </a:p>
          <a:p>
            <a:pPr lvl="2"/>
            <a:r>
              <a:rPr lang="en-US" dirty="0" smtClean="0"/>
              <a:t>ng generate component products</a:t>
            </a:r>
          </a:p>
          <a:p>
            <a:pPr lvl="1"/>
            <a:r>
              <a:rPr lang="en-US" dirty="0" smtClean="0"/>
              <a:t>Add 2 references of Product component within Products component</a:t>
            </a:r>
          </a:p>
          <a:p>
            <a:pPr lvl="1"/>
            <a:r>
              <a:rPr lang="en-US" dirty="0" smtClean="0"/>
              <a:t>Add reference to Products component in App component</a:t>
            </a:r>
          </a:p>
          <a:p>
            <a:pPr lvl="1"/>
            <a:r>
              <a:rPr lang="en-US" dirty="0" smtClean="0"/>
              <a:t>Check the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91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Creating a new component</a:t>
            </a:r>
          </a:p>
          <a:p>
            <a:pPr lvl="1"/>
            <a:r>
              <a:rPr lang="en-US" dirty="0" smtClean="0"/>
              <a:t>Create a new file, for e.g., </a:t>
            </a:r>
            <a:r>
              <a:rPr lang="en-US" dirty="0" err="1" smtClean="0"/>
              <a:t>product.component.ts</a:t>
            </a:r>
            <a:endParaRPr lang="en-US" dirty="0" smtClean="0"/>
          </a:p>
          <a:p>
            <a:pPr lvl="1"/>
            <a:r>
              <a:rPr lang="en-US" dirty="0" smtClean="0"/>
              <a:t>Create a class – </a:t>
            </a:r>
            <a:r>
              <a:rPr lang="en-US" dirty="0" err="1" smtClean="0"/>
              <a:t>ProductComponent</a:t>
            </a:r>
            <a:endParaRPr lang="en-US" dirty="0" smtClean="0"/>
          </a:p>
          <a:p>
            <a:r>
              <a:rPr lang="en-US" dirty="0" smtClean="0"/>
              <a:t>Understanding Decorator</a:t>
            </a:r>
          </a:p>
          <a:p>
            <a:pPr lvl="1"/>
            <a:r>
              <a:rPr lang="en-US" dirty="0" smtClean="0"/>
              <a:t>Add decorator - @Component()</a:t>
            </a:r>
          </a:p>
          <a:p>
            <a:pPr lvl="1"/>
            <a:r>
              <a:rPr lang="en-US" dirty="0" smtClean="0"/>
              <a:t>import { Component } from ‘@angular/core’;</a:t>
            </a:r>
          </a:p>
          <a:p>
            <a:pPr lvl="1"/>
            <a:r>
              <a:rPr lang="en-US" dirty="0" smtClean="0"/>
              <a:t>Provide metadata within @Component decorator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elector, </a:t>
            </a:r>
            <a:r>
              <a:rPr lang="en-US" dirty="0" err="1" smtClean="0"/>
              <a:t>templateUrl</a:t>
            </a:r>
            <a:endParaRPr lang="en-US" dirty="0" smtClean="0"/>
          </a:p>
          <a:p>
            <a:r>
              <a:rPr lang="en-US" dirty="0" smtClean="0"/>
              <a:t>Understanding </a:t>
            </a:r>
            <a:r>
              <a:rPr lang="en-US" dirty="0" err="1" smtClean="0"/>
              <a:t>AppModule</a:t>
            </a:r>
            <a:endParaRPr lang="en-US" dirty="0" smtClean="0"/>
          </a:p>
          <a:p>
            <a:pPr lvl="1"/>
            <a:r>
              <a:rPr lang="en-US" dirty="0" smtClean="0"/>
              <a:t>Register </a:t>
            </a:r>
            <a:r>
              <a:rPr lang="en-US" dirty="0" err="1" smtClean="0"/>
              <a:t>ProductComponent</a:t>
            </a:r>
            <a:r>
              <a:rPr lang="en-US" dirty="0" smtClean="0"/>
              <a:t> within ‘declarations’ array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ProductComponent</a:t>
            </a:r>
            <a:r>
              <a:rPr lang="en-US" dirty="0" smtClean="0"/>
              <a:t> into </a:t>
            </a:r>
            <a:r>
              <a:rPr lang="en-US" dirty="0" err="1" smtClean="0"/>
              <a:t>AppModule</a:t>
            </a:r>
            <a:endParaRPr lang="en-US" dirty="0" smtClean="0"/>
          </a:p>
          <a:p>
            <a:r>
              <a:rPr lang="en-US" dirty="0" smtClean="0"/>
              <a:t>Using a component</a:t>
            </a:r>
          </a:p>
          <a:p>
            <a:pPr lvl="1"/>
            <a:r>
              <a:rPr lang="en-US" dirty="0" smtClean="0"/>
              <a:t>Use the selector &lt;app-product&gt;&lt;/app-product&gt; within app component template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61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Need for Frameworks</a:t>
            </a:r>
          </a:p>
          <a:p>
            <a:r>
              <a:rPr lang="en-US" dirty="0" smtClean="0"/>
              <a:t>Introducing Angular</a:t>
            </a:r>
          </a:p>
          <a:p>
            <a:r>
              <a:rPr lang="en-US" dirty="0"/>
              <a:t>Angular Building Blocks</a:t>
            </a:r>
          </a:p>
          <a:p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Setting up Dev Environment</a:t>
            </a:r>
          </a:p>
          <a:p>
            <a:r>
              <a:rPr lang="en-US" dirty="0" smtClean="0"/>
              <a:t>Components &amp; Templates</a:t>
            </a:r>
          </a:p>
          <a:p>
            <a:r>
              <a:rPr lang="en-US" dirty="0" smtClean="0"/>
              <a:t>Data Binding</a:t>
            </a:r>
          </a:p>
          <a:p>
            <a:r>
              <a:rPr lang="en-US" dirty="0" smtClean="0"/>
              <a:t>Directives</a:t>
            </a:r>
          </a:p>
          <a:p>
            <a:r>
              <a:rPr lang="en-US" dirty="0" smtClean="0"/>
              <a:t>Services</a:t>
            </a:r>
          </a:p>
          <a:p>
            <a:r>
              <a:rPr lang="en-US" dirty="0" smtClean="0"/>
              <a:t>Building SPAs using Routing</a:t>
            </a:r>
          </a:p>
          <a:p>
            <a:r>
              <a:rPr lang="en-US" dirty="0" smtClean="0"/>
              <a:t>Understanding Observables</a:t>
            </a:r>
          </a:p>
          <a:p>
            <a:r>
              <a:rPr lang="en-US" dirty="0" smtClean="0"/>
              <a:t>Forms &amp; Validation</a:t>
            </a:r>
          </a:p>
          <a:p>
            <a:r>
              <a:rPr lang="en-US" dirty="0" smtClean="0"/>
              <a:t>Pipes</a:t>
            </a:r>
          </a:p>
          <a:p>
            <a:r>
              <a:rPr lang="en-US" dirty="0" smtClean="0"/>
              <a:t>Server Communication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7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component with CLI</a:t>
            </a:r>
          </a:p>
          <a:p>
            <a:pPr lvl="1"/>
            <a:r>
              <a:rPr lang="en-US" dirty="0" smtClean="0"/>
              <a:t>ng generate component products</a:t>
            </a:r>
          </a:p>
          <a:p>
            <a:pPr lvl="1"/>
            <a:r>
              <a:rPr lang="en-US" dirty="0" smtClean="0"/>
              <a:t>ng g c products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4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Templates &amp;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</a:p>
          <a:p>
            <a:pPr lvl="1"/>
            <a:r>
              <a:rPr lang="en-US" dirty="0" err="1" smtClean="0"/>
              <a:t>templateUrl</a:t>
            </a:r>
            <a:r>
              <a:rPr lang="en-US" dirty="0" smtClean="0"/>
              <a:t> property – external template file</a:t>
            </a:r>
          </a:p>
          <a:p>
            <a:pPr lvl="1"/>
            <a:r>
              <a:rPr lang="en-US" dirty="0" smtClean="0"/>
              <a:t>template property – inline template</a:t>
            </a:r>
          </a:p>
          <a:p>
            <a:r>
              <a:rPr lang="en-US" dirty="0" smtClean="0"/>
              <a:t>Styles</a:t>
            </a:r>
          </a:p>
          <a:p>
            <a:pPr lvl="1"/>
            <a:r>
              <a:rPr lang="en-US" dirty="0" err="1" smtClean="0"/>
              <a:t>styleUrls</a:t>
            </a:r>
            <a:r>
              <a:rPr lang="en-US" dirty="0" smtClean="0"/>
              <a:t> property – external stylesheet file(s)</a:t>
            </a:r>
          </a:p>
          <a:p>
            <a:pPr lvl="1"/>
            <a:r>
              <a:rPr lang="en-US" dirty="0" smtClean="0"/>
              <a:t>styles property – inline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3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between the </a:t>
            </a:r>
            <a:r>
              <a:rPr lang="en-US" dirty="0" err="1" smtClean="0"/>
              <a:t>TypeScript</a:t>
            </a:r>
            <a:r>
              <a:rPr lang="en-US" dirty="0" smtClean="0"/>
              <a:t> code and the HTML template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3124200"/>
            <a:ext cx="2133600" cy="228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TypeScript</a:t>
            </a:r>
            <a:r>
              <a:rPr lang="en-US" dirty="0" smtClean="0">
                <a:solidFill>
                  <a:schemeClr val="tx1"/>
                </a:solidFill>
              </a:rPr>
              <a:t> Code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(Business Logic)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77000" y="3117272"/>
            <a:ext cx="2133600" cy="22929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Template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(HTML)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819400" y="3124200"/>
            <a:ext cx="3429000" cy="7620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2819400" y="4748645"/>
            <a:ext cx="3429000" cy="685800"/>
          </a:xfrm>
          <a:prstGeom prst="lef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events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0800" y="389638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cs typeface="Courier New" panose="02070309020205020404" pitchFamily="49" charset="0"/>
              </a:rPr>
              <a:t>String Interpolation: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{{ value }}</a:t>
            </a:r>
          </a:p>
          <a:p>
            <a:pPr algn="ctr"/>
            <a:r>
              <a:rPr lang="en-US" sz="1400" b="1" dirty="0" smtClean="0">
                <a:cs typeface="Courier New" panose="02070309020205020404" pitchFamily="49" charset="0"/>
              </a:rPr>
              <a:t>Property Binding: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[property]=“value”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43200" y="556260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cs typeface="Courier New" panose="02070309020205020404" pitchFamily="49" charset="0"/>
              </a:rPr>
              <a:t>Event Binding: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(event)=“handler”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2200" y="6019800"/>
            <a:ext cx="42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cs typeface="Courier New" panose="02070309020205020404" pitchFamily="49" charset="0"/>
              </a:rPr>
              <a:t>Two-way Binding: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ngModel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)]=“property”</a:t>
            </a:r>
          </a:p>
        </p:txBody>
      </p:sp>
    </p:spTree>
    <p:extLst>
      <p:ext uri="{BB962C8B-B14F-4D97-AF65-F5344CB8AC3E}">
        <p14:creationId xmlns:p14="http://schemas.microsoft.com/office/powerpoint/2010/main" val="354824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Interpolation</a:t>
            </a:r>
          </a:p>
          <a:p>
            <a:pPr lvl="1"/>
            <a:r>
              <a:rPr lang="en-US" dirty="0" smtClean="0"/>
              <a:t>{{ }}</a:t>
            </a:r>
          </a:p>
          <a:p>
            <a:r>
              <a:rPr lang="en-US" dirty="0" smtClean="0"/>
              <a:t>Property Binding</a:t>
            </a:r>
          </a:p>
          <a:p>
            <a:pPr lvl="1"/>
            <a:r>
              <a:rPr lang="en-US" dirty="0" smtClean="0"/>
              <a:t>[]</a:t>
            </a:r>
          </a:p>
          <a:p>
            <a:r>
              <a:rPr lang="en-US" dirty="0" smtClean="0"/>
              <a:t>Event </a:t>
            </a:r>
            <a:r>
              <a:rPr lang="en-US" dirty="0" smtClean="0"/>
              <a:t>Binding</a:t>
            </a:r>
          </a:p>
          <a:p>
            <a:pPr lvl="1"/>
            <a:r>
              <a:rPr lang="en-US" dirty="0" smtClean="0"/>
              <a:t>()</a:t>
            </a:r>
            <a:endParaRPr lang="en-US" dirty="0" smtClean="0"/>
          </a:p>
          <a:p>
            <a:pPr lvl="1"/>
            <a:r>
              <a:rPr lang="en-US" dirty="0" smtClean="0"/>
              <a:t>$event – Passing event data</a:t>
            </a:r>
          </a:p>
          <a:p>
            <a:r>
              <a:rPr lang="en-US" dirty="0" smtClean="0"/>
              <a:t>Two-way Data Binding</a:t>
            </a:r>
          </a:p>
          <a:p>
            <a:pPr lvl="1"/>
            <a:r>
              <a:rPr lang="en-US" dirty="0" smtClean="0"/>
              <a:t>[(</a:t>
            </a:r>
            <a:r>
              <a:rPr lang="en-US" dirty="0" err="1" smtClean="0"/>
              <a:t>ngModel</a:t>
            </a:r>
            <a:r>
              <a:rPr lang="en-US" dirty="0" smtClean="0"/>
              <a:t>)]</a:t>
            </a:r>
          </a:p>
          <a:p>
            <a:pPr lvl="1"/>
            <a:r>
              <a:rPr lang="en-US" dirty="0" smtClean="0"/>
              <a:t>Note: </a:t>
            </a:r>
            <a:r>
              <a:rPr lang="en-US" dirty="0" err="1" smtClean="0"/>
              <a:t>FormsModule</a:t>
            </a:r>
            <a:r>
              <a:rPr lang="en-US" dirty="0" smtClean="0"/>
              <a:t> should be imported in </a:t>
            </a:r>
            <a:r>
              <a:rPr lang="en-US" dirty="0" err="1" smtClean="0"/>
              <a:t>AppModule</a:t>
            </a:r>
            <a:r>
              <a:rPr lang="en-US" dirty="0" smtClean="0"/>
              <a:t> (imports[] array) to use </a:t>
            </a:r>
            <a:r>
              <a:rPr lang="en-US" dirty="0" err="1" smtClean="0"/>
              <a:t>ngModel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2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Instructions in the DOM</a:t>
            </a:r>
          </a:p>
          <a:p>
            <a:r>
              <a:rPr lang="en-US" dirty="0" smtClean="0"/>
              <a:t>Components are directives with template</a:t>
            </a:r>
          </a:p>
          <a:p>
            <a:r>
              <a:rPr lang="en-US" dirty="0" smtClean="0"/>
              <a:t>Can be built-in or custom</a:t>
            </a:r>
          </a:p>
          <a:p>
            <a:r>
              <a:rPr lang="en-US" dirty="0" smtClean="0"/>
              <a:t>Built-in directives</a:t>
            </a:r>
          </a:p>
          <a:p>
            <a:pPr lvl="1"/>
            <a:r>
              <a:rPr lang="en-US" dirty="0" smtClean="0"/>
              <a:t>Structural </a:t>
            </a:r>
            <a:r>
              <a:rPr lang="en-US" dirty="0" smtClean="0"/>
              <a:t>directives</a:t>
            </a:r>
          </a:p>
          <a:p>
            <a:pPr lvl="2"/>
            <a:r>
              <a:rPr lang="en-US" dirty="0"/>
              <a:t>Have a leading *</a:t>
            </a:r>
          </a:p>
          <a:p>
            <a:pPr lvl="2"/>
            <a:r>
              <a:rPr lang="en-US" dirty="0"/>
              <a:t>Alter the structure of DOM, i.e., elements get added / removed</a:t>
            </a:r>
          </a:p>
          <a:p>
            <a:pPr lvl="2"/>
            <a:r>
              <a:rPr lang="en-US" dirty="0" smtClean="0"/>
              <a:t>E.g. *</a:t>
            </a:r>
            <a:r>
              <a:rPr lang="en-US" dirty="0" err="1" smtClean="0"/>
              <a:t>ngIf</a:t>
            </a:r>
            <a:r>
              <a:rPr lang="en-US" dirty="0" smtClean="0"/>
              <a:t>, *</a:t>
            </a:r>
            <a:r>
              <a:rPr lang="en-US" dirty="0" err="1" smtClean="0"/>
              <a:t>ngFor</a:t>
            </a:r>
            <a:endParaRPr lang="en-US" dirty="0" smtClean="0"/>
          </a:p>
          <a:p>
            <a:pPr lvl="1"/>
            <a:r>
              <a:rPr lang="en-US" dirty="0" smtClean="0"/>
              <a:t>Attribute </a:t>
            </a:r>
            <a:r>
              <a:rPr lang="en-US" dirty="0" smtClean="0"/>
              <a:t>directives</a:t>
            </a:r>
            <a:endParaRPr lang="en-US" dirty="0" smtClean="0"/>
          </a:p>
          <a:p>
            <a:pPr lvl="2"/>
            <a:r>
              <a:rPr lang="en-US" dirty="0"/>
              <a:t>Look like a normal HTML attribute</a:t>
            </a:r>
          </a:p>
          <a:p>
            <a:pPr lvl="2"/>
            <a:r>
              <a:rPr lang="en-US" dirty="0"/>
              <a:t>Only affect / change the element they are added to</a:t>
            </a:r>
          </a:p>
          <a:p>
            <a:pPr lvl="2"/>
            <a:r>
              <a:rPr lang="en-US" dirty="0" smtClean="0"/>
              <a:t>E.g. </a:t>
            </a:r>
            <a:r>
              <a:rPr lang="en-US" dirty="0" err="1" smtClean="0"/>
              <a:t>ngStyle</a:t>
            </a:r>
            <a:r>
              <a:rPr lang="en-US" dirty="0" smtClean="0"/>
              <a:t>, </a:t>
            </a:r>
            <a:r>
              <a:rPr lang="en-US" dirty="0" err="1" smtClean="0"/>
              <a:t>ngClass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Splitting </a:t>
            </a:r>
            <a:r>
              <a:rPr lang="en-US" dirty="0" smtClean="0"/>
              <a:t>app into multiple components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676900" y="2425412"/>
            <a:ext cx="1447800" cy="5463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76900" y="3494809"/>
            <a:ext cx="1447800" cy="6165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45182" y="4786745"/>
            <a:ext cx="14478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 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629400" y="4786745"/>
            <a:ext cx="14478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4" idx="2"/>
            <a:endCxn id="8" idx="0"/>
          </p:cNvCxnSpPr>
          <p:nvPr/>
        </p:nvCxnSpPr>
        <p:spPr>
          <a:xfrm>
            <a:off x="6400800" y="2971800"/>
            <a:ext cx="0" cy="5230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10" idx="0"/>
          </p:cNvCxnSpPr>
          <p:nvPr/>
        </p:nvCxnSpPr>
        <p:spPr>
          <a:xfrm flipH="1">
            <a:off x="5469082" y="4111336"/>
            <a:ext cx="931718" cy="6754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1" idx="0"/>
          </p:cNvCxnSpPr>
          <p:nvPr/>
        </p:nvCxnSpPr>
        <p:spPr>
          <a:xfrm>
            <a:off x="6400800" y="4111336"/>
            <a:ext cx="952500" cy="6754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143000" y="2996479"/>
            <a:ext cx="1447800" cy="5463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143000" y="4065876"/>
            <a:ext cx="1447800" cy="6165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3124200" y="3542867"/>
            <a:ext cx="1295400" cy="523009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32" idx="2"/>
            <a:endCxn id="33" idx="0"/>
          </p:cNvCxnSpPr>
          <p:nvPr/>
        </p:nvCxnSpPr>
        <p:spPr>
          <a:xfrm>
            <a:off x="1866900" y="3542867"/>
            <a:ext cx="0" cy="5230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51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Interaction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799610" y="2098602"/>
            <a:ext cx="1447800" cy="5463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99610" y="3167999"/>
            <a:ext cx="1447800" cy="6165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48200" y="4978614"/>
            <a:ext cx="14478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 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64429" y="4978614"/>
            <a:ext cx="14478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4523510" y="2644990"/>
            <a:ext cx="0" cy="5230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4523510" y="3784526"/>
            <a:ext cx="848590" cy="1194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 flipH="1">
            <a:off x="3588329" y="3784526"/>
            <a:ext cx="935181" cy="1194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rved Right Arrow 10"/>
          <p:cNvSpPr/>
          <p:nvPr/>
        </p:nvSpPr>
        <p:spPr>
          <a:xfrm>
            <a:off x="1524000" y="3425174"/>
            <a:ext cx="990600" cy="2195945"/>
          </a:xfrm>
          <a:prstGeom prst="curv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Left Arrow 14"/>
          <p:cNvSpPr/>
          <p:nvPr/>
        </p:nvSpPr>
        <p:spPr>
          <a:xfrm>
            <a:off x="6477000" y="3407855"/>
            <a:ext cx="1011382" cy="2213264"/>
          </a:xfrm>
          <a:prstGeom prst="curvedLef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299990" lon="10799999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90813" y="5830669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 smtClean="0"/>
              <a:t>Property Binding</a:t>
            </a:r>
          </a:p>
          <a:p>
            <a:pPr algn="ctr"/>
            <a:r>
              <a:rPr lang="en-US" i="1" dirty="0" smtClean="0"/>
              <a:t>“product” property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5701733" y="2692614"/>
            <a:ext cx="2561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 smtClean="0"/>
              <a:t>Event Binding</a:t>
            </a:r>
          </a:p>
          <a:p>
            <a:pPr algn="ctr"/>
            <a:r>
              <a:rPr lang="en-US" i="1" dirty="0" smtClean="0"/>
              <a:t>“</a:t>
            </a:r>
            <a:r>
              <a:rPr lang="en-US" i="1" dirty="0" err="1" smtClean="0"/>
              <a:t>productCreated</a:t>
            </a:r>
            <a:r>
              <a:rPr lang="en-US" i="1" dirty="0" smtClean="0"/>
              <a:t>” event</a:t>
            </a:r>
            <a:endParaRPr lang="en-US" i="1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Binding to Custom Properties </a:t>
            </a:r>
          </a:p>
          <a:p>
            <a:pPr lvl="1"/>
            <a:r>
              <a:rPr lang="en-US" dirty="0" smtClean="0"/>
              <a:t>Pass data from parent to child component</a:t>
            </a:r>
          </a:p>
          <a:p>
            <a:pPr lvl="2"/>
            <a:r>
              <a:rPr lang="en-US" dirty="0" smtClean="0"/>
              <a:t>@Input() decorator</a:t>
            </a:r>
          </a:p>
          <a:p>
            <a:endParaRPr lang="en-US" dirty="0" smtClean="0"/>
          </a:p>
          <a:p>
            <a:r>
              <a:rPr lang="en-US" dirty="0" smtClean="0"/>
              <a:t>Binding to Custom Events</a:t>
            </a:r>
            <a:endParaRPr lang="en-US" dirty="0"/>
          </a:p>
          <a:p>
            <a:pPr lvl="1"/>
            <a:r>
              <a:rPr lang="en-US" dirty="0" smtClean="0"/>
              <a:t>Emitting event from child component</a:t>
            </a:r>
          </a:p>
          <a:p>
            <a:pPr lvl="2"/>
            <a:r>
              <a:rPr lang="en-US" dirty="0" smtClean="0"/>
              <a:t>@Output() decorator</a:t>
            </a:r>
          </a:p>
          <a:p>
            <a:pPr lvl="2"/>
            <a:r>
              <a:rPr lang="en-US" dirty="0" err="1" smtClean="0"/>
              <a:t>EventEmitter</a:t>
            </a:r>
            <a:r>
              <a:rPr lang="en-US" dirty="0" smtClean="0"/>
              <a:t>&lt;T&gt;</a:t>
            </a:r>
          </a:p>
          <a:p>
            <a:pPr lvl="2"/>
            <a:r>
              <a:rPr lang="en-US" dirty="0" err="1" smtClean="0"/>
              <a:t>eventEmitterObj.emit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7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/>
          <p:cNvSpPr/>
          <p:nvPr/>
        </p:nvSpPr>
        <p:spPr>
          <a:xfrm>
            <a:off x="533400" y="1524000"/>
            <a:ext cx="5715000" cy="472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37322" y="3657599"/>
            <a:ext cx="1447800" cy="5463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00324" y="3622529"/>
            <a:ext cx="1447800" cy="6165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31085" y="4464189"/>
            <a:ext cx="14478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 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51867" y="3549793"/>
            <a:ext cx="14478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 Detail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2185122" y="3930793"/>
            <a:ext cx="4152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6" idx="1"/>
          </p:cNvCxnSpPr>
          <p:nvPr/>
        </p:nvCxnSpPr>
        <p:spPr>
          <a:xfrm>
            <a:off x="3324224" y="4239056"/>
            <a:ext cx="1206861" cy="6061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>
            <a:off x="4048124" y="3930793"/>
            <a:ext cx="50374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531085" y="2590800"/>
            <a:ext cx="14478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Quick Look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5" idx="0"/>
            <a:endCxn id="34" idx="1"/>
          </p:cNvCxnSpPr>
          <p:nvPr/>
        </p:nvCxnSpPr>
        <p:spPr>
          <a:xfrm flipV="1">
            <a:off x="3324224" y="2971800"/>
            <a:ext cx="1206861" cy="6507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4531085" y="1832263"/>
            <a:ext cx="1447800" cy="6165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Shopping Cart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558794" y="5410200"/>
            <a:ext cx="1447800" cy="6165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Orders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4" idx="0"/>
            <a:endCxn id="48" idx="1"/>
          </p:cNvCxnSpPr>
          <p:nvPr/>
        </p:nvCxnSpPr>
        <p:spPr>
          <a:xfrm flipV="1">
            <a:off x="1461222" y="2140527"/>
            <a:ext cx="3069863" cy="15170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" idx="2"/>
            <a:endCxn id="49" idx="1"/>
          </p:cNvCxnSpPr>
          <p:nvPr/>
        </p:nvCxnSpPr>
        <p:spPr>
          <a:xfrm>
            <a:off x="1461222" y="4203987"/>
            <a:ext cx="3097572" cy="15144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/>
          <p:cNvSpPr/>
          <p:nvPr/>
        </p:nvSpPr>
        <p:spPr>
          <a:xfrm>
            <a:off x="7315200" y="2667000"/>
            <a:ext cx="1447800" cy="255918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SERVER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(Products API)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4" name="Straight Arrow Connector 123"/>
          <p:cNvCxnSpPr>
            <a:stCxn id="48" idx="3"/>
          </p:cNvCxnSpPr>
          <p:nvPr/>
        </p:nvCxnSpPr>
        <p:spPr>
          <a:xfrm>
            <a:off x="5978885" y="2140527"/>
            <a:ext cx="1336315" cy="907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34" idx="3"/>
          </p:cNvCxnSpPr>
          <p:nvPr/>
        </p:nvCxnSpPr>
        <p:spPr>
          <a:xfrm>
            <a:off x="5978885" y="2971800"/>
            <a:ext cx="1336315" cy="577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7" idx="3"/>
            <a:endCxn id="123" idx="1"/>
          </p:cNvCxnSpPr>
          <p:nvPr/>
        </p:nvCxnSpPr>
        <p:spPr>
          <a:xfrm>
            <a:off x="5999667" y="3930793"/>
            <a:ext cx="1315533" cy="15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6" idx="3"/>
          </p:cNvCxnSpPr>
          <p:nvPr/>
        </p:nvCxnSpPr>
        <p:spPr>
          <a:xfrm flipV="1">
            <a:off x="5978885" y="4311793"/>
            <a:ext cx="1336315" cy="5333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49" idx="3"/>
          </p:cNvCxnSpPr>
          <p:nvPr/>
        </p:nvCxnSpPr>
        <p:spPr>
          <a:xfrm flipV="1">
            <a:off x="6006594" y="4845189"/>
            <a:ext cx="1308606" cy="8732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755289" y="177119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175" name="Rounded Rectangle 174"/>
          <p:cNvSpPr/>
          <p:nvPr/>
        </p:nvSpPr>
        <p:spPr>
          <a:xfrm>
            <a:off x="6647042" y="1528966"/>
            <a:ext cx="1295400" cy="60180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AJAX Request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0" name="Straight Arrow Connector 189"/>
          <p:cNvCxnSpPr>
            <a:stCxn id="175" idx="2"/>
          </p:cNvCxnSpPr>
          <p:nvPr/>
        </p:nvCxnSpPr>
        <p:spPr>
          <a:xfrm flipH="1">
            <a:off x="6475592" y="2130773"/>
            <a:ext cx="819150" cy="31801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75" idx="2"/>
          </p:cNvCxnSpPr>
          <p:nvPr/>
        </p:nvCxnSpPr>
        <p:spPr>
          <a:xfrm flipH="1">
            <a:off x="6475592" y="2130773"/>
            <a:ext cx="819150" cy="108835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75" idx="2"/>
          </p:cNvCxnSpPr>
          <p:nvPr/>
        </p:nvCxnSpPr>
        <p:spPr>
          <a:xfrm flipH="1">
            <a:off x="6475592" y="2130773"/>
            <a:ext cx="819150" cy="181582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75" idx="2"/>
          </p:cNvCxnSpPr>
          <p:nvPr/>
        </p:nvCxnSpPr>
        <p:spPr>
          <a:xfrm flipH="1">
            <a:off x="6647043" y="2130773"/>
            <a:ext cx="647699" cy="244771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175" idx="2"/>
          </p:cNvCxnSpPr>
          <p:nvPr/>
        </p:nvCxnSpPr>
        <p:spPr>
          <a:xfrm flipH="1">
            <a:off x="6993406" y="2130773"/>
            <a:ext cx="301336" cy="283045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87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/>
          <p:cNvSpPr/>
          <p:nvPr/>
        </p:nvSpPr>
        <p:spPr>
          <a:xfrm>
            <a:off x="533400" y="1524000"/>
            <a:ext cx="7010400" cy="472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37322" y="3657599"/>
            <a:ext cx="1447800" cy="5463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00324" y="3622529"/>
            <a:ext cx="1447800" cy="6165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31085" y="4464189"/>
            <a:ext cx="14478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 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51867" y="3549793"/>
            <a:ext cx="14478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 Detail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2185122" y="3930793"/>
            <a:ext cx="4152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6" idx="1"/>
          </p:cNvCxnSpPr>
          <p:nvPr/>
        </p:nvCxnSpPr>
        <p:spPr>
          <a:xfrm>
            <a:off x="3324224" y="4239056"/>
            <a:ext cx="1206861" cy="6061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>
            <a:off x="4048124" y="3930793"/>
            <a:ext cx="50374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531085" y="2590800"/>
            <a:ext cx="14478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Quick Look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5" idx="0"/>
            <a:endCxn id="34" idx="1"/>
          </p:cNvCxnSpPr>
          <p:nvPr/>
        </p:nvCxnSpPr>
        <p:spPr>
          <a:xfrm flipV="1">
            <a:off x="3324224" y="2971800"/>
            <a:ext cx="1206861" cy="6507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4531085" y="1832263"/>
            <a:ext cx="1447800" cy="6165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Shopping Cart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558794" y="5410200"/>
            <a:ext cx="1447800" cy="6165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Orders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4" idx="0"/>
            <a:endCxn id="48" idx="1"/>
          </p:cNvCxnSpPr>
          <p:nvPr/>
        </p:nvCxnSpPr>
        <p:spPr>
          <a:xfrm flipV="1">
            <a:off x="1461222" y="2140527"/>
            <a:ext cx="3069863" cy="15170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" idx="2"/>
            <a:endCxn id="49" idx="1"/>
          </p:cNvCxnSpPr>
          <p:nvPr/>
        </p:nvCxnSpPr>
        <p:spPr>
          <a:xfrm>
            <a:off x="1461222" y="4203987"/>
            <a:ext cx="3097572" cy="15144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48" idx="3"/>
          </p:cNvCxnSpPr>
          <p:nvPr/>
        </p:nvCxnSpPr>
        <p:spPr>
          <a:xfrm flipV="1">
            <a:off x="5978885" y="2140526"/>
            <a:ext cx="72671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34" idx="3"/>
          </p:cNvCxnSpPr>
          <p:nvPr/>
        </p:nvCxnSpPr>
        <p:spPr>
          <a:xfrm>
            <a:off x="5978885" y="2971800"/>
            <a:ext cx="72671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7" idx="3"/>
            <a:endCxn id="25" idx="1"/>
          </p:cNvCxnSpPr>
          <p:nvPr/>
        </p:nvCxnSpPr>
        <p:spPr>
          <a:xfrm flipV="1">
            <a:off x="5999667" y="3929495"/>
            <a:ext cx="705933" cy="1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6" idx="3"/>
          </p:cNvCxnSpPr>
          <p:nvPr/>
        </p:nvCxnSpPr>
        <p:spPr>
          <a:xfrm>
            <a:off x="5978885" y="4845189"/>
            <a:ext cx="72671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49" idx="3"/>
          </p:cNvCxnSpPr>
          <p:nvPr/>
        </p:nvCxnSpPr>
        <p:spPr>
          <a:xfrm flipV="1">
            <a:off x="6006594" y="5718463"/>
            <a:ext cx="6990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755289" y="177119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8305800" y="2448790"/>
            <a:ext cx="609600" cy="300989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SERVER</a:t>
            </a:r>
            <a:r>
              <a:rPr lang="en-US" dirty="0" smtClean="0">
                <a:solidFill>
                  <a:schemeClr val="tx1"/>
                </a:solidFill>
              </a:rPr>
              <a:t>  (Products API)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705600" y="1832262"/>
            <a:ext cx="612523" cy="419446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ProductsService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25" idx="3"/>
            <a:endCxn id="24" idx="1"/>
          </p:cNvCxnSpPr>
          <p:nvPr/>
        </p:nvCxnSpPr>
        <p:spPr>
          <a:xfrm>
            <a:off x="7318123" y="3929495"/>
            <a:ext cx="987677" cy="24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7659561" y="1538720"/>
            <a:ext cx="1103439" cy="60180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AJAX Request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>
            <a:stCxn id="47" idx="2"/>
          </p:cNvCxnSpPr>
          <p:nvPr/>
        </p:nvCxnSpPr>
        <p:spPr>
          <a:xfrm flipH="1">
            <a:off x="7811961" y="2140527"/>
            <a:ext cx="399320" cy="18132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85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Frameworks?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Library</a:t>
            </a:r>
          </a:p>
          <a:p>
            <a:pPr lvl="1"/>
            <a:r>
              <a:rPr lang="en-US" dirty="0" smtClean="0"/>
              <a:t>Collection of functions</a:t>
            </a:r>
          </a:p>
          <a:p>
            <a:pPr lvl="1"/>
            <a:r>
              <a:rPr lang="en-US" dirty="0" smtClean="0"/>
              <a:t>Has well-defined interface</a:t>
            </a:r>
          </a:p>
          <a:p>
            <a:pPr lvl="1"/>
            <a:r>
              <a:rPr lang="en-US" dirty="0" smtClean="0"/>
              <a:t>Reuse of behavior</a:t>
            </a:r>
          </a:p>
          <a:p>
            <a:pPr lvl="1"/>
            <a:r>
              <a:rPr lang="en-US" dirty="0" smtClean="0"/>
              <a:t>Modular</a:t>
            </a:r>
          </a:p>
          <a:p>
            <a:r>
              <a:rPr lang="en-US" dirty="0" smtClean="0"/>
              <a:t>Software Framework</a:t>
            </a:r>
          </a:p>
          <a:p>
            <a:pPr lvl="1"/>
            <a:r>
              <a:rPr lang="en-US" dirty="0" smtClean="0"/>
              <a:t>Provides </a:t>
            </a:r>
          </a:p>
          <a:p>
            <a:pPr lvl="2"/>
            <a:r>
              <a:rPr lang="en-US" dirty="0" smtClean="0"/>
              <a:t>generic functionality</a:t>
            </a:r>
          </a:p>
          <a:p>
            <a:pPr lvl="2"/>
            <a:r>
              <a:rPr lang="en-US" dirty="0" smtClean="0"/>
              <a:t>you the ability to customize the functionality according to your app needs</a:t>
            </a:r>
          </a:p>
          <a:p>
            <a:pPr lvl="2"/>
            <a:r>
              <a:rPr lang="en-US" dirty="0" smtClean="0"/>
              <a:t>reusable environment</a:t>
            </a:r>
          </a:p>
          <a:p>
            <a:pPr lvl="2"/>
            <a:r>
              <a:rPr lang="en-US" dirty="0" smtClean="0"/>
              <a:t>broad generic structure for your 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1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class with a narrow, well-defined purpose</a:t>
            </a:r>
          </a:p>
          <a:p>
            <a:pPr lvl="1"/>
            <a:r>
              <a:rPr lang="en-US" dirty="0" smtClean="0"/>
              <a:t>For e.g.</a:t>
            </a:r>
          </a:p>
          <a:p>
            <a:pPr lvl="2"/>
            <a:r>
              <a:rPr lang="en-US" dirty="0" smtClean="0"/>
              <a:t>Logging service</a:t>
            </a:r>
          </a:p>
          <a:p>
            <a:pPr lvl="2"/>
            <a:r>
              <a:rPr lang="en-US" dirty="0" smtClean="0"/>
              <a:t>Data service</a:t>
            </a:r>
          </a:p>
          <a:p>
            <a:pPr lvl="2"/>
            <a:r>
              <a:rPr lang="en-US" dirty="0" smtClean="0"/>
              <a:t>Tax calculator</a:t>
            </a:r>
          </a:p>
          <a:p>
            <a:pPr lvl="2"/>
            <a:r>
              <a:rPr lang="en-US" dirty="0" smtClean="0"/>
              <a:t>App configuration</a:t>
            </a:r>
          </a:p>
          <a:p>
            <a:pPr lvl="2"/>
            <a:r>
              <a:rPr lang="en-US" dirty="0"/>
              <a:t>Message </a:t>
            </a:r>
            <a:r>
              <a:rPr lang="en-US" dirty="0" smtClean="0"/>
              <a:t>bus</a:t>
            </a:r>
          </a:p>
          <a:p>
            <a:r>
              <a:rPr lang="en-US" dirty="0" smtClean="0"/>
              <a:t>Acts as a central repository/business unit</a:t>
            </a:r>
          </a:p>
          <a:p>
            <a:r>
              <a:rPr lang="en-US" dirty="0" smtClean="0"/>
              <a:t>Creating a service</a:t>
            </a:r>
          </a:p>
          <a:p>
            <a:r>
              <a:rPr lang="en-US" dirty="0" smtClean="0"/>
              <a:t>Injecting a service into a component</a:t>
            </a:r>
          </a:p>
          <a:p>
            <a:pPr lvl="1"/>
            <a:r>
              <a:rPr lang="en-US" dirty="0" smtClean="0"/>
              <a:t>Constructor</a:t>
            </a:r>
          </a:p>
          <a:p>
            <a:pPr lvl="1"/>
            <a:r>
              <a:rPr lang="en-US" dirty="0" smtClean="0"/>
              <a:t>Providers</a:t>
            </a:r>
          </a:p>
          <a:p>
            <a:pPr lvl="2"/>
            <a:r>
              <a:rPr lang="en-US" dirty="0" smtClean="0"/>
              <a:t>Component level</a:t>
            </a:r>
          </a:p>
          <a:p>
            <a:pPr lvl="2"/>
            <a:r>
              <a:rPr lang="en-US" dirty="0" smtClean="0"/>
              <a:t>Module level</a:t>
            </a:r>
          </a:p>
          <a:p>
            <a:r>
              <a:rPr lang="en-US" dirty="0" smtClean="0"/>
              <a:t>Injecting a service into another service</a:t>
            </a:r>
          </a:p>
          <a:p>
            <a:pPr lvl="1"/>
            <a:r>
              <a:rPr lang="en-US" dirty="0" smtClean="0"/>
              <a:t>@Injectable()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49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/>
          <p:cNvSpPr/>
          <p:nvPr/>
        </p:nvSpPr>
        <p:spPr>
          <a:xfrm>
            <a:off x="3124200" y="1708848"/>
            <a:ext cx="3581400" cy="1600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162800" y="1821213"/>
            <a:ext cx="1752600" cy="137918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Provider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r>
              <a:rPr lang="en-US" sz="1200" b="1" i="1" dirty="0" err="1" smtClean="0">
                <a:solidFill>
                  <a:schemeClr val="tx1"/>
                </a:solidFill>
              </a:rPr>
              <a:t>ProductsService</a:t>
            </a:r>
            <a:endParaRPr lang="en-US" sz="1200" b="1" i="1" dirty="0" smtClean="0">
              <a:solidFill>
                <a:schemeClr val="tx1"/>
              </a:solidFill>
            </a:endParaRPr>
          </a:p>
          <a:p>
            <a:r>
              <a:rPr lang="en-US" sz="1200" b="1" i="1" dirty="0" err="1" smtClean="0">
                <a:solidFill>
                  <a:schemeClr val="tx1"/>
                </a:solidFill>
              </a:rPr>
              <a:t>LoggerService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07568" y="2448972"/>
            <a:ext cx="1447800" cy="6165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Products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15254" y="5501133"/>
            <a:ext cx="3007085" cy="103996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ProductsComponent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Constructor(</a:t>
            </a:r>
            <a:r>
              <a:rPr lang="en-US" sz="1400" b="1" i="1" dirty="0" err="1" smtClean="0">
                <a:solidFill>
                  <a:schemeClr val="tx1"/>
                </a:solidFill>
              </a:rPr>
              <a:t>ProductsService</a:t>
            </a:r>
            <a:r>
              <a:rPr lang="en-US" sz="1400" b="1" i="1" dirty="0" smtClean="0">
                <a:solidFill>
                  <a:schemeClr val="tx1"/>
                </a:solidFill>
              </a:rPr>
              <a:t>)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55368" y="4037111"/>
            <a:ext cx="1559285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Angular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296895" y="184311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Injector</a:t>
            </a:r>
            <a:endParaRPr lang="en-US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5026385" y="2454805"/>
            <a:ext cx="1447800" cy="6165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Logger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450939" y="5513233"/>
            <a:ext cx="3048000" cy="103996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ProductFormComponent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Constructor(</a:t>
            </a:r>
            <a:r>
              <a:rPr lang="en-US" sz="1400" b="1" i="1" dirty="0" err="1" smtClean="0">
                <a:solidFill>
                  <a:schemeClr val="tx1"/>
                </a:solidFill>
              </a:rPr>
              <a:t>ProductsService</a:t>
            </a:r>
            <a:r>
              <a:rPr lang="en-US" sz="1400" b="1" i="1" dirty="0" smtClean="0">
                <a:solidFill>
                  <a:schemeClr val="tx1"/>
                </a:solidFill>
              </a:rPr>
              <a:t>)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7" idx="0"/>
            <a:endCxn id="140" idx="2"/>
          </p:cNvCxnSpPr>
          <p:nvPr/>
        </p:nvCxnSpPr>
        <p:spPr>
          <a:xfrm flipH="1" flipV="1">
            <a:off x="4914900" y="3309048"/>
            <a:ext cx="720111" cy="728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2"/>
            <a:endCxn id="6" idx="0"/>
          </p:cNvCxnSpPr>
          <p:nvPr/>
        </p:nvCxnSpPr>
        <p:spPr>
          <a:xfrm flipH="1">
            <a:off x="3718797" y="4799111"/>
            <a:ext cx="1916214" cy="7020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" idx="2"/>
            <a:endCxn id="31" idx="0"/>
          </p:cNvCxnSpPr>
          <p:nvPr/>
        </p:nvCxnSpPr>
        <p:spPr>
          <a:xfrm>
            <a:off x="5635011" y="4799111"/>
            <a:ext cx="1339928" cy="7141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40" idx="3"/>
            <a:endCxn id="4" idx="1"/>
          </p:cNvCxnSpPr>
          <p:nvPr/>
        </p:nvCxnSpPr>
        <p:spPr>
          <a:xfrm>
            <a:off x="6705600" y="2508948"/>
            <a:ext cx="457200" cy="1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34236" y="3733800"/>
            <a:ext cx="3651964" cy="1306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10438" y="3810752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app.component.html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34238" y="4427358"/>
            <a:ext cx="3651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&lt;app-products&gt;&lt;/app-products&gt;</a:t>
            </a:r>
          </a:p>
          <a:p>
            <a:r>
              <a:rPr lang="en-US" sz="1400" b="1" i="1" dirty="0" smtClean="0"/>
              <a:t>&lt;app-product-form&gt;&lt;/app-product-form&gt;</a:t>
            </a:r>
            <a:endParaRPr lang="en-US" sz="1400" b="1" i="1" dirty="0"/>
          </a:p>
        </p:txBody>
      </p:sp>
      <p:cxnSp>
        <p:nvCxnSpPr>
          <p:cNvPr id="62" name="Straight Arrow Connector 61"/>
          <p:cNvCxnSpPr>
            <a:stCxn id="55" idx="3"/>
            <a:endCxn id="7" idx="1"/>
          </p:cNvCxnSpPr>
          <p:nvPr/>
        </p:nvCxnSpPr>
        <p:spPr>
          <a:xfrm>
            <a:off x="3886200" y="4386868"/>
            <a:ext cx="969168" cy="31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87754" y="1600200"/>
            <a:ext cx="26917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Dependency 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Injector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6330865" y="1328547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How to create?</a:t>
            </a:r>
            <a:endParaRPr lang="en-US" sz="1400" dirty="0"/>
          </a:p>
        </p:txBody>
      </p:sp>
      <p:cxnSp>
        <p:nvCxnSpPr>
          <p:cNvPr id="105" name="Straight Arrow Connector 104"/>
          <p:cNvCxnSpPr>
            <a:stCxn id="103" idx="2"/>
          </p:cNvCxnSpPr>
          <p:nvPr/>
        </p:nvCxnSpPr>
        <p:spPr>
          <a:xfrm flipH="1">
            <a:off x="6858001" y="1636324"/>
            <a:ext cx="167125" cy="87262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467568" y="4842345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What to create?</a:t>
            </a:r>
            <a:endParaRPr lang="en-US" sz="1400" dirty="0"/>
          </a:p>
        </p:txBody>
      </p:sp>
      <p:cxnSp>
        <p:nvCxnSpPr>
          <p:cNvPr id="83" name="Straight Arrow Connector 82"/>
          <p:cNvCxnSpPr>
            <a:stCxn id="82" idx="2"/>
          </p:cNvCxnSpPr>
          <p:nvPr/>
        </p:nvCxnSpPr>
        <p:spPr>
          <a:xfrm flipH="1">
            <a:off x="7543800" y="5150122"/>
            <a:ext cx="647684" cy="102207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11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/>
          <p:cNvSpPr/>
          <p:nvPr/>
        </p:nvSpPr>
        <p:spPr>
          <a:xfrm>
            <a:off x="3124200" y="2438400"/>
            <a:ext cx="5486400" cy="6165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Same instance of Service is available </a:t>
            </a:r>
            <a:r>
              <a:rPr lang="en-US" b="1" i="1" dirty="0" smtClean="0">
                <a:solidFill>
                  <a:schemeClr val="tx1"/>
                </a:solidFill>
              </a:rPr>
              <a:t>Application wide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533400" y="2438400"/>
            <a:ext cx="2189018" cy="6165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AppModule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24200" y="3545932"/>
            <a:ext cx="5486400" cy="6165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Same instance of Service is available for </a:t>
            </a:r>
            <a:r>
              <a:rPr lang="en-US" b="1" i="1" dirty="0" smtClean="0">
                <a:solidFill>
                  <a:schemeClr val="tx1"/>
                </a:solidFill>
              </a:rPr>
              <a:t>all Components</a:t>
            </a:r>
            <a:r>
              <a:rPr lang="en-US" dirty="0" smtClean="0">
                <a:solidFill>
                  <a:schemeClr val="tx1"/>
                </a:solidFill>
              </a:rPr>
              <a:t> (but not for other services)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33400" y="3545932"/>
            <a:ext cx="2189018" cy="6165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AppComponent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24200" y="4682005"/>
            <a:ext cx="5486400" cy="6165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Same instance of Service is available for </a:t>
            </a:r>
            <a:r>
              <a:rPr lang="en-US" b="1" i="1" dirty="0" smtClean="0">
                <a:solidFill>
                  <a:schemeClr val="tx1"/>
                </a:solidFill>
              </a:rPr>
              <a:t>the Component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b="1" i="1" dirty="0" smtClean="0">
                <a:solidFill>
                  <a:schemeClr val="tx1"/>
                </a:solidFill>
              </a:rPr>
              <a:t>all its child Components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33400" y="4682005"/>
            <a:ext cx="2189018" cy="6165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Any </a:t>
            </a:r>
            <a:r>
              <a:rPr lang="en-US" b="1" dirty="0">
                <a:solidFill>
                  <a:schemeClr val="tx1"/>
                </a:solidFill>
              </a:rPr>
              <a:t>o</a:t>
            </a:r>
            <a:r>
              <a:rPr lang="en-US" b="1" dirty="0" smtClean="0">
                <a:solidFill>
                  <a:schemeClr val="tx1"/>
                </a:solidFill>
              </a:rPr>
              <a:t>ther Component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Controlling the creation of instances of a Service</a:t>
            </a:r>
          </a:p>
        </p:txBody>
      </p:sp>
    </p:spTree>
    <p:extLst>
      <p:ext uri="{BB962C8B-B14F-4D97-AF65-F5344CB8AC3E}">
        <p14:creationId xmlns:p14="http://schemas.microsoft.com/office/powerpoint/2010/main" val="192587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09800" y="2659261"/>
            <a:ext cx="723900" cy="4619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1752600" y="3497461"/>
            <a:ext cx="723900" cy="4619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672195" y="3497461"/>
            <a:ext cx="723900" cy="4619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1198419" y="4326353"/>
            <a:ext cx="723900" cy="4619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2209800" y="4330898"/>
            <a:ext cx="723900" cy="4619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1771650" y="5245298"/>
            <a:ext cx="723900" cy="4619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3162300" y="4330898"/>
            <a:ext cx="723900" cy="4619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/>
          <p:cNvCxnSpPr>
            <a:stCxn id="4" idx="2"/>
            <a:endCxn id="88" idx="0"/>
          </p:cNvCxnSpPr>
          <p:nvPr/>
        </p:nvCxnSpPr>
        <p:spPr>
          <a:xfrm flipH="1">
            <a:off x="2114550" y="3121224"/>
            <a:ext cx="457200" cy="3762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4" idx="2"/>
            <a:endCxn id="89" idx="0"/>
          </p:cNvCxnSpPr>
          <p:nvPr/>
        </p:nvCxnSpPr>
        <p:spPr>
          <a:xfrm>
            <a:off x="2571750" y="3121224"/>
            <a:ext cx="462395" cy="3762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88" idx="2"/>
            <a:endCxn id="90" idx="0"/>
          </p:cNvCxnSpPr>
          <p:nvPr/>
        </p:nvCxnSpPr>
        <p:spPr>
          <a:xfrm flipH="1">
            <a:off x="1560369" y="3959424"/>
            <a:ext cx="554181" cy="3669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/>
          <p:cNvSpPr/>
          <p:nvPr/>
        </p:nvSpPr>
        <p:spPr>
          <a:xfrm>
            <a:off x="2628900" y="5245297"/>
            <a:ext cx="723900" cy="4619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5" name="Straight Arrow Connector 124"/>
          <p:cNvCxnSpPr>
            <a:stCxn id="89" idx="2"/>
            <a:endCxn id="91" idx="0"/>
          </p:cNvCxnSpPr>
          <p:nvPr/>
        </p:nvCxnSpPr>
        <p:spPr>
          <a:xfrm flipH="1">
            <a:off x="2571750" y="3959424"/>
            <a:ext cx="462395" cy="3714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89" idx="2"/>
            <a:endCxn id="93" idx="0"/>
          </p:cNvCxnSpPr>
          <p:nvPr/>
        </p:nvCxnSpPr>
        <p:spPr>
          <a:xfrm>
            <a:off x="3034145" y="3959424"/>
            <a:ext cx="490105" cy="3714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91" idx="2"/>
            <a:endCxn id="92" idx="0"/>
          </p:cNvCxnSpPr>
          <p:nvPr/>
        </p:nvCxnSpPr>
        <p:spPr>
          <a:xfrm flipH="1">
            <a:off x="2133600" y="4792861"/>
            <a:ext cx="438150" cy="452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91" idx="2"/>
            <a:endCxn id="123" idx="0"/>
          </p:cNvCxnSpPr>
          <p:nvPr/>
        </p:nvCxnSpPr>
        <p:spPr>
          <a:xfrm>
            <a:off x="2571750" y="4792861"/>
            <a:ext cx="419100" cy="452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ounded Rectangle 133"/>
          <p:cNvSpPr/>
          <p:nvPr/>
        </p:nvSpPr>
        <p:spPr>
          <a:xfrm>
            <a:off x="1078923" y="6012060"/>
            <a:ext cx="723900" cy="4619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5" name="Straight Arrow Connector 134"/>
          <p:cNvCxnSpPr>
            <a:stCxn id="90" idx="2"/>
            <a:endCxn id="134" idx="0"/>
          </p:cNvCxnSpPr>
          <p:nvPr/>
        </p:nvCxnSpPr>
        <p:spPr>
          <a:xfrm flipH="1">
            <a:off x="1440873" y="4788316"/>
            <a:ext cx="119496" cy="12237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ounded Rectangle 135"/>
          <p:cNvSpPr/>
          <p:nvPr/>
        </p:nvSpPr>
        <p:spPr>
          <a:xfrm>
            <a:off x="5486400" y="4489251"/>
            <a:ext cx="2819400" cy="105965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MyService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400" b="1" i="1" dirty="0" err="1" smtClean="0">
                <a:solidFill>
                  <a:schemeClr val="tx1"/>
                </a:solidFill>
              </a:rPr>
              <a:t>someEvent</a:t>
            </a:r>
            <a:r>
              <a:rPr lang="en-US" sz="1400" b="1" i="1" dirty="0" smtClean="0">
                <a:solidFill>
                  <a:schemeClr val="tx1"/>
                </a:solidFill>
              </a:rPr>
              <a:t>: </a:t>
            </a:r>
            <a:r>
              <a:rPr lang="en-US" sz="1400" b="1" i="1" dirty="0" err="1" smtClean="0">
                <a:solidFill>
                  <a:schemeClr val="tx1"/>
                </a:solidFill>
              </a:rPr>
              <a:t>EventEmitter</a:t>
            </a:r>
            <a:r>
              <a:rPr lang="en-US" sz="1400" b="1" i="1" dirty="0" smtClean="0">
                <a:solidFill>
                  <a:schemeClr val="tx1"/>
                </a:solidFill>
              </a:rPr>
              <a:t>&lt;T&gt;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cxnSp>
        <p:nvCxnSpPr>
          <p:cNvPr id="77" name="Elbow Connector 76"/>
          <p:cNvCxnSpPr>
            <a:stCxn id="134" idx="3"/>
            <a:endCxn id="136" idx="2"/>
          </p:cNvCxnSpPr>
          <p:nvPr/>
        </p:nvCxnSpPr>
        <p:spPr>
          <a:xfrm flipV="1">
            <a:off x="1802823" y="5548906"/>
            <a:ext cx="5093277" cy="694136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36" idx="0"/>
            <a:endCxn id="89" idx="3"/>
          </p:cNvCxnSpPr>
          <p:nvPr/>
        </p:nvCxnSpPr>
        <p:spPr>
          <a:xfrm rot="16200000" flipV="1">
            <a:off x="4765694" y="2358844"/>
            <a:ext cx="760808" cy="3500005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927801" y="6321623"/>
            <a:ext cx="3029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 smtClean="0"/>
              <a:t>myService.someEvent.emit</a:t>
            </a:r>
            <a:r>
              <a:rPr lang="en-US" sz="1400" b="1" i="1" dirty="0" smtClean="0"/>
              <a:t>(data);</a:t>
            </a:r>
            <a:endParaRPr lang="en-US" sz="1400" b="1" i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3792508" y="2915959"/>
            <a:ext cx="30203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 smtClean="0"/>
              <a:t>myService.someEvent.subscribe</a:t>
            </a:r>
            <a:r>
              <a:rPr lang="en-US" sz="1400" b="1" i="1" dirty="0" smtClean="0"/>
              <a:t>(</a:t>
            </a:r>
          </a:p>
          <a:p>
            <a:r>
              <a:rPr lang="en-US" sz="1400" b="1" i="1" dirty="0" smtClean="0"/>
              <a:t>   (data) =&gt; console.log(data)</a:t>
            </a:r>
          </a:p>
          <a:p>
            <a:r>
              <a:rPr lang="en-US" sz="1400" b="1" i="1" dirty="0" smtClean="0"/>
              <a:t>);</a:t>
            </a:r>
            <a:endParaRPr lang="en-US" sz="1400" b="1" i="1" dirty="0"/>
          </a:p>
        </p:txBody>
      </p:sp>
      <p:sp>
        <p:nvSpPr>
          <p:cNvPr id="141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117109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Cross component communication using a service</a:t>
            </a:r>
          </a:p>
          <a:p>
            <a:pPr lvl="1"/>
            <a:r>
              <a:rPr lang="en-US" dirty="0" smtClean="0"/>
              <a:t>In the service, expose an event object of type </a:t>
            </a:r>
            <a:r>
              <a:rPr lang="en-US" b="1" i="1" dirty="0" err="1" smtClean="0"/>
              <a:t>EventEmitter</a:t>
            </a:r>
            <a:endParaRPr lang="en-US" b="1" i="1" dirty="0" smtClean="0"/>
          </a:p>
          <a:p>
            <a:pPr lvl="1"/>
            <a:r>
              <a:rPr lang="en-US" dirty="0" smtClean="0"/>
              <a:t>From the source component, invoke </a:t>
            </a:r>
            <a:r>
              <a:rPr lang="en-US" b="1" i="1" dirty="0" smtClean="0"/>
              <a:t>emit()</a:t>
            </a:r>
            <a:r>
              <a:rPr lang="en-US" dirty="0" smtClean="0"/>
              <a:t> method, pass necessary data as an argument</a:t>
            </a:r>
          </a:p>
          <a:p>
            <a:pPr lvl="1"/>
            <a:r>
              <a:rPr lang="en-US" dirty="0" smtClean="0"/>
              <a:t>From the destination component subscribe to the service’s event object using </a:t>
            </a:r>
            <a:r>
              <a:rPr lang="en-US" b="1" i="1" dirty="0" smtClean="0"/>
              <a:t>subscribe()</a:t>
            </a:r>
            <a:r>
              <a:rPr lang="en-US" dirty="0" smtClean="0"/>
              <a:t> method, pass callback function as an argument</a:t>
            </a:r>
          </a:p>
        </p:txBody>
      </p:sp>
    </p:spTree>
    <p:extLst>
      <p:ext uri="{BB962C8B-B14F-4D97-AF65-F5344CB8AC3E}">
        <p14:creationId xmlns:p14="http://schemas.microsoft.com/office/powerpoint/2010/main" val="94836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View Encapsulation</a:t>
            </a:r>
          </a:p>
          <a:p>
            <a:r>
              <a:rPr lang="en-US" dirty="0" smtClean="0"/>
              <a:t>@Component()</a:t>
            </a:r>
          </a:p>
          <a:p>
            <a:pPr lvl="1"/>
            <a:r>
              <a:rPr lang="en-US" dirty="0" smtClean="0"/>
              <a:t>encapsulation: </a:t>
            </a:r>
            <a:r>
              <a:rPr lang="en-US" dirty="0" err="1" smtClean="0"/>
              <a:t>ViewEncapsulation.None</a:t>
            </a:r>
            <a:endParaRPr lang="en-US" dirty="0" smtClean="0"/>
          </a:p>
          <a:p>
            <a:r>
              <a:rPr lang="en-US" dirty="0" err="1" smtClean="0"/>
              <a:t>ViewEncapsulation</a:t>
            </a:r>
            <a:endParaRPr lang="en-US" dirty="0" smtClean="0"/>
          </a:p>
          <a:p>
            <a:pPr lvl="1"/>
            <a:r>
              <a:rPr lang="en-US" dirty="0" smtClean="0"/>
              <a:t>Emulated – default</a:t>
            </a:r>
          </a:p>
          <a:p>
            <a:pPr lvl="1"/>
            <a:r>
              <a:rPr lang="en-US" dirty="0" smtClean="0"/>
              <a:t>Native</a:t>
            </a:r>
            <a:endParaRPr lang="en-US" dirty="0"/>
          </a:p>
          <a:p>
            <a:pPr lvl="1"/>
            <a:r>
              <a:rPr lang="en-US" dirty="0" smtClean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73726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Setting up routes (</a:t>
            </a:r>
            <a:r>
              <a:rPr lang="en-US" dirty="0"/>
              <a:t>@angular/router module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Routes</a:t>
            </a:r>
          </a:p>
          <a:p>
            <a:pPr lvl="2"/>
            <a:r>
              <a:rPr lang="en-US" dirty="0" smtClean="0"/>
              <a:t>Define </a:t>
            </a:r>
            <a:r>
              <a:rPr lang="en-US" dirty="0"/>
              <a:t>a </a:t>
            </a:r>
            <a:r>
              <a:rPr lang="en-US" dirty="0" smtClean="0"/>
              <a:t>constant </a:t>
            </a:r>
            <a:r>
              <a:rPr lang="en-US" dirty="0" err="1" smtClean="0"/>
              <a:t>appRoutes</a:t>
            </a:r>
            <a:r>
              <a:rPr lang="en-US" dirty="0" smtClean="0"/>
              <a:t> of type Routes </a:t>
            </a:r>
            <a:endParaRPr lang="en-US" dirty="0" smtClean="0"/>
          </a:p>
          <a:p>
            <a:pPr lvl="1"/>
            <a:r>
              <a:rPr lang="en-US" dirty="0" err="1" smtClean="0"/>
              <a:t>RouterModule.forRoot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Register the routes with </a:t>
            </a:r>
            <a:r>
              <a:rPr lang="en-US" dirty="0" err="1" smtClean="0"/>
              <a:t>RouterModule.forRoot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Include this in imports array of app module</a:t>
            </a:r>
            <a:endParaRPr lang="en-US" dirty="0" smtClean="0"/>
          </a:p>
          <a:p>
            <a:r>
              <a:rPr lang="en-US" dirty="0" smtClean="0"/>
              <a:t>Loading Routes</a:t>
            </a:r>
          </a:p>
          <a:p>
            <a:pPr lvl="1"/>
            <a:r>
              <a:rPr lang="en-US" dirty="0" smtClean="0"/>
              <a:t>&lt;router-outlet&gt; directive</a:t>
            </a:r>
          </a:p>
          <a:p>
            <a:r>
              <a:rPr lang="en-US" dirty="0" smtClean="0"/>
              <a:t>Navigating with Router Links</a:t>
            </a:r>
          </a:p>
          <a:p>
            <a:pPr lvl="1"/>
            <a:r>
              <a:rPr lang="en-US" dirty="0" err="1" smtClean="0"/>
              <a:t>routerLink</a:t>
            </a:r>
            <a:r>
              <a:rPr lang="en-US" dirty="0" smtClean="0"/>
              <a:t> directive</a:t>
            </a:r>
          </a:p>
          <a:p>
            <a:r>
              <a:rPr lang="en-US" dirty="0" smtClean="0"/>
              <a:t>Styling active links</a:t>
            </a:r>
          </a:p>
          <a:p>
            <a:pPr lvl="1"/>
            <a:r>
              <a:rPr lang="en-US" dirty="0" err="1" smtClean="0"/>
              <a:t>routerLinkActive</a:t>
            </a:r>
            <a:r>
              <a:rPr lang="en-US" dirty="0" smtClean="0"/>
              <a:t>=“active”</a:t>
            </a:r>
            <a:endParaRPr lang="en-US" dirty="0" smtClean="0"/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routerLinkActiveOptions</a:t>
            </a:r>
            <a:r>
              <a:rPr lang="en-US" dirty="0" smtClean="0"/>
              <a:t>]=“{exact: true}”</a:t>
            </a:r>
            <a:endParaRPr lang="en-US" dirty="0" smtClean="0"/>
          </a:p>
          <a:p>
            <a:r>
              <a:rPr lang="en-US" dirty="0" smtClean="0"/>
              <a:t>Navigating </a:t>
            </a:r>
            <a:r>
              <a:rPr lang="en-US" dirty="0" smtClean="0"/>
              <a:t>Programmatically</a:t>
            </a:r>
          </a:p>
          <a:p>
            <a:pPr lvl="1"/>
            <a:r>
              <a:rPr lang="en-US" dirty="0" smtClean="0"/>
              <a:t>Import Router from @angular/router</a:t>
            </a:r>
          </a:p>
          <a:p>
            <a:pPr lvl="1"/>
            <a:r>
              <a:rPr lang="en-US" dirty="0" smtClean="0"/>
              <a:t>Inject Router </a:t>
            </a:r>
            <a:r>
              <a:rPr lang="en-US" dirty="0" smtClean="0"/>
              <a:t>within the constructor</a:t>
            </a:r>
            <a:endParaRPr lang="en-US" dirty="0" smtClean="0"/>
          </a:p>
          <a:p>
            <a:pPr lvl="1"/>
            <a:r>
              <a:rPr lang="en-US" dirty="0" err="1" smtClean="0"/>
              <a:t>Router.navigate</a:t>
            </a:r>
            <a:r>
              <a:rPr lang="en-US" dirty="0" smtClean="0"/>
              <a:t>([‘/products’])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8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Passing Parameters to Routes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routerLink</a:t>
            </a:r>
            <a:r>
              <a:rPr lang="en-US" dirty="0" smtClean="0"/>
              <a:t>] = “[‘/servers’, 10]”</a:t>
            </a:r>
          </a:p>
          <a:p>
            <a:r>
              <a:rPr lang="en-US" dirty="0" smtClean="0"/>
              <a:t>Fetching Route Parameters</a:t>
            </a:r>
          </a:p>
          <a:p>
            <a:pPr lvl="1"/>
            <a:r>
              <a:rPr lang="en-US" dirty="0" err="1" smtClean="0"/>
              <a:t>ActivatedRoute.snapshot.params</a:t>
            </a:r>
            <a:r>
              <a:rPr lang="en-US" dirty="0" smtClean="0"/>
              <a:t>[‘id’]</a:t>
            </a:r>
            <a:endParaRPr lang="en-US" dirty="0" smtClean="0"/>
          </a:p>
          <a:p>
            <a:pPr lvl="1"/>
            <a:r>
              <a:rPr lang="en-US" dirty="0" err="1" smtClean="0"/>
              <a:t>ActivatedRoute.params.subscribe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Passing Query Parameters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queryParams</a:t>
            </a:r>
            <a:r>
              <a:rPr lang="en-US" dirty="0" smtClean="0"/>
              <a:t>] = “{</a:t>
            </a:r>
            <a:r>
              <a:rPr lang="en-US" dirty="0" err="1" smtClean="0"/>
              <a:t>allowEdit</a:t>
            </a:r>
            <a:r>
              <a:rPr lang="en-US" dirty="0" smtClean="0"/>
              <a:t>: true}”</a:t>
            </a:r>
          </a:p>
          <a:p>
            <a:r>
              <a:rPr lang="en-US" dirty="0" smtClean="0"/>
              <a:t>Retrieving Query Parameters</a:t>
            </a:r>
          </a:p>
          <a:p>
            <a:pPr lvl="1"/>
            <a:r>
              <a:rPr lang="en-US" dirty="0" err="1" smtClean="0"/>
              <a:t>ActivatedRoute.snapshot.queryParams</a:t>
            </a:r>
            <a:r>
              <a:rPr lang="en-US" dirty="0"/>
              <a:t>[]</a:t>
            </a:r>
          </a:p>
          <a:p>
            <a:pPr lvl="1"/>
            <a:r>
              <a:rPr lang="en-US" dirty="0" err="1" smtClean="0"/>
              <a:t>ActivatedRoute.queryParams.subscribe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Setting up Child Routes</a:t>
            </a:r>
          </a:p>
          <a:p>
            <a:r>
              <a:rPr lang="en-US" dirty="0" smtClean="0"/>
              <a:t>Redirecting and Wildcard Routes</a:t>
            </a:r>
          </a:p>
          <a:p>
            <a:r>
              <a:rPr lang="en-US" dirty="0" smtClean="0"/>
              <a:t>Outsourcing the Route Configuration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06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be thought of as a data source</a:t>
            </a:r>
          </a:p>
          <a:p>
            <a:pPr lvl="1"/>
            <a:r>
              <a:rPr lang="en-US" dirty="0" smtClean="0"/>
              <a:t>E.g. User input event, Http requests</a:t>
            </a:r>
          </a:p>
          <a:p>
            <a:r>
              <a:rPr lang="en-US" dirty="0" smtClean="0"/>
              <a:t>Used to handle asynchronous tasks</a:t>
            </a:r>
          </a:p>
          <a:p>
            <a:r>
              <a:rPr lang="en-US" dirty="0" smtClean="0"/>
              <a:t>Object we import from a third-party package – </a:t>
            </a:r>
            <a:r>
              <a:rPr lang="en-US" dirty="0" err="1" smtClean="0"/>
              <a:t>rxjs</a:t>
            </a:r>
            <a:endParaRPr lang="en-US" dirty="0" smtClean="0"/>
          </a:p>
          <a:p>
            <a:r>
              <a:rPr lang="en-US" dirty="0" smtClean="0"/>
              <a:t>Follows Observable pattern</a:t>
            </a:r>
          </a:p>
          <a:p>
            <a:pPr lvl="1"/>
            <a:r>
              <a:rPr lang="en-US" dirty="0" smtClean="0"/>
              <a:t>Observable</a:t>
            </a:r>
          </a:p>
          <a:p>
            <a:pPr lvl="1"/>
            <a:r>
              <a:rPr lang="en-US" dirty="0"/>
              <a:t>Stream </a:t>
            </a:r>
            <a:r>
              <a:rPr lang="en-US" dirty="0" smtClean="0"/>
              <a:t>– timeline</a:t>
            </a:r>
            <a:endParaRPr lang="en-US" dirty="0"/>
          </a:p>
          <a:p>
            <a:pPr lvl="2"/>
            <a:r>
              <a:rPr lang="en-US" dirty="0"/>
              <a:t>Multiple events/data packages emitted by the observable, depending on the data source</a:t>
            </a:r>
          </a:p>
          <a:p>
            <a:pPr lvl="1"/>
            <a:r>
              <a:rPr lang="en-US" dirty="0" smtClean="0"/>
              <a:t>Observer – your code</a:t>
            </a:r>
          </a:p>
          <a:p>
            <a:pPr lvl="2"/>
            <a:r>
              <a:rPr lang="en-US" dirty="0" smtClean="0"/>
              <a:t>3 ways of handling data packages</a:t>
            </a:r>
          </a:p>
          <a:p>
            <a:pPr lvl="3"/>
            <a:r>
              <a:rPr lang="en-US" dirty="0" smtClean="0"/>
              <a:t>Handle Data</a:t>
            </a:r>
          </a:p>
          <a:p>
            <a:pPr lvl="3"/>
            <a:r>
              <a:rPr lang="en-US" dirty="0" smtClean="0"/>
              <a:t>Handle Error</a:t>
            </a:r>
          </a:p>
          <a:p>
            <a:pPr lvl="3"/>
            <a:r>
              <a:rPr lang="en-US" dirty="0" smtClean="0"/>
              <a:t>Handle Completion</a:t>
            </a:r>
          </a:p>
        </p:txBody>
      </p:sp>
    </p:spTree>
    <p:extLst>
      <p:ext uri="{BB962C8B-B14F-4D97-AF65-F5344CB8AC3E}">
        <p14:creationId xmlns:p14="http://schemas.microsoft.com/office/powerpoint/2010/main" val="120288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Observable – </a:t>
            </a:r>
            <a:r>
              <a:rPr lang="en-US" dirty="0" err="1" smtClean="0"/>
              <a:t>rxjs</a:t>
            </a:r>
            <a:r>
              <a:rPr lang="en-US" dirty="0" smtClean="0"/>
              <a:t>/Observable</a:t>
            </a:r>
          </a:p>
          <a:p>
            <a:pPr lvl="1"/>
            <a:r>
              <a:rPr lang="en-US" dirty="0" err="1" smtClean="0"/>
              <a:t>Observable.interval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Observable.create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Observer - </a:t>
            </a:r>
            <a:r>
              <a:rPr lang="en-US" dirty="0" err="1" smtClean="0"/>
              <a:t>rxjs</a:t>
            </a:r>
            <a:r>
              <a:rPr lang="en-US" dirty="0" smtClean="0"/>
              <a:t>/Observer</a:t>
            </a:r>
          </a:p>
          <a:p>
            <a:pPr lvl="2"/>
            <a:r>
              <a:rPr lang="en-US" dirty="0" err="1" smtClean="0"/>
              <a:t>Observer.next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Observer.error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Observer.complete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Observable.subscribe</a:t>
            </a:r>
            <a:r>
              <a:rPr lang="en-US" dirty="0" smtClean="0"/>
              <a:t>() – returns Subscription (</a:t>
            </a:r>
            <a:r>
              <a:rPr lang="en-US" dirty="0" err="1" smtClean="0"/>
              <a:t>rxjs</a:t>
            </a:r>
            <a:r>
              <a:rPr lang="en-US" dirty="0" smtClean="0"/>
              <a:t>/Subscription)</a:t>
            </a:r>
          </a:p>
          <a:p>
            <a:r>
              <a:rPr lang="en-US" dirty="0" smtClean="0"/>
              <a:t>Subject</a:t>
            </a:r>
          </a:p>
          <a:p>
            <a:pPr lvl="1"/>
            <a:r>
              <a:rPr lang="en-US" dirty="0" err="1" smtClean="0"/>
              <a:t>Subject.next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Subject.subscribe</a:t>
            </a:r>
            <a:r>
              <a:rPr lang="en-US" dirty="0" smtClean="0"/>
              <a:t>()</a:t>
            </a:r>
          </a:p>
          <a:p>
            <a:pPr lvl="1"/>
            <a:endParaRPr lang="en-US" dirty="0" smtClean="0"/>
          </a:p>
          <a:p>
            <a:r>
              <a:rPr lang="en-US" dirty="0"/>
              <a:t>http://reactivex.io/rxjs/</a:t>
            </a:r>
          </a:p>
        </p:txBody>
      </p:sp>
    </p:spTree>
    <p:extLst>
      <p:ext uri="{BB962C8B-B14F-4D97-AF65-F5344CB8AC3E}">
        <p14:creationId xmlns:p14="http://schemas.microsoft.com/office/powerpoint/2010/main" val="133648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FormsModule</a:t>
            </a:r>
            <a:r>
              <a:rPr lang="en-US" dirty="0" smtClean="0"/>
              <a:t> should be imported</a:t>
            </a:r>
          </a:p>
          <a:p>
            <a:r>
              <a:rPr lang="en-US" dirty="0" smtClean="0"/>
              <a:t>Creating a form</a:t>
            </a:r>
          </a:p>
          <a:p>
            <a:r>
              <a:rPr lang="en-US" dirty="0" smtClean="0"/>
              <a:t>Registering the controls</a:t>
            </a:r>
          </a:p>
          <a:p>
            <a:pPr lvl="1"/>
            <a:r>
              <a:rPr lang="en-US" dirty="0" err="1" smtClean="0"/>
              <a:t>ngModel</a:t>
            </a:r>
            <a:endParaRPr lang="en-US" dirty="0" smtClean="0"/>
          </a:p>
          <a:p>
            <a:pPr lvl="1"/>
            <a:r>
              <a:rPr lang="en-US" dirty="0" smtClean="0"/>
              <a:t>name attribute</a:t>
            </a:r>
          </a:p>
          <a:p>
            <a:r>
              <a:rPr lang="en-US" dirty="0" smtClean="0"/>
              <a:t>Submitting the form</a:t>
            </a:r>
          </a:p>
          <a:p>
            <a:pPr lvl="1"/>
            <a:r>
              <a:rPr lang="en-US" dirty="0" err="1" smtClean="0"/>
              <a:t>ngSubmit</a:t>
            </a:r>
            <a:endParaRPr lang="en-US" dirty="0" smtClean="0"/>
          </a:p>
          <a:p>
            <a:pPr lvl="1"/>
            <a:r>
              <a:rPr lang="en-US" dirty="0"/>
              <a:t>&lt;form (</a:t>
            </a:r>
            <a:r>
              <a:rPr lang="en-US" dirty="0" err="1"/>
              <a:t>ngSubmit</a:t>
            </a:r>
            <a:r>
              <a:rPr lang="en-US" dirty="0"/>
              <a:t>)="</a:t>
            </a:r>
            <a:r>
              <a:rPr lang="en-US" dirty="0" err="1"/>
              <a:t>onSubmit</a:t>
            </a:r>
            <a:r>
              <a:rPr lang="en-US" dirty="0"/>
              <a:t>(f)" #f="</a:t>
            </a:r>
            <a:r>
              <a:rPr lang="en-US" dirty="0" err="1"/>
              <a:t>ngForm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Accessing the form with @</a:t>
            </a:r>
            <a:r>
              <a:rPr lang="en-US" dirty="0" err="1" smtClean="0"/>
              <a:t>ViewChild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ViewChild</a:t>
            </a:r>
            <a:r>
              <a:rPr lang="en-US" dirty="0" smtClean="0"/>
              <a:t>(‘f’) form: </a:t>
            </a:r>
            <a:r>
              <a:rPr lang="en-US" dirty="0" err="1" smtClean="0"/>
              <a:t>NgForm</a:t>
            </a:r>
            <a:r>
              <a:rPr lang="en-US" dirty="0" smtClean="0"/>
              <a:t>;</a:t>
            </a:r>
          </a:p>
          <a:p>
            <a:r>
              <a:rPr lang="en-US" dirty="0" smtClean="0"/>
              <a:t>User </a:t>
            </a:r>
            <a:r>
              <a:rPr lang="en-US" dirty="0"/>
              <a:t>I</a:t>
            </a:r>
            <a:r>
              <a:rPr lang="en-US" dirty="0" smtClean="0"/>
              <a:t>nput Validation</a:t>
            </a:r>
          </a:p>
          <a:p>
            <a:pPr lvl="1"/>
            <a:r>
              <a:rPr lang="en-US" dirty="0" smtClean="0"/>
              <a:t>required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valid / invalid attribute</a:t>
            </a:r>
          </a:p>
          <a:p>
            <a:pPr lvl="1"/>
            <a:r>
              <a:rPr lang="en-US" dirty="0" smtClean="0"/>
              <a:t>ng-valid / ng-invalid 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8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Frameworks?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vs Framework</a:t>
            </a:r>
          </a:p>
          <a:p>
            <a:pPr lvl="1"/>
            <a:r>
              <a:rPr lang="en-US" dirty="0" smtClean="0"/>
              <a:t>Library </a:t>
            </a:r>
          </a:p>
          <a:p>
            <a:pPr lvl="2"/>
            <a:r>
              <a:rPr lang="en-US" dirty="0" smtClean="0"/>
              <a:t>Your </a:t>
            </a:r>
            <a:r>
              <a:rPr lang="en-US" dirty="0"/>
              <a:t>code is in </a:t>
            </a:r>
            <a:r>
              <a:rPr lang="en-US" dirty="0" smtClean="0"/>
              <a:t>charge</a:t>
            </a:r>
          </a:p>
          <a:p>
            <a:pPr lvl="2"/>
            <a:r>
              <a:rPr lang="en-US" dirty="0" smtClean="0"/>
              <a:t>Calls </a:t>
            </a:r>
            <a:r>
              <a:rPr lang="en-US" dirty="0"/>
              <a:t>into the library when necessary</a:t>
            </a:r>
          </a:p>
          <a:p>
            <a:pPr lvl="1"/>
            <a:r>
              <a:rPr lang="en-US" dirty="0" smtClean="0"/>
              <a:t>Framework</a:t>
            </a:r>
          </a:p>
          <a:p>
            <a:pPr lvl="2"/>
            <a:r>
              <a:rPr lang="en-US" dirty="0" smtClean="0"/>
              <a:t>Framework is in charge</a:t>
            </a:r>
          </a:p>
          <a:p>
            <a:pPr lvl="2"/>
            <a:r>
              <a:rPr lang="en-US" dirty="0" smtClean="0"/>
              <a:t>Calls into your code when needed</a:t>
            </a:r>
          </a:p>
          <a:p>
            <a:pPr lvl="1"/>
            <a:endParaRPr lang="en-US" dirty="0"/>
          </a:p>
          <a:p>
            <a:r>
              <a:rPr lang="en-US" dirty="0" smtClean="0"/>
              <a:t>Hollywood Principle</a:t>
            </a:r>
          </a:p>
          <a:p>
            <a:pPr lvl="1"/>
            <a:r>
              <a:rPr lang="en-US" dirty="0" smtClean="0"/>
              <a:t>Do not call us, we will call you</a:t>
            </a:r>
          </a:p>
          <a:p>
            <a:r>
              <a:rPr lang="en-US" dirty="0" smtClean="0"/>
              <a:t>Inversion of Control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0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form state</a:t>
            </a:r>
          </a:p>
          <a:p>
            <a:pPr lvl="1"/>
            <a:r>
              <a:rPr lang="en-US" dirty="0" smtClean="0"/>
              <a:t>Disable Submit button</a:t>
            </a:r>
          </a:p>
          <a:p>
            <a:pPr lvl="1"/>
            <a:r>
              <a:rPr lang="en-US" dirty="0"/>
              <a:t>[disabled]="!</a:t>
            </a:r>
            <a:r>
              <a:rPr lang="en-US" dirty="0" err="1" smtClean="0"/>
              <a:t>f.valid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Add local reference to controls</a:t>
            </a:r>
          </a:p>
          <a:p>
            <a:pPr lvl="2"/>
            <a:r>
              <a:rPr lang="en-US" dirty="0" smtClean="0"/>
              <a:t>#username=“</a:t>
            </a:r>
            <a:r>
              <a:rPr lang="en-US" dirty="0" err="1" smtClean="0"/>
              <a:t>ngModel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Display error message based on ‘valid’ and ‘touched’ attributes</a:t>
            </a:r>
          </a:p>
          <a:p>
            <a:r>
              <a:rPr lang="en-US" dirty="0" smtClean="0"/>
              <a:t>Set default values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ngModel</a:t>
            </a:r>
            <a:r>
              <a:rPr lang="en-US" dirty="0"/>
              <a:t>]="</a:t>
            </a:r>
            <a:r>
              <a:rPr lang="en-US" dirty="0" err="1" smtClean="0"/>
              <a:t>defaultSecret</a:t>
            </a:r>
            <a:r>
              <a:rPr lang="en-US" dirty="0" smtClean="0"/>
              <a:t>“</a:t>
            </a:r>
          </a:p>
          <a:p>
            <a:r>
              <a:rPr lang="en-US" dirty="0" err="1" smtClean="0"/>
              <a:t>ngModel</a:t>
            </a:r>
            <a:r>
              <a:rPr lang="en-US" dirty="0" smtClean="0"/>
              <a:t> and Two-Way binding</a:t>
            </a:r>
          </a:p>
          <a:p>
            <a:pPr lvl="1"/>
            <a:r>
              <a:rPr lang="en-US" dirty="0"/>
              <a:t>[(</a:t>
            </a:r>
            <a:r>
              <a:rPr lang="en-US" dirty="0" err="1"/>
              <a:t>ngModel</a:t>
            </a:r>
            <a:r>
              <a:rPr lang="en-US" dirty="0"/>
              <a:t>)]="answer"</a:t>
            </a:r>
          </a:p>
          <a:p>
            <a:r>
              <a:rPr lang="en-US" dirty="0" smtClean="0"/>
              <a:t>Grouping Form Controls</a:t>
            </a:r>
          </a:p>
          <a:p>
            <a:pPr lvl="1"/>
            <a:r>
              <a:rPr lang="en-US" dirty="0" err="1"/>
              <a:t>ngModelGroup</a:t>
            </a:r>
            <a:r>
              <a:rPr lang="en-US" dirty="0"/>
              <a:t>="</a:t>
            </a:r>
            <a:r>
              <a:rPr lang="en-US" dirty="0" err="1" smtClean="0"/>
              <a:t>userData</a:t>
            </a:r>
            <a:r>
              <a:rPr lang="en-US" dirty="0" smtClean="0"/>
              <a:t>“</a:t>
            </a:r>
          </a:p>
          <a:p>
            <a:pPr lvl="1"/>
            <a:r>
              <a:rPr lang="en-US" dirty="0"/>
              <a:t>#</a:t>
            </a:r>
            <a:r>
              <a:rPr lang="en-US" dirty="0" err="1"/>
              <a:t>userData</a:t>
            </a:r>
            <a:r>
              <a:rPr lang="en-US" dirty="0"/>
              <a:t>="</a:t>
            </a:r>
            <a:r>
              <a:rPr lang="en-US" dirty="0" err="1" smtClean="0"/>
              <a:t>ngModelGroup</a:t>
            </a:r>
            <a:r>
              <a:rPr lang="en-US" dirty="0" smtClean="0"/>
              <a:t>“</a:t>
            </a:r>
          </a:p>
          <a:p>
            <a:r>
              <a:rPr lang="en-US" dirty="0" smtClean="0"/>
              <a:t>Handling Radio Buttons</a:t>
            </a:r>
          </a:p>
          <a:p>
            <a:r>
              <a:rPr lang="en-US" dirty="0" smtClean="0"/>
              <a:t>Using Form Data</a:t>
            </a:r>
          </a:p>
          <a:p>
            <a:r>
              <a:rPr lang="en-US" dirty="0" smtClean="0"/>
              <a:t>Resetting Forms</a:t>
            </a:r>
          </a:p>
        </p:txBody>
      </p:sp>
    </p:spTree>
    <p:extLst>
      <p:ext uri="{BB962C8B-B14F-4D97-AF65-F5344CB8AC3E}">
        <p14:creationId xmlns:p14="http://schemas.microsoft.com/office/powerpoint/2010/main" val="41083424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 output, do not modify the underlying data</a:t>
            </a:r>
          </a:p>
          <a:p>
            <a:r>
              <a:rPr lang="en-US" dirty="0"/>
              <a:t>Format the value of an expression for </a:t>
            </a:r>
            <a:r>
              <a:rPr lang="en-US" dirty="0" smtClean="0"/>
              <a:t>display</a:t>
            </a:r>
          </a:p>
          <a:p>
            <a:r>
              <a:rPr lang="en-US" dirty="0" smtClean="0"/>
              <a:t>Built-in pipes</a:t>
            </a:r>
          </a:p>
          <a:p>
            <a:pPr lvl="1"/>
            <a:r>
              <a:rPr lang="en-US" dirty="0" smtClean="0"/>
              <a:t>uppercase</a:t>
            </a:r>
          </a:p>
          <a:p>
            <a:pPr lvl="1"/>
            <a:r>
              <a:rPr lang="en-US" dirty="0" smtClean="0"/>
              <a:t>date</a:t>
            </a:r>
          </a:p>
          <a:p>
            <a:r>
              <a:rPr lang="en-US" dirty="0" smtClean="0"/>
              <a:t>Using pipes</a:t>
            </a:r>
          </a:p>
          <a:p>
            <a:r>
              <a:rPr lang="en-US" dirty="0" smtClean="0"/>
              <a:t>Parameterizing pipes</a:t>
            </a:r>
          </a:p>
          <a:p>
            <a:r>
              <a:rPr lang="en-US" dirty="0" smtClean="0"/>
              <a:t>Chaining multiple pipes</a:t>
            </a:r>
          </a:p>
          <a:p>
            <a:r>
              <a:rPr lang="en-US" dirty="0" smtClean="0"/>
              <a:t>Creating a custom pipe</a:t>
            </a:r>
          </a:p>
          <a:p>
            <a:r>
              <a:rPr lang="en-US" dirty="0" smtClean="0"/>
              <a:t>Parameterizing a custom pipe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445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793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49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Frameworks?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Page Apps (SPA)</a:t>
            </a:r>
          </a:p>
          <a:p>
            <a:pPr lvl="1"/>
            <a:r>
              <a:rPr lang="en-US" dirty="0" smtClean="0"/>
              <a:t>Rich Internet Apps (</a:t>
            </a:r>
            <a:r>
              <a:rPr lang="en-US" dirty="0" err="1" smtClean="0"/>
              <a:t>RiA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Model-View-Controller (MVC) / Model-View-ViewModel (MVVM)</a:t>
            </a:r>
          </a:p>
          <a:p>
            <a:pPr lvl="1"/>
            <a:r>
              <a:rPr lang="en-US" dirty="0" smtClean="0"/>
              <a:t>Data Binding</a:t>
            </a:r>
          </a:p>
          <a:p>
            <a:r>
              <a:rPr lang="en-US" dirty="0" smtClean="0"/>
              <a:t>Scalable, reusable, maintainable code</a:t>
            </a:r>
          </a:p>
          <a:p>
            <a:r>
              <a:rPr lang="en-US" dirty="0" smtClean="0"/>
              <a:t>Test Driven Development (TDD)</a:t>
            </a:r>
          </a:p>
          <a:p>
            <a:r>
              <a:rPr lang="en-US" dirty="0" smtClean="0"/>
              <a:t>Declarative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9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Angular?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Developed in 2009 by </a:t>
            </a:r>
            <a:r>
              <a:rPr lang="en-US" dirty="0" err="1" smtClean="0"/>
              <a:t>Misko</a:t>
            </a:r>
            <a:r>
              <a:rPr lang="en-US" dirty="0" smtClean="0"/>
              <a:t> </a:t>
            </a:r>
            <a:r>
              <a:rPr lang="en-US" dirty="0" err="1" smtClean="0"/>
              <a:t>Hevery</a:t>
            </a:r>
            <a:endParaRPr lang="en-US" dirty="0" smtClean="0"/>
          </a:p>
          <a:p>
            <a:r>
              <a:rPr lang="en-US" dirty="0" smtClean="0"/>
              <a:t>Framework for building dynamic apps for different platforms – Web, Mobile, Desktop</a:t>
            </a:r>
          </a:p>
          <a:p>
            <a:r>
              <a:rPr lang="en-US" dirty="0" smtClean="0"/>
              <a:t>Create JS apps that are modular, maintainable, testable</a:t>
            </a:r>
          </a:p>
          <a:p>
            <a:r>
              <a:rPr lang="en-US" dirty="0" smtClean="0"/>
              <a:t>Angular 1</a:t>
            </a:r>
          </a:p>
          <a:p>
            <a:pPr lvl="1"/>
            <a:r>
              <a:rPr lang="en-US" dirty="0" smtClean="0"/>
              <a:t>AngularJS, quite popular JS framework</a:t>
            </a:r>
          </a:p>
          <a:p>
            <a:r>
              <a:rPr lang="en-US" dirty="0" smtClean="0"/>
              <a:t>Angular 2</a:t>
            </a:r>
          </a:p>
          <a:p>
            <a:pPr lvl="1"/>
            <a:r>
              <a:rPr lang="en-US" dirty="0" smtClean="0"/>
              <a:t>Complete re-write of Angular 1</a:t>
            </a:r>
          </a:p>
          <a:p>
            <a:pPr lvl="1"/>
            <a:r>
              <a:rPr lang="en-US" dirty="0" smtClean="0"/>
              <a:t>Future of Angular</a:t>
            </a:r>
          </a:p>
          <a:p>
            <a:r>
              <a:rPr lang="en-US" dirty="0" smtClean="0"/>
              <a:t>Angular 4</a:t>
            </a:r>
          </a:p>
          <a:p>
            <a:pPr lvl="1"/>
            <a:r>
              <a:rPr lang="en-US" dirty="0" smtClean="0"/>
              <a:t>Not a complete re-write of Angular 2</a:t>
            </a:r>
          </a:p>
          <a:p>
            <a:pPr lvl="1"/>
            <a:r>
              <a:rPr lang="en-US" dirty="0" smtClean="0"/>
              <a:t>It is simply an update to Angular 2</a:t>
            </a:r>
          </a:p>
          <a:p>
            <a:pPr lvl="1"/>
            <a:r>
              <a:rPr lang="en-US" dirty="0" smtClean="0"/>
              <a:t>No breaking changes</a:t>
            </a:r>
          </a:p>
        </p:txBody>
      </p:sp>
    </p:spTree>
    <p:extLst>
      <p:ext uri="{BB962C8B-B14F-4D97-AF65-F5344CB8AC3E}">
        <p14:creationId xmlns:p14="http://schemas.microsoft.com/office/powerpoint/2010/main" val="361562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Benefits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Component based</a:t>
            </a:r>
          </a:p>
          <a:p>
            <a:pPr lvl="1"/>
            <a:r>
              <a:rPr lang="en-US" dirty="0" smtClean="0"/>
              <a:t>Reusable</a:t>
            </a:r>
          </a:p>
          <a:p>
            <a:r>
              <a:rPr lang="en-US" dirty="0" smtClean="0"/>
              <a:t>Structures app code</a:t>
            </a:r>
          </a:p>
          <a:p>
            <a:pPr lvl="1"/>
            <a:r>
              <a:rPr lang="en-US" dirty="0" smtClean="0"/>
              <a:t>Modular, Maintainable</a:t>
            </a:r>
          </a:p>
          <a:p>
            <a:r>
              <a:rPr lang="en-US" dirty="0" smtClean="0"/>
              <a:t>Mobile support</a:t>
            </a:r>
          </a:p>
          <a:p>
            <a:pPr lvl="1"/>
            <a:r>
              <a:rPr lang="en-US" dirty="0" smtClean="0"/>
              <a:t>Target multiple devices &amp; platforms</a:t>
            </a:r>
          </a:p>
          <a:p>
            <a:r>
              <a:rPr lang="en-US" dirty="0" smtClean="0"/>
              <a:t>Decouples DOM manipulation from app logic</a:t>
            </a:r>
          </a:p>
          <a:p>
            <a:pPr lvl="1"/>
            <a:r>
              <a:rPr lang="en-US" dirty="0" smtClean="0"/>
              <a:t>Testable</a:t>
            </a:r>
          </a:p>
          <a:p>
            <a:r>
              <a:rPr lang="en-US" dirty="0" smtClean="0"/>
              <a:t>Increased developer productivity</a:t>
            </a:r>
          </a:p>
          <a:p>
            <a:pPr lvl="1"/>
            <a:r>
              <a:rPr lang="en-US" dirty="0" smtClean="0"/>
              <a:t>Build apps faster</a:t>
            </a:r>
          </a:p>
          <a:p>
            <a:r>
              <a:rPr lang="en-US" dirty="0" smtClean="0"/>
              <a:t>Move app code forward in the stack</a:t>
            </a:r>
          </a:p>
          <a:p>
            <a:pPr lvl="1"/>
            <a:r>
              <a:rPr lang="en-US" dirty="0" smtClean="0"/>
              <a:t>Reduces server load, reduces cost</a:t>
            </a:r>
          </a:p>
          <a:p>
            <a:pPr lvl="1"/>
            <a:r>
              <a:rPr lang="en-US" dirty="0" smtClean="0"/>
              <a:t>Crowd sourcing of computational 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Traditional Web App</a:t>
            </a:r>
            <a:br>
              <a:rPr lang="en-US" dirty="0" smtClean="0"/>
            </a:br>
            <a:r>
              <a:rPr lang="en-US" sz="3100" dirty="0" smtClean="0"/>
              <a:t>Request &amp; Response</a:t>
            </a:r>
            <a:endParaRPr lang="en-US" sz="3100" dirty="0"/>
          </a:p>
        </p:txBody>
      </p:sp>
      <p:grpSp>
        <p:nvGrpSpPr>
          <p:cNvPr id="4" name="Group 3"/>
          <p:cNvGrpSpPr/>
          <p:nvPr/>
        </p:nvGrpSpPr>
        <p:grpSpPr>
          <a:xfrm>
            <a:off x="1257301" y="2015697"/>
            <a:ext cx="6629407" cy="4308903"/>
            <a:chOff x="571500" y="1606062"/>
            <a:chExt cx="6819900" cy="4566138"/>
          </a:xfrm>
        </p:grpSpPr>
        <p:sp>
          <p:nvSpPr>
            <p:cNvPr id="5" name="Rounded Rectangle 4"/>
            <p:cNvSpPr/>
            <p:nvPr/>
          </p:nvSpPr>
          <p:spPr>
            <a:xfrm>
              <a:off x="1143000" y="2057400"/>
              <a:ext cx="381000" cy="4114800"/>
            </a:xfrm>
            <a:prstGeom prst="roundRect">
              <a:avLst>
                <a:gd name="adj" fmla="val 42308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410200" y="2057400"/>
              <a:ext cx="357554" cy="4114800"/>
            </a:xfrm>
            <a:prstGeom prst="roundRect">
              <a:avLst>
                <a:gd name="adj" fmla="val 42308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1524000" y="2743200"/>
              <a:ext cx="3886200" cy="1415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1524000" y="3352800"/>
              <a:ext cx="38862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1524000" y="4800600"/>
              <a:ext cx="38862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1524000" y="5410200"/>
              <a:ext cx="38862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6"/>
            <p:cNvSpPr txBox="1"/>
            <p:nvPr/>
          </p:nvSpPr>
          <p:spPr>
            <a:xfrm>
              <a:off x="4826977" y="1606062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i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Web Browser</a:t>
              </a:r>
              <a:endParaRPr lang="en-US" b="1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TextBox 17"/>
            <p:cNvSpPr txBox="1"/>
            <p:nvPr/>
          </p:nvSpPr>
          <p:spPr>
            <a:xfrm>
              <a:off x="571500" y="1606062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i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Web Server</a:t>
              </a:r>
              <a:endParaRPr lang="en-US" b="1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Box 18"/>
            <p:cNvSpPr txBox="1"/>
            <p:nvPr/>
          </p:nvSpPr>
          <p:spPr>
            <a:xfrm>
              <a:off x="1676400" y="2404646"/>
              <a:ext cx="36312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URL Request to server</a:t>
              </a:r>
              <a:endParaRPr 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TextBox 19"/>
            <p:cNvSpPr txBox="1"/>
            <p:nvPr/>
          </p:nvSpPr>
          <p:spPr>
            <a:xfrm>
              <a:off x="1676400" y="3014246"/>
              <a:ext cx="36312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Response with Web page &amp; </a:t>
              </a:r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ssets</a:t>
              </a:r>
              <a:endParaRPr 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TextBox 20"/>
            <p:cNvSpPr txBox="1"/>
            <p:nvPr/>
          </p:nvSpPr>
          <p:spPr>
            <a:xfrm>
              <a:off x="1676400" y="4462046"/>
              <a:ext cx="36488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User clicks on link, new Request</a:t>
              </a:r>
              <a:endParaRPr 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Box 21"/>
            <p:cNvSpPr txBox="1"/>
            <p:nvPr/>
          </p:nvSpPr>
          <p:spPr>
            <a:xfrm>
              <a:off x="1676400" y="5071646"/>
              <a:ext cx="36488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Response with Web page &amp; Assets</a:t>
              </a:r>
              <a:endParaRPr 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Folded Corner 16"/>
            <p:cNvSpPr/>
            <p:nvPr/>
          </p:nvSpPr>
          <p:spPr>
            <a:xfrm>
              <a:off x="5981700" y="2743200"/>
              <a:ext cx="457200" cy="60960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Folded Corner 17"/>
            <p:cNvSpPr/>
            <p:nvPr/>
          </p:nvSpPr>
          <p:spPr>
            <a:xfrm>
              <a:off x="6743700" y="2744615"/>
              <a:ext cx="457200" cy="60960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Box 24"/>
            <p:cNvSpPr txBox="1"/>
            <p:nvPr/>
          </p:nvSpPr>
          <p:spPr>
            <a:xfrm>
              <a:off x="5905500" y="2466201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HTML</a:t>
              </a:r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TextBox 25"/>
            <p:cNvSpPr txBox="1"/>
            <p:nvPr/>
          </p:nvSpPr>
          <p:spPr>
            <a:xfrm>
              <a:off x="6553200" y="2466201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JavaScript</a:t>
              </a:r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Box 26"/>
            <p:cNvSpPr txBox="1"/>
            <p:nvPr/>
          </p:nvSpPr>
          <p:spPr>
            <a:xfrm>
              <a:off x="5867400" y="3352800"/>
              <a:ext cx="1524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Browser loads up entire web page</a:t>
              </a:r>
              <a:endParaRPr 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Folded Corner 21"/>
            <p:cNvSpPr/>
            <p:nvPr/>
          </p:nvSpPr>
          <p:spPr>
            <a:xfrm>
              <a:off x="5981700" y="4787780"/>
              <a:ext cx="457200" cy="60960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Folded Corner 22"/>
            <p:cNvSpPr/>
            <p:nvPr/>
          </p:nvSpPr>
          <p:spPr>
            <a:xfrm>
              <a:off x="6743700" y="4789195"/>
              <a:ext cx="457200" cy="60960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TextBox 29"/>
            <p:cNvSpPr txBox="1"/>
            <p:nvPr/>
          </p:nvSpPr>
          <p:spPr>
            <a:xfrm>
              <a:off x="5905500" y="4523601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HTML</a:t>
              </a:r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TextBox 30"/>
            <p:cNvSpPr txBox="1"/>
            <p:nvPr/>
          </p:nvSpPr>
          <p:spPr>
            <a:xfrm>
              <a:off x="6553200" y="4523601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JavaScript</a:t>
              </a:r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31"/>
            <p:cNvSpPr txBox="1"/>
            <p:nvPr/>
          </p:nvSpPr>
          <p:spPr>
            <a:xfrm>
              <a:off x="5867400" y="5391745"/>
              <a:ext cx="1524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Browser loads up entire web page</a:t>
              </a:r>
              <a:endParaRPr 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318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 App</a:t>
            </a:r>
            <a:br>
              <a:rPr lang="en-US" dirty="0" smtClean="0"/>
            </a:br>
            <a:r>
              <a:rPr lang="en-US" sz="3100" dirty="0" smtClean="0"/>
              <a:t>Request &amp; Response</a:t>
            </a:r>
            <a:endParaRPr lang="en-US" sz="31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79" y="1962158"/>
            <a:ext cx="7030621" cy="436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5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25534</TotalTime>
  <Words>1931</Words>
  <Application>Microsoft Office PowerPoint</Application>
  <PresentationFormat>On-screen Show (4:3)</PresentationFormat>
  <Paragraphs>514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Clarity</vt:lpstr>
      <vt:lpstr>Angular workshop</vt:lpstr>
      <vt:lpstr>Agenda</vt:lpstr>
      <vt:lpstr>Why Frameworks?</vt:lpstr>
      <vt:lpstr>Why Frameworks?</vt:lpstr>
      <vt:lpstr>Why Frameworks?</vt:lpstr>
      <vt:lpstr>What is Angular?</vt:lpstr>
      <vt:lpstr>Angular Benefits </vt:lpstr>
      <vt:lpstr>Traditional Web App Request &amp; Response</vt:lpstr>
      <vt:lpstr>Angular App Request &amp; Response</vt:lpstr>
      <vt:lpstr>Angular CLI</vt:lpstr>
      <vt:lpstr>TypeScript</vt:lpstr>
      <vt:lpstr>Bootstrap</vt:lpstr>
      <vt:lpstr>Angular Building Blocks</vt:lpstr>
      <vt:lpstr>Components</vt:lpstr>
      <vt:lpstr>Components</vt:lpstr>
      <vt:lpstr>Decorators</vt:lpstr>
      <vt:lpstr>Modules</vt:lpstr>
      <vt:lpstr>Exercise</vt:lpstr>
      <vt:lpstr>Exercise</vt:lpstr>
      <vt:lpstr>Exercise</vt:lpstr>
      <vt:lpstr>Component Templates &amp; Styles</vt:lpstr>
      <vt:lpstr>Data Binding</vt:lpstr>
      <vt:lpstr>Data Binding</vt:lpstr>
      <vt:lpstr>Directives</vt:lpstr>
      <vt:lpstr>Component Interaction</vt:lpstr>
      <vt:lpstr>Component Interaction</vt:lpstr>
      <vt:lpstr>Component Interaction</vt:lpstr>
      <vt:lpstr>Services</vt:lpstr>
      <vt:lpstr>Services</vt:lpstr>
      <vt:lpstr>Services</vt:lpstr>
      <vt:lpstr>Services</vt:lpstr>
      <vt:lpstr>Services</vt:lpstr>
      <vt:lpstr>Services</vt:lpstr>
      <vt:lpstr>View Encapsulation</vt:lpstr>
      <vt:lpstr>Routing</vt:lpstr>
      <vt:lpstr>Routing</vt:lpstr>
      <vt:lpstr>Observables</vt:lpstr>
      <vt:lpstr>Observables</vt:lpstr>
      <vt:lpstr>Forms</vt:lpstr>
      <vt:lpstr>Forms</vt:lpstr>
      <vt:lpstr>Pipes</vt:lpstr>
      <vt:lpstr>Server Communication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naveen.pete</dc:creator>
  <cp:lastModifiedBy>naveen.pete</cp:lastModifiedBy>
  <cp:revision>181</cp:revision>
  <dcterms:created xsi:type="dcterms:W3CDTF">2017-05-14T17:23:31Z</dcterms:created>
  <dcterms:modified xsi:type="dcterms:W3CDTF">2017-07-06T08:29:49Z</dcterms:modified>
</cp:coreProperties>
</file>