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95" r:id="rId2"/>
    <p:sldId id="293" r:id="rId3"/>
    <p:sldId id="284" r:id="rId4"/>
    <p:sldId id="285" r:id="rId5"/>
    <p:sldId id="269" r:id="rId6"/>
    <p:sldId id="286" r:id="rId7"/>
    <p:sldId id="288" r:id="rId8"/>
    <p:sldId id="272" r:id="rId9"/>
    <p:sldId id="292" r:id="rId10"/>
    <p:sldId id="291" r:id="rId11"/>
    <p:sldId id="290" r:id="rId12"/>
    <p:sldId id="270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1A904-F981-4979-A2BF-4055AE3D256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0155-335B-4338-A902-94153BDD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8ABFBB-CFCF-426A-9213-F4B58A1124F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workshop</a:t>
            </a:r>
            <a:br>
              <a:rPr lang="en-US" dirty="0" smtClean="0"/>
            </a:br>
            <a:r>
              <a:rPr lang="en-US" sz="2800" dirty="0" smtClean="0"/>
              <a:t>component interaction</a:t>
            </a:r>
            <a:br>
              <a:rPr lang="en-US" sz="2800" dirty="0" smtClean="0"/>
            </a:br>
            <a:r>
              <a:rPr lang="en-US" sz="2800" dirty="0" smtClean="0"/>
              <a:t>services &amp; Dependency injection</a:t>
            </a:r>
            <a:br>
              <a:rPr lang="en-US" sz="2800" dirty="0" smtClean="0"/>
            </a:br>
            <a:r>
              <a:rPr lang="en-US" sz="2800" dirty="0" smtClean="0"/>
              <a:t>View encapsulation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Pete</a:t>
            </a:r>
          </a:p>
          <a:p>
            <a:r>
              <a:rPr lang="en-US" sz="2000" dirty="0" smtClean="0"/>
              <a:t>Friday, June </a:t>
            </a:r>
            <a:r>
              <a:rPr lang="en-US" sz="2000" dirty="0" smtClean="0"/>
              <a:t>30, </a:t>
            </a:r>
            <a:r>
              <a:rPr lang="en-US" sz="2000" dirty="0" smtClean="0"/>
              <a:t>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17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3124200" y="2438400"/>
            <a:ext cx="5486400" cy="616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Same instance of Service is available </a:t>
            </a:r>
            <a:r>
              <a:rPr lang="en-US" b="1" i="1" dirty="0" smtClean="0">
                <a:solidFill>
                  <a:schemeClr val="tx1"/>
                </a:solidFill>
              </a:rPr>
              <a:t>Application wide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33400" y="2438400"/>
            <a:ext cx="2189018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AppModule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3545932"/>
            <a:ext cx="5486400" cy="616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Same instance of Service is available for </a:t>
            </a:r>
            <a:r>
              <a:rPr lang="en-US" b="1" i="1" dirty="0" smtClean="0">
                <a:solidFill>
                  <a:schemeClr val="tx1"/>
                </a:solidFill>
              </a:rPr>
              <a:t>all Components</a:t>
            </a:r>
            <a:r>
              <a:rPr lang="en-US" dirty="0" smtClean="0">
                <a:solidFill>
                  <a:schemeClr val="tx1"/>
                </a:solidFill>
              </a:rPr>
              <a:t> (but not for other services)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33400" y="3545932"/>
            <a:ext cx="2189018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AppComponent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682005"/>
            <a:ext cx="5486400" cy="616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Same instance of Service is available for </a:t>
            </a:r>
            <a:r>
              <a:rPr lang="en-US" b="1" i="1" dirty="0" smtClean="0">
                <a:solidFill>
                  <a:schemeClr val="tx1"/>
                </a:solidFill>
              </a:rPr>
              <a:t>the Component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i="1" dirty="0" smtClean="0">
                <a:solidFill>
                  <a:schemeClr val="tx1"/>
                </a:solidFill>
              </a:rPr>
              <a:t>all its child 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3400" y="4682005"/>
            <a:ext cx="2189018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Any </a:t>
            </a:r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ther 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the creation of instances of a Service</a:t>
            </a:r>
          </a:p>
        </p:txBody>
      </p:sp>
    </p:spTree>
    <p:extLst>
      <p:ext uri="{BB962C8B-B14F-4D97-AF65-F5344CB8AC3E}">
        <p14:creationId xmlns:p14="http://schemas.microsoft.com/office/powerpoint/2010/main" val="19258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659261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752600" y="3497461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72195" y="3497461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198419" y="4326353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209800" y="4330898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771650" y="5245298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162300" y="4330898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4" idx="2"/>
            <a:endCxn id="88" idx="0"/>
          </p:cNvCxnSpPr>
          <p:nvPr/>
        </p:nvCxnSpPr>
        <p:spPr>
          <a:xfrm flipH="1">
            <a:off x="2114550" y="3121224"/>
            <a:ext cx="457200" cy="376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" idx="2"/>
            <a:endCxn id="89" idx="0"/>
          </p:cNvCxnSpPr>
          <p:nvPr/>
        </p:nvCxnSpPr>
        <p:spPr>
          <a:xfrm>
            <a:off x="2571750" y="3121224"/>
            <a:ext cx="462395" cy="376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2"/>
            <a:endCxn id="90" idx="0"/>
          </p:cNvCxnSpPr>
          <p:nvPr/>
        </p:nvCxnSpPr>
        <p:spPr>
          <a:xfrm flipH="1">
            <a:off x="1560369" y="3959424"/>
            <a:ext cx="554181" cy="36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2628900" y="5245297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>
            <a:stCxn id="89" idx="2"/>
            <a:endCxn id="91" idx="0"/>
          </p:cNvCxnSpPr>
          <p:nvPr/>
        </p:nvCxnSpPr>
        <p:spPr>
          <a:xfrm flipH="1">
            <a:off x="2571750" y="3959424"/>
            <a:ext cx="462395" cy="37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9" idx="2"/>
            <a:endCxn id="93" idx="0"/>
          </p:cNvCxnSpPr>
          <p:nvPr/>
        </p:nvCxnSpPr>
        <p:spPr>
          <a:xfrm>
            <a:off x="3034145" y="3959424"/>
            <a:ext cx="490105" cy="37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1" idx="2"/>
            <a:endCxn id="92" idx="0"/>
          </p:cNvCxnSpPr>
          <p:nvPr/>
        </p:nvCxnSpPr>
        <p:spPr>
          <a:xfrm flipH="1">
            <a:off x="2133600" y="4792861"/>
            <a:ext cx="438150" cy="45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1" idx="2"/>
            <a:endCxn id="123" idx="0"/>
          </p:cNvCxnSpPr>
          <p:nvPr/>
        </p:nvCxnSpPr>
        <p:spPr>
          <a:xfrm>
            <a:off x="2571750" y="4792861"/>
            <a:ext cx="419100" cy="452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1078923" y="6012060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90" idx="2"/>
            <a:endCxn id="134" idx="0"/>
          </p:cNvCxnSpPr>
          <p:nvPr/>
        </p:nvCxnSpPr>
        <p:spPr>
          <a:xfrm flipH="1">
            <a:off x="1440873" y="4788316"/>
            <a:ext cx="119496" cy="1223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5486400" y="4489251"/>
            <a:ext cx="2819400" cy="10596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MyService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someEvent</a:t>
            </a:r>
            <a:r>
              <a:rPr lang="en-US" sz="1400" b="1" i="1" dirty="0" smtClean="0">
                <a:solidFill>
                  <a:schemeClr val="tx1"/>
                </a:solidFill>
              </a:rPr>
              <a:t>: </a:t>
            </a:r>
            <a:r>
              <a:rPr lang="en-US" sz="1400" b="1" i="1" dirty="0" err="1" smtClean="0">
                <a:solidFill>
                  <a:schemeClr val="tx1"/>
                </a:solidFill>
              </a:rPr>
              <a:t>EventEmitter</a:t>
            </a:r>
            <a:r>
              <a:rPr lang="en-US" sz="1400" b="1" i="1" dirty="0" smtClean="0">
                <a:solidFill>
                  <a:schemeClr val="tx1"/>
                </a:solidFill>
              </a:rPr>
              <a:t>&lt;T&gt;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134" idx="3"/>
            <a:endCxn id="136" idx="2"/>
          </p:cNvCxnSpPr>
          <p:nvPr/>
        </p:nvCxnSpPr>
        <p:spPr>
          <a:xfrm flipV="1">
            <a:off x="1802823" y="5548906"/>
            <a:ext cx="5093277" cy="694136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36" idx="0"/>
            <a:endCxn id="89" idx="3"/>
          </p:cNvCxnSpPr>
          <p:nvPr/>
        </p:nvCxnSpPr>
        <p:spPr>
          <a:xfrm rot="16200000" flipV="1">
            <a:off x="4765694" y="2358844"/>
            <a:ext cx="760808" cy="350000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27801" y="6321623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myService.someEvent.emit</a:t>
            </a:r>
            <a:r>
              <a:rPr lang="en-US" sz="1400" b="1" i="1" dirty="0" smtClean="0"/>
              <a:t>(data);</a:t>
            </a:r>
            <a:endParaRPr lang="en-US" sz="1400" b="1" i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792508" y="2915959"/>
            <a:ext cx="3020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myService.someEvent.subscribe</a:t>
            </a:r>
            <a:r>
              <a:rPr lang="en-US" sz="1400" b="1" i="1" dirty="0" smtClean="0"/>
              <a:t>(</a:t>
            </a:r>
          </a:p>
          <a:p>
            <a:r>
              <a:rPr lang="en-US" sz="1400" b="1" i="1" dirty="0" smtClean="0"/>
              <a:t>   (data) =&gt; console.log(data)</a:t>
            </a:r>
          </a:p>
          <a:p>
            <a:r>
              <a:rPr lang="en-US" sz="1400" b="1" i="1" dirty="0" smtClean="0"/>
              <a:t>);</a:t>
            </a:r>
            <a:endParaRPr lang="en-US" sz="1400" b="1" i="1" dirty="0"/>
          </a:p>
        </p:txBody>
      </p:sp>
      <p:sp>
        <p:nvSpPr>
          <p:cNvPr id="14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11710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Cross component communication using a service</a:t>
            </a:r>
          </a:p>
          <a:p>
            <a:pPr lvl="1"/>
            <a:r>
              <a:rPr lang="en-US" dirty="0" smtClean="0"/>
              <a:t>In the service, expose an event object of type </a:t>
            </a:r>
            <a:r>
              <a:rPr lang="en-US" b="1" i="1" dirty="0" err="1" smtClean="0"/>
              <a:t>EventEmitter</a:t>
            </a:r>
            <a:endParaRPr lang="en-US" b="1" i="1" dirty="0" smtClean="0"/>
          </a:p>
          <a:p>
            <a:pPr lvl="1"/>
            <a:r>
              <a:rPr lang="en-US" dirty="0" smtClean="0"/>
              <a:t>From the source component, invoke </a:t>
            </a:r>
            <a:r>
              <a:rPr lang="en-US" b="1" i="1" dirty="0" smtClean="0"/>
              <a:t>emit()</a:t>
            </a:r>
            <a:r>
              <a:rPr lang="en-US" dirty="0" smtClean="0"/>
              <a:t> method, pass necessary data as an argument</a:t>
            </a:r>
          </a:p>
          <a:p>
            <a:pPr lvl="1"/>
            <a:r>
              <a:rPr lang="en-US" dirty="0" smtClean="0"/>
              <a:t>From the destination component subscribe to the service’s event object using </a:t>
            </a:r>
            <a:r>
              <a:rPr lang="en-US" b="1" i="1" dirty="0" smtClean="0"/>
              <a:t>subscribe()</a:t>
            </a:r>
            <a:r>
              <a:rPr lang="en-US" dirty="0" smtClean="0"/>
              <a:t> method, pass callback function as an argument</a:t>
            </a:r>
          </a:p>
        </p:txBody>
      </p:sp>
    </p:spTree>
    <p:extLst>
      <p:ext uri="{BB962C8B-B14F-4D97-AF65-F5344CB8AC3E}">
        <p14:creationId xmlns:p14="http://schemas.microsoft.com/office/powerpoint/2010/main" val="9483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View Encapsulation</a:t>
            </a:r>
          </a:p>
          <a:p>
            <a:r>
              <a:rPr lang="en-US" dirty="0" smtClean="0"/>
              <a:t>@Component()</a:t>
            </a:r>
          </a:p>
          <a:p>
            <a:pPr lvl="1"/>
            <a:r>
              <a:rPr lang="en-US" dirty="0" smtClean="0"/>
              <a:t>encapsulation: </a:t>
            </a:r>
            <a:r>
              <a:rPr lang="en-US" dirty="0" err="1" smtClean="0"/>
              <a:t>ViewEncapsulation.None</a:t>
            </a:r>
            <a:endParaRPr lang="en-US" dirty="0" smtClean="0"/>
          </a:p>
          <a:p>
            <a:r>
              <a:rPr lang="en-US" dirty="0" err="1" smtClean="0"/>
              <a:t>ViewEncapsulation</a:t>
            </a:r>
            <a:endParaRPr lang="en-US" dirty="0" smtClean="0"/>
          </a:p>
          <a:p>
            <a:pPr lvl="1"/>
            <a:r>
              <a:rPr lang="en-US" dirty="0" smtClean="0"/>
              <a:t>Emulated – default</a:t>
            </a:r>
          </a:p>
          <a:p>
            <a:pPr lvl="1"/>
            <a:r>
              <a:rPr lang="en-US" dirty="0" smtClean="0"/>
              <a:t>Native</a:t>
            </a:r>
            <a:endParaRPr lang="en-US" dirty="0"/>
          </a:p>
          <a:p>
            <a:pPr lvl="1"/>
            <a:r>
              <a:rPr lang="en-US" dirty="0" smtClean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7372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2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Interaction</a:t>
            </a:r>
          </a:p>
          <a:p>
            <a:pPr lvl="1"/>
            <a:r>
              <a:rPr lang="en-US" dirty="0" smtClean="0"/>
              <a:t>Parent to Child Interaction</a:t>
            </a:r>
          </a:p>
          <a:p>
            <a:pPr lvl="1"/>
            <a:r>
              <a:rPr lang="en-US" dirty="0" smtClean="0"/>
              <a:t>Child to Parent Interaction</a:t>
            </a:r>
            <a:endParaRPr lang="en-US" dirty="0" smtClean="0"/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Need for a Service</a:t>
            </a:r>
          </a:p>
          <a:p>
            <a:pPr lvl="1"/>
            <a:r>
              <a:rPr lang="en-US" dirty="0" smtClean="0"/>
              <a:t>What is a Service?</a:t>
            </a:r>
          </a:p>
          <a:p>
            <a:pPr lvl="1"/>
            <a:r>
              <a:rPr lang="en-US" dirty="0" smtClean="0"/>
              <a:t>Understanding DI and Angular Injector</a:t>
            </a:r>
          </a:p>
          <a:p>
            <a:pPr lvl="1"/>
            <a:r>
              <a:rPr lang="en-US" dirty="0" smtClean="0"/>
              <a:t>Creating and Using a Service</a:t>
            </a:r>
          </a:p>
          <a:p>
            <a:pPr lvl="1"/>
            <a:r>
              <a:rPr lang="en-US" dirty="0" smtClean="0"/>
              <a:t>Cross Component Communication using a Service</a:t>
            </a:r>
          </a:p>
          <a:p>
            <a:r>
              <a:rPr lang="en-US" dirty="0" smtClean="0"/>
              <a:t>View Encapsulation</a:t>
            </a:r>
            <a:endParaRPr lang="en-US" dirty="0" smtClean="0"/>
          </a:p>
          <a:p>
            <a:r>
              <a:rPr lang="en-US" dirty="0" smtClean="0"/>
              <a:t>Q </a:t>
            </a:r>
            <a:r>
              <a:rPr lang="en-US" dirty="0" smtClean="0"/>
              <a:t>&amp; 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724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</a:t>
            </a:r>
            <a:r>
              <a:rPr lang="en-US" dirty="0" smtClean="0"/>
              <a:t>app into multiple components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76900" y="2425412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6900" y="349480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45182" y="4786745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29400" y="4786745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6400800" y="2971800"/>
            <a:ext cx="0" cy="523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5469082" y="4111336"/>
            <a:ext cx="931718" cy="675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6400800" y="4111336"/>
            <a:ext cx="952500" cy="675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143000" y="2996479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143000" y="4065876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124200" y="3542867"/>
            <a:ext cx="1295400" cy="523009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>
          <a:xfrm>
            <a:off x="1866900" y="3542867"/>
            <a:ext cx="0" cy="523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99610" y="2098602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99610" y="316799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4978614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64429" y="4978614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523510" y="2644990"/>
            <a:ext cx="0" cy="523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523510" y="3784526"/>
            <a:ext cx="848590" cy="1194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flipH="1">
            <a:off x="3588329" y="3784526"/>
            <a:ext cx="935181" cy="1194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Right Arrow 10"/>
          <p:cNvSpPr/>
          <p:nvPr/>
        </p:nvSpPr>
        <p:spPr>
          <a:xfrm>
            <a:off x="1524000" y="3425174"/>
            <a:ext cx="990600" cy="2195945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6477000" y="3407855"/>
            <a:ext cx="1011382" cy="2213264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29999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813" y="5830669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Property Binding</a:t>
            </a:r>
          </a:p>
          <a:p>
            <a:pPr algn="ctr"/>
            <a:r>
              <a:rPr lang="en-US" i="1" dirty="0" smtClean="0"/>
              <a:t>“product” property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01733" y="2692614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Event Binding</a:t>
            </a:r>
          </a:p>
          <a:p>
            <a:pPr algn="ctr"/>
            <a:r>
              <a:rPr lang="en-US" i="1" dirty="0" smtClean="0"/>
              <a:t>“</a:t>
            </a:r>
            <a:r>
              <a:rPr lang="en-US" i="1" dirty="0" err="1" smtClean="0"/>
              <a:t>productCreated</a:t>
            </a:r>
            <a:r>
              <a:rPr lang="en-US" i="1" dirty="0" smtClean="0"/>
              <a:t>” event</a:t>
            </a:r>
            <a:endParaRPr lang="en-US" i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to Custom Properties </a:t>
            </a:r>
          </a:p>
          <a:p>
            <a:pPr lvl="1"/>
            <a:r>
              <a:rPr lang="en-US" dirty="0" smtClean="0"/>
              <a:t>Pass data from parent to child component</a:t>
            </a:r>
          </a:p>
          <a:p>
            <a:pPr lvl="2"/>
            <a:r>
              <a:rPr lang="en-US" dirty="0" smtClean="0"/>
              <a:t>@Input() decorator</a:t>
            </a:r>
          </a:p>
          <a:p>
            <a:endParaRPr lang="en-US" dirty="0" smtClean="0"/>
          </a:p>
          <a:p>
            <a:r>
              <a:rPr lang="en-US" dirty="0" smtClean="0"/>
              <a:t>Binding to Custom Events</a:t>
            </a:r>
            <a:endParaRPr lang="en-US" dirty="0"/>
          </a:p>
          <a:p>
            <a:pPr lvl="1"/>
            <a:r>
              <a:rPr lang="en-US" dirty="0" smtClean="0"/>
              <a:t>Emitting event from child component</a:t>
            </a:r>
          </a:p>
          <a:p>
            <a:pPr lvl="2"/>
            <a:r>
              <a:rPr lang="en-US" dirty="0" smtClean="0"/>
              <a:t>@Output() decorator</a:t>
            </a:r>
          </a:p>
          <a:p>
            <a:pPr lvl="2"/>
            <a:r>
              <a:rPr lang="en-US" dirty="0" err="1" smtClean="0"/>
              <a:t>EventEmitter</a:t>
            </a:r>
            <a:r>
              <a:rPr lang="en-US" dirty="0" smtClean="0"/>
              <a:t>&lt;T&gt;</a:t>
            </a:r>
          </a:p>
          <a:p>
            <a:pPr lvl="2"/>
            <a:r>
              <a:rPr lang="en-US" dirty="0" err="1" smtClean="0"/>
              <a:t>eventEmitterObj.emit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533400" y="1524000"/>
            <a:ext cx="5715000" cy="472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7322" y="3657599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00324" y="362252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31085" y="4464189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1867" y="3549793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185122" y="3930793"/>
            <a:ext cx="415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>
            <a:off x="3324224" y="4239056"/>
            <a:ext cx="1206861" cy="606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4048124" y="3930793"/>
            <a:ext cx="5037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31085" y="2590800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Quick Look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5" idx="0"/>
            <a:endCxn id="34" idx="1"/>
          </p:cNvCxnSpPr>
          <p:nvPr/>
        </p:nvCxnSpPr>
        <p:spPr>
          <a:xfrm flipV="1">
            <a:off x="3324224" y="2971800"/>
            <a:ext cx="1206861" cy="650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531085" y="1832263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58794" y="5410200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" idx="0"/>
            <a:endCxn id="48" idx="1"/>
          </p:cNvCxnSpPr>
          <p:nvPr/>
        </p:nvCxnSpPr>
        <p:spPr>
          <a:xfrm flipV="1">
            <a:off x="1461222" y="2140527"/>
            <a:ext cx="3069863" cy="1517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2"/>
            <a:endCxn id="49" idx="1"/>
          </p:cNvCxnSpPr>
          <p:nvPr/>
        </p:nvCxnSpPr>
        <p:spPr>
          <a:xfrm>
            <a:off x="1461222" y="4203987"/>
            <a:ext cx="3097572" cy="1514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7315200" y="2667000"/>
            <a:ext cx="1447800" cy="25591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(Products API)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48" idx="3"/>
          </p:cNvCxnSpPr>
          <p:nvPr/>
        </p:nvCxnSpPr>
        <p:spPr>
          <a:xfrm>
            <a:off x="5978885" y="2140527"/>
            <a:ext cx="1336315" cy="90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4" idx="3"/>
          </p:cNvCxnSpPr>
          <p:nvPr/>
        </p:nvCxnSpPr>
        <p:spPr>
          <a:xfrm>
            <a:off x="5978885" y="2971800"/>
            <a:ext cx="1336315" cy="577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7" idx="3"/>
            <a:endCxn id="123" idx="1"/>
          </p:cNvCxnSpPr>
          <p:nvPr/>
        </p:nvCxnSpPr>
        <p:spPr>
          <a:xfrm>
            <a:off x="5999667" y="3930793"/>
            <a:ext cx="1315533" cy="15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" idx="3"/>
          </p:cNvCxnSpPr>
          <p:nvPr/>
        </p:nvCxnSpPr>
        <p:spPr>
          <a:xfrm flipV="1">
            <a:off x="5978885" y="4311793"/>
            <a:ext cx="1336315" cy="533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3"/>
          </p:cNvCxnSpPr>
          <p:nvPr/>
        </p:nvCxnSpPr>
        <p:spPr>
          <a:xfrm flipV="1">
            <a:off x="6006594" y="4845189"/>
            <a:ext cx="1308606" cy="873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5289" y="17711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5" name="Rounded Rectangle 174"/>
          <p:cNvSpPr/>
          <p:nvPr/>
        </p:nvSpPr>
        <p:spPr>
          <a:xfrm>
            <a:off x="6647042" y="1528966"/>
            <a:ext cx="1295400" cy="601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 Request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75" idx="2"/>
          </p:cNvCxnSpPr>
          <p:nvPr/>
        </p:nvCxnSpPr>
        <p:spPr>
          <a:xfrm flipH="1">
            <a:off x="6475592" y="2130773"/>
            <a:ext cx="819150" cy="3180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75" idx="2"/>
          </p:cNvCxnSpPr>
          <p:nvPr/>
        </p:nvCxnSpPr>
        <p:spPr>
          <a:xfrm flipH="1">
            <a:off x="6475592" y="2130773"/>
            <a:ext cx="819150" cy="10883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2"/>
          </p:cNvCxnSpPr>
          <p:nvPr/>
        </p:nvCxnSpPr>
        <p:spPr>
          <a:xfrm flipH="1">
            <a:off x="6475592" y="2130773"/>
            <a:ext cx="819150" cy="18158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5" idx="2"/>
          </p:cNvCxnSpPr>
          <p:nvPr/>
        </p:nvCxnSpPr>
        <p:spPr>
          <a:xfrm flipH="1">
            <a:off x="6647043" y="2130773"/>
            <a:ext cx="647699" cy="24477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5" idx="2"/>
          </p:cNvCxnSpPr>
          <p:nvPr/>
        </p:nvCxnSpPr>
        <p:spPr>
          <a:xfrm flipH="1">
            <a:off x="6993406" y="2130773"/>
            <a:ext cx="301336" cy="28304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533400" y="1524000"/>
            <a:ext cx="7010400" cy="472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7322" y="3657599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00324" y="362252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31085" y="4464189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1867" y="3549793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185122" y="3930793"/>
            <a:ext cx="415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>
            <a:off x="3324224" y="4239056"/>
            <a:ext cx="1206861" cy="606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4048124" y="3930793"/>
            <a:ext cx="5037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31085" y="2590800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Quick Look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5" idx="0"/>
            <a:endCxn id="34" idx="1"/>
          </p:cNvCxnSpPr>
          <p:nvPr/>
        </p:nvCxnSpPr>
        <p:spPr>
          <a:xfrm flipV="1">
            <a:off x="3324224" y="2971800"/>
            <a:ext cx="1206861" cy="650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531085" y="1832263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58794" y="5410200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" idx="0"/>
            <a:endCxn id="48" idx="1"/>
          </p:cNvCxnSpPr>
          <p:nvPr/>
        </p:nvCxnSpPr>
        <p:spPr>
          <a:xfrm flipV="1">
            <a:off x="1461222" y="2140527"/>
            <a:ext cx="3069863" cy="1517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2"/>
            <a:endCxn id="49" idx="1"/>
          </p:cNvCxnSpPr>
          <p:nvPr/>
        </p:nvCxnSpPr>
        <p:spPr>
          <a:xfrm>
            <a:off x="1461222" y="4203987"/>
            <a:ext cx="3097572" cy="1514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8" idx="3"/>
          </p:cNvCxnSpPr>
          <p:nvPr/>
        </p:nvCxnSpPr>
        <p:spPr>
          <a:xfrm flipV="1">
            <a:off x="5978885" y="2140526"/>
            <a:ext cx="72671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4" idx="3"/>
          </p:cNvCxnSpPr>
          <p:nvPr/>
        </p:nvCxnSpPr>
        <p:spPr>
          <a:xfrm>
            <a:off x="5978885" y="2971800"/>
            <a:ext cx="7267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7" idx="3"/>
            <a:endCxn id="25" idx="1"/>
          </p:cNvCxnSpPr>
          <p:nvPr/>
        </p:nvCxnSpPr>
        <p:spPr>
          <a:xfrm flipV="1">
            <a:off x="5999667" y="3929495"/>
            <a:ext cx="705933" cy="1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" idx="3"/>
          </p:cNvCxnSpPr>
          <p:nvPr/>
        </p:nvCxnSpPr>
        <p:spPr>
          <a:xfrm>
            <a:off x="5978885" y="4845189"/>
            <a:ext cx="7267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3"/>
          </p:cNvCxnSpPr>
          <p:nvPr/>
        </p:nvCxnSpPr>
        <p:spPr>
          <a:xfrm flipV="1">
            <a:off x="6006594" y="5718463"/>
            <a:ext cx="6990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5289" y="17711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8305800" y="2448790"/>
            <a:ext cx="609600" cy="30098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r>
              <a:rPr lang="en-US" dirty="0" smtClean="0">
                <a:solidFill>
                  <a:schemeClr val="tx1"/>
                </a:solidFill>
              </a:rPr>
              <a:t>  (Products API)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05600" y="1832262"/>
            <a:ext cx="612523" cy="41944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ProductsService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25" idx="3"/>
            <a:endCxn id="24" idx="1"/>
          </p:cNvCxnSpPr>
          <p:nvPr/>
        </p:nvCxnSpPr>
        <p:spPr>
          <a:xfrm>
            <a:off x="7318123" y="3929495"/>
            <a:ext cx="987677" cy="24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659561" y="1538720"/>
            <a:ext cx="1103439" cy="601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 Request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7" idx="2"/>
          </p:cNvCxnSpPr>
          <p:nvPr/>
        </p:nvCxnSpPr>
        <p:spPr>
          <a:xfrm flipH="1">
            <a:off x="7811961" y="2140527"/>
            <a:ext cx="399320" cy="18132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class with a narrow, well-defined purpose</a:t>
            </a:r>
          </a:p>
          <a:p>
            <a:pPr lvl="1"/>
            <a:r>
              <a:rPr lang="en-US" dirty="0" smtClean="0"/>
              <a:t>For e.g.</a:t>
            </a:r>
          </a:p>
          <a:p>
            <a:pPr lvl="2"/>
            <a:r>
              <a:rPr lang="en-US" dirty="0" smtClean="0"/>
              <a:t>Logging service</a:t>
            </a:r>
          </a:p>
          <a:p>
            <a:pPr lvl="2"/>
            <a:r>
              <a:rPr lang="en-US" dirty="0" smtClean="0"/>
              <a:t>Data service</a:t>
            </a:r>
          </a:p>
          <a:p>
            <a:pPr lvl="2"/>
            <a:r>
              <a:rPr lang="en-US" dirty="0" smtClean="0"/>
              <a:t>Tax calculator</a:t>
            </a:r>
          </a:p>
          <a:p>
            <a:pPr lvl="2"/>
            <a:r>
              <a:rPr lang="en-US" dirty="0" smtClean="0"/>
              <a:t>App configuration</a:t>
            </a:r>
          </a:p>
          <a:p>
            <a:pPr lvl="2"/>
            <a:r>
              <a:rPr lang="en-US" dirty="0"/>
              <a:t>Message </a:t>
            </a:r>
            <a:r>
              <a:rPr lang="en-US" dirty="0" smtClean="0"/>
              <a:t>bus</a:t>
            </a:r>
          </a:p>
          <a:p>
            <a:r>
              <a:rPr lang="en-US" dirty="0" smtClean="0"/>
              <a:t>Acts as a central repository/business unit</a:t>
            </a:r>
          </a:p>
          <a:p>
            <a:r>
              <a:rPr lang="en-US" dirty="0" smtClean="0"/>
              <a:t>Creating a service</a:t>
            </a:r>
          </a:p>
          <a:p>
            <a:r>
              <a:rPr lang="en-US" dirty="0" smtClean="0"/>
              <a:t>Injecting a service into a component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Providers</a:t>
            </a:r>
          </a:p>
          <a:p>
            <a:pPr lvl="2"/>
            <a:r>
              <a:rPr lang="en-US" dirty="0" smtClean="0"/>
              <a:t>Component level</a:t>
            </a:r>
          </a:p>
          <a:p>
            <a:pPr lvl="2"/>
            <a:r>
              <a:rPr lang="en-US" dirty="0" smtClean="0"/>
              <a:t>Module level</a:t>
            </a:r>
          </a:p>
          <a:p>
            <a:r>
              <a:rPr lang="en-US" dirty="0" smtClean="0"/>
              <a:t>Injecting a service into another service</a:t>
            </a:r>
          </a:p>
          <a:p>
            <a:pPr lvl="1"/>
            <a:r>
              <a:rPr lang="en-US" dirty="0" smtClean="0"/>
              <a:t>@Injectable()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3124200" y="1708848"/>
            <a:ext cx="3581400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62800" y="1821213"/>
            <a:ext cx="1752600" cy="1379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b="1" i="1" dirty="0" err="1" smtClean="0">
                <a:solidFill>
                  <a:schemeClr val="tx1"/>
                </a:solidFill>
              </a:rPr>
              <a:t>ProductsService</a:t>
            </a:r>
            <a:endParaRPr lang="en-US" sz="1200" b="1" i="1" dirty="0" smtClean="0">
              <a:solidFill>
                <a:schemeClr val="tx1"/>
              </a:solidFill>
            </a:endParaRPr>
          </a:p>
          <a:p>
            <a:r>
              <a:rPr lang="en-US" sz="1200" b="1" i="1" dirty="0" err="1" smtClean="0">
                <a:solidFill>
                  <a:schemeClr val="tx1"/>
                </a:solidFill>
              </a:rPr>
              <a:t>LoggerService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7568" y="2448972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15254" y="5501133"/>
            <a:ext cx="3007085" cy="10399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ProductsComponent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Constructor(</a:t>
            </a:r>
            <a:r>
              <a:rPr lang="en-US" sz="1400" b="1" i="1" dirty="0" err="1" smtClean="0">
                <a:solidFill>
                  <a:schemeClr val="tx1"/>
                </a:solidFill>
              </a:rPr>
              <a:t>ProductsService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55368" y="4037111"/>
            <a:ext cx="1559285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Angular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96895" y="18431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Injector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026385" y="2454805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Logger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50939" y="5513233"/>
            <a:ext cx="3048000" cy="10399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ProductFormComponent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Constructor(</a:t>
            </a:r>
            <a:r>
              <a:rPr lang="en-US" sz="1400" b="1" i="1" dirty="0" err="1" smtClean="0">
                <a:solidFill>
                  <a:schemeClr val="tx1"/>
                </a:solidFill>
              </a:rPr>
              <a:t>ProductsService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7" idx="0"/>
            <a:endCxn id="140" idx="2"/>
          </p:cNvCxnSpPr>
          <p:nvPr/>
        </p:nvCxnSpPr>
        <p:spPr>
          <a:xfrm flipH="1" flipV="1">
            <a:off x="4914900" y="3309048"/>
            <a:ext cx="720111" cy="72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0"/>
          </p:cNvCxnSpPr>
          <p:nvPr/>
        </p:nvCxnSpPr>
        <p:spPr>
          <a:xfrm flipH="1">
            <a:off x="3718797" y="4799111"/>
            <a:ext cx="1916214" cy="702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  <a:endCxn id="31" idx="0"/>
          </p:cNvCxnSpPr>
          <p:nvPr/>
        </p:nvCxnSpPr>
        <p:spPr>
          <a:xfrm>
            <a:off x="5635011" y="4799111"/>
            <a:ext cx="1339928" cy="714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0" idx="3"/>
            <a:endCxn id="4" idx="1"/>
          </p:cNvCxnSpPr>
          <p:nvPr/>
        </p:nvCxnSpPr>
        <p:spPr>
          <a:xfrm>
            <a:off x="6705600" y="2508948"/>
            <a:ext cx="457200" cy="1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4236" y="3733800"/>
            <a:ext cx="3651964" cy="1306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0438" y="38107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app.component.html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34238" y="4427358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&lt;app-products&gt;&lt;/app-products&gt;</a:t>
            </a:r>
          </a:p>
          <a:p>
            <a:r>
              <a:rPr lang="en-US" sz="1400" b="1" i="1" dirty="0" smtClean="0"/>
              <a:t>&lt;app-product-form&gt;&lt;/app-product-form&gt;</a:t>
            </a:r>
            <a:endParaRPr lang="en-US" sz="1400" b="1" i="1" dirty="0"/>
          </a:p>
        </p:txBody>
      </p:sp>
      <p:cxnSp>
        <p:nvCxnSpPr>
          <p:cNvPr id="62" name="Straight Arrow Connector 61"/>
          <p:cNvCxnSpPr>
            <a:stCxn id="55" idx="3"/>
            <a:endCxn id="7" idx="1"/>
          </p:cNvCxnSpPr>
          <p:nvPr/>
        </p:nvCxnSpPr>
        <p:spPr>
          <a:xfrm>
            <a:off x="3886200" y="4386868"/>
            <a:ext cx="969168" cy="31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7754" y="1600200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Injector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330865" y="132854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to create?</a:t>
            </a:r>
            <a:endParaRPr lang="en-US" sz="1400" dirty="0"/>
          </a:p>
        </p:txBody>
      </p:sp>
      <p:cxnSp>
        <p:nvCxnSpPr>
          <p:cNvPr id="105" name="Straight Arrow Connector 104"/>
          <p:cNvCxnSpPr>
            <a:stCxn id="103" idx="2"/>
          </p:cNvCxnSpPr>
          <p:nvPr/>
        </p:nvCxnSpPr>
        <p:spPr>
          <a:xfrm flipH="1">
            <a:off x="6858001" y="1636324"/>
            <a:ext cx="167125" cy="8726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67568" y="4842345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to create?</a:t>
            </a:r>
            <a:endParaRPr lang="en-US" sz="1400" dirty="0"/>
          </a:p>
        </p:txBody>
      </p:sp>
      <p:cxnSp>
        <p:nvCxnSpPr>
          <p:cNvPr id="83" name="Straight Arrow Connector 82"/>
          <p:cNvCxnSpPr>
            <a:stCxn id="82" idx="2"/>
          </p:cNvCxnSpPr>
          <p:nvPr/>
        </p:nvCxnSpPr>
        <p:spPr>
          <a:xfrm flipH="1">
            <a:off x="7543800" y="5150122"/>
            <a:ext cx="647684" cy="102207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22745</TotalTime>
  <Words>408</Words>
  <Application>Microsoft Office PowerPoint</Application>
  <PresentationFormat>On-screen Show (4:3)</PresentationFormat>
  <Paragraphs>147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Angular workshop component interaction services &amp; Dependency injection View encapsulation</vt:lpstr>
      <vt:lpstr>Agenda</vt:lpstr>
      <vt:lpstr>Component Interaction</vt:lpstr>
      <vt:lpstr>Component Interaction</vt:lpstr>
      <vt:lpstr>Component Interaction</vt:lpstr>
      <vt:lpstr>Services</vt:lpstr>
      <vt:lpstr>Services</vt:lpstr>
      <vt:lpstr>Services</vt:lpstr>
      <vt:lpstr>Services</vt:lpstr>
      <vt:lpstr>Services</vt:lpstr>
      <vt:lpstr>Services</vt:lpstr>
      <vt:lpstr>View Encapsulation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naveen.pete</dc:creator>
  <cp:lastModifiedBy>naveen.pete</cp:lastModifiedBy>
  <cp:revision>158</cp:revision>
  <dcterms:created xsi:type="dcterms:W3CDTF">2017-05-14T17:23:31Z</dcterms:created>
  <dcterms:modified xsi:type="dcterms:W3CDTF">2017-06-30T09:28:04Z</dcterms:modified>
</cp:coreProperties>
</file>