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 id="261" r:id="rId5"/>
    <p:sldId id="260"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1D5217E1-ECB9-4AFB-AA21-6CF29DC1EF27}" type="datetimeFigureOut">
              <a:rPr lang="en-US" smtClean="0"/>
              <a:t>11/2/2017</a:t>
            </a:fld>
            <a:endParaRPr lang="en-US"/>
          </a:p>
        </p:txBody>
      </p:sp>
      <p:sp>
        <p:nvSpPr>
          <p:cNvPr id="16" name="Slide Number Placeholder 15"/>
          <p:cNvSpPr>
            <a:spLocks noGrp="1"/>
          </p:cNvSpPr>
          <p:nvPr>
            <p:ph type="sldNum" sz="quarter" idx="11"/>
          </p:nvPr>
        </p:nvSpPr>
        <p:spPr/>
        <p:txBody>
          <a:bodyPr/>
          <a:lstStyle/>
          <a:p>
            <a:fld id="{1EDD293A-B074-4A7D-BBAF-882A120388E6}"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217E1-ECB9-4AFB-AA21-6CF29DC1EF2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293A-B074-4A7D-BBAF-882A120388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5217E1-ECB9-4AFB-AA21-6CF29DC1EF2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D293A-B074-4A7D-BBAF-882A120388E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D5217E1-ECB9-4AFB-AA21-6CF29DC1EF27}" type="datetimeFigureOut">
              <a:rPr lang="en-US" smtClean="0"/>
              <a:t>11/2/2017</a:t>
            </a:fld>
            <a:endParaRPr lang="en-US"/>
          </a:p>
        </p:txBody>
      </p:sp>
      <p:sp>
        <p:nvSpPr>
          <p:cNvPr id="15" name="Slide Number Placeholder 14"/>
          <p:cNvSpPr>
            <a:spLocks noGrp="1"/>
          </p:cNvSpPr>
          <p:nvPr>
            <p:ph type="sldNum" sz="quarter" idx="11"/>
          </p:nvPr>
        </p:nvSpPr>
        <p:spPr/>
        <p:txBody>
          <a:bodyPr/>
          <a:lstStyle/>
          <a:p>
            <a:fld id="{1EDD293A-B074-4A7D-BBAF-882A120388E6}"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1D5217E1-ECB9-4AFB-AA21-6CF29DC1EF27}" type="datetimeFigureOut">
              <a:rPr lang="en-US" smtClean="0"/>
              <a:t>11/2/2017</a:t>
            </a:fld>
            <a:endParaRPr lang="en-US"/>
          </a:p>
        </p:txBody>
      </p:sp>
      <p:sp>
        <p:nvSpPr>
          <p:cNvPr id="13" name="Slide Number Placeholder 12"/>
          <p:cNvSpPr>
            <a:spLocks noGrp="1"/>
          </p:cNvSpPr>
          <p:nvPr>
            <p:ph type="sldNum" sz="quarter" idx="11"/>
          </p:nvPr>
        </p:nvSpPr>
        <p:spPr/>
        <p:txBody>
          <a:bodyPr/>
          <a:lstStyle/>
          <a:p>
            <a:fld id="{1EDD293A-B074-4A7D-BBAF-882A120388E6}"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D5217E1-ECB9-4AFB-AA21-6CF29DC1EF27}" type="datetimeFigureOut">
              <a:rPr lang="en-US" smtClean="0"/>
              <a:t>11/2/2017</a:t>
            </a:fld>
            <a:endParaRPr lang="en-US"/>
          </a:p>
        </p:txBody>
      </p:sp>
      <p:sp>
        <p:nvSpPr>
          <p:cNvPr id="9" name="Slide Number Placeholder 8"/>
          <p:cNvSpPr>
            <a:spLocks noGrp="1"/>
          </p:cNvSpPr>
          <p:nvPr>
            <p:ph type="sldNum" sz="quarter" idx="11"/>
          </p:nvPr>
        </p:nvSpPr>
        <p:spPr/>
        <p:txBody>
          <a:bodyPr/>
          <a:lstStyle/>
          <a:p>
            <a:fld id="{1EDD293A-B074-4A7D-BBAF-882A120388E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1D5217E1-ECB9-4AFB-AA21-6CF29DC1EF27}" type="datetimeFigureOut">
              <a:rPr lang="en-US" smtClean="0"/>
              <a:t>11/2/2017</a:t>
            </a:fld>
            <a:endParaRPr lang="en-US"/>
          </a:p>
        </p:txBody>
      </p:sp>
      <p:sp>
        <p:nvSpPr>
          <p:cNvPr id="15" name="Slide Number Placeholder 14"/>
          <p:cNvSpPr>
            <a:spLocks noGrp="1"/>
          </p:cNvSpPr>
          <p:nvPr>
            <p:ph type="sldNum" sz="quarter" idx="11"/>
          </p:nvPr>
        </p:nvSpPr>
        <p:spPr/>
        <p:txBody>
          <a:bodyPr/>
          <a:lstStyle/>
          <a:p>
            <a:fld id="{1EDD293A-B074-4A7D-BBAF-882A120388E6}"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D5217E1-ECB9-4AFB-AA21-6CF29DC1EF27}" type="datetimeFigureOut">
              <a:rPr lang="en-US" smtClean="0"/>
              <a:t>11/2/2017</a:t>
            </a:fld>
            <a:endParaRPr lang="en-US"/>
          </a:p>
        </p:txBody>
      </p:sp>
      <p:sp>
        <p:nvSpPr>
          <p:cNvPr id="8" name="Slide Number Placeholder 7"/>
          <p:cNvSpPr>
            <a:spLocks noGrp="1"/>
          </p:cNvSpPr>
          <p:nvPr>
            <p:ph type="sldNum" sz="quarter" idx="11"/>
          </p:nvPr>
        </p:nvSpPr>
        <p:spPr/>
        <p:txBody>
          <a:bodyPr/>
          <a:lstStyle/>
          <a:p>
            <a:fld id="{1EDD293A-B074-4A7D-BBAF-882A120388E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5217E1-ECB9-4AFB-AA21-6CF29DC1EF27}" type="datetimeFigureOut">
              <a:rPr lang="en-US" smtClean="0"/>
              <a:t>11/2/2017</a:t>
            </a:fld>
            <a:endParaRPr lang="en-US"/>
          </a:p>
        </p:txBody>
      </p:sp>
      <p:sp>
        <p:nvSpPr>
          <p:cNvPr id="6" name="Slide Number Placeholder 5"/>
          <p:cNvSpPr>
            <a:spLocks noGrp="1"/>
          </p:cNvSpPr>
          <p:nvPr>
            <p:ph type="sldNum" sz="quarter" idx="11"/>
          </p:nvPr>
        </p:nvSpPr>
        <p:spPr/>
        <p:txBody>
          <a:bodyPr/>
          <a:lstStyle/>
          <a:p>
            <a:fld id="{1EDD293A-B074-4A7D-BBAF-882A120388E6}"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D5217E1-ECB9-4AFB-AA21-6CF29DC1EF27}" type="datetimeFigureOut">
              <a:rPr lang="en-US" smtClean="0"/>
              <a:t>11/2/2017</a:t>
            </a:fld>
            <a:endParaRPr lang="en-US"/>
          </a:p>
        </p:txBody>
      </p:sp>
      <p:sp>
        <p:nvSpPr>
          <p:cNvPr id="16" name="Slide Number Placeholder 15"/>
          <p:cNvSpPr>
            <a:spLocks noGrp="1"/>
          </p:cNvSpPr>
          <p:nvPr>
            <p:ph type="sldNum" sz="quarter" idx="11"/>
          </p:nvPr>
        </p:nvSpPr>
        <p:spPr/>
        <p:txBody>
          <a:bodyPr/>
          <a:lstStyle/>
          <a:p>
            <a:fld id="{1EDD293A-B074-4A7D-BBAF-882A120388E6}"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1D5217E1-ECB9-4AFB-AA21-6CF29DC1EF27}" type="datetimeFigureOut">
              <a:rPr lang="en-US" smtClean="0"/>
              <a:t>11/2/2017</a:t>
            </a:fld>
            <a:endParaRPr lang="en-US"/>
          </a:p>
        </p:txBody>
      </p:sp>
      <p:sp>
        <p:nvSpPr>
          <p:cNvPr id="14" name="Slide Number Placeholder 13"/>
          <p:cNvSpPr>
            <a:spLocks noGrp="1"/>
          </p:cNvSpPr>
          <p:nvPr>
            <p:ph type="sldNum" sz="quarter" idx="11"/>
          </p:nvPr>
        </p:nvSpPr>
        <p:spPr/>
        <p:txBody>
          <a:bodyPr/>
          <a:lstStyle/>
          <a:p>
            <a:fld id="{1EDD293A-B074-4A7D-BBAF-882A120388E6}"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D5217E1-ECB9-4AFB-AA21-6CF29DC1EF27}" type="datetimeFigureOut">
              <a:rPr lang="en-US" smtClean="0"/>
              <a:t>11/2/2017</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EDD293A-B074-4A7D-BBAF-882A120388E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Distributed Applications</a:t>
            </a:r>
            <a:endParaRPr lang="en-US" dirty="0"/>
          </a:p>
        </p:txBody>
      </p:sp>
      <p:sp>
        <p:nvSpPr>
          <p:cNvPr id="3" name="Title 2"/>
          <p:cNvSpPr>
            <a:spLocks noGrp="1"/>
          </p:cNvSpPr>
          <p:nvPr>
            <p:ph type="title"/>
          </p:nvPr>
        </p:nvSpPr>
        <p:spPr/>
        <p:txBody>
          <a:bodyPr/>
          <a:lstStyle/>
          <a:p>
            <a:r>
              <a:rPr lang="en-US" dirty="0" smtClean="0"/>
              <a:t>Group 11</a:t>
            </a:r>
            <a:endParaRPr lang="en-US" dirty="0"/>
          </a:p>
        </p:txBody>
      </p:sp>
    </p:spTree>
    <p:extLst>
      <p:ext uri="{BB962C8B-B14F-4D97-AF65-F5344CB8AC3E}">
        <p14:creationId xmlns:p14="http://schemas.microsoft.com/office/powerpoint/2010/main" val="114115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6904"/>
            <a:ext cx="8991600" cy="2800767"/>
          </a:xfrm>
          <a:prstGeom prst="rect">
            <a:avLst/>
          </a:prstGeom>
          <a:noFill/>
        </p:spPr>
        <p:txBody>
          <a:bodyPr wrap="square" rtlCol="0">
            <a:spAutoFit/>
          </a:bodyPr>
          <a:lstStyle/>
          <a:p>
            <a:r>
              <a:rPr lang="en-US" sz="2200" dirty="0" smtClean="0"/>
              <a:t>Role of load balancers in distributed </a:t>
            </a:r>
            <a:r>
              <a:rPr lang="en-US" sz="2200" dirty="0" smtClean="0"/>
              <a:t>applications</a:t>
            </a:r>
          </a:p>
          <a:p>
            <a:endParaRPr lang="en-US" sz="2200" dirty="0" smtClean="0"/>
          </a:p>
          <a:p>
            <a:pPr marL="285750" indent="-285750">
              <a:buFont typeface="Arial" pitchFamily="34" charset="0"/>
              <a:buChar char="•"/>
            </a:pPr>
            <a:r>
              <a:rPr lang="en-US" sz="2200" dirty="0" smtClean="0"/>
              <a:t> balances the payload among multiple instances of a service</a:t>
            </a:r>
            <a:r>
              <a:rPr lang="en-US" sz="2200" dirty="0" smtClean="0"/>
              <a:t>.</a:t>
            </a:r>
          </a:p>
          <a:p>
            <a:pPr marL="285750" indent="-285750">
              <a:buFont typeface="Arial" pitchFamily="34" charset="0"/>
              <a:buChar char="•"/>
            </a:pPr>
            <a:endParaRPr lang="en-US" sz="2200" dirty="0" smtClean="0"/>
          </a:p>
          <a:p>
            <a:pPr marL="285750" indent="-285750">
              <a:buFont typeface="Arial" pitchFamily="34" charset="0"/>
              <a:buChar char="•"/>
            </a:pPr>
            <a:r>
              <a:rPr lang="en-US" sz="2200" dirty="0" smtClean="0"/>
              <a:t>It distributes the work load of your system to multiple individual system, which in turn increases the reliability, efficiency and availability of your application or website</a:t>
            </a:r>
            <a:r>
              <a:rPr lang="en-US" sz="2200" dirty="0" smtClean="0"/>
              <a:t>.</a:t>
            </a:r>
          </a:p>
          <a:p>
            <a:endParaRPr lang="en-US" sz="2200" dirty="0" smtClean="0"/>
          </a:p>
        </p:txBody>
      </p:sp>
      <p:pic>
        <p:nvPicPr>
          <p:cNvPr id="1026" name="Picture 2" descr="http://1.bp.blogspot.com/-aG1ffKzosMA/WY3bqs0bwzI/AAAAAAAAFsw/lTq0u-CCmS897CdnYhqe9doTU-wXc77UACK4BGAYYCw/s1600/Microservices%2BCommunication_%2BRibbon%2Bas%2Ba%2BLoad%2Bbalanc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0"/>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22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8458200" cy="6555641"/>
          </a:xfrm>
          <a:prstGeom prst="rect">
            <a:avLst/>
          </a:prstGeom>
          <a:noFill/>
        </p:spPr>
        <p:txBody>
          <a:bodyPr wrap="square" rtlCol="0">
            <a:spAutoFit/>
          </a:bodyPr>
          <a:lstStyle/>
          <a:p>
            <a:r>
              <a:rPr lang="en-US" sz="2100" b="1" dirty="0" smtClean="0"/>
              <a:t>Software load balancers:</a:t>
            </a:r>
          </a:p>
          <a:p>
            <a:pPr marL="285750" indent="-285750">
              <a:buFont typeface="Arial" pitchFamily="34" charset="0"/>
              <a:buChar char="•"/>
            </a:pPr>
            <a:r>
              <a:rPr lang="en-US" sz="2100" dirty="0" smtClean="0"/>
              <a:t>implement one or more scheduling algorithms; there can also be hybrids of the following three: </a:t>
            </a:r>
          </a:p>
          <a:p>
            <a:pPr marL="800100" lvl="1" indent="-342900">
              <a:buAutoNum type="arabicPeriod"/>
            </a:pPr>
            <a:r>
              <a:rPr lang="en-US" sz="2100" dirty="0" smtClean="0"/>
              <a:t>Weighted scheduling </a:t>
            </a:r>
            <a:r>
              <a:rPr lang="en-US" sz="2100" dirty="0" smtClean="0"/>
              <a:t>algorithms: </a:t>
            </a:r>
            <a:r>
              <a:rPr lang="en-US" sz="2100" dirty="0"/>
              <a:t>Request will be assigned to the server based on its weight. This weight is determined by the administrators wisely by considering the hardware capabilities of each server. The LB will computer the percentage of traffic to be sent to a particular server according to the weight assigned to it. </a:t>
            </a:r>
            <a:endParaRPr lang="en-US" sz="2100" dirty="0" smtClean="0"/>
          </a:p>
          <a:p>
            <a:pPr marL="800100" lvl="1" indent="-342900">
              <a:buAutoNum type="arabicPeriod"/>
            </a:pPr>
            <a:r>
              <a:rPr lang="en-US" sz="2100" dirty="0" smtClean="0"/>
              <a:t>Round </a:t>
            </a:r>
            <a:r>
              <a:rPr lang="en-US" sz="2100" dirty="0" smtClean="0"/>
              <a:t>robin: </a:t>
            </a:r>
            <a:r>
              <a:rPr lang="en-US" sz="2100" dirty="0"/>
              <a:t>Request are severed server by server sequentially one after another. Once the last server is reached, it starts from the first server again. </a:t>
            </a:r>
            <a:endParaRPr lang="en-US" sz="2100" dirty="0" smtClean="0"/>
          </a:p>
          <a:p>
            <a:pPr lvl="1"/>
            <a:r>
              <a:rPr lang="en-US" sz="2100" dirty="0" smtClean="0"/>
              <a:t>3. Least connection first </a:t>
            </a:r>
            <a:r>
              <a:rPr lang="en-US" sz="2100" dirty="0" smtClean="0"/>
              <a:t>scheduling: </a:t>
            </a:r>
            <a:r>
              <a:rPr lang="en-US" sz="2100" dirty="0"/>
              <a:t>Request are served first to the server which is currently handling least number of persistent connections. </a:t>
            </a:r>
            <a:endParaRPr lang="en-US" sz="2100" dirty="0" smtClean="0"/>
          </a:p>
          <a:p>
            <a:pPr marL="285750" indent="-285750">
              <a:buFont typeface="Arial" pitchFamily="34" charset="0"/>
              <a:buChar char="•"/>
            </a:pPr>
            <a:r>
              <a:rPr lang="en-US" sz="2100" dirty="0" smtClean="0"/>
              <a:t>SW LB are often installed on the servers and consumes processor and memory of the servers.</a:t>
            </a:r>
          </a:p>
          <a:p>
            <a:pPr marL="285750" indent="-285750">
              <a:buFont typeface="Arial" pitchFamily="34" charset="0"/>
              <a:buChar char="•"/>
            </a:pPr>
            <a:r>
              <a:rPr lang="en-US" sz="2100" dirty="0" smtClean="0"/>
              <a:t>Examples of SW LB are </a:t>
            </a:r>
            <a:r>
              <a:rPr lang="en-US" sz="2100" dirty="0" err="1" smtClean="0"/>
              <a:t>HAproxy</a:t>
            </a:r>
            <a:r>
              <a:rPr lang="en-US" sz="2100" dirty="0" smtClean="0"/>
              <a:t>, NGINX, mod Athens, Varnish, Balance, LVS</a:t>
            </a:r>
          </a:p>
          <a:p>
            <a:endParaRPr lang="en-US" sz="2100" dirty="0"/>
          </a:p>
        </p:txBody>
      </p:sp>
    </p:spTree>
    <p:extLst>
      <p:ext uri="{BB962C8B-B14F-4D97-AF65-F5344CB8AC3E}">
        <p14:creationId xmlns:p14="http://schemas.microsoft.com/office/powerpoint/2010/main" val="147846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tatic.thegeekstuff.com/wp-content/uploads/2016/01/2-round-robin-load-balanc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821" y="3505200"/>
            <a:ext cx="5115779" cy="3262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48840" y="4951731"/>
            <a:ext cx="1548822" cy="369332"/>
          </a:xfrm>
          <a:prstGeom prst="rect">
            <a:avLst/>
          </a:prstGeom>
          <a:noFill/>
        </p:spPr>
        <p:txBody>
          <a:bodyPr wrap="none" rtlCol="0">
            <a:spAutoFit/>
          </a:bodyPr>
          <a:lstStyle/>
          <a:p>
            <a:r>
              <a:rPr lang="en-US" dirty="0" smtClean="0"/>
              <a:t>Round Robin</a:t>
            </a:r>
            <a:endParaRPr lang="en-US" dirty="0"/>
          </a:p>
        </p:txBody>
      </p:sp>
      <p:pic>
        <p:nvPicPr>
          <p:cNvPr id="2054" name="Picture 6" descr="Load Balancer - Weighted Scheduling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88" y="152400"/>
            <a:ext cx="5199726" cy="32608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91200" y="1598157"/>
            <a:ext cx="2431307" cy="369332"/>
          </a:xfrm>
          <a:prstGeom prst="rect">
            <a:avLst/>
          </a:prstGeom>
          <a:noFill/>
        </p:spPr>
        <p:txBody>
          <a:bodyPr wrap="none" rtlCol="0">
            <a:spAutoFit/>
          </a:bodyPr>
          <a:lstStyle/>
          <a:p>
            <a:r>
              <a:rPr lang="en-US" dirty="0" smtClean="0"/>
              <a:t>Weighted Scheduling </a:t>
            </a:r>
            <a:endParaRPr lang="en-US" dirty="0"/>
          </a:p>
        </p:txBody>
      </p:sp>
    </p:spTree>
    <p:extLst>
      <p:ext uri="{BB962C8B-B14F-4D97-AF65-F5344CB8AC3E}">
        <p14:creationId xmlns:p14="http://schemas.microsoft.com/office/powerpoint/2010/main" val="59189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458200" cy="2400657"/>
          </a:xfrm>
          <a:prstGeom prst="rect">
            <a:avLst/>
          </a:prstGeom>
          <a:noFill/>
        </p:spPr>
        <p:txBody>
          <a:bodyPr wrap="square" rtlCol="0">
            <a:spAutoFit/>
          </a:bodyPr>
          <a:lstStyle/>
          <a:p>
            <a:r>
              <a:rPr lang="en-US" sz="2500" dirty="0" smtClean="0"/>
              <a:t>Hardware load balancers:</a:t>
            </a:r>
          </a:p>
          <a:p>
            <a:pPr marL="285750" indent="-285750">
              <a:buFont typeface="Arial" pitchFamily="34" charset="0"/>
              <a:buChar char="•"/>
            </a:pPr>
            <a:r>
              <a:rPr lang="en-US" sz="2500" dirty="0" smtClean="0"/>
              <a:t>HW LBs are often referred to as specialized routers or switches which are deployed in between the servers and the client.</a:t>
            </a:r>
          </a:p>
          <a:p>
            <a:pPr marL="285750" indent="-285750">
              <a:buFont typeface="Arial" pitchFamily="34" charset="0"/>
              <a:buChar char="•"/>
            </a:pPr>
            <a:r>
              <a:rPr lang="en-US" sz="2500" dirty="0"/>
              <a:t>H</a:t>
            </a:r>
            <a:r>
              <a:rPr lang="en-US" sz="2500" dirty="0" smtClean="0"/>
              <a:t>W LBs are implemented on Layer4 (Transport layer) and Layer7(Application layer</a:t>
            </a:r>
            <a:r>
              <a:rPr lang="en-US" sz="2500" dirty="0" smtClean="0"/>
              <a:t>).</a:t>
            </a:r>
          </a:p>
        </p:txBody>
      </p:sp>
    </p:spTree>
    <p:extLst>
      <p:ext uri="{BB962C8B-B14F-4D97-AF65-F5344CB8AC3E}">
        <p14:creationId xmlns:p14="http://schemas.microsoft.com/office/powerpoint/2010/main" val="393932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OSI Layer - Load Balan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113" y="914399"/>
            <a:ext cx="3913177" cy="4871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609600"/>
            <a:ext cx="3733800" cy="5755422"/>
          </a:xfrm>
          <a:prstGeom prst="rect">
            <a:avLst/>
          </a:prstGeom>
          <a:noFill/>
        </p:spPr>
        <p:txBody>
          <a:bodyPr wrap="square" rtlCol="0">
            <a:spAutoFit/>
          </a:bodyPr>
          <a:lstStyle/>
          <a:p>
            <a:pPr marL="285750" indent="-285750">
              <a:buFont typeface="Arial" pitchFamily="34" charset="0"/>
              <a:buChar char="•"/>
            </a:pPr>
            <a:r>
              <a:rPr lang="en-US" sz="2500" dirty="0"/>
              <a:t>Layer 4: </a:t>
            </a:r>
          </a:p>
          <a:p>
            <a:pPr marL="742950" lvl="1" indent="-285750">
              <a:buFont typeface="Arial" pitchFamily="34" charset="0"/>
              <a:buChar char="•"/>
            </a:pPr>
            <a:r>
              <a:rPr lang="en-US" sz="2500" dirty="0"/>
              <a:t>Network address translators(NATs): shares load to different servers getting translated to by these LBs</a:t>
            </a:r>
          </a:p>
          <a:p>
            <a:pPr marL="742950" lvl="1" indent="-285750">
              <a:buFont typeface="Arial" pitchFamily="34" charset="0"/>
              <a:buChar char="•"/>
            </a:pPr>
            <a:r>
              <a:rPr lang="en-US" sz="2500" dirty="0"/>
              <a:t> DNS load balancing: Domain Name Servers are configured to return different </a:t>
            </a:r>
            <a:r>
              <a:rPr lang="en-US" sz="2500" dirty="0" err="1"/>
              <a:t>ipaddress</a:t>
            </a:r>
            <a:r>
              <a:rPr lang="en-US" sz="2500" dirty="0"/>
              <a:t> for different systems.</a:t>
            </a:r>
          </a:p>
          <a:p>
            <a:endParaRPr lang="en-US" dirty="0"/>
          </a:p>
        </p:txBody>
      </p:sp>
    </p:spTree>
    <p:extLst>
      <p:ext uri="{BB962C8B-B14F-4D97-AF65-F5344CB8AC3E}">
        <p14:creationId xmlns:p14="http://schemas.microsoft.com/office/powerpoint/2010/main" val="71717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20128"/>
            <a:ext cx="8580686" cy="1384995"/>
          </a:xfrm>
          <a:prstGeom prst="rect">
            <a:avLst/>
          </a:prstGeom>
          <a:noFill/>
        </p:spPr>
        <p:txBody>
          <a:bodyPr wrap="square" rtlCol="0">
            <a:spAutoFit/>
          </a:bodyPr>
          <a:lstStyle/>
          <a:p>
            <a:pPr marL="285750" indent="-285750">
              <a:buFont typeface="Arial" pitchFamily="34" charset="0"/>
              <a:buChar char="•"/>
            </a:pPr>
            <a:r>
              <a:rPr lang="en-US" sz="2100" dirty="0"/>
              <a:t>Layer 7: AND(Application delivery network)</a:t>
            </a:r>
          </a:p>
          <a:p>
            <a:pPr marL="285750" indent="-285750">
              <a:buFont typeface="Arial" pitchFamily="34" charset="0"/>
              <a:buChar char="•"/>
            </a:pPr>
            <a:r>
              <a:rPr lang="en-US" sz="2100" dirty="0"/>
              <a:t>Examples: CISCO system catalyst, Barracuda load balancer, </a:t>
            </a:r>
            <a:r>
              <a:rPr lang="en-US" sz="2100" dirty="0" err="1"/>
              <a:t>Coytepoint</a:t>
            </a:r>
            <a:r>
              <a:rPr lang="en-US" sz="2100" dirty="0"/>
              <a:t> load balancer</a:t>
            </a:r>
          </a:p>
          <a:p>
            <a:endParaRPr lang="en-US" sz="2100" dirty="0"/>
          </a:p>
        </p:txBody>
      </p:sp>
      <p:pic>
        <p:nvPicPr>
          <p:cNvPr id="4098" name="Picture 2" descr="http://static.thegeekstuff.com/wp-content/uploads/2016/01/4-layer7-load-balanc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33955"/>
            <a:ext cx="6858000" cy="442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608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37</TotalTime>
  <Words>315</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Elemental</vt:lpstr>
      <vt:lpstr>Group 11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 Viveganandan</dc:creator>
  <cp:lastModifiedBy>Kavitha Viveganandan</cp:lastModifiedBy>
  <cp:revision>9</cp:revision>
  <dcterms:created xsi:type="dcterms:W3CDTF">2017-11-03T01:30:31Z</dcterms:created>
  <dcterms:modified xsi:type="dcterms:W3CDTF">2017-11-03T03:32:49Z</dcterms:modified>
</cp:coreProperties>
</file>