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60" r:id="rId6"/>
    <p:sldId id="269" r:id="rId7"/>
    <p:sldId id="272" r:id="rId8"/>
    <p:sldId id="262" r:id="rId9"/>
    <p:sldId id="264" r:id="rId10"/>
    <p:sldId id="265" r:id="rId11"/>
    <p:sldId id="266" r:id="rId12"/>
    <p:sldId id="263" r:id="rId13"/>
    <p:sldId id="267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68890"/>
  </p:normalViewPr>
  <p:slideViewPr>
    <p:cSldViewPr snapToGrid="0" snapToObjects="1">
      <p:cViewPr varScale="1">
        <p:scale>
          <a:sx n="106" d="100"/>
          <a:sy n="106" d="100"/>
        </p:scale>
        <p:origin x="27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46BDB-F986-7342-9B2E-9E04F005168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2969-BC94-D241-BB98-B82010D5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Naveen – I work for Hewlett Packard Enterprise.</a:t>
            </a:r>
          </a:p>
          <a:p>
            <a:br>
              <a:rPr lang="en-US" dirty="0"/>
            </a:br>
            <a:r>
              <a:rPr lang="en-US" dirty="0"/>
              <a:t>This is a presentation about an effective blocking scheme that we designed to optimize the sparse matric-vector multiplication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briefly see the analytical model to determine the blocks for CVB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While converting the matrix from CSR to CVB – there are two basic steps involved</a:t>
            </a:r>
            <a:br>
              <a:rPr lang="en-US" dirty="0"/>
            </a:br>
            <a:r>
              <a:rPr lang="en-US" dirty="0"/>
              <a:t>Step:1 determines the size of the variable-sized blocks and</a:t>
            </a:r>
            <a:br>
              <a:rPr lang="en-US" dirty="0"/>
            </a:br>
            <a:r>
              <a:rPr lang="en-US" dirty="0"/>
              <a:t>Step:2 uses the determined block sizes and converts the CSR to CVB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Our analytical model takes in two inputs from the users to calculate the block sizes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One the sparse matrix itself and the other is minimum number of columns per block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In this example, we have shown a sample matrix A with 5 columns and user input for minimum number of columns per block as 2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iterate through each column and check whether the reuse index of the column is larger than the average reuse index</a:t>
            </a:r>
            <a:br>
              <a:rPr lang="en-US" dirty="0"/>
            </a:br>
            <a:r>
              <a:rPr lang="en-US" dirty="0"/>
              <a:t>If the RI is larger than ARI – we include that column as part of the block</a:t>
            </a:r>
            <a:br>
              <a:rPr lang="en-US" dirty="0"/>
            </a:br>
            <a:r>
              <a:rPr lang="en-US" dirty="0"/>
              <a:t>We do this until the block size becomes equal to the size of the user provided minimum block size value and then start the next block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Lets show this with an example - </a:t>
            </a:r>
          </a:p>
          <a:p>
            <a:r>
              <a:rPr lang="en-US" dirty="0"/>
              <a:t>Step:1 shows the ARI calculation which is just the average of all RIs</a:t>
            </a:r>
          </a:p>
          <a:p>
            <a:r>
              <a:rPr lang="en-US" dirty="0"/>
              <a:t>&lt;press&gt;&lt;press&gt;</a:t>
            </a:r>
          </a:p>
          <a:p>
            <a:r>
              <a:rPr lang="en-US" dirty="0"/>
              <a:t>In Step:2 we check whether RI for column 0 is greater than equal to ARI</a:t>
            </a:r>
            <a:br>
              <a:rPr lang="en-US" dirty="0"/>
            </a:br>
            <a:r>
              <a:rPr lang="en-US" dirty="0"/>
              <a:t>Since, it is true – we include this column as part of the block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In Step:3 we check the same for column:1 - - as this check fails – we avoid including this column a part of the block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In Step:4 we check the same for the next column:2 – as it passes – we include the column a part of block:1</a:t>
            </a:r>
          </a:p>
          <a:p>
            <a:r>
              <a:rPr lang="en-US" dirty="0"/>
              <a:t>Since block:1 has reached its limit for the number of columns provided by the user – we move on to create a new block</a:t>
            </a:r>
            <a:br>
              <a:rPr lang="en-US" dirty="0"/>
            </a:br>
            <a:r>
              <a:rPr lang="en-US" dirty="0"/>
              <a:t>&lt;press&gt;&lt;press&gt;</a:t>
            </a:r>
          </a:p>
          <a:p>
            <a:r>
              <a:rPr lang="en-US" dirty="0"/>
              <a:t>Similarly, we determine the columns for the remaining block</a:t>
            </a:r>
          </a:p>
          <a:p>
            <a:r>
              <a:rPr lang="en-US" dirty="0"/>
              <a:t>&lt;press&gt;&lt;press&gt;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provided a brief background on our blocking scheme – let us now look at its performance benefits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For our performance analysis, we used Intel SKL-X processors with 24 cores per socket</a:t>
            </a:r>
            <a:br>
              <a:rPr lang="en-US" dirty="0"/>
            </a:br>
            <a:r>
              <a:rPr lang="en-US" dirty="0"/>
              <a:t>We implemented the CVB based variable-sized blocking scheme and compiled the SpMV kernel with Intel compiler for evaluation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The problem with test set is that it is hard to analytically determine the datasets that are suitable for our blocking scheme</a:t>
            </a:r>
            <a:br>
              <a:rPr lang="en-US" dirty="0"/>
            </a:br>
            <a:r>
              <a:rPr lang="en-US" dirty="0"/>
              <a:t>Existing approaches like sparsity are not suitable for identifying scale-free matrices</a:t>
            </a:r>
            <a:br>
              <a:rPr lang="en-US" dirty="0"/>
            </a:br>
            <a:r>
              <a:rPr lang="en-US" dirty="0"/>
              <a:t>&lt;press&gt;&lt;press&gt;</a:t>
            </a:r>
          </a:p>
          <a:p>
            <a:r>
              <a:rPr lang="en-US" dirty="0"/>
              <a:t>For example, consider </a:t>
            </a:r>
            <a:r>
              <a:rPr lang="en-US" dirty="0" err="1"/>
              <a:t>Marix</a:t>
            </a:r>
            <a:r>
              <a:rPr lang="en-US" dirty="0"/>
              <a:t> A1 and Matrix A2 – the sparsity (ratio of zero elements to total number of elements) is same</a:t>
            </a:r>
            <a:br>
              <a:rPr lang="en-US" dirty="0"/>
            </a:br>
            <a:r>
              <a:rPr lang="en-US" dirty="0"/>
              <a:t>For an </a:t>
            </a:r>
            <a:r>
              <a:rPr lang="en-US" dirty="0" err="1"/>
              <a:t>arbitaty</a:t>
            </a:r>
            <a:r>
              <a:rPr lang="en-US" dirty="0"/>
              <a:t> cache size of 2 words – A1 takes 2 reads to perform the SPMV, while A2 takes just one read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This clearly shows – sparsity doesn’t understand the non-zero distribution and it is not suitable for identifying the scale-free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are introducing a parameter called access range to identify the scale-free matrices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Access range is just the distance between two elements in dense vector x which will gather as input for SpMV computation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Consider the previous example with matrix A1 and A2 – </a:t>
            </a:r>
            <a:r>
              <a:rPr lang="en-US" dirty="0" err="1"/>
              <a:t>Acess</a:t>
            </a:r>
            <a:r>
              <a:rPr lang="en-US" dirty="0"/>
              <a:t> range for A1 is 3, which A2 it is 1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With this we could calculate the average access range – which is access range across different rows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In this figure – we show average access range calculation on sample matrix A</a:t>
            </a:r>
            <a:br>
              <a:rPr lang="en-US" dirty="0"/>
            </a:br>
            <a:r>
              <a:rPr lang="en-US" dirty="0"/>
              <a:t>Also, we can use the col index from CSR format to perform this calculation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performed an average access range calculation across different datasets from HPC and scale-free domain 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We identified that average access range for scale-free datasets are much higher</a:t>
            </a:r>
            <a:br>
              <a:rPr lang="en-US" dirty="0"/>
            </a:br>
            <a:r>
              <a:rPr lang="en-US" dirty="0"/>
              <a:t>This we could use the average </a:t>
            </a:r>
            <a:r>
              <a:rPr lang="en-US" dirty="0" err="1"/>
              <a:t>acess</a:t>
            </a:r>
            <a:r>
              <a:rPr lang="en-US" dirty="0"/>
              <a:t> range as a parameter for determining the datasets for our 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4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set the baseline with this performance analysis</a:t>
            </a:r>
            <a:br>
              <a:rPr lang="en-US" dirty="0"/>
            </a:br>
            <a:r>
              <a:rPr lang="en-US" dirty="0"/>
              <a:t>We compare the performance of Non-blocking variant of CVB against the standard CSR</a:t>
            </a:r>
            <a:br>
              <a:rPr lang="en-US" dirty="0"/>
            </a:br>
            <a:r>
              <a:rPr lang="en-US" dirty="0"/>
              <a:t>The non-blocking variant just has one single block consisting of all columns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The speedup data of using CVB-NB is shown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can observe that – CVB-NB shows close 1.2X improvement over CSR</a:t>
            </a:r>
            <a:br>
              <a:rPr lang="en-US" dirty="0"/>
            </a:br>
            <a:r>
              <a:rPr lang="en-US" dirty="0"/>
              <a:t>This can be attributed purely to the properties that CVB inherits from its parent CVR format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But, also we can see that some datasets like </a:t>
            </a:r>
            <a:r>
              <a:rPr lang="en-US" dirty="0" err="1"/>
              <a:t>orkut</a:t>
            </a:r>
            <a:r>
              <a:rPr lang="en-US" dirty="0"/>
              <a:t> and </a:t>
            </a:r>
            <a:r>
              <a:rPr lang="en-US" dirty="0" err="1"/>
              <a:t>pokec</a:t>
            </a:r>
            <a:r>
              <a:rPr lang="en-US" dirty="0"/>
              <a:t> are not optimized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From this we can understand that – processing multiple rows concurrently can have a negative impact on datasets with large access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Here, we show the benefits of blocking with variable-sized blocks</a:t>
            </a:r>
            <a:br>
              <a:rPr lang="en-US" dirty="0"/>
            </a:br>
            <a:r>
              <a:rPr lang="en-US" dirty="0"/>
              <a:t>We compared the CVB-NB against the variable-sized blocked CVB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 err="1"/>
              <a:t>Unformaly</a:t>
            </a:r>
            <a:r>
              <a:rPr lang="en-US" dirty="0"/>
              <a:t> CVB-VAR shows performance improvements over CVB-NB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Also, on datasets where we previously saw some degradation –like </a:t>
            </a:r>
            <a:r>
              <a:rPr lang="en-US" dirty="0" err="1"/>
              <a:t>orkut</a:t>
            </a:r>
            <a:r>
              <a:rPr lang="en-US" dirty="0"/>
              <a:t> the performance it highly improved with blocking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With this we can see that – large access range datasets are showing improvements with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Here, we try to show the benefits of variable-sized blocks vs </a:t>
            </a:r>
            <a:r>
              <a:rPr lang="en-US" dirty="0" err="1"/>
              <a:t>constan</a:t>
            </a:r>
            <a:r>
              <a:rPr lang="en-US" dirty="0"/>
              <a:t>-sized blocks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Again, we can see that effective working identification using our simple analytical model provides uniform benefits for most dataset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The final analysis – shows the comparison with the highly vendor tuned SpMV kernel with Intel MKL library</a:t>
            </a:r>
            <a:br>
              <a:rPr lang="en-US" dirty="0"/>
            </a:br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We can observe that the variable-sized blocking </a:t>
            </a:r>
            <a:r>
              <a:rPr lang="en-US" dirty="0" err="1"/>
              <a:t>prpvides</a:t>
            </a:r>
            <a:r>
              <a:rPr lang="en-US" dirty="0"/>
              <a:t> on average 1.73X better performance than the Intel MKL library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Which proves our analytical model determined effective working set provides better temporal locality than highly vendor tuned MKL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6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In general, our analytical model identifies the correct working set for a dataset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For example, we show the different number of columns in each block on three separate datasets</a:t>
            </a:r>
            <a:br>
              <a:rPr lang="en-US" dirty="0"/>
            </a:br>
            <a:r>
              <a:rPr lang="en-US" dirty="0"/>
              <a:t>We can see that on </a:t>
            </a:r>
            <a:r>
              <a:rPr lang="en-US" dirty="0" err="1"/>
              <a:t>roadNet</a:t>
            </a:r>
            <a:r>
              <a:rPr lang="en-US" dirty="0"/>
              <a:t> dataset – it correctly identifies that there is no effect in blocking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That said, there is always a chance for further tuning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While for most datasets the hand tuned variant shows the same performance as the analytical model determined blocks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Some datasets like Amazon shows benefits</a:t>
            </a:r>
            <a:br>
              <a:rPr lang="en-US" dirty="0"/>
            </a:br>
            <a:r>
              <a:rPr lang="en-US" dirty="0"/>
              <a:t>We suggest looking at the access range for CVB format to determine whether further tuning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9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have optimized the SpMV kernel for scale-free matrices</a:t>
            </a:r>
          </a:p>
          <a:p>
            <a:r>
              <a:rPr lang="en-US" dirty="0"/>
              <a:t>And introduced a new parameter called access range to determine the datasets that are suitable for our optimization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proposed an effective variable-sized blocking scheme as our optimization solutions</a:t>
            </a:r>
            <a:br>
              <a:rPr lang="en-US" dirty="0"/>
            </a:br>
            <a:r>
              <a:rPr lang="en-US" dirty="0"/>
              <a:t>Also, provided an analytical model to </a:t>
            </a:r>
            <a:r>
              <a:rPr lang="en-US" dirty="0" err="1"/>
              <a:t>derermine</a:t>
            </a:r>
            <a:r>
              <a:rPr lang="en-US" dirty="0"/>
              <a:t> the block sizes for our proposed solution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Our performance evaluation by implementing our blocking solution on a new data format called CVB shows huge speedups over vendor tuned Intel MKL</a:t>
            </a:r>
            <a:br>
              <a:rPr lang="en-US" dirty="0"/>
            </a:br>
            <a:r>
              <a:rPr lang="en-US" dirty="0"/>
              <a:t>Also, we have provided hints for users to further tune our blocking approach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concludes our presentation – thanks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provide a brief back ground on SpMV </a:t>
                </a:r>
              </a:p>
              <a:p>
                <a:r>
                  <a:rPr lang="en-US" dirty="0"/>
                  <a:t>&lt;press&gt;</a:t>
                </a:r>
              </a:p>
              <a:p>
                <a:r>
                  <a:rPr lang="en-US" dirty="0"/>
                  <a:t>SpMV is an ubiquitous sparse BLAS kernel </a:t>
                </a:r>
              </a:p>
              <a:p>
                <a:r>
                  <a:rPr lang="en-US" dirty="0"/>
                  <a:t>&lt;press&gt;</a:t>
                </a:r>
                <a:br>
                  <a:rPr lang="en-US" dirty="0"/>
                </a:br>
                <a:r>
                  <a:rPr lang="en-US" dirty="0"/>
                  <a:t>It is a very simple kernel </a:t>
                </a:r>
              </a:p>
              <a:p>
                <a:r>
                  <a:rPr lang="en-US" dirty="0"/>
                  <a:t>It performs a multiplication between a sparse </a:t>
                </a:r>
                <a:r>
                  <a:rPr lang="en-US" dirty="0" err="1"/>
                  <a:t>marix</a:t>
                </a:r>
                <a:r>
                  <a:rPr lang="en-US" dirty="0"/>
                  <a:t> A (which is occupied by large number of zeros) and a dense vector x – while storing the results back into a dense vector y</a:t>
                </a:r>
                <a:br>
                  <a:rPr lang="en-US" dirty="0"/>
                </a:br>
                <a:r>
                  <a:rPr lang="en-US" dirty="0"/>
                  <a:t>&lt;press&gt;</a:t>
                </a:r>
                <a:br>
                  <a:rPr lang="en-US" dirty="0"/>
                </a:br>
                <a:r>
                  <a:rPr lang="en-US" dirty="0"/>
                  <a:t>though it is a well known and important kernel – it achieves only 10% of the system peak performance – </a:t>
                </a:r>
              </a:p>
              <a:p>
                <a:r>
                  <a:rPr lang="en-US" dirty="0"/>
                  <a:t>The performance bottleneck can be attributed to accessing the sparsely distributed non-zero elements in the matrix A</a:t>
                </a:r>
                <a:br>
                  <a:rPr lang="en-US" dirty="0"/>
                </a:br>
                <a:r>
                  <a:rPr lang="en-US" dirty="0"/>
                  <a:t>&lt;press&gt;</a:t>
                </a:r>
                <a:br>
                  <a:rPr lang="en-US" dirty="0"/>
                </a:br>
                <a:r>
                  <a:rPr lang="en-US" dirty="0"/>
                  <a:t>there have been multiple HW and SW based solutions to improve the performance</a:t>
                </a:r>
              </a:p>
              <a:p>
                <a:endParaRPr lang="en-US" dirty="0"/>
              </a:p>
              <a:p>
                <a:r>
                  <a:rPr lang="en-US" dirty="0"/>
                  <a:t>to implement these optimization – multiple compressed sparse matrix storage representations were introduced – (1) this reduces the memory storage space and (2) also allows us to order the non-zero elements to incorporate any SW and HW optimizations</a:t>
                </a:r>
              </a:p>
              <a:p>
                <a:br>
                  <a:rPr lang="en-US" dirty="0"/>
                </a:br>
                <a:r>
                  <a:rPr lang="en-US" dirty="0"/>
                  <a:t>we have shown two such popular sparse storage representations – CSR and COO </a:t>
                </a:r>
              </a:p>
              <a:p>
                <a:r>
                  <a:rPr lang="en-US" dirty="0"/>
                  <a:t>Both these representations use three different arrays to represent the sparse matrix 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Performs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y←𝐴𝑥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sparse matrix occupied by large number of zeros</a:t>
                </a:r>
              </a:p>
              <a:p>
                <a:pPr lvl="2"/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𝑦,𝑥,</a:t>
                </a:r>
                <a:r>
                  <a:rPr lang="en-US" dirty="0">
                    <a:ea typeface="Cambria Math" panose="02040503050406030204" pitchFamily="18" charset="0"/>
                  </a:rPr>
                  <a:t> dense output and input vectors  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Used heavily on many iterative solvers in HPC and Datacenter domains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We are broadly classifying the sparse matrix into two types &lt;press&gt;</a:t>
            </a:r>
          </a:p>
          <a:p>
            <a:pPr lvl="2"/>
            <a:r>
              <a:rPr lang="en-US" dirty="0"/>
              <a:t>HPC datasets and Scale-free datasets</a:t>
            </a:r>
          </a:p>
          <a:p>
            <a:pPr lvl="2"/>
            <a:r>
              <a:rPr lang="en-US" dirty="0"/>
              <a:t>- the non-zero elements in HPC datasets have a </a:t>
            </a:r>
            <a:r>
              <a:rPr lang="en-US" dirty="0" err="1"/>
              <a:t>predicatable</a:t>
            </a:r>
            <a:r>
              <a:rPr lang="en-US" dirty="0"/>
              <a:t> pattern, meaning they have a uniform regular </a:t>
            </a:r>
            <a:r>
              <a:rPr lang="en-US" dirty="0" err="1"/>
              <a:t>dirtibution</a:t>
            </a:r>
            <a:r>
              <a:rPr lang="en-US" dirty="0"/>
              <a:t> - this allows the usage of HW options like </a:t>
            </a:r>
            <a:r>
              <a:rPr lang="en-US" dirty="0" err="1"/>
              <a:t>prefeetching</a:t>
            </a:r>
            <a:r>
              <a:rPr lang="en-US" dirty="0"/>
              <a:t> to optimize the SpMV computation</a:t>
            </a:r>
            <a:br>
              <a:rPr lang="en-US" dirty="0"/>
            </a:br>
            <a:r>
              <a:rPr lang="en-US" dirty="0"/>
              <a:t>- on the other end are the scale-free matrices where the non-zero elements are randomly or </a:t>
            </a:r>
            <a:r>
              <a:rPr lang="en-US" dirty="0" err="1"/>
              <a:t>irregualrly</a:t>
            </a:r>
            <a:r>
              <a:rPr lang="en-US" dirty="0"/>
              <a:t> distributed - which renders all the known HW and SW optimization techniques ineffective &lt;press&gt;</a:t>
            </a:r>
          </a:p>
          <a:p>
            <a:pPr lvl="2"/>
            <a:br>
              <a:rPr lang="en-US" dirty="0"/>
            </a:br>
            <a:r>
              <a:rPr lang="en-US" dirty="0"/>
              <a:t>the graph shows the SpMV performance of sample HPC and scale-free datasets on Intel Skylake-X processors using Intel MKL </a:t>
            </a:r>
            <a:r>
              <a:rPr lang="en-US" dirty="0" err="1"/>
              <a:t>libraru</a:t>
            </a:r>
            <a:endParaRPr lang="en-US" dirty="0"/>
          </a:p>
          <a:p>
            <a:pPr lvl="2"/>
            <a:r>
              <a:rPr lang="en-US" dirty="0"/>
              <a:t>we can see that if a vendor optimized SpMV kernel doesn't show performance on scale-free datasets, it means the datasets are hard to tune&lt;press&gt;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main contribution of our work is</a:t>
            </a:r>
          </a:p>
          <a:p>
            <a:pPr marL="1143000" lvl="2" indent="-228600">
              <a:buAutoNum type="arabicParenBoth"/>
            </a:pPr>
            <a:r>
              <a:rPr lang="en-US" dirty="0"/>
              <a:t>To optimize SpMV for scale-free matrices</a:t>
            </a:r>
          </a:p>
          <a:p>
            <a:pPr marL="1143000" lvl="2" indent="-228600">
              <a:buAutoNum type="arabicParenBoth"/>
            </a:pPr>
            <a:r>
              <a:rPr lang="en-US" dirty="0"/>
              <a:t> we do that by introducing a new blocking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next few slides - we will be looking at the reason for considering blocking as an optimization scheme for scale-free matrices&lt;press&gt;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 - let us look at the impact of HW prefetching</a:t>
            </a:r>
            <a:br>
              <a:rPr lang="en-US" dirty="0"/>
            </a:br>
            <a:r>
              <a:rPr lang="en-US" dirty="0"/>
              <a:t>we measured the SpMV performance with and without enabling the HW prefetcher on Intel SKL-X processors&lt;press&gt;</a:t>
            </a:r>
          </a:p>
          <a:p>
            <a:endParaRPr lang="en-US" dirty="0"/>
          </a:p>
          <a:p>
            <a:r>
              <a:rPr lang="en-US" dirty="0"/>
              <a:t>The graphs here shows the SpMV speedup by using HW prefetcher against the baseline of disabling the prefetcher in different HPC and scale-free datasets</a:t>
            </a:r>
          </a:p>
          <a:p>
            <a:r>
              <a:rPr lang="en-US" dirty="0"/>
              <a:t>&lt;press&gt;</a:t>
            </a:r>
          </a:p>
          <a:p>
            <a:endParaRPr lang="en-US" dirty="0"/>
          </a:p>
          <a:p>
            <a:r>
              <a:rPr lang="en-US" dirty="0"/>
              <a:t>from these tests - we can observe that</a:t>
            </a:r>
          </a:p>
          <a:p>
            <a:r>
              <a:rPr lang="en-US" dirty="0"/>
              <a:t>(1) HW PF is essential for both HPC and scale-free datasets</a:t>
            </a:r>
            <a:br>
              <a:rPr lang="en-US" dirty="0"/>
            </a:br>
            <a:r>
              <a:rPr lang="en-US" dirty="0"/>
              <a:t>(2) but the performance impact of PF in HPC datasets are much higher than scale-free datasets</a:t>
            </a:r>
            <a:br>
              <a:rPr lang="en-US" dirty="0"/>
            </a:br>
            <a:r>
              <a:rPr lang="en-US" dirty="0"/>
              <a:t>(3) this can be attributed to regular memory references in HPC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this slide, we look at the performance impact from updates in cache hierarchy in modern multicore processors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major change in the cache hierarchy is the ratio of the L2 and L3 cache sizes</a:t>
            </a:r>
          </a:p>
          <a:p>
            <a:pPr lvl="1"/>
            <a:r>
              <a:rPr lang="en-US" dirty="0"/>
              <a:t>Consider Intel BDW as an example of older processors and Intel SKL as newer Xeon processors</a:t>
            </a:r>
          </a:p>
          <a:p>
            <a:pPr lvl="1"/>
            <a:r>
              <a:rPr lang="en-US" dirty="0"/>
              <a:t>&lt;press&gt;</a:t>
            </a:r>
          </a:p>
          <a:p>
            <a:pPr lvl="1"/>
            <a:r>
              <a:rPr lang="en-US" dirty="0"/>
              <a:t>We can see that the L2 cache size is increased and L3 size is reduced for the newer processors</a:t>
            </a:r>
          </a:p>
          <a:p>
            <a:pPr lvl="1"/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With this information - we measured the number of L2 cache misses in HPC and scale-free matrices in Intel BDW and SKL processors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expectation was - with the increase in size of L2 cache - the number of cache misses should reduce on modern Intel SKL when compared to Intel BDW</a:t>
            </a:r>
            <a:br>
              <a:rPr lang="en-US" dirty="0"/>
            </a:br>
            <a:r>
              <a:rPr lang="en-US" dirty="0"/>
              <a:t>but -we observed no such huge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 our observation from the tests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there is no effect on SPMV performance with increase in L2 cache size</a:t>
            </a:r>
          </a:p>
          <a:p>
            <a:r>
              <a:rPr lang="en-US" dirty="0"/>
              <a:t>Also prefetching is not that effective for scale-free matrices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The general requirement is to increase the reusability and temporal locality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Our contribution is introducing a new column-wise variable size blocking scheme and analytical model to determine the block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slide, we are introducing our new column-wise blocking scheme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The core principle of our blocking scheme is to improve the temporal locality by trying to fit the effective working set of the SpMV computation in the cache</a:t>
            </a:r>
          </a:p>
          <a:p>
            <a:r>
              <a:rPr lang="en-US" dirty="0"/>
              <a:t>&lt;press&gt;&lt;press&gt;</a:t>
            </a:r>
          </a:p>
          <a:p>
            <a:r>
              <a:rPr lang="en-US" dirty="0"/>
              <a:t>In the SpMV computation, we cannot reuse the elements in Matrix A, hence the elements are streamed into the cache for computation</a:t>
            </a:r>
            <a:br>
              <a:rPr lang="en-US" dirty="0"/>
            </a:br>
            <a:r>
              <a:rPr lang="en-US" dirty="0"/>
              <a:t>While the elements from the dense vector x and y are reusable – hence optimizing and increasing its reusability by determining the effective working set is important and that's the focus our approach</a:t>
            </a:r>
            <a:br>
              <a:rPr lang="en-US" dirty="0"/>
            </a:br>
            <a:r>
              <a:rPr lang="en-US" dirty="0"/>
              <a:t>&lt;press&gt;&lt;press&gt;</a:t>
            </a:r>
          </a:p>
          <a:p>
            <a:r>
              <a:rPr lang="en-US" dirty="0"/>
              <a:t>An example of our column-wise blocking scheme we use a sample Matrix A</a:t>
            </a:r>
          </a:p>
          <a:p>
            <a:r>
              <a:rPr lang="en-US" dirty="0"/>
              <a:t>A column-wise block consists of a set of columns grouped together with all the rows in the matrix as part of the block</a:t>
            </a:r>
            <a:br>
              <a:rPr lang="en-US" dirty="0"/>
            </a:br>
            <a:r>
              <a:rPr lang="en-US" dirty="0"/>
              <a:t>In this example - We have split the matrix into two different blocks – also shown the elements in each working set</a:t>
            </a:r>
            <a:br>
              <a:rPr lang="en-US" dirty="0"/>
            </a:br>
            <a:r>
              <a:rPr lang="en-US" dirty="0"/>
              <a:t>&lt;press&gt;&lt;press&gt;</a:t>
            </a:r>
          </a:p>
          <a:p>
            <a:r>
              <a:rPr lang="en-US" dirty="0"/>
              <a:t>The elements in each working set consists of three items:</a:t>
            </a:r>
            <a:br>
              <a:rPr lang="en-US" dirty="0"/>
            </a:br>
            <a:r>
              <a:rPr lang="en-US" dirty="0"/>
              <a:t>- all the non-zero elements in the block</a:t>
            </a:r>
            <a:br>
              <a:rPr lang="en-US" dirty="0"/>
            </a:br>
            <a:r>
              <a:rPr lang="en-US" dirty="0"/>
              <a:t>- all corresponding elements in dense vector x</a:t>
            </a:r>
            <a:br>
              <a:rPr lang="en-US" dirty="0"/>
            </a:br>
            <a:r>
              <a:rPr lang="en-US" dirty="0"/>
              <a:t>- and finally all the elements in dense vector y</a:t>
            </a:r>
          </a:p>
          <a:p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can see that with the proposed column-wise scheme all elements in x have maximum reuse opportunity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 - we show how to determine the effective working set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We have used a sample Matrix A and shown two types of block schemes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Both BS:1 and BS:2 have the same number of blocks, but different block sizes</a:t>
            </a:r>
            <a:br>
              <a:rPr lang="en-US" dirty="0"/>
            </a:br>
            <a:r>
              <a:rPr lang="en-US" dirty="0"/>
              <a:t>In BS:1 - we have used a constant size to determine the blocks - we have used the block size as 4 - hence 4 columns are blocked</a:t>
            </a:r>
          </a:p>
          <a:p>
            <a:r>
              <a:rPr lang="en-US" dirty="0"/>
              <a:t>&lt;press&gt;&lt;press&gt;</a:t>
            </a:r>
            <a:br>
              <a:rPr lang="en-US" dirty="0"/>
            </a:br>
            <a:r>
              <a:rPr lang="en-US" dirty="0"/>
              <a:t>The problem with this approach is that - we would be bringing unnecessary elements from vector x – for example, it is unnecessary to bring elements from x corresponding to column 1 in matrix a - which has no non-zero elements</a:t>
            </a:r>
            <a:br>
              <a:rPr lang="en-US" dirty="0"/>
            </a:br>
            <a:r>
              <a:rPr lang="en-US" dirty="0"/>
              <a:t>If you look at BS:2 - we have identified this with column 1 and 4 and correctly </a:t>
            </a:r>
            <a:r>
              <a:rPr lang="en-US" dirty="0" err="1"/>
              <a:t>choosen</a:t>
            </a:r>
            <a:r>
              <a:rPr lang="en-US" dirty="0"/>
              <a:t> the next usable x element as part of the working set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Essentially - this is the core part of our approach – determining the effective working set</a:t>
            </a:r>
          </a:p>
          <a:p>
            <a:r>
              <a:rPr lang="en-US" dirty="0"/>
              <a:t>We use a parameter called Reuse Index to determine whether a given column can be part of the block</a:t>
            </a:r>
            <a:br>
              <a:rPr lang="en-US" dirty="0"/>
            </a:br>
            <a:r>
              <a:rPr lang="en-US" dirty="0"/>
              <a:t>Reuse index - is basically the number of times a value from x is used for SpMV </a:t>
            </a:r>
            <a:br>
              <a:rPr lang="en-US" dirty="0"/>
            </a:br>
            <a:r>
              <a:rPr lang="en-US" dirty="0"/>
              <a:t>And it can be calculated by counting the number of non-zero elements in a given column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While the block sizes in BS:1 depends on some micro-architecture parameters like cache/ register size - the BS:2 blocks are determined using the reuse index and incidentally the blocks are variably-sized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&lt;press&gt;</a:t>
            </a:r>
          </a:p>
          <a:p>
            <a:r>
              <a:rPr lang="en-US" dirty="0"/>
              <a:t>Generally – our blocking approach is suitable to be implemented across different column-wise data formats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For this work, we have specifically used a new column-based format called CVB</a:t>
            </a:r>
          </a:p>
          <a:p>
            <a:r>
              <a:rPr lang="en-US" dirty="0"/>
              <a:t>&lt;press&gt;</a:t>
            </a:r>
          </a:p>
          <a:p>
            <a:r>
              <a:rPr lang="en-US" dirty="0"/>
              <a:t>CVB is based on an existing CVR format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It inherits the low cache-miss and low pre-processing overhead feature from its parent CVR format</a:t>
            </a:r>
          </a:p>
          <a:p>
            <a:r>
              <a:rPr lang="en-US" dirty="0"/>
              <a:t>More details on the format are available in the paper</a:t>
            </a:r>
            <a:br>
              <a:rPr lang="en-US" dirty="0"/>
            </a:br>
            <a:r>
              <a:rPr lang="en-US" dirty="0"/>
              <a:t>&lt;press&gt;</a:t>
            </a:r>
          </a:p>
          <a:p>
            <a:r>
              <a:rPr lang="en-US" dirty="0"/>
              <a:t>An example of our CVB format with a sample Matrix A is shown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We can see that similar to CSR format – it has three arrays to represent the sparse matrix</a:t>
            </a:r>
            <a:br>
              <a:rPr lang="en-US" dirty="0"/>
            </a:br>
            <a:r>
              <a:rPr lang="en-US" dirty="0"/>
              <a:t>&lt;press&gt;</a:t>
            </a:r>
            <a:br>
              <a:rPr lang="en-US" dirty="0"/>
            </a:br>
            <a:r>
              <a:rPr lang="en-US" dirty="0"/>
              <a:t>All elements in a block are grouped together before the next block</a:t>
            </a:r>
            <a:br>
              <a:rPr lang="en-US" dirty="0"/>
            </a:br>
            <a:r>
              <a:rPr lang="en-US" dirty="0"/>
              <a:t>Also it is SIMD friendly – such that each lane in a SIMD register processes independent row – here we have created the CVB format for Matrix A with a SIMD register of two lanes in mind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2969-BC94-D241-BB98-B82010D51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5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BD85-7511-3841-9921-724DC09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ABB2-7D1E-5545-A892-64C84E655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83F7-FF93-4041-8388-57641137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9993-980A-0F4B-A370-97A70BC1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7896-6FC7-A541-845D-A484DFA1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79440A34-0725-934C-A2D3-44C1CC01E5B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n.ravi@hpe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73A44A-8015-4ED9-A978-9E9CD99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7" y="1869197"/>
            <a:ext cx="11938477" cy="1905000"/>
          </a:xfrm>
        </p:spPr>
        <p:txBody>
          <a:bodyPr/>
          <a:lstStyle/>
          <a:p>
            <a:r>
              <a:rPr lang="en-US" sz="3800" dirty="0"/>
              <a:t>Variable-sized blocks for locality-aware SPMV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DB19F1-147F-4E32-93DD-EEC7B45D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46" y="4133088"/>
            <a:ext cx="9298507" cy="438912"/>
          </a:xfrm>
        </p:spPr>
        <p:txBody>
          <a:bodyPr/>
          <a:lstStyle/>
          <a:p>
            <a:r>
              <a:rPr lang="en-US" dirty="0"/>
              <a:t>Naveen Namashivayam*, Sanyam Mehta*, Pen-Chung Yew†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E52F1B-B52B-49AA-8785-14E1C6A76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646" y="5492383"/>
            <a:ext cx="5489578" cy="339214"/>
          </a:xfrm>
        </p:spPr>
        <p:txBody>
          <a:bodyPr/>
          <a:lstStyle/>
          <a:p>
            <a:r>
              <a:rPr lang="en-US" dirty="0"/>
              <a:t>CGO 2021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68A0CAD-1A10-B445-84ED-2ECFA2578D83}"/>
              </a:ext>
            </a:extLst>
          </p:cNvPr>
          <p:cNvSpPr txBox="1">
            <a:spLocks/>
          </p:cNvSpPr>
          <p:nvPr/>
        </p:nvSpPr>
        <p:spPr>
          <a:xfrm>
            <a:off x="379646" y="4657930"/>
            <a:ext cx="5489578" cy="339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000" kern="1200" baseline="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MetricHPE Light" panose="020B03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MetricHPE Light" panose="020B0303030202060203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 Hewlett Packard Enterprise</a:t>
            </a:r>
            <a:br>
              <a:rPr lang="en-US" dirty="0"/>
            </a:br>
            <a:r>
              <a:rPr lang="en-US" dirty="0"/>
              <a:t>† University of Minnesota, Twin Cities</a:t>
            </a:r>
          </a:p>
        </p:txBody>
      </p:sp>
    </p:spTree>
    <p:extLst>
      <p:ext uri="{BB962C8B-B14F-4D97-AF65-F5344CB8AC3E}">
        <p14:creationId xmlns:p14="http://schemas.microsoft.com/office/powerpoint/2010/main" val="19143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E57B-8223-9E4C-8F9F-D4073242B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697" y="1018210"/>
            <a:ext cx="6503936" cy="5613595"/>
          </a:xfrm>
        </p:spPr>
        <p:txBody>
          <a:bodyPr>
            <a:normAutofit/>
          </a:bodyPr>
          <a:lstStyle/>
          <a:p>
            <a:r>
              <a:rPr lang="en-US" dirty="0"/>
              <a:t>CVB creation:</a:t>
            </a:r>
          </a:p>
          <a:p>
            <a:pPr lvl="1"/>
            <a:r>
              <a:rPr lang="en-US" sz="2000" dirty="0"/>
              <a:t>Step:1 – Determine variable-sized blocks</a:t>
            </a:r>
          </a:p>
          <a:p>
            <a:pPr lvl="1"/>
            <a:r>
              <a:rPr lang="en-US" sz="2000" dirty="0"/>
              <a:t>Step:2 – Preprocess CSR to CVB</a:t>
            </a:r>
          </a:p>
          <a:p>
            <a:pPr lvl="1"/>
            <a:endParaRPr lang="en-US" sz="2000" dirty="0"/>
          </a:p>
          <a:p>
            <a:r>
              <a:rPr lang="en-US" dirty="0"/>
              <a:t>Analytical model</a:t>
            </a:r>
          </a:p>
          <a:p>
            <a:pPr lvl="1"/>
            <a:r>
              <a:rPr lang="en-US" sz="2000" dirty="0"/>
              <a:t>User input:</a:t>
            </a:r>
          </a:p>
          <a:p>
            <a:pPr lvl="2"/>
            <a:r>
              <a:rPr lang="en-US" sz="2000" dirty="0"/>
              <a:t>Minimum number of columns per block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Can a column can be part of a block</a:t>
            </a:r>
          </a:p>
          <a:p>
            <a:pPr lvl="2"/>
            <a:r>
              <a:rPr lang="en-US" sz="2000" dirty="0"/>
              <a:t>Check Reuse Index (RI) and Average Reuse Index (ARI)</a:t>
            </a:r>
          </a:p>
          <a:p>
            <a:pPr lvl="2"/>
            <a:r>
              <a:rPr lang="en-US" sz="2000" dirty="0"/>
              <a:t>RI – number of non-zero elements in the column</a:t>
            </a:r>
          </a:p>
          <a:p>
            <a:pPr lvl="2"/>
            <a:r>
              <a:rPr lang="en-US" sz="2000" dirty="0"/>
              <a:t>ARI – average number of non-zero element in the column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16218-BE0F-1E48-B6A5-9D9BDA03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 for variable block </a:t>
            </a:r>
            <a:r>
              <a:rPr lang="en-US" dirty="0" err="1"/>
              <a:t>sIZES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F3A36C-21A1-6E4F-8B26-22433B57F4B2}"/>
              </a:ext>
            </a:extLst>
          </p:cNvPr>
          <p:cNvSpPr txBox="1"/>
          <p:nvPr/>
        </p:nvSpPr>
        <p:spPr>
          <a:xfrm>
            <a:off x="6994859" y="4479885"/>
            <a:ext cx="4392549" cy="1168525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Step: 1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Calculate ARI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ARI = 1 for Sparse Matrix 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08149-FD06-664C-9183-584C03DFBC39}"/>
              </a:ext>
            </a:extLst>
          </p:cNvPr>
          <p:cNvGrpSpPr/>
          <p:nvPr/>
        </p:nvGrpSpPr>
        <p:grpSpPr>
          <a:xfrm>
            <a:off x="6994858" y="885767"/>
            <a:ext cx="4392549" cy="3763580"/>
            <a:chOff x="6994858" y="885767"/>
            <a:chExt cx="4392549" cy="376358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B6CC31D-7A11-A94E-8831-51735AF1D25D}"/>
                </a:ext>
              </a:extLst>
            </p:cNvPr>
            <p:cNvSpPr txBox="1"/>
            <p:nvPr/>
          </p:nvSpPr>
          <p:spPr>
            <a:xfrm>
              <a:off x="8956848" y="4030716"/>
              <a:ext cx="1949780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Sparse Matrix A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164054-E38C-E145-AAA2-8680B14130F6}"/>
                </a:ext>
              </a:extLst>
            </p:cNvPr>
            <p:cNvGrpSpPr/>
            <p:nvPr/>
          </p:nvGrpSpPr>
          <p:grpSpPr>
            <a:xfrm>
              <a:off x="6994858" y="885767"/>
              <a:ext cx="4392549" cy="3354558"/>
              <a:chOff x="6994858" y="885767"/>
              <a:chExt cx="4392549" cy="335455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B6FB107-107B-8A4A-A9AA-F4DBCEAFC29A}"/>
                  </a:ext>
                </a:extLst>
              </p:cNvPr>
              <p:cNvGrpSpPr/>
              <p:nvPr/>
            </p:nvGrpSpPr>
            <p:grpSpPr>
              <a:xfrm>
                <a:off x="6994858" y="885767"/>
                <a:ext cx="4392549" cy="3354558"/>
                <a:chOff x="6994858" y="885767"/>
                <a:chExt cx="4392549" cy="3354558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08099DE-2E2C-3E4C-858F-AC1C54FA9450}"/>
                    </a:ext>
                  </a:extLst>
                </p:cNvPr>
                <p:cNvGrpSpPr/>
                <p:nvPr/>
              </p:nvGrpSpPr>
              <p:grpSpPr>
                <a:xfrm>
                  <a:off x="8804098" y="2024378"/>
                  <a:ext cx="2151079" cy="2215947"/>
                  <a:chOff x="8271464" y="428263"/>
                  <a:chExt cx="2151079" cy="2215947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672F660-4B5C-A44F-89BF-7C48A179D5E0}"/>
                      </a:ext>
                    </a:extLst>
                  </p:cNvPr>
                  <p:cNvSpPr/>
                  <p:nvPr/>
                </p:nvSpPr>
                <p:spPr bwMode="ltGray">
                  <a:xfrm>
                    <a:off x="8311731" y="495079"/>
                    <a:ext cx="2110812" cy="2033899"/>
                  </a:xfrm>
                  <a:prstGeom prst="rect">
                    <a:avLst/>
                  </a:prstGeom>
                  <a:solidFill>
                    <a:srgbClr val="01A98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D03BDD5-E22C-3841-8225-1502AF6999F7}"/>
                      </a:ext>
                    </a:extLst>
                  </p:cNvPr>
                  <p:cNvSpPr txBox="1"/>
                  <p:nvPr/>
                </p:nvSpPr>
                <p:spPr>
                  <a:xfrm>
                    <a:off x="8271464" y="428263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b="1" dirty="0"/>
                      <a:t>8</a:t>
                    </a:r>
                  </a:p>
                </p:txBody>
              </p: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DE486617-3C61-C946-AE05-DAD68E124BB0}"/>
                      </a:ext>
                    </a:extLst>
                  </p:cNvPr>
                  <p:cNvCxnSpPr/>
                  <p:nvPr/>
                </p:nvCxnSpPr>
                <p:spPr>
                  <a:xfrm>
                    <a:off x="8730475" y="495079"/>
                    <a:ext cx="0" cy="2049729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22C667BE-66E7-0B43-B3ED-A994A0DDFF4C}"/>
                      </a:ext>
                    </a:extLst>
                  </p:cNvPr>
                  <p:cNvCxnSpPr/>
                  <p:nvPr/>
                </p:nvCxnSpPr>
                <p:spPr>
                  <a:xfrm>
                    <a:off x="9159966" y="495079"/>
                    <a:ext cx="0" cy="2049729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4894AA11-84E9-EC4D-9B2B-B884BBF73FA0}"/>
                      </a:ext>
                    </a:extLst>
                  </p:cNvPr>
                  <p:cNvCxnSpPr/>
                  <p:nvPr/>
                </p:nvCxnSpPr>
                <p:spPr>
                  <a:xfrm>
                    <a:off x="9575602" y="479249"/>
                    <a:ext cx="0" cy="2049729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FE2A689-36A7-0249-955B-048BBE696276}"/>
                      </a:ext>
                    </a:extLst>
                  </p:cNvPr>
                  <p:cNvCxnSpPr/>
                  <p:nvPr/>
                </p:nvCxnSpPr>
                <p:spPr>
                  <a:xfrm>
                    <a:off x="9991239" y="479248"/>
                    <a:ext cx="0" cy="2049729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C91BA172-19E9-9A4A-A9F3-DAD738096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731" y="930030"/>
                    <a:ext cx="2110812" cy="0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03DCA4F-FA98-ED4D-8FDB-75C56951C5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731" y="1322575"/>
                    <a:ext cx="2110812" cy="0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3A42642D-7237-FA47-8D14-F538E760C6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731" y="1728975"/>
                    <a:ext cx="2110812" cy="0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4F3819B-455E-C74B-BC52-92CE14543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731" y="2144611"/>
                    <a:ext cx="2110812" cy="0"/>
                  </a:xfrm>
                  <a:prstGeom prst="line">
                    <a:avLst/>
                  </a:prstGeom>
                  <a:ln w="158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15488111-5F0A-7B4E-A735-AD5EA8E4A2FF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954" y="834663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b="1" dirty="0"/>
                      <a:t>0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5989965-48D3-8346-9719-FB844D5EEA13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954" y="1650497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b="1" dirty="0"/>
                      <a:t>0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040368BF-0FF8-1749-A413-B9C0EDC1F5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0707" y="1650497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9CA8D5A-EEA9-0248-BA5C-B8149CF37FD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5951" y="2033413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b="1" dirty="0"/>
                      <a:t>1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7200E98-B419-7043-9DC4-B97D2FA14838}"/>
                      </a:ext>
                    </a:extLst>
                  </p:cNvPr>
                  <p:cNvSpPr txBox="1"/>
                  <p:nvPr/>
                </p:nvSpPr>
                <p:spPr>
                  <a:xfrm>
                    <a:off x="8708140" y="437335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ECECFE87-26E9-0B4E-A28D-58E9D34768E5}"/>
                      </a:ext>
                    </a:extLst>
                  </p:cNvPr>
                  <p:cNvSpPr txBox="1"/>
                  <p:nvPr/>
                </p:nvSpPr>
                <p:spPr>
                  <a:xfrm>
                    <a:off x="9127239" y="441098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5EC658F-5A9A-BD4D-9E2D-301DD75060D3}"/>
                      </a:ext>
                    </a:extLst>
                  </p:cNvPr>
                  <p:cNvSpPr txBox="1"/>
                  <p:nvPr/>
                </p:nvSpPr>
                <p:spPr>
                  <a:xfrm>
                    <a:off x="9121842" y="851748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72A651F-A67D-A14B-9C8A-96D3246DAB8E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948" y="1250298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5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74BD46A-BCA5-054A-ABC3-1D51CCC622E3}"/>
                      </a:ext>
                    </a:extLst>
                  </p:cNvPr>
                  <p:cNvSpPr txBox="1"/>
                  <p:nvPr/>
                </p:nvSpPr>
                <p:spPr>
                  <a:xfrm>
                    <a:off x="9132105" y="1646405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D31D6AF-45A1-0A4D-978E-EC94DA05F18F}"/>
                      </a:ext>
                    </a:extLst>
                  </p:cNvPr>
                  <p:cNvSpPr txBox="1"/>
                  <p:nvPr/>
                </p:nvSpPr>
                <p:spPr>
                  <a:xfrm>
                    <a:off x="9132105" y="2050628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3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4407A81-4E52-BB4D-8555-97ACF83CCDA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6338" y="437006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494E880-EADA-534D-BC30-2F2C66E2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8432" y="842647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A056588-BD6C-FA48-B90A-E5ECE9309E10}"/>
                      </a:ext>
                    </a:extLst>
                  </p:cNvPr>
                  <p:cNvSpPr txBox="1"/>
                  <p:nvPr/>
                </p:nvSpPr>
                <p:spPr>
                  <a:xfrm>
                    <a:off x="9983014" y="444095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1C055BE-E6AA-6D49-A5AD-77D46FF33EC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899" y="859730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77FE74DC-46AE-C24E-9A01-AB28FCCD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9538325" y="1249310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1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8AB3DE81-5785-8545-8821-CF7B8FA632CC}"/>
                      </a:ext>
                    </a:extLst>
                  </p:cNvPr>
                  <p:cNvSpPr txBox="1"/>
                  <p:nvPr/>
                </p:nvSpPr>
                <p:spPr>
                  <a:xfrm>
                    <a:off x="8705911" y="1249309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31EEF61F-0B9F-D642-8BA5-F484B5D5888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2263" y="817711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484D68E-ED3D-AF4D-AB75-8A3D37A89791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08" y="1234736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88DC8DE3-6DC8-2246-BC9D-47197E3CA101}"/>
                      </a:ext>
                    </a:extLst>
                  </p:cNvPr>
                  <p:cNvSpPr txBox="1"/>
                  <p:nvPr/>
                </p:nvSpPr>
                <p:spPr>
                  <a:xfrm>
                    <a:off x="8272226" y="1654743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EB7CB89-90F2-844C-AC55-9B616FAB4F2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5030" y="2053279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AFF6AF40-8847-4548-834F-97272F7B5478}"/>
                      </a:ext>
                    </a:extLst>
                  </p:cNvPr>
                  <p:cNvSpPr txBox="1"/>
                  <p:nvPr/>
                </p:nvSpPr>
                <p:spPr>
                  <a:xfrm>
                    <a:off x="8707470" y="2035270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52A2D49-AE03-8040-A16C-7713FD61ECB2}"/>
                      </a:ext>
                    </a:extLst>
                  </p:cNvPr>
                  <p:cNvSpPr txBox="1"/>
                  <p:nvPr/>
                </p:nvSpPr>
                <p:spPr>
                  <a:xfrm>
                    <a:off x="9538325" y="2051689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EDA6DE0-4964-324A-B7E7-D9618F36E75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0150" y="1249309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D682E3DB-21EA-3343-9F20-E77C21F45A44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899" y="1654742"/>
                    <a:ext cx="416930" cy="590931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</a:ln>
                </p:spPr>
                <p:txBody>
                  <a:bodyPr wrap="square" lIns="182880" tIns="182880" rIns="182880" bIns="182880" rtlCol="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ts val="400"/>
                      </a:spcBef>
                    </a:pPr>
                    <a:r>
                      <a:rPr lang="en-US" sz="1600" dirty="0"/>
                      <a:t>0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AE54D14-074B-6B4E-96B5-EC4EA76AF8B3}"/>
                    </a:ext>
                  </a:extLst>
                </p:cNvPr>
                <p:cNvSpPr txBox="1"/>
                <p:nvPr/>
              </p:nvSpPr>
              <p:spPr>
                <a:xfrm>
                  <a:off x="8794785" y="1583589"/>
                  <a:ext cx="2333577" cy="59093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square" lIns="182880" tIns="182880" rIns="182880" bIns="182880" rtlCol="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400"/>
                    </a:spcBef>
                  </a:pPr>
                  <a:r>
                    <a:rPr lang="en-US" sz="1600" b="1" dirty="0"/>
                    <a:t>0       1      2       3      4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BAC9D79-191A-724A-AFF2-8D7614E418DD}"/>
                    </a:ext>
                  </a:extLst>
                </p:cNvPr>
                <p:cNvSpPr txBox="1"/>
                <p:nvPr/>
              </p:nvSpPr>
              <p:spPr>
                <a:xfrm>
                  <a:off x="7215033" y="1557068"/>
                  <a:ext cx="1741815" cy="61863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square" lIns="182880" tIns="182880" rIns="182880" bIns="18288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</a:pPr>
                  <a:r>
                    <a:rPr lang="en-US" b="1" dirty="0"/>
                    <a:t>Column Index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AB003CC-1C88-B142-AF83-72AD5065EC3E}"/>
                    </a:ext>
                  </a:extLst>
                </p:cNvPr>
                <p:cNvSpPr txBox="1"/>
                <p:nvPr/>
              </p:nvSpPr>
              <p:spPr>
                <a:xfrm>
                  <a:off x="6994858" y="885767"/>
                  <a:ext cx="4392549" cy="61863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square" lIns="182880" tIns="182880" rIns="182880" bIns="182880" rtlCol="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400"/>
                    </a:spcBef>
                  </a:pPr>
                  <a:r>
                    <a:rPr lang="en-US" b="1" dirty="0"/>
                    <a:t>Minimum number of columns per block = 2</a:t>
                  </a:r>
                </a:p>
              </p:txBody>
            </p:sp>
          </p:grp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9A2347D-6F4C-DA49-8E32-FC38046648E3}"/>
                  </a:ext>
                </a:extLst>
              </p:cNvPr>
              <p:cNvSpPr/>
              <p:nvPr/>
            </p:nvSpPr>
            <p:spPr bwMode="ltGray">
              <a:xfrm>
                <a:off x="7352907" y="1630814"/>
                <a:ext cx="3676454" cy="4614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B4C09F-5EB3-D545-89B3-3B4AC2CFB61E}"/>
              </a:ext>
            </a:extLst>
          </p:cNvPr>
          <p:cNvGrpSpPr/>
          <p:nvPr/>
        </p:nvGrpSpPr>
        <p:grpSpPr>
          <a:xfrm>
            <a:off x="6994859" y="1754759"/>
            <a:ext cx="4392549" cy="4245542"/>
            <a:chOff x="6994859" y="1754759"/>
            <a:chExt cx="4392549" cy="42455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C3AFE9-652C-3043-B0D8-828FD3835748}"/>
                </a:ext>
              </a:extLst>
            </p:cNvPr>
            <p:cNvSpPr txBox="1"/>
            <p:nvPr/>
          </p:nvSpPr>
          <p:spPr>
            <a:xfrm>
              <a:off x="6994859" y="4479885"/>
              <a:ext cx="4392549" cy="152041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Step: 2</a:t>
              </a:r>
            </a:p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Check whether column:0 can be part of blk:1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RI for column:0 is &gt;= ARI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Include column:0 as part of blk:1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3215F5-5096-F747-929F-D9FEE8C243BC}"/>
                </a:ext>
              </a:extLst>
            </p:cNvPr>
            <p:cNvSpPr/>
            <p:nvPr/>
          </p:nvSpPr>
          <p:spPr bwMode="ltGray">
            <a:xfrm>
              <a:off x="8844365" y="1754759"/>
              <a:ext cx="418744" cy="2370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18F723-1E97-4546-9DE8-118215DE5D0F}"/>
              </a:ext>
            </a:extLst>
          </p:cNvPr>
          <p:cNvGrpSpPr/>
          <p:nvPr/>
        </p:nvGrpSpPr>
        <p:grpSpPr>
          <a:xfrm>
            <a:off x="6994859" y="1754759"/>
            <a:ext cx="4392549" cy="4245542"/>
            <a:chOff x="6994859" y="1754759"/>
            <a:chExt cx="4392549" cy="42455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89096F-A391-4044-A3C6-2808BD148B49}"/>
                </a:ext>
              </a:extLst>
            </p:cNvPr>
            <p:cNvSpPr txBox="1"/>
            <p:nvPr/>
          </p:nvSpPr>
          <p:spPr>
            <a:xfrm>
              <a:off x="6994859" y="4479885"/>
              <a:ext cx="4392549" cy="152041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Step: 3</a:t>
              </a:r>
            </a:p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Check whether column:1 can be part of blk:1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RI for column:1 is &lt;= ARI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Don’t Include column:1 as part of blk:1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E210FA4-9CCF-4642-B198-97A3F69AA185}"/>
                </a:ext>
              </a:extLst>
            </p:cNvPr>
            <p:cNvSpPr/>
            <p:nvPr/>
          </p:nvSpPr>
          <p:spPr bwMode="ltGray">
            <a:xfrm>
              <a:off x="8844365" y="1754759"/>
              <a:ext cx="854848" cy="2370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6568AF-8C29-274C-A205-A1F4F322BEBF}"/>
              </a:ext>
            </a:extLst>
          </p:cNvPr>
          <p:cNvGrpSpPr/>
          <p:nvPr/>
        </p:nvGrpSpPr>
        <p:grpSpPr>
          <a:xfrm>
            <a:off x="6869093" y="1754759"/>
            <a:ext cx="4788031" cy="4503604"/>
            <a:chOff x="6869093" y="1754759"/>
            <a:chExt cx="4788031" cy="450360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8332A9-0015-5D45-B017-E31B68A3CF23}"/>
                </a:ext>
              </a:extLst>
            </p:cNvPr>
            <p:cNvSpPr txBox="1"/>
            <p:nvPr/>
          </p:nvSpPr>
          <p:spPr>
            <a:xfrm>
              <a:off x="6869093" y="4488648"/>
              <a:ext cx="4788031" cy="176971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Step: 4</a:t>
              </a:r>
            </a:p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Check whether column:2 can be part of blk:1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RI for column:2 is &gt;= ARI</a:t>
              </a:r>
            </a:p>
            <a:p>
              <a:pPr marL="285750" indent="-285750" algn="l">
                <a:lnSpc>
                  <a:spcPct val="90000"/>
                </a:lnSpc>
                <a:spcBef>
                  <a:spcPts val="400"/>
                </a:spcBef>
                <a:buFontTx/>
                <a:buChar char="-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Include column:1 as part of blk:1 and we have reached the max blk size – start next block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BA9672-2730-6C4A-BFBA-A49D55EFB872}"/>
                </a:ext>
              </a:extLst>
            </p:cNvPr>
            <p:cNvSpPr/>
            <p:nvPr/>
          </p:nvSpPr>
          <p:spPr bwMode="ltGray">
            <a:xfrm>
              <a:off x="8844365" y="1754759"/>
              <a:ext cx="1269642" cy="2370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611C52-A1DE-0F46-AA43-546F5EEEFC94}"/>
              </a:ext>
            </a:extLst>
          </p:cNvPr>
          <p:cNvGrpSpPr/>
          <p:nvPr/>
        </p:nvGrpSpPr>
        <p:grpSpPr>
          <a:xfrm>
            <a:off x="6869093" y="1754758"/>
            <a:ext cx="4788031" cy="4203010"/>
            <a:chOff x="6869093" y="1754758"/>
            <a:chExt cx="4788031" cy="42030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354D87-4F60-414E-8B8E-FBA560E3AA54}"/>
                </a:ext>
              </a:extLst>
            </p:cNvPr>
            <p:cNvSpPr txBox="1"/>
            <p:nvPr/>
          </p:nvSpPr>
          <p:spPr>
            <a:xfrm>
              <a:off x="6869093" y="4488648"/>
              <a:ext cx="4788031" cy="14691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Step: 4 and beyond</a:t>
              </a:r>
            </a:p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Start next block blk:2 and perform similar RI, ARI checks</a:t>
              </a:r>
            </a:p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Last two columns are part of the second block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B95AF2-4D43-BF46-BBD2-5942147B49EA}"/>
                </a:ext>
              </a:extLst>
            </p:cNvPr>
            <p:cNvSpPr/>
            <p:nvPr/>
          </p:nvSpPr>
          <p:spPr bwMode="ltGray">
            <a:xfrm>
              <a:off x="10108236" y="1754758"/>
              <a:ext cx="846941" cy="2370334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187AAB-F3F7-2444-A4F1-5AA32411E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FAD5D-6402-0B47-9836-7769213662B3}"/>
              </a:ext>
            </a:extLst>
          </p:cNvPr>
          <p:cNvSpPr/>
          <p:nvPr/>
        </p:nvSpPr>
        <p:spPr bwMode="ltGray">
          <a:xfrm>
            <a:off x="8844365" y="2096020"/>
            <a:ext cx="1263871" cy="20290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6A9DE5-1BFA-714A-906D-B8CD88057785}"/>
              </a:ext>
            </a:extLst>
          </p:cNvPr>
          <p:cNvSpPr/>
          <p:nvPr/>
        </p:nvSpPr>
        <p:spPr bwMode="ltGray">
          <a:xfrm>
            <a:off x="10107603" y="2075363"/>
            <a:ext cx="852531" cy="2051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2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2559-904E-5A40-9B75-E98E5B56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bed and test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67C29-958B-3D4C-8B53-7FD1A5542D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bed overview</a:t>
            </a:r>
          </a:p>
          <a:p>
            <a:r>
              <a:rPr lang="en-US" dirty="0"/>
              <a:t>Intel Xeon Skylake-X </a:t>
            </a:r>
          </a:p>
          <a:p>
            <a:pPr lvl="1"/>
            <a:r>
              <a:rPr lang="en-US" sz="2000" dirty="0"/>
              <a:t>24 cores per socket</a:t>
            </a:r>
          </a:p>
          <a:p>
            <a:pPr marL="182880" lvl="1"/>
            <a:r>
              <a:rPr lang="en-US" sz="2000" dirty="0"/>
              <a:t>Intel compiler version 19.0.5.281</a:t>
            </a:r>
          </a:p>
          <a:p>
            <a:pPr marL="182880" lvl="1"/>
            <a:r>
              <a:rPr lang="en-US" sz="2000" dirty="0"/>
              <a:t>Used 8-byte double-precision floating point elements </a:t>
            </a:r>
          </a:p>
          <a:p>
            <a:pPr marL="182880" lvl="1"/>
            <a:r>
              <a:rPr lang="en-US" altLang="en-US" sz="2000" dirty="0"/>
              <a:t>Used AVX-512 </a:t>
            </a:r>
            <a:r>
              <a:rPr lang="en-US" altLang="en-US" sz="2000" dirty="0" err="1"/>
              <a:t>intrinsics</a:t>
            </a:r>
            <a:endParaRPr lang="en-US" alt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dirty="0"/>
              <a:t>Test set overview</a:t>
            </a:r>
          </a:p>
          <a:p>
            <a:r>
              <a:rPr lang="en-US" dirty="0"/>
              <a:t>Problems in identifying scale-free dataset</a:t>
            </a:r>
          </a:p>
          <a:p>
            <a:pPr lvl="1"/>
            <a:r>
              <a:rPr lang="en-US" sz="2000" dirty="0"/>
              <a:t>Existing concepts are not suitable</a:t>
            </a:r>
          </a:p>
          <a:p>
            <a:pPr lvl="1"/>
            <a:r>
              <a:rPr lang="en-US" sz="2000" dirty="0"/>
              <a:t>Example: </a:t>
            </a:r>
          </a:p>
          <a:p>
            <a:pPr lvl="2"/>
            <a:r>
              <a:rPr lang="en-US" sz="2000" dirty="0"/>
              <a:t>Sparsity for Matrix A1 and Matrix A2 is same</a:t>
            </a:r>
          </a:p>
          <a:p>
            <a:pPr lvl="2"/>
            <a:r>
              <a:rPr lang="en-US" sz="2000" dirty="0"/>
              <a:t>Consider an arbitrary system with cache size of 2 words</a:t>
            </a:r>
            <a:endParaRPr lang="en-US" sz="2000" b="1" dirty="0"/>
          </a:p>
          <a:p>
            <a:pPr lvl="1"/>
            <a:r>
              <a:rPr lang="en-US" sz="2000" b="1" dirty="0"/>
              <a:t>No clear analytical model to differentiate datasets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0BA0C-B9FE-0B47-B8B8-16BE9196DCB3}"/>
              </a:ext>
            </a:extLst>
          </p:cNvPr>
          <p:cNvGrpSpPr/>
          <p:nvPr/>
        </p:nvGrpSpPr>
        <p:grpSpPr>
          <a:xfrm>
            <a:off x="5439746" y="2230017"/>
            <a:ext cx="6371253" cy="1860002"/>
            <a:chOff x="6281700" y="1466614"/>
            <a:chExt cx="5332531" cy="1101552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5883249-EAF5-964F-8EEA-D72A3957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2337" y="1466614"/>
              <a:ext cx="4351258" cy="8490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9A75F-B997-0249-8324-35660D6BDAA0}"/>
                </a:ext>
              </a:extLst>
            </p:cNvPr>
            <p:cNvSpPr txBox="1"/>
            <p:nvPr/>
          </p:nvSpPr>
          <p:spPr>
            <a:xfrm>
              <a:off x="6281700" y="2185388"/>
              <a:ext cx="5332531" cy="382778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Need for Access Range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103C5-512C-C04A-8F17-C775BC994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E28B-CD99-EE41-93B8-63EC8012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B098-A199-6945-B331-52150D6504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696" y="930584"/>
            <a:ext cx="11422062" cy="5352521"/>
          </a:xfrm>
        </p:spPr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i="1" dirty="0"/>
              <a:t>Access Range </a:t>
            </a:r>
            <a:r>
              <a:rPr lang="en-US" dirty="0"/>
              <a:t>to identify scale-free datasets</a:t>
            </a:r>
          </a:p>
          <a:p>
            <a:endParaRPr lang="en-US" b="1" i="1" dirty="0"/>
          </a:p>
          <a:p>
            <a:r>
              <a:rPr lang="en-US" b="1" i="1" dirty="0"/>
              <a:t>Access Range:</a:t>
            </a:r>
          </a:p>
          <a:p>
            <a:pPr lvl="1"/>
            <a:r>
              <a:rPr lang="en-US" sz="2000" dirty="0"/>
              <a:t>Distance between two elements in the dense vector (</a:t>
            </a:r>
            <a:r>
              <a:rPr lang="en-US" sz="2000" b="1" dirty="0"/>
              <a:t>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/>
              <a:t>Average Access Range:</a:t>
            </a:r>
          </a:p>
          <a:p>
            <a:pPr lvl="1"/>
            <a:r>
              <a:rPr lang="en-US" sz="2000" dirty="0"/>
              <a:t>Average of all access range values</a:t>
            </a:r>
          </a:p>
          <a:p>
            <a:pPr lvl="1"/>
            <a:r>
              <a:rPr lang="en-US" sz="2000" dirty="0"/>
              <a:t>Average access range for scale-free datasets is high</a:t>
            </a:r>
          </a:p>
          <a:p>
            <a:pPr marL="2286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lvl="1"/>
            <a:endParaRPr lang="en-US" sz="2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B726D-EB01-DD48-8DAC-FB448EC77766}"/>
              </a:ext>
            </a:extLst>
          </p:cNvPr>
          <p:cNvGrpSpPr/>
          <p:nvPr/>
        </p:nvGrpSpPr>
        <p:grpSpPr>
          <a:xfrm>
            <a:off x="6213717" y="1691025"/>
            <a:ext cx="5332531" cy="1996230"/>
            <a:chOff x="-271059" y="2757563"/>
            <a:chExt cx="5332531" cy="1996230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3FD7357-1433-7C48-88A2-AE85911A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606" y="2757563"/>
              <a:ext cx="3988864" cy="14036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69634-F301-E84A-B692-7EEF6BDF3FC2}"/>
                </a:ext>
              </a:extLst>
            </p:cNvPr>
            <p:cNvSpPr txBox="1"/>
            <p:nvPr/>
          </p:nvSpPr>
          <p:spPr>
            <a:xfrm>
              <a:off x="-271059" y="4107462"/>
              <a:ext cx="5332531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Calculating Access Range using CSR Format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DD9689-76F2-AF4C-8643-BBA48B70D472}"/>
              </a:ext>
            </a:extLst>
          </p:cNvPr>
          <p:cNvGrpSpPr/>
          <p:nvPr/>
        </p:nvGrpSpPr>
        <p:grpSpPr>
          <a:xfrm>
            <a:off x="250848" y="3656986"/>
            <a:ext cx="11690304" cy="2573288"/>
            <a:chOff x="4390132" y="2363541"/>
            <a:chExt cx="7540578" cy="22366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A5A67C-34B9-2D4E-B86F-69093888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4029" y="2363541"/>
              <a:ext cx="7396681" cy="18038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A3677-CFF7-9343-8EE8-71A71EEA3C1D}"/>
                </a:ext>
              </a:extLst>
            </p:cNvPr>
            <p:cNvSpPr txBox="1"/>
            <p:nvPr/>
          </p:nvSpPr>
          <p:spPr>
            <a:xfrm>
              <a:off x="4390132" y="4036919"/>
              <a:ext cx="7540578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Average Access Range for HPC and Scale-free datasets</a:t>
              </a:r>
            </a:p>
          </p:txBody>
        </p:sp>
      </p:grp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C412F7-F0CD-6B49-A681-7015F14B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38" y="736914"/>
            <a:ext cx="4351258" cy="8490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C4ABE-CCD6-0A45-A36F-2687B84B92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346D9B-ACBE-4938-B244-19F9D85A6A2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37353" y="1064649"/>
            <a:ext cx="6518098" cy="50815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Non-blocking variant of CVB (CVB-NB) vs. CSR </a:t>
            </a:r>
          </a:p>
          <a:p>
            <a:r>
              <a:rPr lang="en-US" dirty="0"/>
              <a:t>CVB-NB has a single block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Observation:</a:t>
            </a:r>
          </a:p>
          <a:p>
            <a:pPr lvl="1"/>
            <a:r>
              <a:rPr lang="en-US" sz="2000" dirty="0"/>
              <a:t>CVB-NB 1.23X better speedup than CSR</a:t>
            </a:r>
          </a:p>
          <a:p>
            <a:pPr lvl="1"/>
            <a:r>
              <a:rPr lang="en-US" sz="2000" dirty="0"/>
              <a:t>Some datasets show poor performance</a:t>
            </a:r>
          </a:p>
          <a:p>
            <a:pPr marL="2286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Inference:</a:t>
            </a:r>
          </a:p>
          <a:p>
            <a:pPr lvl="1"/>
            <a:r>
              <a:rPr lang="en-US" sz="2000" dirty="0"/>
              <a:t>Processing multiple rows not always suitable</a:t>
            </a:r>
          </a:p>
          <a:p>
            <a:pPr lvl="1"/>
            <a:r>
              <a:rPr lang="en-US" sz="2000" dirty="0"/>
              <a:t>Negative impact on large average access range datasets</a:t>
            </a:r>
          </a:p>
          <a:p>
            <a:pPr marL="228600" lvl="1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8C190-232E-574E-B28A-8559F019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96" y="387449"/>
            <a:ext cx="11421304" cy="427036"/>
          </a:xfrm>
        </p:spPr>
        <p:txBody>
          <a:bodyPr anchor="t">
            <a:normAutofit/>
          </a:bodyPr>
          <a:lstStyle/>
          <a:p>
            <a:r>
              <a:rPr lang="en-US" dirty="0"/>
              <a:t>Standard CSR vs. Non-blocking CVB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2B2AC-A18B-5549-A419-1D05FB70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8" y="3820726"/>
            <a:ext cx="4771280" cy="2237117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721A49C-203F-AD41-81C1-A7BABA926DAA}"/>
              </a:ext>
            </a:extLst>
          </p:cNvPr>
          <p:cNvGrpSpPr/>
          <p:nvPr/>
        </p:nvGrpSpPr>
        <p:grpSpPr>
          <a:xfrm>
            <a:off x="930141" y="914310"/>
            <a:ext cx="4327557" cy="2739452"/>
            <a:chOff x="7623018" y="3429000"/>
            <a:chExt cx="4327557" cy="27394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C6B276-D8AA-F240-A23A-ECE93D721F0C}"/>
                </a:ext>
              </a:extLst>
            </p:cNvPr>
            <p:cNvSpPr/>
            <p:nvPr/>
          </p:nvSpPr>
          <p:spPr bwMode="ltGray">
            <a:xfrm>
              <a:off x="7623018" y="3588760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F159EA-E5E9-A744-A2B2-3F35EF8CF152}"/>
                </a:ext>
              </a:extLst>
            </p:cNvPr>
            <p:cNvSpPr txBox="1"/>
            <p:nvPr/>
          </p:nvSpPr>
          <p:spPr>
            <a:xfrm>
              <a:off x="8524396" y="3429000"/>
              <a:ext cx="1872949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Setting Base Line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EA9908-895A-A240-B7C0-182AF0CD85D3}"/>
                </a:ext>
              </a:extLst>
            </p:cNvPr>
            <p:cNvSpPr/>
            <p:nvPr/>
          </p:nvSpPr>
          <p:spPr bwMode="ltGray">
            <a:xfrm>
              <a:off x="7623018" y="4083498"/>
              <a:ext cx="3675707" cy="334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21A55A-ADA2-BC4D-9198-C4EC1E3DA0B8}"/>
                </a:ext>
              </a:extLst>
            </p:cNvPr>
            <p:cNvSpPr txBox="1"/>
            <p:nvPr/>
          </p:nvSpPr>
          <p:spPr>
            <a:xfrm>
              <a:off x="7638080" y="3931856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blocking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3D33DE-A292-FA41-9976-25FF0373C1A7}"/>
                </a:ext>
              </a:extLst>
            </p:cNvPr>
            <p:cNvSpPr/>
            <p:nvPr/>
          </p:nvSpPr>
          <p:spPr bwMode="ltGray">
            <a:xfrm>
              <a:off x="7623018" y="4594219"/>
              <a:ext cx="3675707" cy="334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001DA4-EA0F-CF45-887A-BEC323797976}"/>
                </a:ext>
              </a:extLst>
            </p:cNvPr>
            <p:cNvSpPr txBox="1"/>
            <p:nvPr/>
          </p:nvSpPr>
          <p:spPr>
            <a:xfrm>
              <a:off x="7822194" y="4454343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variable-sized blocking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3BDA4A-4447-E447-BC23-9D96EB27AF69}"/>
                </a:ext>
              </a:extLst>
            </p:cNvPr>
            <p:cNvSpPr/>
            <p:nvPr/>
          </p:nvSpPr>
          <p:spPr bwMode="ltGray">
            <a:xfrm>
              <a:off x="7623018" y="5072974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325F63-9886-3343-ACC4-4CFFDFBB3019}"/>
                </a:ext>
              </a:extLst>
            </p:cNvPr>
            <p:cNvSpPr txBox="1"/>
            <p:nvPr/>
          </p:nvSpPr>
          <p:spPr>
            <a:xfrm>
              <a:off x="7722606" y="498455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Comparing with vendor-tuned SpMV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A811FA-69DB-CD4C-9B04-5D96343C11C3}"/>
                </a:ext>
              </a:extLst>
            </p:cNvPr>
            <p:cNvSpPr/>
            <p:nvPr/>
          </p:nvSpPr>
          <p:spPr bwMode="ltGray">
            <a:xfrm>
              <a:off x="7623018" y="5632066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BC6F0-86A6-3E41-A8AC-07DFD315E401}"/>
                </a:ext>
              </a:extLst>
            </p:cNvPr>
            <p:cNvSpPr txBox="1"/>
            <p:nvPr/>
          </p:nvSpPr>
          <p:spPr>
            <a:xfrm>
              <a:off x="8274868" y="554982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Hand-tuning performance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6C66508-BC4B-4545-8055-DA7B26C7A24D}"/>
              </a:ext>
            </a:extLst>
          </p:cNvPr>
          <p:cNvSpPr/>
          <p:nvPr/>
        </p:nvSpPr>
        <p:spPr bwMode="ltGray">
          <a:xfrm flipV="1">
            <a:off x="2267893" y="4328664"/>
            <a:ext cx="633040" cy="10921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D6493-CEE8-1A41-B245-59602CC6B3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A2D8-8DA7-5F4B-AEA0-6042047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VARIABLE_SIZED vs. non-blocking CVB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270A7-AD16-8C43-9A14-A4E4FECC7D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1249" y="3583737"/>
            <a:ext cx="6578096" cy="5077790"/>
          </a:xfrm>
        </p:spPr>
        <p:txBody>
          <a:bodyPr>
            <a:normAutofit/>
          </a:bodyPr>
          <a:lstStyle/>
          <a:p>
            <a:r>
              <a:rPr lang="en-US" dirty="0"/>
              <a:t>Variable-sized blocked (CVB-VAR) vs. CVB-NB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Observation:</a:t>
            </a:r>
          </a:p>
          <a:p>
            <a:pPr lvl="1"/>
            <a:r>
              <a:rPr lang="en-US" sz="2000" dirty="0"/>
              <a:t>Uniform performance benefits</a:t>
            </a:r>
          </a:p>
          <a:p>
            <a:pPr lvl="1"/>
            <a:r>
              <a:rPr lang="en-US" sz="2000" dirty="0"/>
              <a:t>CVB-VAR 1.44X speedup than CVB-NB</a:t>
            </a:r>
          </a:p>
          <a:p>
            <a:pPr lvl="1"/>
            <a:r>
              <a:rPr lang="en-US" sz="2000" dirty="0"/>
              <a:t>Orkut (1.99X) and </a:t>
            </a:r>
            <a:r>
              <a:rPr lang="en-US" sz="2000" dirty="0" err="1"/>
              <a:t>Pokec</a:t>
            </a:r>
            <a:r>
              <a:rPr lang="en-US" sz="2000" dirty="0"/>
              <a:t> (2.10X)</a:t>
            </a:r>
          </a:p>
          <a:p>
            <a:pPr marL="411480" lvl="2" indent="0">
              <a:buNone/>
            </a:pPr>
            <a:endParaRPr lang="en-US" sz="2000" dirty="0"/>
          </a:p>
          <a:p>
            <a:r>
              <a:rPr lang="en-US" dirty="0"/>
              <a:t>Inference:</a:t>
            </a:r>
          </a:p>
          <a:p>
            <a:pPr lvl="1"/>
            <a:r>
              <a:rPr lang="en-US" sz="2000" dirty="0"/>
              <a:t>Benefits large average access range datasets</a:t>
            </a:r>
          </a:p>
          <a:p>
            <a:pPr lvl="2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DABD-8D76-7948-AF69-B409F629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10" y="1036226"/>
            <a:ext cx="4699000" cy="21971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EABE2CD-30EC-8A43-A7FD-9516306B364C}"/>
              </a:ext>
            </a:extLst>
          </p:cNvPr>
          <p:cNvGrpSpPr/>
          <p:nvPr/>
        </p:nvGrpSpPr>
        <p:grpSpPr>
          <a:xfrm>
            <a:off x="916922" y="844285"/>
            <a:ext cx="4455138" cy="2739452"/>
            <a:chOff x="7623018" y="3429000"/>
            <a:chExt cx="4455138" cy="27394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D78DA4-AD87-0847-8BF9-121B899A6533}"/>
                </a:ext>
              </a:extLst>
            </p:cNvPr>
            <p:cNvSpPr/>
            <p:nvPr/>
          </p:nvSpPr>
          <p:spPr bwMode="ltGray">
            <a:xfrm>
              <a:off x="7623018" y="3588760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0C189F-0F1D-A040-A356-F1DC3E934C8D}"/>
                </a:ext>
              </a:extLst>
            </p:cNvPr>
            <p:cNvSpPr txBox="1"/>
            <p:nvPr/>
          </p:nvSpPr>
          <p:spPr>
            <a:xfrm>
              <a:off x="8524396" y="3429000"/>
              <a:ext cx="1872949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Setting Base Line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15BBA5-5BE7-C045-97B6-FE1BF67F1A8E}"/>
                </a:ext>
              </a:extLst>
            </p:cNvPr>
            <p:cNvSpPr/>
            <p:nvPr/>
          </p:nvSpPr>
          <p:spPr bwMode="ltGray">
            <a:xfrm>
              <a:off x="7623018" y="4083498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46EBA9-1A17-6B47-AF4C-39DC43A46114}"/>
                </a:ext>
              </a:extLst>
            </p:cNvPr>
            <p:cNvSpPr txBox="1"/>
            <p:nvPr/>
          </p:nvSpPr>
          <p:spPr>
            <a:xfrm>
              <a:off x="8402449" y="3946704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Benefits of blocking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756D87-23A1-D84C-9306-C4DEA825642A}"/>
                </a:ext>
              </a:extLst>
            </p:cNvPr>
            <p:cNvSpPr/>
            <p:nvPr/>
          </p:nvSpPr>
          <p:spPr bwMode="ltGray">
            <a:xfrm>
              <a:off x="7623018" y="4594219"/>
              <a:ext cx="3675707" cy="334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A52B4-B991-BB47-BB96-55B778D826F0}"/>
                </a:ext>
              </a:extLst>
            </p:cNvPr>
            <p:cNvSpPr txBox="1"/>
            <p:nvPr/>
          </p:nvSpPr>
          <p:spPr>
            <a:xfrm>
              <a:off x="7822194" y="4454343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variable-sized blocking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B155D7-D39D-BB42-8AC4-293A80E72E9D}"/>
                </a:ext>
              </a:extLst>
            </p:cNvPr>
            <p:cNvSpPr/>
            <p:nvPr/>
          </p:nvSpPr>
          <p:spPr bwMode="ltGray">
            <a:xfrm>
              <a:off x="7623018" y="5072974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664B69-ABA4-E34C-B6BF-B5434F453FD9}"/>
                </a:ext>
              </a:extLst>
            </p:cNvPr>
            <p:cNvSpPr txBox="1"/>
            <p:nvPr/>
          </p:nvSpPr>
          <p:spPr>
            <a:xfrm>
              <a:off x="7722606" y="498455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Comparing with vendor-tuned SpMV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5D0525-7E49-7A42-9F34-B17F8D45C7DC}"/>
                </a:ext>
              </a:extLst>
            </p:cNvPr>
            <p:cNvSpPr/>
            <p:nvPr/>
          </p:nvSpPr>
          <p:spPr bwMode="ltGray">
            <a:xfrm>
              <a:off x="7623018" y="5632066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11DE64-6D59-8D46-8FCC-CE1274B897CE}"/>
                </a:ext>
              </a:extLst>
            </p:cNvPr>
            <p:cNvSpPr txBox="1"/>
            <p:nvPr/>
          </p:nvSpPr>
          <p:spPr>
            <a:xfrm>
              <a:off x="8274868" y="554982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Hand-tuning performance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E8C0-9791-1C47-88BC-2A5573E4ACF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0B90-DDD4-614F-8D2A-EB958788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variable-sized vs. constant-sized CVB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D0A85-0C12-2E49-BFE7-44AD565F39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15963" y="3934134"/>
            <a:ext cx="11421304" cy="2231864"/>
          </a:xfrm>
        </p:spPr>
        <p:txBody>
          <a:bodyPr>
            <a:normAutofit/>
          </a:bodyPr>
          <a:lstStyle/>
          <a:p>
            <a:r>
              <a:rPr lang="en-US" dirty="0"/>
              <a:t>CVB-VAR vs. constant-sized (CVB-CONST) CVB</a:t>
            </a:r>
          </a:p>
          <a:p>
            <a:endParaRPr lang="en-US" dirty="0"/>
          </a:p>
          <a:p>
            <a:r>
              <a:rPr lang="en-US" dirty="0"/>
              <a:t>Observation</a:t>
            </a:r>
          </a:p>
          <a:p>
            <a:pPr lvl="1"/>
            <a:r>
              <a:rPr lang="en-US" sz="2000" dirty="0"/>
              <a:t>CVB-VAR 1.20X speedup than CVB-CONST</a:t>
            </a:r>
          </a:p>
          <a:p>
            <a:pPr lvl="1"/>
            <a:r>
              <a:rPr lang="en-US" sz="2000" dirty="0"/>
              <a:t>Better temporal locality</a:t>
            </a:r>
          </a:p>
          <a:p>
            <a:pPr marL="2286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27FC-B0E6-0246-BAC5-118B9590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86" y="1206429"/>
            <a:ext cx="4711700" cy="21971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E39B90-BA7E-E94E-844F-3BCD7C842C98}"/>
              </a:ext>
            </a:extLst>
          </p:cNvPr>
          <p:cNvGrpSpPr/>
          <p:nvPr/>
        </p:nvGrpSpPr>
        <p:grpSpPr>
          <a:xfrm>
            <a:off x="857251" y="992023"/>
            <a:ext cx="4327557" cy="2739452"/>
            <a:chOff x="7623018" y="3429000"/>
            <a:chExt cx="4327557" cy="27394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F7F01-10DD-D448-938E-CAA7EC944BBC}"/>
                </a:ext>
              </a:extLst>
            </p:cNvPr>
            <p:cNvSpPr/>
            <p:nvPr/>
          </p:nvSpPr>
          <p:spPr bwMode="ltGray">
            <a:xfrm>
              <a:off x="7623018" y="3588760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5D930-E591-F04F-9FC7-D404551242F9}"/>
                </a:ext>
              </a:extLst>
            </p:cNvPr>
            <p:cNvSpPr txBox="1"/>
            <p:nvPr/>
          </p:nvSpPr>
          <p:spPr>
            <a:xfrm>
              <a:off x="8524396" y="3429000"/>
              <a:ext cx="1872949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Setting Base 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10194C-96F2-AA44-84D8-F8376870BB51}"/>
                </a:ext>
              </a:extLst>
            </p:cNvPr>
            <p:cNvSpPr/>
            <p:nvPr/>
          </p:nvSpPr>
          <p:spPr bwMode="ltGray">
            <a:xfrm>
              <a:off x="7623018" y="4083498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124A4C-5D27-AB48-B487-9A59022DA063}"/>
                </a:ext>
              </a:extLst>
            </p:cNvPr>
            <p:cNvSpPr txBox="1"/>
            <p:nvPr/>
          </p:nvSpPr>
          <p:spPr>
            <a:xfrm>
              <a:off x="7722606" y="3923738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blocking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DCBF9-7EE5-3445-B1B7-EC96184A1E29}"/>
                </a:ext>
              </a:extLst>
            </p:cNvPr>
            <p:cNvSpPr/>
            <p:nvPr/>
          </p:nvSpPr>
          <p:spPr bwMode="ltGray">
            <a:xfrm>
              <a:off x="7623018" y="4594219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AC77D4-DDB4-7F4A-AEFE-334764217BB5}"/>
                </a:ext>
              </a:extLst>
            </p:cNvPr>
            <p:cNvSpPr txBox="1"/>
            <p:nvPr/>
          </p:nvSpPr>
          <p:spPr>
            <a:xfrm>
              <a:off x="7822194" y="4454343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Benefits of variable-sized blocking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AE1412-8218-284C-972E-AAC03333D02B}"/>
                </a:ext>
              </a:extLst>
            </p:cNvPr>
            <p:cNvSpPr/>
            <p:nvPr/>
          </p:nvSpPr>
          <p:spPr bwMode="ltGray">
            <a:xfrm>
              <a:off x="7623018" y="5072974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9FAE75-0352-CA41-AC46-D5A4DEAA6A1D}"/>
                </a:ext>
              </a:extLst>
            </p:cNvPr>
            <p:cNvSpPr txBox="1"/>
            <p:nvPr/>
          </p:nvSpPr>
          <p:spPr>
            <a:xfrm>
              <a:off x="7722606" y="498455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Comparing with vendor-tuned SpMV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2D60F3-23CE-BF44-B382-AEABDE3566AA}"/>
                </a:ext>
              </a:extLst>
            </p:cNvPr>
            <p:cNvSpPr/>
            <p:nvPr/>
          </p:nvSpPr>
          <p:spPr bwMode="ltGray">
            <a:xfrm>
              <a:off x="7623018" y="5632066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B5644C-3EAC-0E40-9977-2AE0A037B673}"/>
                </a:ext>
              </a:extLst>
            </p:cNvPr>
            <p:cNvSpPr txBox="1"/>
            <p:nvPr/>
          </p:nvSpPr>
          <p:spPr>
            <a:xfrm>
              <a:off x="8274868" y="554982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Hand-tuning performance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0B01-3B5A-8545-871F-F7543A81132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8B16-F293-3745-B546-A904620F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Variable-sized vs. vendor tuned SpMV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3B60-3BD4-3844-8824-4E66CDDF7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9068" y="3683118"/>
            <a:ext cx="11422062" cy="2614001"/>
          </a:xfrm>
        </p:spPr>
        <p:txBody>
          <a:bodyPr>
            <a:normAutofit/>
          </a:bodyPr>
          <a:lstStyle/>
          <a:p>
            <a:r>
              <a:rPr lang="en-US" dirty="0"/>
              <a:t>CVB-VAR vs. highly optimized vendor-tuned Intel MKL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sz="2000" dirty="0"/>
              <a:t>CVB-VAR 1.73X speedup Intel MKL</a:t>
            </a:r>
          </a:p>
          <a:p>
            <a:pPr lvl="1"/>
            <a:endParaRPr lang="en-US" sz="2000" dirty="0"/>
          </a:p>
          <a:p>
            <a:r>
              <a:rPr lang="en-US" dirty="0"/>
              <a:t>Inference</a:t>
            </a:r>
          </a:p>
          <a:p>
            <a:pPr lvl="1"/>
            <a:r>
              <a:rPr lang="en-US" sz="2000" dirty="0"/>
              <a:t>Analytical model provides effective working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7A9CE-F2A1-5247-B5FA-F27C1DB4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29" y="1037845"/>
            <a:ext cx="4711700" cy="2197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C0DF63-5568-BF42-9C20-C112CCE96E29}"/>
              </a:ext>
            </a:extLst>
          </p:cNvPr>
          <p:cNvGrpSpPr/>
          <p:nvPr/>
        </p:nvGrpSpPr>
        <p:grpSpPr>
          <a:xfrm>
            <a:off x="1361216" y="741818"/>
            <a:ext cx="4327557" cy="2739452"/>
            <a:chOff x="7623018" y="3429000"/>
            <a:chExt cx="4327557" cy="27394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66DBDB-5EFC-6145-9408-8836107FA160}"/>
                </a:ext>
              </a:extLst>
            </p:cNvPr>
            <p:cNvSpPr/>
            <p:nvPr/>
          </p:nvSpPr>
          <p:spPr bwMode="ltGray">
            <a:xfrm>
              <a:off x="7623018" y="3588760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AFFFC9-46D5-7947-B368-4E9A4EFA3FA2}"/>
                </a:ext>
              </a:extLst>
            </p:cNvPr>
            <p:cNvSpPr txBox="1"/>
            <p:nvPr/>
          </p:nvSpPr>
          <p:spPr>
            <a:xfrm>
              <a:off x="8524396" y="3429000"/>
              <a:ext cx="1872949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Setting Base 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6F253C-1DBF-DD47-8E46-4F505C4EC4D3}"/>
                </a:ext>
              </a:extLst>
            </p:cNvPr>
            <p:cNvSpPr/>
            <p:nvPr/>
          </p:nvSpPr>
          <p:spPr bwMode="ltGray">
            <a:xfrm>
              <a:off x="7623018" y="4083498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C9DDD5-93DD-8E47-9902-8368778424A6}"/>
                </a:ext>
              </a:extLst>
            </p:cNvPr>
            <p:cNvSpPr txBox="1"/>
            <p:nvPr/>
          </p:nvSpPr>
          <p:spPr>
            <a:xfrm>
              <a:off x="7722606" y="3923738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blocking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FCC1AF-3C09-6344-B7A6-72335043B881}"/>
                </a:ext>
              </a:extLst>
            </p:cNvPr>
            <p:cNvSpPr/>
            <p:nvPr/>
          </p:nvSpPr>
          <p:spPr bwMode="ltGray">
            <a:xfrm>
              <a:off x="7623018" y="4594219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7716E4-DEDB-AE42-9CD3-A75FB7A4CDD2}"/>
                </a:ext>
              </a:extLst>
            </p:cNvPr>
            <p:cNvSpPr txBox="1"/>
            <p:nvPr/>
          </p:nvSpPr>
          <p:spPr>
            <a:xfrm>
              <a:off x="7822194" y="4454343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variable-sized blocking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0EAA5E-9DEF-4342-B9ED-9629E340F2F7}"/>
                </a:ext>
              </a:extLst>
            </p:cNvPr>
            <p:cNvSpPr/>
            <p:nvPr/>
          </p:nvSpPr>
          <p:spPr bwMode="ltGray">
            <a:xfrm>
              <a:off x="7623018" y="5072974"/>
              <a:ext cx="3675707" cy="38682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E2E29E-3011-284D-B140-2E94A8F28C19}"/>
                </a:ext>
              </a:extLst>
            </p:cNvPr>
            <p:cNvSpPr txBox="1"/>
            <p:nvPr/>
          </p:nvSpPr>
          <p:spPr>
            <a:xfrm>
              <a:off x="7722606" y="498455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Comparing with vendor-tuned SpMV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CC3F94-7869-AA43-BD93-0CC944C281A1}"/>
                </a:ext>
              </a:extLst>
            </p:cNvPr>
            <p:cNvSpPr/>
            <p:nvPr/>
          </p:nvSpPr>
          <p:spPr bwMode="ltGray">
            <a:xfrm>
              <a:off x="7623018" y="5632066"/>
              <a:ext cx="3675707" cy="3868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EDEBF1-3D55-9242-AE58-EEF26058D872}"/>
                </a:ext>
              </a:extLst>
            </p:cNvPr>
            <p:cNvSpPr txBox="1"/>
            <p:nvPr/>
          </p:nvSpPr>
          <p:spPr>
            <a:xfrm>
              <a:off x="8274868" y="554982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Hand-tuning performance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0F286-3C28-AF41-88EA-E1C3ED00E5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98FF-564E-9443-8365-5DA7A121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2401-AE45-D140-9463-E377E23EE7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4742" y="3700322"/>
            <a:ext cx="7337434" cy="2319688"/>
          </a:xfrm>
        </p:spPr>
        <p:txBody>
          <a:bodyPr>
            <a:normAutofit/>
          </a:bodyPr>
          <a:lstStyle/>
          <a:p>
            <a:r>
              <a:rPr lang="en-US" dirty="0"/>
              <a:t>Suggestions for Hand-tuning:</a:t>
            </a:r>
          </a:p>
          <a:p>
            <a:pPr lvl="1"/>
            <a:r>
              <a:rPr lang="en-US" sz="2000" dirty="0"/>
              <a:t>Look at the average access range (AAR)</a:t>
            </a:r>
          </a:p>
          <a:p>
            <a:endParaRPr lang="en-US" dirty="0"/>
          </a:p>
          <a:p>
            <a:r>
              <a:rPr lang="en-US" dirty="0"/>
              <a:t>General observation</a:t>
            </a:r>
          </a:p>
          <a:p>
            <a:pPr lvl="1"/>
            <a:r>
              <a:rPr lang="en-US" sz="2000" dirty="0"/>
              <a:t>Analytical model provides the best possible performance</a:t>
            </a:r>
          </a:p>
          <a:p>
            <a:pPr lvl="1"/>
            <a:r>
              <a:rPr lang="en-US" sz="2000" dirty="0"/>
              <a:t>Amazon shows 1.66X improvements </a:t>
            </a:r>
          </a:p>
          <a:p>
            <a:pPr marL="228600" lvl="1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5479C-456A-8E4E-82DE-BBA50C59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1" y="1057291"/>
            <a:ext cx="5298582" cy="247076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A61961F-BF2D-C04D-9625-76EE01969B8C}"/>
              </a:ext>
            </a:extLst>
          </p:cNvPr>
          <p:cNvGrpSpPr/>
          <p:nvPr/>
        </p:nvGrpSpPr>
        <p:grpSpPr>
          <a:xfrm>
            <a:off x="1108802" y="897531"/>
            <a:ext cx="4222683" cy="2705795"/>
            <a:chOff x="7623018" y="3429000"/>
            <a:chExt cx="4222683" cy="27057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7151BE-A3E7-E64C-B4F7-23C29E277213}"/>
                </a:ext>
              </a:extLst>
            </p:cNvPr>
            <p:cNvSpPr/>
            <p:nvPr/>
          </p:nvSpPr>
          <p:spPr bwMode="ltGray">
            <a:xfrm>
              <a:off x="7623018" y="3588760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2AD74-1BE1-7B4F-91D2-8A1B3EFC6759}"/>
                </a:ext>
              </a:extLst>
            </p:cNvPr>
            <p:cNvSpPr txBox="1"/>
            <p:nvPr/>
          </p:nvSpPr>
          <p:spPr>
            <a:xfrm>
              <a:off x="8524396" y="3429000"/>
              <a:ext cx="1872949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Setting Base Line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930AC3-FC12-AB43-8B16-B9D675096117}"/>
                </a:ext>
              </a:extLst>
            </p:cNvPr>
            <p:cNvSpPr/>
            <p:nvPr/>
          </p:nvSpPr>
          <p:spPr bwMode="ltGray">
            <a:xfrm>
              <a:off x="7623018" y="4083498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AA9165-F21F-5240-BA94-88528F8C2B3D}"/>
                </a:ext>
              </a:extLst>
            </p:cNvPr>
            <p:cNvSpPr txBox="1"/>
            <p:nvPr/>
          </p:nvSpPr>
          <p:spPr>
            <a:xfrm>
              <a:off x="7722606" y="3923738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blocking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FC1881-564B-484A-B06C-8D9BD675235E}"/>
                </a:ext>
              </a:extLst>
            </p:cNvPr>
            <p:cNvSpPr/>
            <p:nvPr/>
          </p:nvSpPr>
          <p:spPr bwMode="ltGray">
            <a:xfrm>
              <a:off x="7623018" y="4594219"/>
              <a:ext cx="3675707" cy="33497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41ACE9-9CEC-7944-88F2-C62AEEE87D4C}"/>
                </a:ext>
              </a:extLst>
            </p:cNvPr>
            <p:cNvSpPr txBox="1"/>
            <p:nvPr/>
          </p:nvSpPr>
          <p:spPr>
            <a:xfrm>
              <a:off x="7822194" y="4454343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Benefits of variable-sized blocking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FFDC8D-F9CA-574C-BC72-41B44C8BB12D}"/>
                </a:ext>
              </a:extLst>
            </p:cNvPr>
            <p:cNvSpPr/>
            <p:nvPr/>
          </p:nvSpPr>
          <p:spPr bwMode="ltGray">
            <a:xfrm>
              <a:off x="7623018" y="5072974"/>
              <a:ext cx="3675707" cy="38682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583051-96B3-2148-A57F-9E9DDBD3DD09}"/>
                </a:ext>
              </a:extLst>
            </p:cNvPr>
            <p:cNvSpPr txBox="1"/>
            <p:nvPr/>
          </p:nvSpPr>
          <p:spPr>
            <a:xfrm>
              <a:off x="7722606" y="4984551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/>
                <a:t>Comparing with vendor-tuned SpMV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958DE8-93C9-FB46-AF83-B6ACF9AB641D}"/>
                </a:ext>
              </a:extLst>
            </p:cNvPr>
            <p:cNvSpPr/>
            <p:nvPr/>
          </p:nvSpPr>
          <p:spPr bwMode="ltGray">
            <a:xfrm>
              <a:off x="7623018" y="5632066"/>
              <a:ext cx="3675707" cy="38682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BBB1CD-80E0-4E45-B4BC-B0E556CF37B3}"/>
                </a:ext>
              </a:extLst>
            </p:cNvPr>
            <p:cNvSpPr txBox="1"/>
            <p:nvPr/>
          </p:nvSpPr>
          <p:spPr>
            <a:xfrm>
              <a:off x="8169994" y="5516164"/>
              <a:ext cx="367570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Hand-tuning performance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06673-84B0-6C4D-8F21-E765460513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17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FBADBF-2DC8-3D43-973E-9AE5B97C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871" y="4142616"/>
            <a:ext cx="3556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50-53CD-F34E-B334-F5DC1DCE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5EEB-35F7-CF49-99C3-DF3238231E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Optimize SpMV for Scale-free Matrices</a:t>
            </a:r>
          </a:p>
          <a:p>
            <a:r>
              <a:rPr lang="en-US" dirty="0"/>
              <a:t>Introduce </a:t>
            </a:r>
            <a:r>
              <a:rPr lang="en-US" i="1" dirty="0"/>
              <a:t>Access Range</a:t>
            </a:r>
            <a:r>
              <a:rPr lang="en-US" dirty="0"/>
              <a:t> to classify Scale-free Matrices </a:t>
            </a:r>
          </a:p>
          <a:p>
            <a:pPr marL="228600" lvl="1" indent="0">
              <a:buNone/>
            </a:pPr>
            <a:endParaRPr lang="en-US" sz="2000" dirty="0"/>
          </a:p>
          <a:p>
            <a:r>
              <a:rPr lang="en-US" dirty="0"/>
              <a:t>Propose an effective variable-sized blocking solution </a:t>
            </a:r>
          </a:p>
          <a:p>
            <a:r>
              <a:rPr lang="en-US" dirty="0"/>
              <a:t>Provide an analytical model to determine block sizes</a:t>
            </a:r>
          </a:p>
          <a:p>
            <a:endParaRPr lang="en-US" dirty="0"/>
          </a:p>
          <a:p>
            <a:r>
              <a:rPr lang="en-US" dirty="0"/>
              <a:t>Performance evaluation</a:t>
            </a:r>
          </a:p>
          <a:p>
            <a:pPr lvl="1"/>
            <a:r>
              <a:rPr lang="en-US" sz="2000" dirty="0"/>
              <a:t>Used CVB format</a:t>
            </a:r>
          </a:p>
          <a:p>
            <a:pPr lvl="1"/>
            <a:r>
              <a:rPr lang="en-US" sz="2000" dirty="0"/>
              <a:t>2.62X (average 1.73X) better than Intel MKL – single threaded </a:t>
            </a:r>
          </a:p>
          <a:p>
            <a:pPr lvl="1"/>
            <a:r>
              <a:rPr lang="en-US" sz="2000" dirty="0"/>
              <a:t>2.02X (average 1.18X) better than Intel MKL – multithreaded </a:t>
            </a:r>
          </a:p>
          <a:p>
            <a:pPr lvl="1"/>
            <a:endParaRPr lang="en-US" sz="2000" dirty="0"/>
          </a:p>
          <a:p>
            <a:r>
              <a:rPr lang="en-US" dirty="0"/>
              <a:t>Provided hints for hand tuning block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138B-76E4-7D41-B192-19F4C1D983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D3979E-64B2-8048-BEE7-433EEA4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886B0D-3644-2247-9F06-78597BAD0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naveen.ravi@hpe.com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presentation and recording belong to the authors. No distribution</a:t>
            </a:r>
            <a:br>
              <a:rPr lang="en-US" dirty="0"/>
            </a:br>
            <a:r>
              <a:rPr lang="en-US" dirty="0"/>
              <a:t>is allowed without the authors' permission.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C6493-CE23-E049-8619-06B68DC164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0961FD-BE51-664D-8E5D-42FCB7B2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Vector Multiplication (SpMV)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9815A-7C5E-FF49-805C-6C81466BA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1721" y="1044257"/>
            <a:ext cx="11157603" cy="5203293"/>
          </a:xfrm>
        </p:spPr>
        <p:txBody>
          <a:bodyPr>
            <a:normAutofit/>
          </a:bodyPr>
          <a:lstStyle/>
          <a:p>
            <a:r>
              <a:rPr lang="en-US" dirty="0"/>
              <a:t>Ubiquitous sparse BLAS kernel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US" dirty="0"/>
              <a:t>Achieves only 10% of the system peak performance</a:t>
            </a:r>
          </a:p>
          <a:p>
            <a:r>
              <a:rPr lang="en-US" dirty="0"/>
              <a:t>Optimizations through data formats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00A88F-B48B-B64A-BDA7-D7E11B7E5F07}"/>
              </a:ext>
            </a:extLst>
          </p:cNvPr>
          <p:cNvGrpSpPr/>
          <p:nvPr/>
        </p:nvGrpSpPr>
        <p:grpSpPr>
          <a:xfrm>
            <a:off x="3859646" y="1455552"/>
            <a:ext cx="4656236" cy="3123559"/>
            <a:chOff x="6642002" y="372531"/>
            <a:chExt cx="4656236" cy="3123559"/>
          </a:xfrm>
        </p:grpSpPr>
        <p:sp>
          <p:nvSpPr>
            <p:cNvPr id="48" name="Equal 47">
              <a:extLst>
                <a:ext uri="{FF2B5EF4-FFF2-40B4-BE49-F238E27FC236}">
                  <a16:creationId xmlns:a16="http://schemas.microsoft.com/office/drawing/2014/main" id="{2E6D1DA8-DB74-954D-A0DF-8F985238FDBE}"/>
                </a:ext>
              </a:extLst>
            </p:cNvPr>
            <p:cNvSpPr/>
            <p:nvPr/>
          </p:nvSpPr>
          <p:spPr bwMode="ltGray">
            <a:xfrm>
              <a:off x="7199582" y="1745347"/>
              <a:ext cx="563418" cy="503092"/>
            </a:xfrm>
            <a:prstGeom prst="mathEqual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E7FB2C-8E42-F941-9996-0C26207E3EE5}"/>
                </a:ext>
              </a:extLst>
            </p:cNvPr>
            <p:cNvGrpSpPr/>
            <p:nvPr/>
          </p:nvGrpSpPr>
          <p:grpSpPr>
            <a:xfrm>
              <a:off x="6656213" y="972029"/>
              <a:ext cx="444404" cy="2033898"/>
              <a:chOff x="9460202" y="1010295"/>
              <a:chExt cx="444404" cy="203389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321E8347-1A42-884B-BCA5-29C9E4A54321}"/>
                  </a:ext>
                </a:extLst>
              </p:cNvPr>
              <p:cNvSpPr/>
              <p:nvPr/>
            </p:nvSpPr>
            <p:spPr bwMode="ltGray">
              <a:xfrm>
                <a:off x="9460202" y="1010295"/>
                <a:ext cx="439529" cy="203389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F9B035D-1E20-BB42-A646-BCD589D561B1}"/>
                  </a:ext>
                </a:extLst>
              </p:cNvPr>
              <p:cNvCxnSpPr/>
              <p:nvPr/>
            </p:nvCxnSpPr>
            <p:spPr>
              <a:xfrm>
                <a:off x="9460202" y="1450569"/>
                <a:ext cx="439529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C9F22FF-B2E0-0E4E-9A4F-E3748FFF38ED}"/>
                  </a:ext>
                </a:extLst>
              </p:cNvPr>
              <p:cNvCxnSpPr/>
              <p:nvPr/>
            </p:nvCxnSpPr>
            <p:spPr>
              <a:xfrm>
                <a:off x="9460202" y="1845707"/>
                <a:ext cx="439529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726AACA-9D28-254E-B4EE-0FD1364FC2B2}"/>
                  </a:ext>
                </a:extLst>
              </p:cNvPr>
              <p:cNvCxnSpPr/>
              <p:nvPr/>
            </p:nvCxnSpPr>
            <p:spPr>
              <a:xfrm>
                <a:off x="9465077" y="2252107"/>
                <a:ext cx="439529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66E3C89-2EA7-C948-ACE7-43AC834C0BAC}"/>
                  </a:ext>
                </a:extLst>
              </p:cNvPr>
              <p:cNvCxnSpPr/>
              <p:nvPr/>
            </p:nvCxnSpPr>
            <p:spPr>
              <a:xfrm>
                <a:off x="9460202" y="2663585"/>
                <a:ext cx="439529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DEA09B-4DBD-034B-B3CF-F55091ED45C8}"/>
                </a:ext>
              </a:extLst>
            </p:cNvPr>
            <p:cNvGrpSpPr/>
            <p:nvPr/>
          </p:nvGrpSpPr>
          <p:grpSpPr>
            <a:xfrm>
              <a:off x="7875123" y="903257"/>
              <a:ext cx="3313337" cy="2217903"/>
              <a:chOff x="6591269" y="949439"/>
              <a:chExt cx="3313337" cy="221790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0882E3E-B5E7-0944-9112-02FC5B7A9746}"/>
                  </a:ext>
                </a:extLst>
              </p:cNvPr>
              <p:cNvSpPr/>
              <p:nvPr/>
            </p:nvSpPr>
            <p:spPr bwMode="ltGray">
              <a:xfrm>
                <a:off x="6631536" y="1018211"/>
                <a:ext cx="2110812" cy="2033899"/>
              </a:xfrm>
              <a:prstGeom prst="rect">
                <a:avLst/>
              </a:prstGeom>
              <a:solidFill>
                <a:srgbClr val="01A9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41B7C4-FF68-B941-AB41-C9405038B3D5}"/>
                  </a:ext>
                </a:extLst>
              </p:cNvPr>
              <p:cNvSpPr txBox="1"/>
              <p:nvPr/>
            </p:nvSpPr>
            <p:spPr>
              <a:xfrm>
                <a:off x="6591269" y="951395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8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241C373-8E27-3244-9458-B328F9E9C1AC}"/>
                  </a:ext>
                </a:extLst>
              </p:cNvPr>
              <p:cNvCxnSpPr/>
              <p:nvPr/>
            </p:nvCxnSpPr>
            <p:spPr>
              <a:xfrm>
                <a:off x="7050280" y="1018211"/>
                <a:ext cx="0" cy="2049729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DF4F83C-EF42-9049-A280-81F12CC05249}"/>
                  </a:ext>
                </a:extLst>
              </p:cNvPr>
              <p:cNvCxnSpPr/>
              <p:nvPr/>
            </p:nvCxnSpPr>
            <p:spPr>
              <a:xfrm>
                <a:off x="7479771" y="1018211"/>
                <a:ext cx="0" cy="2049729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EECDBC4-6FAD-A240-B80F-12B0470BE2D0}"/>
                  </a:ext>
                </a:extLst>
              </p:cNvPr>
              <p:cNvCxnSpPr/>
              <p:nvPr/>
            </p:nvCxnSpPr>
            <p:spPr>
              <a:xfrm>
                <a:off x="7895407" y="1002381"/>
                <a:ext cx="0" cy="2049729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D9928F-4050-E646-B9F3-9FB057E901BD}"/>
                  </a:ext>
                </a:extLst>
              </p:cNvPr>
              <p:cNvCxnSpPr/>
              <p:nvPr/>
            </p:nvCxnSpPr>
            <p:spPr>
              <a:xfrm>
                <a:off x="8311044" y="1002380"/>
                <a:ext cx="0" cy="2049729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7B4BE-D511-A54A-8423-8A6462009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36" y="1453162"/>
                <a:ext cx="2110812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C416CD6-F6D6-C14A-B80B-B34F88C7F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36" y="1845707"/>
                <a:ext cx="2110812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F5DE943-3A1A-B94B-9F0D-68D023583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36" y="2252107"/>
                <a:ext cx="2110812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270E8B2-D323-EF4D-9111-4D893E764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36" y="2667743"/>
                <a:ext cx="2110812" cy="0"/>
              </a:xfrm>
              <a:prstGeom prst="line">
                <a:avLst/>
              </a:prstGeom>
              <a:ln w="158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2E8A49-D3F0-3447-A8EB-74E69BE7AF5F}"/>
                  </a:ext>
                </a:extLst>
              </p:cNvPr>
              <p:cNvSpPr txBox="1"/>
              <p:nvPr/>
            </p:nvSpPr>
            <p:spPr>
              <a:xfrm>
                <a:off x="7020759" y="1357795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691DB5-5D4D-9342-A22B-7E8B2CCE874D}"/>
                  </a:ext>
                </a:extLst>
              </p:cNvPr>
              <p:cNvSpPr txBox="1"/>
              <p:nvPr/>
            </p:nvSpPr>
            <p:spPr>
              <a:xfrm>
                <a:off x="7020759" y="217362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53754-7748-D341-B3AE-93C93FAC2FD9}"/>
                  </a:ext>
                </a:extLst>
              </p:cNvPr>
              <p:cNvSpPr txBox="1"/>
              <p:nvPr/>
            </p:nvSpPr>
            <p:spPr>
              <a:xfrm>
                <a:off x="7860512" y="217362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0745F6-C8A3-514A-9DA3-7B44E0C2CF57}"/>
                  </a:ext>
                </a:extLst>
              </p:cNvPr>
              <p:cNvSpPr txBox="1"/>
              <p:nvPr/>
            </p:nvSpPr>
            <p:spPr>
              <a:xfrm>
                <a:off x="8295756" y="2556545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C7E69F-1D42-2646-B2CD-6971B00F28BB}"/>
                  </a:ext>
                </a:extLst>
              </p:cNvPr>
              <p:cNvSpPr txBox="1"/>
              <p:nvPr/>
            </p:nvSpPr>
            <p:spPr>
              <a:xfrm>
                <a:off x="7027945" y="960467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2E2928-33B7-5C43-969C-901EFA86BF02}"/>
                  </a:ext>
                </a:extLst>
              </p:cNvPr>
              <p:cNvSpPr txBox="1"/>
              <p:nvPr/>
            </p:nvSpPr>
            <p:spPr>
              <a:xfrm>
                <a:off x="7447044" y="964230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01AD3A-8FA6-E045-8FC8-9E8489B01723}"/>
                  </a:ext>
                </a:extLst>
              </p:cNvPr>
              <p:cNvSpPr txBox="1"/>
              <p:nvPr/>
            </p:nvSpPr>
            <p:spPr>
              <a:xfrm>
                <a:off x="7441647" y="1374880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B845B0-0F1B-D141-957F-EE53F79581A6}"/>
                  </a:ext>
                </a:extLst>
              </p:cNvPr>
              <p:cNvSpPr txBox="1"/>
              <p:nvPr/>
            </p:nvSpPr>
            <p:spPr>
              <a:xfrm>
                <a:off x="7442753" y="1773430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A6B96-D062-4849-9E77-5C3CBF76435E}"/>
                  </a:ext>
                </a:extLst>
              </p:cNvPr>
              <p:cNvSpPr txBox="1"/>
              <p:nvPr/>
            </p:nvSpPr>
            <p:spPr>
              <a:xfrm>
                <a:off x="7451910" y="2169537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6FB377-7FA1-9C42-9543-0600D8B43AE3}"/>
                  </a:ext>
                </a:extLst>
              </p:cNvPr>
              <p:cNvSpPr txBox="1"/>
              <p:nvPr/>
            </p:nvSpPr>
            <p:spPr>
              <a:xfrm>
                <a:off x="7451910" y="2573760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4AB5F9-163E-864B-BF14-2D26CF19EFA7}"/>
                  </a:ext>
                </a:extLst>
              </p:cNvPr>
              <p:cNvSpPr txBox="1"/>
              <p:nvPr/>
            </p:nvSpPr>
            <p:spPr>
              <a:xfrm>
                <a:off x="7866143" y="960138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D9FF21-2273-DB4E-A0DC-45A8A8A8DF04}"/>
                  </a:ext>
                </a:extLst>
              </p:cNvPr>
              <p:cNvSpPr txBox="1"/>
              <p:nvPr/>
            </p:nvSpPr>
            <p:spPr>
              <a:xfrm>
                <a:off x="7858237" y="136577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E4F2C-9FE4-DE48-8364-B6D22909F89C}"/>
                  </a:ext>
                </a:extLst>
              </p:cNvPr>
              <p:cNvSpPr txBox="1"/>
              <p:nvPr/>
            </p:nvSpPr>
            <p:spPr>
              <a:xfrm>
                <a:off x="8302819" y="967227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7A79E3-1FDB-674D-8A2F-F9D015BE88A0}"/>
                  </a:ext>
                </a:extLst>
              </p:cNvPr>
              <p:cNvSpPr txBox="1"/>
              <p:nvPr/>
            </p:nvSpPr>
            <p:spPr>
              <a:xfrm>
                <a:off x="8282704" y="1382862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0475E3-6D8A-6A4E-83E3-151FA354744D}"/>
                  </a:ext>
                </a:extLst>
              </p:cNvPr>
              <p:cNvSpPr txBox="1"/>
              <p:nvPr/>
            </p:nvSpPr>
            <p:spPr>
              <a:xfrm>
                <a:off x="7858130" y="1772442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6A971E-0237-2B47-9984-DACD1BADA609}"/>
                  </a:ext>
                </a:extLst>
              </p:cNvPr>
              <p:cNvSpPr txBox="1"/>
              <p:nvPr/>
            </p:nvSpPr>
            <p:spPr>
              <a:xfrm>
                <a:off x="7025716" y="1772441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6BF692-5B54-0342-8A8D-F74CDA8A59A8}"/>
                  </a:ext>
                </a:extLst>
              </p:cNvPr>
              <p:cNvSpPr txBox="1"/>
              <p:nvPr/>
            </p:nvSpPr>
            <p:spPr>
              <a:xfrm>
                <a:off x="6592068" y="1340843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B1CDB2-AAF2-7C4F-821D-102AF3034AB5}"/>
                  </a:ext>
                </a:extLst>
              </p:cNvPr>
              <p:cNvSpPr txBox="1"/>
              <p:nvPr/>
            </p:nvSpPr>
            <p:spPr>
              <a:xfrm>
                <a:off x="6594413" y="1757868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9382CF-7BC7-0C42-B4DD-79A73FF2D8C2}"/>
                  </a:ext>
                </a:extLst>
              </p:cNvPr>
              <p:cNvSpPr txBox="1"/>
              <p:nvPr/>
            </p:nvSpPr>
            <p:spPr>
              <a:xfrm>
                <a:off x="6592031" y="2177875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B1A03E-DC21-D944-93D5-C0FD32B86F62}"/>
                  </a:ext>
                </a:extLst>
              </p:cNvPr>
              <p:cNvSpPr txBox="1"/>
              <p:nvPr/>
            </p:nvSpPr>
            <p:spPr>
              <a:xfrm>
                <a:off x="6604835" y="2576411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BDF775-F684-2243-80B4-E2AA2083DB53}"/>
                  </a:ext>
                </a:extLst>
              </p:cNvPr>
              <p:cNvSpPr txBox="1"/>
              <p:nvPr/>
            </p:nvSpPr>
            <p:spPr>
              <a:xfrm>
                <a:off x="7027275" y="2558402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4DC10-4956-204F-9CFA-E71F27E929BE}"/>
                  </a:ext>
                </a:extLst>
              </p:cNvPr>
              <p:cNvSpPr txBox="1"/>
              <p:nvPr/>
            </p:nvSpPr>
            <p:spPr>
              <a:xfrm>
                <a:off x="7858130" y="2574821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2502FD-60F0-D04E-8656-DF4854B01026}"/>
                  </a:ext>
                </a:extLst>
              </p:cNvPr>
              <p:cNvSpPr txBox="1"/>
              <p:nvPr/>
            </p:nvSpPr>
            <p:spPr>
              <a:xfrm>
                <a:off x="8309955" y="1772441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15CF6-B19B-B343-9A92-916F0B949C02}"/>
                  </a:ext>
                </a:extLst>
              </p:cNvPr>
              <p:cNvSpPr txBox="1"/>
              <p:nvPr/>
            </p:nvSpPr>
            <p:spPr>
              <a:xfrm>
                <a:off x="8282704" y="2177874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AB8F913B-5ECF-9348-911F-21B907217B57}"/>
                  </a:ext>
                </a:extLst>
              </p:cNvPr>
              <p:cNvSpPr/>
              <p:nvPr/>
            </p:nvSpPr>
            <p:spPr bwMode="ltGray">
              <a:xfrm>
                <a:off x="8856623" y="1756065"/>
                <a:ext cx="554182" cy="624771"/>
              </a:xfrm>
              <a:prstGeom prst="mathMultiply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725F2A3-DE20-B54F-8D0D-45D112B90FB4}"/>
                  </a:ext>
                </a:extLst>
              </p:cNvPr>
              <p:cNvGrpSpPr/>
              <p:nvPr/>
            </p:nvGrpSpPr>
            <p:grpSpPr>
              <a:xfrm>
                <a:off x="9460202" y="1010295"/>
                <a:ext cx="444404" cy="2033898"/>
                <a:chOff x="9460202" y="1010295"/>
                <a:chExt cx="444404" cy="2033898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69C5BF09-E447-4244-91C8-707877E53051}"/>
                    </a:ext>
                  </a:extLst>
                </p:cNvPr>
                <p:cNvSpPr/>
                <p:nvPr/>
              </p:nvSpPr>
              <p:spPr bwMode="ltGray">
                <a:xfrm>
                  <a:off x="9460202" y="1010295"/>
                  <a:ext cx="439529" cy="203389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041CC70-C78A-7643-9042-A84C48D991C6}"/>
                    </a:ext>
                  </a:extLst>
                </p:cNvPr>
                <p:cNvCxnSpPr/>
                <p:nvPr/>
              </p:nvCxnSpPr>
              <p:spPr>
                <a:xfrm>
                  <a:off x="9460202" y="1450569"/>
                  <a:ext cx="439529" cy="0"/>
                </a:xfrm>
                <a:prstGeom prst="lin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6897D36-E628-9442-90BA-9C835005CFD8}"/>
                    </a:ext>
                  </a:extLst>
                </p:cNvPr>
                <p:cNvCxnSpPr/>
                <p:nvPr/>
              </p:nvCxnSpPr>
              <p:spPr>
                <a:xfrm>
                  <a:off x="9460202" y="1845707"/>
                  <a:ext cx="439529" cy="0"/>
                </a:xfrm>
                <a:prstGeom prst="lin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F211511-F82A-9D4E-9F02-5948DFDE41DC}"/>
                    </a:ext>
                  </a:extLst>
                </p:cNvPr>
                <p:cNvCxnSpPr/>
                <p:nvPr/>
              </p:nvCxnSpPr>
              <p:spPr>
                <a:xfrm>
                  <a:off x="9465077" y="2252107"/>
                  <a:ext cx="439529" cy="0"/>
                </a:xfrm>
                <a:prstGeom prst="lin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6CB3A39-8F56-5A4D-916A-D5EDCA3575D9}"/>
                    </a:ext>
                  </a:extLst>
                </p:cNvPr>
                <p:cNvCxnSpPr/>
                <p:nvPr/>
              </p:nvCxnSpPr>
              <p:spPr>
                <a:xfrm>
                  <a:off x="9460202" y="2663585"/>
                  <a:ext cx="439529" cy="0"/>
                </a:xfrm>
                <a:prstGeom prst="lin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ADCEFB-480C-A34A-8092-C9BEF2198559}"/>
                  </a:ext>
                </a:extLst>
              </p:cNvPr>
              <p:cNvSpPr txBox="1"/>
              <p:nvPr/>
            </p:nvSpPr>
            <p:spPr>
              <a:xfrm>
                <a:off x="9435716" y="94943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AC035-5C13-8B47-A96E-B4B04D9B7368}"/>
                  </a:ext>
                </a:extLst>
              </p:cNvPr>
              <p:cNvSpPr txBox="1"/>
              <p:nvPr/>
            </p:nvSpPr>
            <p:spPr>
              <a:xfrm>
                <a:off x="9448276" y="137487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F65AF9-A6E5-174B-BA54-5BB9D7EC42D1}"/>
                  </a:ext>
                </a:extLst>
              </p:cNvPr>
              <p:cNvSpPr txBox="1"/>
              <p:nvPr/>
            </p:nvSpPr>
            <p:spPr>
              <a:xfrm>
                <a:off x="9448276" y="1767449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E7B37F-89F1-5549-B387-EB8BB247E0E6}"/>
                  </a:ext>
                </a:extLst>
              </p:cNvPr>
              <p:cNvSpPr txBox="1"/>
              <p:nvPr/>
            </p:nvSpPr>
            <p:spPr>
              <a:xfrm>
                <a:off x="9460202" y="2178006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BB1E29D-94A3-E34B-B0F7-620467E3106A}"/>
                  </a:ext>
                </a:extLst>
              </p:cNvPr>
              <p:cNvSpPr txBox="1"/>
              <p:nvPr/>
            </p:nvSpPr>
            <p:spPr>
              <a:xfrm>
                <a:off x="9460202" y="2568986"/>
                <a:ext cx="416930" cy="59093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600" b="1" dirty="0"/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0DCB0B-D1BE-9D4B-9A8E-295BEDD930D2}"/>
                </a:ext>
              </a:extLst>
            </p:cNvPr>
            <p:cNvSpPr txBox="1"/>
            <p:nvPr/>
          </p:nvSpPr>
          <p:spPr>
            <a:xfrm>
              <a:off x="6656213" y="2854155"/>
              <a:ext cx="554182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FF55BC-5A8A-9640-AB11-1DD5B4897410}"/>
                </a:ext>
              </a:extLst>
            </p:cNvPr>
            <p:cNvSpPr txBox="1"/>
            <p:nvPr/>
          </p:nvSpPr>
          <p:spPr>
            <a:xfrm>
              <a:off x="8083588" y="2877459"/>
              <a:ext cx="1949780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Sparse Matrix 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71620B-1BE6-4D4C-9866-10EB92D057A0}"/>
                </a:ext>
              </a:extLst>
            </p:cNvPr>
            <p:cNvSpPr txBox="1"/>
            <p:nvPr/>
          </p:nvSpPr>
          <p:spPr>
            <a:xfrm>
              <a:off x="10744056" y="2850601"/>
              <a:ext cx="554182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F701DAE-80D9-3445-84CF-47B7E2327C39}"/>
                    </a:ext>
                  </a:extLst>
                </p:cNvPr>
                <p:cNvSpPr txBox="1"/>
                <p:nvPr/>
              </p:nvSpPr>
              <p:spPr>
                <a:xfrm>
                  <a:off x="7503379" y="372531"/>
                  <a:ext cx="2832111" cy="618631"/>
                </a:xfrm>
                <a:prstGeom prst="rect">
                  <a:avLst/>
                </a:prstGeom>
                <a:noFill/>
                <a:ln w="57150">
                  <a:noFill/>
                  <a:miter lim="800000"/>
                </a:ln>
              </p:spPr>
              <p:txBody>
                <a:bodyPr wrap="square" lIns="182880" tIns="182880" rIns="182880" bIns="182880" rtlCol="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F701DAE-80D9-3445-84CF-47B7E2327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379" y="372531"/>
                  <a:ext cx="2832111" cy="618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D2B03B-8CB8-0F49-BD42-6BCA02394799}"/>
                </a:ext>
              </a:extLst>
            </p:cNvPr>
            <p:cNvSpPr txBox="1"/>
            <p:nvPr/>
          </p:nvSpPr>
          <p:spPr>
            <a:xfrm>
              <a:off x="6642002" y="905978"/>
              <a:ext cx="416930" cy="5909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600" b="1" dirty="0"/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91D91E-AB7C-B142-BA9B-6EA3E817C51A}"/>
                </a:ext>
              </a:extLst>
            </p:cNvPr>
            <p:cNvSpPr txBox="1"/>
            <p:nvPr/>
          </p:nvSpPr>
          <p:spPr>
            <a:xfrm>
              <a:off x="6645382" y="1316831"/>
              <a:ext cx="416930" cy="5909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600" b="1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9E3A7-E53A-6F4F-B479-E1DB14D58435}"/>
                </a:ext>
              </a:extLst>
            </p:cNvPr>
            <p:cNvSpPr txBox="1"/>
            <p:nvPr/>
          </p:nvSpPr>
          <p:spPr>
            <a:xfrm>
              <a:off x="6646166" y="1715832"/>
              <a:ext cx="416930" cy="5909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600" b="1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10CF91-8476-0A4B-9926-21C0E2A8F76C}"/>
                </a:ext>
              </a:extLst>
            </p:cNvPr>
            <p:cNvSpPr txBox="1"/>
            <p:nvPr/>
          </p:nvSpPr>
          <p:spPr>
            <a:xfrm>
              <a:off x="6645382" y="2131214"/>
              <a:ext cx="416930" cy="5909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600" b="1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A8C597-E0A3-F94E-ABF0-AC56592A5125}"/>
                </a:ext>
              </a:extLst>
            </p:cNvPr>
            <p:cNvSpPr txBox="1"/>
            <p:nvPr/>
          </p:nvSpPr>
          <p:spPr>
            <a:xfrm>
              <a:off x="6648508" y="2535598"/>
              <a:ext cx="416930" cy="5909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600" b="1" dirty="0"/>
                <a:t>1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1800DE-37F1-734C-8C12-14940D33E115}"/>
              </a:ext>
            </a:extLst>
          </p:cNvPr>
          <p:cNvGrpSpPr/>
          <p:nvPr/>
        </p:nvGrpSpPr>
        <p:grpSpPr>
          <a:xfrm>
            <a:off x="902166" y="4416870"/>
            <a:ext cx="5009448" cy="1979957"/>
            <a:chOff x="6800500" y="2810541"/>
            <a:chExt cx="5009448" cy="19799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23BB82-BAFD-BA4E-9DA7-6AC453BA1B0B}"/>
                </a:ext>
              </a:extLst>
            </p:cNvPr>
            <p:cNvSpPr txBox="1"/>
            <p:nvPr/>
          </p:nvSpPr>
          <p:spPr>
            <a:xfrm>
              <a:off x="7300072" y="2810541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csrVal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797025-DE71-9D4B-850F-088DA04CFCE4}"/>
                </a:ext>
              </a:extLst>
            </p:cNvPr>
            <p:cNvSpPr txBox="1"/>
            <p:nvPr/>
          </p:nvSpPr>
          <p:spPr>
            <a:xfrm>
              <a:off x="7307999" y="3274544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csrCol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526CA47-F5A5-324B-8037-3C77E6425FC2}"/>
                </a:ext>
              </a:extLst>
            </p:cNvPr>
            <p:cNvSpPr txBox="1"/>
            <p:nvPr/>
          </p:nvSpPr>
          <p:spPr>
            <a:xfrm>
              <a:off x="7315687" y="3748471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csrRowPtr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01DE6-C326-5342-B703-8F765D6DE609}"/>
                </a:ext>
              </a:extLst>
            </p:cNvPr>
            <p:cNvSpPr txBox="1"/>
            <p:nvPr/>
          </p:nvSpPr>
          <p:spPr>
            <a:xfrm>
              <a:off x="6800500" y="4144167"/>
              <a:ext cx="5009448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Representing Sparse Matrix A in CSR Format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70C862E-8E21-AE44-B7B0-DB00B4F1F593}"/>
                </a:ext>
              </a:extLst>
            </p:cNvPr>
            <p:cNvSpPr/>
            <p:nvPr/>
          </p:nvSpPr>
          <p:spPr bwMode="ltGray">
            <a:xfrm>
              <a:off x="8523546" y="2930486"/>
              <a:ext cx="1617303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708711-F5CB-9340-B52F-FB3C81EEC8FF}"/>
                </a:ext>
              </a:extLst>
            </p:cNvPr>
            <p:cNvCxnSpPr>
              <a:cxnSpLocks/>
            </p:cNvCxnSpPr>
            <p:nvPr/>
          </p:nvCxnSpPr>
          <p:spPr>
            <a:xfrm>
              <a:off x="8925554" y="2923627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2EFD460-4CED-714C-9C6B-78E8294A07A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920" y="2923627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C1B80C-361D-5E45-AC91-84CE9CBC1CE2}"/>
                </a:ext>
              </a:extLst>
            </p:cNvPr>
            <p:cNvCxnSpPr>
              <a:cxnSpLocks/>
            </p:cNvCxnSpPr>
            <p:nvPr/>
          </p:nvCxnSpPr>
          <p:spPr>
            <a:xfrm>
              <a:off x="9750140" y="2923627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6FA9C32-F4DC-FC47-88F3-763C7E85045B}"/>
                </a:ext>
              </a:extLst>
            </p:cNvPr>
            <p:cNvSpPr txBox="1"/>
            <p:nvPr/>
          </p:nvSpPr>
          <p:spPr>
            <a:xfrm>
              <a:off x="8479929" y="2820380"/>
              <a:ext cx="1949780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8        5       3       1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A1961B-E51C-DE4A-9096-F3B0EA6551DB}"/>
                </a:ext>
              </a:extLst>
            </p:cNvPr>
            <p:cNvSpPr/>
            <p:nvPr/>
          </p:nvSpPr>
          <p:spPr bwMode="ltGray">
            <a:xfrm>
              <a:off x="8520728" y="3387110"/>
              <a:ext cx="1617303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9E7519A-1450-6342-B420-82497FDCD42E}"/>
                </a:ext>
              </a:extLst>
            </p:cNvPr>
            <p:cNvCxnSpPr>
              <a:cxnSpLocks/>
            </p:cNvCxnSpPr>
            <p:nvPr/>
          </p:nvCxnSpPr>
          <p:spPr>
            <a:xfrm>
              <a:off x="8926860" y="3380251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059659-49BC-7C4B-94DB-866D04D18D2A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74" y="3387284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58C361D-D318-7F41-BC9D-48245877AB99}"/>
                </a:ext>
              </a:extLst>
            </p:cNvPr>
            <p:cNvCxnSpPr>
              <a:cxnSpLocks/>
            </p:cNvCxnSpPr>
            <p:nvPr/>
          </p:nvCxnSpPr>
          <p:spPr>
            <a:xfrm>
              <a:off x="9750140" y="3383698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BCC9B45-2C84-334B-BA66-852380A65081}"/>
                </a:ext>
              </a:extLst>
            </p:cNvPr>
            <p:cNvSpPr/>
            <p:nvPr/>
          </p:nvSpPr>
          <p:spPr bwMode="ltGray">
            <a:xfrm>
              <a:off x="8514208" y="3883198"/>
              <a:ext cx="2429434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60C78E-3411-094C-BC61-54985700AE41}"/>
                </a:ext>
              </a:extLst>
            </p:cNvPr>
            <p:cNvCxnSpPr>
              <a:cxnSpLocks/>
            </p:cNvCxnSpPr>
            <p:nvPr/>
          </p:nvCxnSpPr>
          <p:spPr>
            <a:xfrm>
              <a:off x="8920340" y="3876339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965A3A5-C4F1-144D-AA33-79BBFC804B30}"/>
                </a:ext>
              </a:extLst>
            </p:cNvPr>
            <p:cNvCxnSpPr>
              <a:cxnSpLocks/>
            </p:cNvCxnSpPr>
            <p:nvPr/>
          </p:nvCxnSpPr>
          <p:spPr>
            <a:xfrm>
              <a:off x="9339454" y="3883372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043A386-B38F-2B41-95C1-0CAAF0EE78C0}"/>
                </a:ext>
              </a:extLst>
            </p:cNvPr>
            <p:cNvCxnSpPr>
              <a:cxnSpLocks/>
            </p:cNvCxnSpPr>
            <p:nvPr/>
          </p:nvCxnSpPr>
          <p:spPr>
            <a:xfrm>
              <a:off x="9743620" y="3879786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391B204-9398-5B4A-8055-35D91D1DFCE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8031" y="3876339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C3FD28-84A5-3942-94AD-C779FFEF3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4053" y="3876339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30A64A4-BF10-C541-A592-D15FCFD6108D}"/>
                </a:ext>
              </a:extLst>
            </p:cNvPr>
            <p:cNvSpPr txBox="1"/>
            <p:nvPr/>
          </p:nvSpPr>
          <p:spPr>
            <a:xfrm>
              <a:off x="8486423" y="3270348"/>
              <a:ext cx="1949780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0        1       1       4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42FF1A-C902-7D4A-895D-920D24D7A177}"/>
                </a:ext>
              </a:extLst>
            </p:cNvPr>
            <p:cNvSpPr txBox="1"/>
            <p:nvPr/>
          </p:nvSpPr>
          <p:spPr>
            <a:xfrm>
              <a:off x="8486422" y="3764224"/>
              <a:ext cx="2678007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0        1       1       2       3       4 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759C68F-BBFD-CA4D-9B15-CACB23FF9364}"/>
              </a:ext>
            </a:extLst>
          </p:cNvPr>
          <p:cNvGrpSpPr/>
          <p:nvPr/>
        </p:nvGrpSpPr>
        <p:grpSpPr>
          <a:xfrm>
            <a:off x="6549877" y="4348793"/>
            <a:ext cx="5009447" cy="1980266"/>
            <a:chOff x="6343368" y="4701058"/>
            <a:chExt cx="5009447" cy="198026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5D6A373-0D6B-244E-8642-23562CB1ABA5}"/>
                </a:ext>
              </a:extLst>
            </p:cNvPr>
            <p:cNvSpPr txBox="1"/>
            <p:nvPr/>
          </p:nvSpPr>
          <p:spPr>
            <a:xfrm>
              <a:off x="7194980" y="4702888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cooVal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DD9893-CE05-424D-BBE5-055E56BF0B5D}"/>
                </a:ext>
              </a:extLst>
            </p:cNvPr>
            <p:cNvSpPr txBox="1"/>
            <p:nvPr/>
          </p:nvSpPr>
          <p:spPr>
            <a:xfrm>
              <a:off x="7202907" y="5166891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/>
                <a:t>cooCol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D9ED4E2-BFB6-954B-8B28-FB571261DC75}"/>
                </a:ext>
              </a:extLst>
            </p:cNvPr>
            <p:cNvSpPr txBox="1"/>
            <p:nvPr/>
          </p:nvSpPr>
          <p:spPr>
            <a:xfrm>
              <a:off x="7210595" y="5640818"/>
              <a:ext cx="1725027" cy="6186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b="1" dirty="0" err="1"/>
                <a:t>cooRowIdx</a:t>
              </a:r>
              <a:endParaRPr lang="en-US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F2C663-8AD9-DF4E-86F4-0CB5294E70A3}"/>
                </a:ext>
              </a:extLst>
            </p:cNvPr>
            <p:cNvSpPr txBox="1"/>
            <p:nvPr/>
          </p:nvSpPr>
          <p:spPr>
            <a:xfrm>
              <a:off x="6343368" y="6034993"/>
              <a:ext cx="5009447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Representing Sparse Matrix A in COO Format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0912D17-EBEC-0041-9296-9C44A8A7E48D}"/>
                </a:ext>
              </a:extLst>
            </p:cNvPr>
            <p:cNvSpPr/>
            <p:nvPr/>
          </p:nvSpPr>
          <p:spPr bwMode="ltGray">
            <a:xfrm>
              <a:off x="8523546" y="4811164"/>
              <a:ext cx="1617303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7CD5F15-0C25-724C-802C-462B337EDFC5}"/>
                </a:ext>
              </a:extLst>
            </p:cNvPr>
            <p:cNvCxnSpPr>
              <a:cxnSpLocks/>
            </p:cNvCxnSpPr>
            <p:nvPr/>
          </p:nvCxnSpPr>
          <p:spPr>
            <a:xfrm>
              <a:off x="8925554" y="4804305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C6AEB56-3D45-9341-8EFF-9E95AE046F07}"/>
                </a:ext>
              </a:extLst>
            </p:cNvPr>
            <p:cNvCxnSpPr>
              <a:cxnSpLocks/>
            </p:cNvCxnSpPr>
            <p:nvPr/>
          </p:nvCxnSpPr>
          <p:spPr>
            <a:xfrm>
              <a:off x="9343920" y="4804305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0B94E97-FEFD-5E43-8C80-5CBA0D43415B}"/>
                </a:ext>
              </a:extLst>
            </p:cNvPr>
            <p:cNvCxnSpPr>
              <a:cxnSpLocks/>
            </p:cNvCxnSpPr>
            <p:nvPr/>
          </p:nvCxnSpPr>
          <p:spPr>
            <a:xfrm>
              <a:off x="9750140" y="4804305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09621D2-6460-6641-BEC7-3F5FC20E963C}"/>
                </a:ext>
              </a:extLst>
            </p:cNvPr>
            <p:cNvSpPr txBox="1"/>
            <p:nvPr/>
          </p:nvSpPr>
          <p:spPr>
            <a:xfrm>
              <a:off x="8479929" y="4701058"/>
              <a:ext cx="1949780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8        5       3       1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EBCA9B9-8238-EF4B-914D-F178C7084C9A}"/>
                </a:ext>
              </a:extLst>
            </p:cNvPr>
            <p:cNvSpPr/>
            <p:nvPr/>
          </p:nvSpPr>
          <p:spPr bwMode="ltGray">
            <a:xfrm>
              <a:off x="8520728" y="5267788"/>
              <a:ext cx="1617303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44BADD1-CA2F-0B48-BA17-76B18D05B455}"/>
                </a:ext>
              </a:extLst>
            </p:cNvPr>
            <p:cNvCxnSpPr>
              <a:cxnSpLocks/>
            </p:cNvCxnSpPr>
            <p:nvPr/>
          </p:nvCxnSpPr>
          <p:spPr>
            <a:xfrm>
              <a:off x="8926860" y="5260929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8B0ABE-B317-7840-888E-BA8C07AE13D2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74" y="5267962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060C66D-7C37-E143-BC51-15DBDD42B018}"/>
                </a:ext>
              </a:extLst>
            </p:cNvPr>
            <p:cNvCxnSpPr>
              <a:cxnSpLocks/>
            </p:cNvCxnSpPr>
            <p:nvPr/>
          </p:nvCxnSpPr>
          <p:spPr>
            <a:xfrm>
              <a:off x="9750140" y="5264376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2F2D21E-6BB8-414C-B65C-07C8F841FF77}"/>
                </a:ext>
              </a:extLst>
            </p:cNvPr>
            <p:cNvSpPr txBox="1"/>
            <p:nvPr/>
          </p:nvSpPr>
          <p:spPr>
            <a:xfrm>
              <a:off x="8486423" y="5151026"/>
              <a:ext cx="1949780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0        1       1       4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96AB6FF-5ABD-7C49-8D90-472A5B18CAB5}"/>
                </a:ext>
              </a:extLst>
            </p:cNvPr>
            <p:cNvSpPr/>
            <p:nvPr/>
          </p:nvSpPr>
          <p:spPr bwMode="ltGray">
            <a:xfrm>
              <a:off x="8514208" y="5764260"/>
              <a:ext cx="1617303" cy="3440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C0FAC5F-58D7-A64E-9947-3476E10B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920340" y="5757401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FE4341B-B7FD-4842-AB91-3F24A8131EB8}"/>
                </a:ext>
              </a:extLst>
            </p:cNvPr>
            <p:cNvCxnSpPr>
              <a:cxnSpLocks/>
            </p:cNvCxnSpPr>
            <p:nvPr/>
          </p:nvCxnSpPr>
          <p:spPr>
            <a:xfrm>
              <a:off x="9339454" y="5764434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79B39BC-8BBA-644D-8C91-EAF1E3B6469A}"/>
                </a:ext>
              </a:extLst>
            </p:cNvPr>
            <p:cNvCxnSpPr>
              <a:cxnSpLocks/>
            </p:cNvCxnSpPr>
            <p:nvPr/>
          </p:nvCxnSpPr>
          <p:spPr>
            <a:xfrm>
              <a:off x="9743620" y="5760848"/>
              <a:ext cx="0" cy="357775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AE17E9F-71AE-1941-9CB8-CCDE0E6389E2}"/>
                </a:ext>
              </a:extLst>
            </p:cNvPr>
            <p:cNvSpPr txBox="1"/>
            <p:nvPr/>
          </p:nvSpPr>
          <p:spPr>
            <a:xfrm>
              <a:off x="8475524" y="5684549"/>
              <a:ext cx="1949780" cy="5632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b="1" dirty="0">
                  <a:solidFill>
                    <a:schemeClr val="bg1"/>
                  </a:solidFill>
                </a:rPr>
                <a:t>0        1       3       4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02B7B-0414-0C42-A054-03113F51D0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EE9F-A5CC-7C49-86B2-4D85E9B4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8D71-F384-BF41-BFE8-A21445CA9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4969" y="926616"/>
            <a:ext cx="11422062" cy="5448057"/>
          </a:xfrm>
        </p:spPr>
        <p:txBody>
          <a:bodyPr>
            <a:normAutofit/>
          </a:bodyPr>
          <a:lstStyle/>
          <a:p>
            <a:pPr marL="182880" lvl="1">
              <a:lnSpc>
                <a:spcPct val="100000"/>
              </a:lnSpc>
            </a:pPr>
            <a:r>
              <a:rPr lang="en-US" sz="2000" b="1" dirty="0"/>
              <a:t>Contributions:</a:t>
            </a:r>
          </a:p>
          <a:p>
            <a:pPr marL="320040" lvl="2">
              <a:lnSpc>
                <a:spcPct val="100000"/>
              </a:lnSpc>
            </a:pPr>
            <a:r>
              <a:rPr lang="en-US" sz="2000" b="1" dirty="0"/>
              <a:t>Optimize SpMV for scale-free datasets </a:t>
            </a:r>
          </a:p>
          <a:p>
            <a:pPr marL="320040" lvl="2">
              <a:lnSpc>
                <a:spcPct val="100000"/>
              </a:lnSpc>
            </a:pPr>
            <a:r>
              <a:rPr lang="en-US" sz="2000" b="1" dirty="0"/>
              <a:t>Propose effective blocking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6DD9A6-1A6C-384C-A410-D67B5D494B5F}"/>
              </a:ext>
            </a:extLst>
          </p:cNvPr>
          <p:cNvGrpSpPr/>
          <p:nvPr/>
        </p:nvGrpSpPr>
        <p:grpSpPr>
          <a:xfrm>
            <a:off x="2673755" y="3316557"/>
            <a:ext cx="6539696" cy="3058116"/>
            <a:chOff x="5911530" y="2951539"/>
            <a:chExt cx="6539696" cy="30581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55D124-353F-2045-8591-174F06F4D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9548" y="3270155"/>
              <a:ext cx="4711700" cy="21971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9BF433-DAC3-D44B-8629-3A9D94FD56A9}"/>
                </a:ext>
              </a:extLst>
            </p:cNvPr>
            <p:cNvCxnSpPr/>
            <p:nvPr/>
          </p:nvCxnSpPr>
          <p:spPr>
            <a:xfrm>
              <a:off x="7636210" y="3422412"/>
              <a:ext cx="185889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09AABD-B45A-2445-A726-26613B179BFF}"/>
                </a:ext>
              </a:extLst>
            </p:cNvPr>
            <p:cNvCxnSpPr/>
            <p:nvPr/>
          </p:nvCxnSpPr>
          <p:spPr>
            <a:xfrm>
              <a:off x="9569647" y="3978224"/>
              <a:ext cx="185889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1AA484-C54E-A240-9083-8FAEB573D094}"/>
                </a:ext>
              </a:extLst>
            </p:cNvPr>
            <p:cNvSpPr txBox="1"/>
            <p:nvPr/>
          </p:nvSpPr>
          <p:spPr>
            <a:xfrm>
              <a:off x="7689792" y="2951539"/>
              <a:ext cx="2125683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HPC Datasets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DFC439-B785-9349-A882-05ECA6CD6618}"/>
                </a:ext>
              </a:extLst>
            </p:cNvPr>
            <p:cNvSpPr txBox="1"/>
            <p:nvPr/>
          </p:nvSpPr>
          <p:spPr>
            <a:xfrm>
              <a:off x="9326190" y="3472304"/>
              <a:ext cx="2332752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Scale-free Datasets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0F615-1BCC-2E42-84B3-DAB1ECD57A12}"/>
                </a:ext>
              </a:extLst>
            </p:cNvPr>
            <p:cNvSpPr txBox="1"/>
            <p:nvPr/>
          </p:nvSpPr>
          <p:spPr>
            <a:xfrm>
              <a:off x="5911530" y="5363324"/>
              <a:ext cx="6539696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SpMV Intel Skylake-X processor using Intel MKL library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294A94D-FB4A-B54C-B902-D2C1EB3AE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25470"/>
              </p:ext>
            </p:extLst>
          </p:nvPr>
        </p:nvGraphicFramePr>
        <p:xfrm>
          <a:off x="2185851" y="2115056"/>
          <a:ext cx="782029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731">
                  <a:extLst>
                    <a:ext uri="{9D8B030D-6E8A-4147-A177-3AD203B41FA5}">
                      <a16:colId xmlns:a16="http://schemas.microsoft.com/office/drawing/2014/main" val="2735786402"/>
                    </a:ext>
                  </a:extLst>
                </a:gridCol>
                <a:gridCol w="3819566">
                  <a:extLst>
                    <a:ext uri="{9D8B030D-6E8A-4147-A177-3AD203B41FA5}">
                      <a16:colId xmlns:a16="http://schemas.microsoft.com/office/drawing/2014/main" val="250350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HPC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Scale-free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2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Predictable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Highly Irregular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8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Helpful HW schemes (Prefetching)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Ineffective HW and SW schemes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82206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920BD4-CD24-8A40-882A-CB298ADF47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E38D-7E0A-AF41-A7FF-5633D486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blocking – 1: Hardware prefetching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5D1F1-3F83-704A-B020-B514FAB640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SpMV with and without HW PF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Observation: </a:t>
            </a:r>
          </a:p>
          <a:p>
            <a:r>
              <a:rPr lang="en-US" dirty="0"/>
              <a:t>Prefetching is more effective for HPC datasets</a:t>
            </a:r>
          </a:p>
          <a:p>
            <a:r>
              <a:rPr lang="en-US" dirty="0"/>
              <a:t>Predictable access pattern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81678D-AE52-D74E-8D24-F658B6E32574}"/>
              </a:ext>
            </a:extLst>
          </p:cNvPr>
          <p:cNvGrpSpPr/>
          <p:nvPr/>
        </p:nvGrpSpPr>
        <p:grpSpPr>
          <a:xfrm>
            <a:off x="731540" y="2931367"/>
            <a:ext cx="4860998" cy="2740141"/>
            <a:chOff x="717099" y="1611191"/>
            <a:chExt cx="4860998" cy="2740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9027C5-47A5-B247-963C-ED4688A9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098" y="1611191"/>
              <a:ext cx="4699000" cy="2171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C0E07-711D-314C-B51A-00256B85D168}"/>
                </a:ext>
              </a:extLst>
            </p:cNvPr>
            <p:cNvSpPr txBox="1"/>
            <p:nvPr/>
          </p:nvSpPr>
          <p:spPr>
            <a:xfrm>
              <a:off x="717099" y="3705001"/>
              <a:ext cx="4860998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HPC Datasets (Average Speedup – 3.54X)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F81102-67FC-5F4A-B507-53B94AC626E2}"/>
              </a:ext>
            </a:extLst>
          </p:cNvPr>
          <p:cNvGrpSpPr/>
          <p:nvPr/>
        </p:nvGrpSpPr>
        <p:grpSpPr>
          <a:xfrm>
            <a:off x="6265212" y="2918667"/>
            <a:ext cx="5160549" cy="2752841"/>
            <a:chOff x="6250771" y="1598491"/>
            <a:chExt cx="5160549" cy="27528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55AF2C-E70F-C449-A73C-76D3E179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3854" y="1598491"/>
              <a:ext cx="4699000" cy="218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BCFAC-91FA-BD41-9DB9-DE457C6B40F8}"/>
                </a:ext>
              </a:extLst>
            </p:cNvPr>
            <p:cNvSpPr txBox="1"/>
            <p:nvPr/>
          </p:nvSpPr>
          <p:spPr>
            <a:xfrm>
              <a:off x="6250771" y="3705001"/>
              <a:ext cx="5160549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Scale-free Datasets (Average Speedup – 1.72X)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2E598-1DC5-4B4D-9F06-21E15CFF73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130A-0159-D542-9105-4CDF608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blocking – 2: Cache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E86-2A88-3E45-871A-06E254D1FC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cache hierarchy</a:t>
            </a:r>
          </a:p>
          <a:p>
            <a:pPr lvl="1"/>
            <a:r>
              <a:rPr lang="en-US" sz="2000" dirty="0"/>
              <a:t>Private L2 cache			Intel BDW – 256KB vs. Intel SKL – 1 MB</a:t>
            </a:r>
          </a:p>
          <a:p>
            <a:pPr lvl="1"/>
            <a:r>
              <a:rPr lang="en-US" sz="2000" dirty="0"/>
              <a:t>Shared L3 cache per core		Intel BDW – 2.5 MB/core vs. Intel SKL – 1.375 MB/core</a:t>
            </a:r>
            <a:endParaRPr lang="en-US" sz="2000" b="1" dirty="0"/>
          </a:p>
          <a:p>
            <a:pPr marL="0" lvl="2" indent="0">
              <a:buNone/>
            </a:pPr>
            <a:endParaRPr lang="en-US" sz="2000" b="1" dirty="0"/>
          </a:p>
          <a:p>
            <a:pPr marL="0" lvl="2" indent="0">
              <a:buNone/>
            </a:pPr>
            <a:r>
              <a:rPr lang="en-US" sz="2000" b="1" dirty="0"/>
              <a:t>Observation: </a:t>
            </a:r>
            <a:r>
              <a:rPr lang="en-US" sz="2000" dirty="0"/>
              <a:t>No change in cache misses</a:t>
            </a:r>
            <a:endParaRPr lang="en-US" sz="2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F2E69-5169-DE4D-B251-743A57E47D3C}"/>
              </a:ext>
            </a:extLst>
          </p:cNvPr>
          <p:cNvGrpSpPr/>
          <p:nvPr/>
        </p:nvGrpSpPr>
        <p:grpSpPr>
          <a:xfrm>
            <a:off x="517147" y="3312277"/>
            <a:ext cx="5332531" cy="2769176"/>
            <a:chOff x="868449" y="2805938"/>
            <a:chExt cx="5332531" cy="27691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A17AF1-17F3-2544-A27C-89559C55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143" y="2805938"/>
              <a:ext cx="4711700" cy="2197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12099C-18EC-1C43-9C7C-4556FBFA46F2}"/>
                </a:ext>
              </a:extLst>
            </p:cNvPr>
            <p:cNvSpPr txBox="1"/>
            <p:nvPr/>
          </p:nvSpPr>
          <p:spPr>
            <a:xfrm>
              <a:off x="868449" y="4928783"/>
              <a:ext cx="5332531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L2 Cache Miss in HPC Datasets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88228-F1D2-8046-B10C-D9775FD63240}"/>
              </a:ext>
            </a:extLst>
          </p:cNvPr>
          <p:cNvGrpSpPr/>
          <p:nvPr/>
        </p:nvGrpSpPr>
        <p:grpSpPr>
          <a:xfrm>
            <a:off x="6096000" y="3312277"/>
            <a:ext cx="5496946" cy="2769176"/>
            <a:chOff x="6370591" y="2805938"/>
            <a:chExt cx="5496946" cy="27691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325A70-67AE-8147-B687-BDCA80089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9190" y="2805938"/>
              <a:ext cx="4673600" cy="2197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61FD7-A2F1-C347-9176-7CFA4B54EFA7}"/>
                </a:ext>
              </a:extLst>
            </p:cNvPr>
            <p:cNvSpPr txBox="1"/>
            <p:nvPr/>
          </p:nvSpPr>
          <p:spPr>
            <a:xfrm>
              <a:off x="6370591" y="4928783"/>
              <a:ext cx="5496946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L2 Cache Miss in Scale-free Datasets</a:t>
              </a:r>
            </a:p>
          </p:txBody>
        </p:sp>
      </p:grpSp>
      <p:sp>
        <p:nvSpPr>
          <p:cNvPr id="10" name="Up Arrow 9">
            <a:extLst>
              <a:ext uri="{FF2B5EF4-FFF2-40B4-BE49-F238E27FC236}">
                <a16:creationId xmlns:a16="http://schemas.microsoft.com/office/drawing/2014/main" id="{2F7081F8-D112-F44C-84B5-87C492AD69AA}"/>
              </a:ext>
            </a:extLst>
          </p:cNvPr>
          <p:cNvSpPr/>
          <p:nvPr/>
        </p:nvSpPr>
        <p:spPr bwMode="ltGray">
          <a:xfrm>
            <a:off x="2617972" y="1348623"/>
            <a:ext cx="252549" cy="233449"/>
          </a:xfrm>
          <a:prstGeom prst="upArrow">
            <a:avLst/>
          </a:prstGeom>
          <a:solidFill>
            <a:srgbClr val="01A9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62AE3DA-C05B-2442-991E-6D0B9CD02AC4}"/>
              </a:ext>
            </a:extLst>
          </p:cNvPr>
          <p:cNvSpPr/>
          <p:nvPr/>
        </p:nvSpPr>
        <p:spPr bwMode="ltGray">
          <a:xfrm rot="10800000">
            <a:off x="3456085" y="1749541"/>
            <a:ext cx="252549" cy="233449"/>
          </a:xfrm>
          <a:prstGeom prst="up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A48286E-2221-F543-B574-A499B852141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BF9-24A8-C743-91A0-6502175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blocking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73B72-04DC-DF44-95B9-7655B80586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Observation:</a:t>
            </a:r>
          </a:p>
          <a:p>
            <a:r>
              <a:rPr lang="en-US" dirty="0"/>
              <a:t>No effect of L2 cache size increase</a:t>
            </a:r>
          </a:p>
          <a:p>
            <a:r>
              <a:rPr lang="en-US" dirty="0"/>
              <a:t>Prefetching is not very effective for scale-free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General Requirement:</a:t>
            </a:r>
          </a:p>
          <a:p>
            <a:r>
              <a:rPr lang="en-US" dirty="0"/>
              <a:t>Increase reusability </a:t>
            </a:r>
          </a:p>
          <a:p>
            <a:r>
              <a:rPr lang="en-US" dirty="0"/>
              <a:t>Improve temporal locality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Our Contribution:</a:t>
            </a:r>
          </a:p>
          <a:p>
            <a:r>
              <a:rPr lang="en-US" b="1" dirty="0"/>
              <a:t>New column-wise variable sized blocking scheme</a:t>
            </a:r>
          </a:p>
          <a:p>
            <a:r>
              <a:rPr lang="en-US" b="1" dirty="0"/>
              <a:t>Analytical model to determine block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6439D-1123-0149-887B-CC94412B6E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D6E-05D6-1249-8D83-238F4B6A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column-wise variable sized blocking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872B9-4A62-8E4D-A912-5EA5A5EC2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129005"/>
            <a:ext cx="4893245" cy="4842754"/>
          </a:xfrm>
        </p:spPr>
        <p:txBody>
          <a:bodyPr>
            <a:normAutofit/>
          </a:bodyPr>
          <a:lstStyle/>
          <a:p>
            <a:r>
              <a:rPr lang="en-US" dirty="0"/>
              <a:t>Core principle:</a:t>
            </a:r>
          </a:p>
          <a:p>
            <a:pPr lvl="1"/>
            <a:r>
              <a:rPr lang="en-US" sz="2000" dirty="0"/>
              <a:t>Improve temporal locality</a:t>
            </a:r>
          </a:p>
          <a:p>
            <a:pPr lvl="1"/>
            <a:r>
              <a:rPr lang="en-US" sz="2000" dirty="0"/>
              <a:t>Fit effective </a:t>
            </a:r>
            <a:r>
              <a:rPr lang="en-US" sz="2000" b="1" i="1" dirty="0"/>
              <a:t>working set</a:t>
            </a:r>
            <a:r>
              <a:rPr lang="en-US" sz="2000" dirty="0"/>
              <a:t> in the cache</a:t>
            </a:r>
          </a:p>
          <a:p>
            <a:pPr lvl="2"/>
            <a:r>
              <a:rPr lang="en-US" sz="2000" dirty="0"/>
              <a:t>Cannot reuse </a:t>
            </a:r>
            <a:r>
              <a:rPr lang="en-US" sz="2000" b="1" i="1" dirty="0"/>
              <a:t>Matrix A</a:t>
            </a:r>
            <a:endParaRPr lang="en-US" sz="2000" dirty="0"/>
          </a:p>
          <a:p>
            <a:pPr lvl="2"/>
            <a:r>
              <a:rPr lang="en-US" sz="2000" dirty="0"/>
              <a:t>Reuse dense </a:t>
            </a:r>
            <a:r>
              <a:rPr lang="en-US" sz="2000" b="1" i="1" dirty="0"/>
              <a:t>x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y</a:t>
            </a:r>
            <a:r>
              <a:rPr lang="en-US" sz="2000" i="1" dirty="0"/>
              <a:t> </a:t>
            </a:r>
            <a:r>
              <a:rPr lang="en-US" sz="2000" dirty="0"/>
              <a:t>vector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r>
              <a:rPr lang="en-US" dirty="0"/>
              <a:t>Column-wise blocking</a:t>
            </a:r>
          </a:p>
          <a:p>
            <a:pPr lvl="1"/>
            <a:r>
              <a:rPr lang="en-US" sz="2000" dirty="0"/>
              <a:t>Provides maximum reuse opportunity</a:t>
            </a:r>
          </a:p>
        </p:txBody>
      </p:sp>
      <p:pic>
        <p:nvPicPr>
          <p:cNvPr id="4" name="Picture 3" descr="A picture containing text, crossword puzzle, shoji&#10;&#10;Description automatically generated">
            <a:extLst>
              <a:ext uri="{FF2B5EF4-FFF2-40B4-BE49-F238E27FC236}">
                <a16:creationId xmlns:a16="http://schemas.microsoft.com/office/drawing/2014/main" id="{AE5854F3-F671-9147-AE19-96AB1901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54" y="3429000"/>
            <a:ext cx="5143940" cy="1746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7D23F-4B27-F74A-AA04-B4638E088E91}"/>
                  </a:ext>
                </a:extLst>
              </p:cNvPr>
              <p:cNvSpPr txBox="1"/>
              <p:nvPr/>
            </p:nvSpPr>
            <p:spPr>
              <a:xfrm>
                <a:off x="6766510" y="976232"/>
                <a:ext cx="3484744" cy="2236510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SpMV computation:</a:t>
                </a:r>
              </a:p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b="1" dirty="0"/>
                  <a:t>, Sparse matrix A</a:t>
                </a: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000" b="1" dirty="0"/>
                  <a:t>, Dense resultant vector </a:t>
                </a: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, Dense input vector </a:t>
                </a:r>
              </a:p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47D23F-4B27-F74A-AA04-B4638E08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10" y="976232"/>
                <a:ext cx="3484744" cy="2236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08272DC-5CF5-504B-89FD-C8E51A1AC596}"/>
              </a:ext>
            </a:extLst>
          </p:cNvPr>
          <p:cNvGrpSpPr/>
          <p:nvPr/>
        </p:nvGrpSpPr>
        <p:grpSpPr>
          <a:xfrm>
            <a:off x="7402218" y="3267253"/>
            <a:ext cx="1911486" cy="2555222"/>
            <a:chOff x="7219381" y="971652"/>
            <a:chExt cx="1911486" cy="25552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14A3C-2063-BE45-BC65-F5F382744AA5}"/>
                </a:ext>
              </a:extLst>
            </p:cNvPr>
            <p:cNvSpPr/>
            <p:nvPr/>
          </p:nvSpPr>
          <p:spPr bwMode="ltGray">
            <a:xfrm>
              <a:off x="7295949" y="971652"/>
              <a:ext cx="1626670" cy="2070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79B8B0-E606-4D40-A35A-8E07FD2D80DE}"/>
                </a:ext>
              </a:extLst>
            </p:cNvPr>
            <p:cNvSpPr txBox="1"/>
            <p:nvPr/>
          </p:nvSpPr>
          <p:spPr>
            <a:xfrm>
              <a:off x="7219381" y="2880543"/>
              <a:ext cx="1911486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Working Set: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D15EB5-B08B-A14B-A757-E877231016CB}"/>
              </a:ext>
            </a:extLst>
          </p:cNvPr>
          <p:cNvGrpSpPr/>
          <p:nvPr/>
        </p:nvGrpSpPr>
        <p:grpSpPr>
          <a:xfrm>
            <a:off x="9182024" y="3240094"/>
            <a:ext cx="1907845" cy="2593017"/>
            <a:chOff x="8999187" y="944493"/>
            <a:chExt cx="1907845" cy="25930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6A3048-EFC0-894E-87A1-AE1777D2FF0B}"/>
                </a:ext>
              </a:extLst>
            </p:cNvPr>
            <p:cNvSpPr/>
            <p:nvPr/>
          </p:nvSpPr>
          <p:spPr bwMode="ltGray">
            <a:xfrm>
              <a:off x="9211377" y="944493"/>
              <a:ext cx="1280160" cy="2070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55EA6-8BE5-8440-9113-DBB839BA56E3}"/>
                </a:ext>
              </a:extLst>
            </p:cNvPr>
            <p:cNvSpPr txBox="1"/>
            <p:nvPr/>
          </p:nvSpPr>
          <p:spPr>
            <a:xfrm>
              <a:off x="8999187" y="2891179"/>
              <a:ext cx="1907845" cy="646331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2000" b="1" dirty="0"/>
                <a:t>Working Set: 2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5E5427-F115-2E48-84A5-0B09E2C28C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F52D-9A37-A842-A13F-387A1C18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96" y="387449"/>
            <a:ext cx="11421304" cy="427036"/>
          </a:xfrm>
        </p:spPr>
        <p:txBody>
          <a:bodyPr anchor="t">
            <a:normAutofit/>
          </a:bodyPr>
          <a:lstStyle/>
          <a:p>
            <a:r>
              <a:rPr lang="en-US" dirty="0"/>
              <a:t>variable-sized blocks using reuse index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372C1A-10CD-4A59-8341-293D543ED0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99" y="1040835"/>
            <a:ext cx="8116105" cy="527095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Determining effective working set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Reuse index </a:t>
            </a:r>
          </a:p>
          <a:p>
            <a:pPr marL="46863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? Number of times a value from x is used for SpMV</a:t>
            </a:r>
          </a:p>
          <a:p>
            <a:pPr marL="46863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? Number of non-zero elements in a column</a:t>
            </a:r>
          </a:p>
          <a:p>
            <a:pPr lvl="1"/>
            <a:endParaRPr lang="en-US" sz="2000" dirty="0"/>
          </a:p>
        </p:txBody>
      </p:sp>
      <p:pic>
        <p:nvPicPr>
          <p:cNvPr id="5" name="Picture 4" descr="A picture containing crossword puzzle, screen&#10;&#10;Description automatically generated">
            <a:extLst>
              <a:ext uri="{FF2B5EF4-FFF2-40B4-BE49-F238E27FC236}">
                <a16:creationId xmlns:a16="http://schemas.microsoft.com/office/drawing/2014/main" id="{3E3A7CF4-1724-424C-ABFF-3844325A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26" y="1428052"/>
            <a:ext cx="4896248" cy="2210027"/>
          </a:xfrm>
          <a:prstGeom prst="rect">
            <a:avLst/>
          </a:prstGeom>
          <a:noFill/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F41C1E6-EFC4-C944-86AB-62212FEEE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95181"/>
              </p:ext>
            </p:extLst>
          </p:nvPr>
        </p:nvGraphicFramePr>
        <p:xfrm>
          <a:off x="2705878" y="4904942"/>
          <a:ext cx="720742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725">
                  <a:extLst>
                    <a:ext uri="{9D8B030D-6E8A-4147-A177-3AD203B41FA5}">
                      <a16:colId xmlns:a16="http://schemas.microsoft.com/office/drawing/2014/main" val="2033376421"/>
                    </a:ext>
                  </a:extLst>
                </a:gridCol>
                <a:gridCol w="3474700">
                  <a:extLst>
                    <a:ext uri="{9D8B030D-6E8A-4147-A177-3AD203B41FA5}">
                      <a16:colId xmlns:a16="http://schemas.microsoft.com/office/drawing/2014/main" val="4258894913"/>
                    </a:ext>
                  </a:extLst>
                </a:gridCol>
              </a:tblGrid>
              <a:tr h="3657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Constant-sized Blocking (BS:1)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Variable-sized Blocking (BS:2)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43536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r>
                        <a:rPr lang="en-US" sz="2000" dirty="0"/>
                        <a:t>Micro-architecture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Reuse index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78239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r>
                        <a:rPr lang="en-US" sz="2000" dirty="0"/>
                        <a:t>Size is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Sized based effective working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7231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82EA12F-2294-A44C-ACFA-88F9EB6FD1E0}"/>
              </a:ext>
            </a:extLst>
          </p:cNvPr>
          <p:cNvGrpSpPr/>
          <p:nvPr/>
        </p:nvGrpSpPr>
        <p:grpSpPr>
          <a:xfrm>
            <a:off x="4256788" y="1265214"/>
            <a:ext cx="697769" cy="1885612"/>
            <a:chOff x="7863235" y="1226993"/>
            <a:chExt cx="563231" cy="16028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20A9A7-32F2-3A49-80F4-D29872D70E6F}"/>
                </a:ext>
              </a:extLst>
            </p:cNvPr>
            <p:cNvSpPr/>
            <p:nvPr/>
          </p:nvSpPr>
          <p:spPr bwMode="ltGray">
            <a:xfrm>
              <a:off x="7988968" y="1867301"/>
              <a:ext cx="221381" cy="9625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C65AD8-1F53-F14A-BE1C-DF53055BB9DF}"/>
                </a:ext>
              </a:extLst>
            </p:cNvPr>
            <p:cNvSpPr txBox="1"/>
            <p:nvPr/>
          </p:nvSpPr>
          <p:spPr>
            <a:xfrm>
              <a:off x="7863235" y="1226993"/>
              <a:ext cx="563231" cy="1196147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vert="vert270"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dirty="0"/>
                <a:t>Empty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2F8C5-4F0B-5543-9C7F-A30217AA3A0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5888C5-8DA5-304D-AEDB-9C680DD5BB25}"/>
              </a:ext>
            </a:extLst>
          </p:cNvPr>
          <p:cNvGrpSpPr/>
          <p:nvPr/>
        </p:nvGrpSpPr>
        <p:grpSpPr>
          <a:xfrm>
            <a:off x="6724125" y="1428052"/>
            <a:ext cx="1421209" cy="1722773"/>
            <a:chOff x="6724125" y="1428052"/>
            <a:chExt cx="1421209" cy="172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FF486-9A92-F448-8096-241CD51FEC62}"/>
                </a:ext>
              </a:extLst>
            </p:cNvPr>
            <p:cNvSpPr txBox="1"/>
            <p:nvPr/>
          </p:nvSpPr>
          <p:spPr>
            <a:xfrm>
              <a:off x="6724125" y="1428052"/>
              <a:ext cx="697769" cy="140717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vert="vert270"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dirty="0"/>
                <a:t>Empty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AEA353-8B85-C149-B076-1183DDFBBEFA}"/>
                </a:ext>
              </a:extLst>
            </p:cNvPr>
            <p:cNvSpPr txBox="1"/>
            <p:nvPr/>
          </p:nvSpPr>
          <p:spPr>
            <a:xfrm>
              <a:off x="7447565" y="1428052"/>
              <a:ext cx="697769" cy="140717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vert="vert270" wrap="square" lIns="182880" tIns="182880" rIns="182880" bIns="18288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00"/>
                </a:spcBef>
              </a:pPr>
              <a:r>
                <a:rPr lang="en-US" sz="1400" dirty="0"/>
                <a:t>Empty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9B48C2-F38F-234D-9168-46D365BAA843}"/>
                </a:ext>
              </a:extLst>
            </p:cNvPr>
            <p:cNvSpPr/>
            <p:nvPr/>
          </p:nvSpPr>
          <p:spPr bwMode="ltGray">
            <a:xfrm>
              <a:off x="6854734" y="2187614"/>
              <a:ext cx="274262" cy="9632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63CB93-8884-5E4A-8BE2-1506C1732712}"/>
                </a:ext>
              </a:extLst>
            </p:cNvPr>
            <p:cNvSpPr/>
            <p:nvPr/>
          </p:nvSpPr>
          <p:spPr bwMode="ltGray">
            <a:xfrm>
              <a:off x="7583933" y="2187614"/>
              <a:ext cx="274262" cy="9632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3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5975-B5B4-9F49-8A89-6FAAB32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variable-sized blocks in CVB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7F24-B5AD-DA4A-B9EC-0EE8E50981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8248926" cy="5077790"/>
          </a:xfrm>
        </p:spPr>
        <p:txBody>
          <a:bodyPr>
            <a:noAutofit/>
          </a:bodyPr>
          <a:lstStyle/>
          <a:p>
            <a:r>
              <a:rPr lang="en-US" dirty="0"/>
              <a:t>Suitable for any column-wise formats</a:t>
            </a:r>
          </a:p>
          <a:p>
            <a:endParaRPr lang="en-US" dirty="0"/>
          </a:p>
          <a:p>
            <a:r>
              <a:rPr lang="en-US" dirty="0"/>
              <a:t>CVB – Compressed Vector Blocks</a:t>
            </a:r>
          </a:p>
          <a:p>
            <a:pPr lvl="1"/>
            <a:r>
              <a:rPr lang="en-US" sz="2000" dirty="0"/>
              <a:t>Simple column-wise format</a:t>
            </a:r>
          </a:p>
          <a:p>
            <a:pPr lvl="1"/>
            <a:r>
              <a:rPr lang="en-US" sz="2000" dirty="0"/>
              <a:t>Based on Compressed Vectorization-oriented Sparse Row (CVR*)</a:t>
            </a:r>
          </a:p>
          <a:p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sz="2000" dirty="0"/>
              <a:t>Low cache miss &amp; low pre-processing overhead</a:t>
            </a:r>
          </a:p>
          <a:p>
            <a:pPr lvl="1"/>
            <a:r>
              <a:rPr lang="en-US" sz="2000" dirty="0"/>
              <a:t>Efficient SIMD vector utilization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sz="2000" dirty="0"/>
              <a:t>CVB for an arbitrary SIMD processor with 2 lanes</a:t>
            </a:r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r>
              <a:rPr lang="en-US" sz="2000" dirty="0"/>
              <a:t>*Refer </a:t>
            </a:r>
            <a:r>
              <a:rPr lang="en-US" sz="2000" b="1" dirty="0"/>
              <a:t>CVR: Efficient Vectorization of SpMV on X86 Processors from </a:t>
            </a:r>
            <a:r>
              <a:rPr lang="en-US" sz="2000" b="1" dirty="0" err="1"/>
              <a:t>Xie</a:t>
            </a:r>
            <a:r>
              <a:rPr lang="en-US" sz="2000" b="1" dirty="0"/>
              <a:t> et al.</a:t>
            </a: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6E1E9C-F2B1-E344-ADF7-6E504BB0C322}"/>
              </a:ext>
            </a:extLst>
          </p:cNvPr>
          <p:cNvGrpSpPr/>
          <p:nvPr/>
        </p:nvGrpSpPr>
        <p:grpSpPr>
          <a:xfrm>
            <a:off x="7048667" y="1473553"/>
            <a:ext cx="4103545" cy="2839836"/>
            <a:chOff x="7177636" y="1748810"/>
            <a:chExt cx="4748103" cy="2998240"/>
          </a:xfrm>
        </p:grpSpPr>
        <p:pic>
          <p:nvPicPr>
            <p:cNvPr id="7" name="Picture 6" descr="Application, Teams&#10;&#10;Description automatically generated">
              <a:extLst>
                <a:ext uri="{FF2B5EF4-FFF2-40B4-BE49-F238E27FC236}">
                  <a16:creationId xmlns:a16="http://schemas.microsoft.com/office/drawing/2014/main" id="{7B3E1F23-39F3-C145-BFB9-F6CD937A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7636" y="1748810"/>
              <a:ext cx="4748103" cy="2998240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FADC9D9-5D66-9746-897F-BAC313B97867}"/>
                </a:ext>
              </a:extLst>
            </p:cNvPr>
            <p:cNvSpPr/>
            <p:nvPr/>
          </p:nvSpPr>
          <p:spPr>
            <a:xfrm rot="16200000">
              <a:off x="8881449" y="3611424"/>
              <a:ext cx="153915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6C0DA8D2-7088-F944-9E93-34A0B04470C1}"/>
                </a:ext>
              </a:extLst>
            </p:cNvPr>
            <p:cNvSpPr/>
            <p:nvPr/>
          </p:nvSpPr>
          <p:spPr>
            <a:xfrm rot="16200000">
              <a:off x="9293213" y="3611427"/>
              <a:ext cx="153911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F367E4C-EFED-8545-8CB7-FFF99B35A470}"/>
                </a:ext>
              </a:extLst>
            </p:cNvPr>
            <p:cNvSpPr/>
            <p:nvPr/>
          </p:nvSpPr>
          <p:spPr>
            <a:xfrm rot="16200000">
              <a:off x="9686411" y="3611425"/>
              <a:ext cx="153909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787B77B-09B0-9446-90E8-EB38F57084AB}"/>
                </a:ext>
              </a:extLst>
            </p:cNvPr>
            <p:cNvSpPr/>
            <p:nvPr/>
          </p:nvSpPr>
          <p:spPr>
            <a:xfrm rot="16200000">
              <a:off x="10134384" y="3611425"/>
              <a:ext cx="153911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56FD1D9-546C-4A4B-ACF3-9D780D5CCAD7}"/>
                </a:ext>
              </a:extLst>
            </p:cNvPr>
            <p:cNvSpPr/>
            <p:nvPr/>
          </p:nvSpPr>
          <p:spPr>
            <a:xfrm rot="16200000">
              <a:off x="10551471" y="3611424"/>
              <a:ext cx="153911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6EB30E60-62C6-CC48-91FF-0D4F824BD9B1}"/>
                </a:ext>
              </a:extLst>
            </p:cNvPr>
            <p:cNvSpPr/>
            <p:nvPr/>
          </p:nvSpPr>
          <p:spPr>
            <a:xfrm rot="16200000">
              <a:off x="10999445" y="3611423"/>
              <a:ext cx="153911" cy="236296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423D78-89D2-FB43-BAE1-77F5E325CB26}"/>
              </a:ext>
            </a:extLst>
          </p:cNvPr>
          <p:cNvSpPr txBox="1"/>
          <p:nvPr/>
        </p:nvSpPr>
        <p:spPr>
          <a:xfrm>
            <a:off x="6475444" y="4410170"/>
            <a:ext cx="5716556" cy="163121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i="0" dirty="0">
                <a:latin typeface="Cambria Math" panose="02040503050406030204" pitchFamily="18" charset="0"/>
                <a:ea typeface="Cambria Math" panose="02040503050406030204" pitchFamily="18" charset="0"/>
              </a:rPr>
              <a:t>CVBval – array storing non-zero values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CVBcol – array storing column indexes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CVBrowIdx – array storing row indexes</a:t>
            </a:r>
            <a:endParaRPr lang="en-US" sz="2000" b="1" dirty="0"/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6706-A320-DA4A-BED1-1DDD49D935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9440A34-0725-934C-A2D3-44C1CC01E5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.pptx" id="{413FE5A0-5971-492C-AADA-5C9E9F554605}" vid="{9B816485-25F1-4B6F-8965-48C882191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hpe-standard-16x9-white-template-1566963528844</Template>
  <TotalTime>2412</TotalTime>
  <Words>4087</Words>
  <Application>Microsoft Macintosh PowerPoint</Application>
  <PresentationFormat>Widescreen</PresentationFormat>
  <Paragraphs>465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MetricHPE Black</vt:lpstr>
      <vt:lpstr>MetricHPE Light</vt:lpstr>
      <vt:lpstr>MetricHPE Semibold</vt:lpstr>
      <vt:lpstr>HPE_Standard_Metric_16x9_080117</vt:lpstr>
      <vt:lpstr>Variable-sized blocks for locality-aware SPMV</vt:lpstr>
      <vt:lpstr>Sparse Matrix Vector Multiplication (SpMV) </vt:lpstr>
      <vt:lpstr>Problem statement </vt:lpstr>
      <vt:lpstr>Need for blocking – 1: Hardware prefetching</vt:lpstr>
      <vt:lpstr>Need for blocking – 2: Cache hierarchy</vt:lpstr>
      <vt:lpstr>Need for blocking</vt:lpstr>
      <vt:lpstr>column-wise variable sized blocking scheme</vt:lpstr>
      <vt:lpstr>variable-sized blocks using reuse index</vt:lpstr>
      <vt:lpstr>variable-sized blocks in CVB</vt:lpstr>
      <vt:lpstr>Analytical model for variable block sIZES</vt:lpstr>
      <vt:lpstr>test bed and test set</vt:lpstr>
      <vt:lpstr>Dataset identification</vt:lpstr>
      <vt:lpstr>Standard CSR vs. Non-blocking CVB </vt:lpstr>
      <vt:lpstr>VARIABLE_SIZED vs. non-blocking CVB</vt:lpstr>
      <vt:lpstr>variable-sized vs. constant-sized CVB</vt:lpstr>
      <vt:lpstr>Variable-sized vs. vendor tuned SpMV</vt:lpstr>
      <vt:lpstr>Performance tuning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Ravi, Naveen</dc:creator>
  <cp:lastModifiedBy>Ravi, Naveen</cp:lastModifiedBy>
  <cp:revision>463</cp:revision>
  <dcterms:created xsi:type="dcterms:W3CDTF">2021-01-18T23:52:44Z</dcterms:created>
  <dcterms:modified xsi:type="dcterms:W3CDTF">2021-02-08T18:53:48Z</dcterms:modified>
</cp:coreProperties>
</file>