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4" r:id="rId6"/>
    <p:sldId id="260" r:id="rId7"/>
    <p:sldId id="262" r:id="rId8"/>
    <p:sldId id="263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5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32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3" y="1594"/>
          <a:ext cx="1591" cy="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3" y="1594"/>
                        <a:ext cx="1591" cy="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21075" y="3"/>
            <a:ext cx="9675948" cy="652899"/>
          </a:xfrm>
          <a:prstGeom prst="rect">
            <a:avLst/>
          </a:prstGeom>
        </p:spPr>
        <p:txBody>
          <a:bodyPr vert="horz" lIns="182848" tIns="45712" rIns="182848" bIns="45712" anchor="ctr" anchorCtr="0"/>
          <a:lstStyle>
            <a:lvl1pPr>
              <a:buNone/>
              <a:defRPr sz="2667" b="0" cap="none" baseline="0"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pPr lvl="0"/>
            <a:r>
              <a:rPr lang="de-DE" noProof="0" dirty="0" smtClean="0"/>
              <a:t>Headline</a:t>
            </a:r>
            <a:endParaRPr lang="de-DE" noProof="0" dirty="0"/>
          </a:p>
        </p:txBody>
      </p:sp>
      <p:pic>
        <p:nvPicPr>
          <p:cNvPr id="3" name="Picture 22" descr="NTT_logo_RGB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0590" y="228148"/>
            <a:ext cx="1689101" cy="2476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72775" y="652899"/>
            <a:ext cx="1348365" cy="903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473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5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4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7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8523-4E7C-47C6-86E5-03B1DD3BA88A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0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46" y="-566883"/>
            <a:ext cx="12330529" cy="8220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8683" y="4101075"/>
            <a:ext cx="12385376" cy="17139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Wolfgang Unger </a:t>
            </a:r>
            <a:r>
              <a:rPr lang="en-GB" sz="2400" dirty="0" smtClean="0"/>
              <a:t>3.2019</a:t>
            </a:r>
            <a:endParaRPr lang="en-GB" sz="2400" dirty="0"/>
          </a:p>
        </p:txBody>
      </p:sp>
      <p:pic>
        <p:nvPicPr>
          <p:cNvPr id="6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13" y="688457"/>
            <a:ext cx="3155834" cy="2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1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RDS </a:t>
            </a:r>
            <a:r>
              <a:rPr lang="de-DE" dirty="0" smtClean="0">
                <a:solidFill>
                  <a:schemeClr val="accent1"/>
                </a:solidFill>
              </a:rPr>
              <a:t>: Connect </a:t>
            </a:r>
            <a:r>
              <a:rPr lang="de-DE" dirty="0" err="1" smtClean="0">
                <a:solidFill>
                  <a:schemeClr val="accent1"/>
                </a:solidFill>
              </a:rPr>
              <a:t>to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your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 fontScale="55000" lnSpcReduction="20000"/>
          </a:bodyPr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connect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a RDS </a:t>
            </a:r>
            <a:r>
              <a:rPr lang="de-DE" b="1" dirty="0" err="1"/>
              <a:t>database</a:t>
            </a:r>
            <a:r>
              <a:rPr lang="de-DE" b="1" dirty="0"/>
              <a:t> in a </a:t>
            </a:r>
            <a:r>
              <a:rPr lang="de-DE" b="1" dirty="0" err="1"/>
              <a:t>public</a:t>
            </a:r>
            <a:r>
              <a:rPr lang="de-DE" b="1" dirty="0"/>
              <a:t> </a:t>
            </a:r>
            <a:r>
              <a:rPr lang="de-DE" b="1" dirty="0" err="1"/>
              <a:t>subnet</a:t>
            </a:r>
            <a:r>
              <a:rPr lang="de-DE" b="1" dirty="0"/>
              <a:t>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, </a:t>
            </a:r>
            <a:r>
              <a:rPr lang="de-DE" dirty="0" err="1"/>
              <a:t>port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:</a:t>
            </a:r>
          </a:p>
          <a:p>
            <a:r>
              <a:rPr lang="de-DE" dirty="0"/>
              <a:t>ungerw-aws-training.ckz0x47ylciu.eu-west-2.rds.amazonaws.com</a:t>
            </a:r>
          </a:p>
          <a:p>
            <a:r>
              <a:rPr lang="de-DE" dirty="0"/>
              <a:t>3306</a:t>
            </a:r>
          </a:p>
          <a:p>
            <a:r>
              <a:rPr lang="de-DE" dirty="0" err="1"/>
              <a:t>bobafett</a:t>
            </a:r>
            <a:endParaRPr lang="de-DE" dirty="0"/>
          </a:p>
          <a:p>
            <a:r>
              <a:rPr lang="de-DE" dirty="0"/>
              <a:t>KillHan-9</a:t>
            </a:r>
          </a:p>
          <a:p>
            <a:endParaRPr lang="de-DE" dirty="0"/>
          </a:p>
          <a:p>
            <a:r>
              <a:rPr lang="de-DE" dirty="0"/>
              <a:t>MySQL :</a:t>
            </a:r>
          </a:p>
          <a:p>
            <a:r>
              <a:rPr lang="de-DE" dirty="0" err="1"/>
              <a:t>mysql</a:t>
            </a:r>
            <a:r>
              <a:rPr lang="de-DE" dirty="0"/>
              <a:t> -u </a:t>
            </a:r>
            <a:r>
              <a:rPr lang="de-DE" dirty="0" err="1"/>
              <a:t>bobafett</a:t>
            </a:r>
            <a:r>
              <a:rPr lang="de-DE" dirty="0"/>
              <a:t> -p -h ungerw-aws-training.ckz0x47ylciu.eu-west-2.rds.amazonaws.com</a:t>
            </a:r>
          </a:p>
          <a:p>
            <a:endParaRPr lang="de-DE" dirty="0"/>
          </a:p>
          <a:p>
            <a:r>
              <a:rPr lang="de-DE" b="1" dirty="0"/>
              <a:t>Troubleshooting :</a:t>
            </a:r>
          </a:p>
          <a:p>
            <a:r>
              <a:rPr lang="de-DE" dirty="0"/>
              <a:t>RDS Security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)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?</a:t>
            </a:r>
          </a:p>
          <a:p>
            <a:r>
              <a:rPr lang="de-DE" dirty="0"/>
              <a:t>NTT/BMW/Network: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?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NTT </a:t>
            </a:r>
            <a:r>
              <a:rPr lang="de-DE" dirty="0" err="1"/>
              <a:t>net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opened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Helpdesk Ticket</a:t>
            </a:r>
          </a:p>
          <a:p>
            <a:r>
              <a:rPr lang="de-DE" dirty="0"/>
              <a:t>DNS: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resolving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hostname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recordset</a:t>
            </a:r>
            <a:r>
              <a:rPr lang="de-DE" dirty="0"/>
              <a:t> (CNAME)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(</a:t>
            </a:r>
            <a:r>
              <a:rPr lang="de-DE" dirty="0" err="1"/>
              <a:t>sub</a:t>
            </a:r>
            <a:r>
              <a:rPr lang="de-DE" dirty="0"/>
              <a:t>)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1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RDS </a:t>
            </a:r>
            <a:r>
              <a:rPr lang="de-DE" dirty="0" smtClean="0">
                <a:solidFill>
                  <a:schemeClr val="accent1"/>
                </a:solidFill>
              </a:rPr>
              <a:t>: Connect </a:t>
            </a:r>
            <a:r>
              <a:rPr lang="de-DE" dirty="0" err="1" smtClean="0">
                <a:solidFill>
                  <a:schemeClr val="accent1"/>
                </a:solidFill>
              </a:rPr>
              <a:t>to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your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7896" y="1429407"/>
            <a:ext cx="10515600" cy="4810618"/>
          </a:xfrm>
        </p:spPr>
        <p:txBody>
          <a:bodyPr>
            <a:normAutofit fontScale="55000" lnSpcReduction="20000"/>
          </a:bodyPr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connect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a RDS </a:t>
            </a:r>
            <a:r>
              <a:rPr lang="de-DE" b="1" dirty="0" err="1"/>
              <a:t>database</a:t>
            </a:r>
            <a:r>
              <a:rPr lang="de-DE" b="1" dirty="0"/>
              <a:t> in a private </a:t>
            </a:r>
            <a:r>
              <a:rPr lang="de-DE" b="1" dirty="0" err="1"/>
              <a:t>subnet</a:t>
            </a:r>
            <a:r>
              <a:rPr lang="de-DE" b="1" dirty="0"/>
              <a:t>:</a:t>
            </a:r>
          </a:p>
          <a:p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can</a:t>
            </a:r>
            <a:r>
              <a:rPr lang="de-DE" b="1" dirty="0">
                <a:solidFill>
                  <a:srgbClr val="FF0000"/>
                </a:solidFill>
              </a:rPr>
              <a:t> not </a:t>
            </a:r>
            <a:r>
              <a:rPr lang="de-DE" b="1" dirty="0" err="1">
                <a:solidFill>
                  <a:srgbClr val="FF0000"/>
                </a:solidFill>
              </a:rPr>
              <a:t>connect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directly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from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client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machine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database</a:t>
            </a:r>
            <a:r>
              <a:rPr lang="de-DE" b="1" dirty="0">
                <a:solidFill>
                  <a:srgbClr val="FF0000"/>
                </a:solidFill>
              </a:rPr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EC2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 </a:t>
            </a:r>
            <a:r>
              <a:rPr lang="de-DE" dirty="0" err="1"/>
              <a:t>bastian</a:t>
            </a:r>
            <a:r>
              <a:rPr lang="de-DE" dirty="0"/>
              <a:t> host )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subnet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via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/</a:t>
            </a:r>
            <a:r>
              <a:rPr lang="de-DE" dirty="0" err="1"/>
              <a:t>bridge</a:t>
            </a:r>
            <a:r>
              <a:rPr lang="de-DE" dirty="0"/>
              <a:t> .</a:t>
            </a:r>
          </a:p>
          <a:p>
            <a:r>
              <a:rPr lang="de-DE" dirty="0" smtClean="0"/>
              <a:t>Command:</a:t>
            </a:r>
          </a:p>
          <a:p>
            <a:r>
              <a:rPr lang="de-DE" dirty="0" smtClean="0"/>
              <a:t> 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IP:</a:t>
            </a:r>
          </a:p>
          <a:p>
            <a:r>
              <a:rPr lang="de-DE" dirty="0" err="1"/>
              <a:t>For</a:t>
            </a:r>
            <a:r>
              <a:rPr lang="de-DE" dirty="0"/>
              <a:t> MySQL :</a:t>
            </a:r>
          </a:p>
          <a:p>
            <a:r>
              <a:rPr lang="de-DE" dirty="0" err="1"/>
              <a:t>mysql</a:t>
            </a:r>
            <a:r>
              <a:rPr lang="de-DE" dirty="0"/>
              <a:t> </a:t>
            </a:r>
            <a:r>
              <a:rPr lang="pt-BR" dirty="0"/>
              <a:t>-h 127.0.0.1 -P9000 -u bobafett –p (database = awstraining)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Troubleshooting :</a:t>
            </a:r>
          </a:p>
          <a:p>
            <a:r>
              <a:rPr lang="de-DE" dirty="0"/>
              <a:t>RDS &amp; EC2 Security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?</a:t>
            </a:r>
          </a:p>
          <a:p>
            <a:r>
              <a:rPr lang="de-DE" dirty="0"/>
              <a:t>NTT/BMW/Network: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?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NTT </a:t>
            </a:r>
            <a:r>
              <a:rPr lang="de-DE" dirty="0" err="1"/>
              <a:t>net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opened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Helpdesk Ticket</a:t>
            </a:r>
          </a:p>
          <a:p>
            <a:r>
              <a:rPr lang="de-DE" dirty="0"/>
              <a:t>Other: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( 3306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mysql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5432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postgres</a:t>
            </a:r>
            <a:r>
              <a:rPr lang="de-DE" dirty="0"/>
              <a:t>) ,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de-DE" dirty="0"/>
          </a:p>
          <a:p>
            <a:endParaRPr lang="de-D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43496" y="2336318"/>
            <a:ext cx="10435200" cy="76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ssh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-i 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path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keypair.pem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-NL 9000:RDS_ENDPOINT:3306 ec2-user@EC2_HOST –v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2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7896" y="3104390"/>
            <a:ext cx="1124640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 err="1">
                <a:latin typeface="Arial" panose="020B0604020202020204" pitchFamily="34" charset="0"/>
              </a:rPr>
              <a:t>ssh</a:t>
            </a:r>
            <a:r>
              <a:rPr lang="de-DE" altLang="de-DE" sz="1000" dirty="0">
                <a:latin typeface="Arial" panose="020B0604020202020204" pitchFamily="34" charset="0"/>
              </a:rPr>
              <a:t> -i "</a:t>
            </a:r>
            <a:r>
              <a:rPr lang="de-DE" altLang="de-DE" sz="1000" dirty="0" err="1">
                <a:latin typeface="Arial" panose="020B0604020202020204" pitchFamily="34" charset="0"/>
              </a:rPr>
              <a:t>ungerw-london.pem</a:t>
            </a:r>
            <a:r>
              <a:rPr lang="de-DE" altLang="de-DE" sz="1000" dirty="0">
                <a:latin typeface="Arial" panose="020B0604020202020204" pitchFamily="34" charset="0"/>
              </a:rPr>
              <a:t>" -NL </a:t>
            </a:r>
            <a:r>
              <a:rPr lang="de-DE" altLang="de-DE" sz="1000" dirty="0" smtClean="0">
                <a:latin typeface="Arial" panose="020B0604020202020204" pitchFamily="34" charset="0"/>
              </a:rPr>
              <a:t>9000:ungerw-aws-training.ckz0x47ylciu.eu-west-2.rds.amazonaws.com:3306 </a:t>
            </a:r>
            <a:r>
              <a:rPr lang="de-DE" altLang="de-DE" sz="1000" dirty="0">
                <a:latin typeface="Arial" panose="020B0604020202020204" pitchFamily="34" charset="0"/>
              </a:rPr>
              <a:t>ec2-user@ec2-35-178-148-152.eu-west-2.compute.amazonaws.com -v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smtClean="0"/>
              <a:t>AWS RDS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88486" y="28483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Amazon Relational Database Service (Amazon RDS) makes it easy to set up, operate, and scale a relational database in the cloud.</a:t>
            </a:r>
            <a:endParaRPr lang="de-DE" dirty="0"/>
          </a:p>
        </p:txBody>
      </p:sp>
      <p:pic>
        <p:nvPicPr>
          <p:cNvPr id="6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50063"/>
            <a:ext cx="1296144" cy="10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201492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Database Services on AWS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7503" y="870493"/>
            <a:ext cx="874643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RDS</a:t>
            </a:r>
            <a:endParaRPr lang="en-US" b="1" dirty="0" smtClean="0"/>
          </a:p>
          <a:p>
            <a:pPr algn="ctr"/>
            <a:r>
              <a:rPr lang="en-US" b="1" dirty="0" smtClean="0"/>
              <a:t>Relational database services</a:t>
            </a:r>
            <a:endParaRPr lang="en-US" b="1" dirty="0"/>
          </a:p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Dynamo</a:t>
            </a:r>
            <a:endParaRPr lang="en-US" b="1" dirty="0" smtClean="0">
              <a:solidFill>
                <a:schemeClr val="tx2"/>
              </a:solidFill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k</a:t>
            </a:r>
            <a:r>
              <a:rPr lang="en-US" b="1" dirty="0" smtClean="0">
                <a:solidFill>
                  <a:schemeClr val="tx2"/>
                </a:solidFill>
              </a:rPr>
              <a:t>ey-value &amp; document database</a:t>
            </a:r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ElastiCache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Managed, </a:t>
            </a:r>
            <a:r>
              <a:rPr lang="en-US" b="1" dirty="0" err="1">
                <a:solidFill>
                  <a:schemeClr val="tx2"/>
                </a:solidFill>
              </a:rPr>
              <a:t>Redis</a:t>
            </a:r>
            <a:r>
              <a:rPr lang="en-US" b="1" dirty="0">
                <a:solidFill>
                  <a:schemeClr val="tx2"/>
                </a:solidFill>
              </a:rPr>
              <a:t> or </a:t>
            </a:r>
            <a:r>
              <a:rPr lang="en-US" b="1" dirty="0" err="1">
                <a:solidFill>
                  <a:schemeClr val="tx2"/>
                </a:solidFill>
              </a:rPr>
              <a:t>Memcached</a:t>
            </a:r>
            <a:r>
              <a:rPr lang="en-US" b="1" dirty="0">
                <a:solidFill>
                  <a:schemeClr val="tx2"/>
                </a:solidFill>
              </a:rPr>
              <a:t>-compatible in-memory data store.</a:t>
            </a:r>
            <a:endParaRPr lang="en-US" b="1" dirty="0" smtClean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Redshift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 smtClean="0">
                <a:solidFill>
                  <a:schemeClr val="tx2"/>
                </a:solidFill>
              </a:rPr>
              <a:t>ata warehouse</a:t>
            </a:r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DocumentDB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MongoDB </a:t>
            </a:r>
            <a:r>
              <a:rPr lang="en-US" b="1" dirty="0" smtClean="0">
                <a:solidFill>
                  <a:schemeClr val="tx2"/>
                </a:solidFill>
              </a:rPr>
              <a:t>compatible document database</a:t>
            </a: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Neptune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g</a:t>
            </a:r>
            <a:r>
              <a:rPr lang="en-US" sz="2000" b="1" dirty="0" smtClean="0">
                <a:solidFill>
                  <a:schemeClr val="tx2"/>
                </a:solidFill>
              </a:rPr>
              <a:t>raph database</a:t>
            </a:r>
            <a:endParaRPr lang="en-US" sz="2000" b="1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52" y="958186"/>
            <a:ext cx="609600" cy="704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2" y="1765628"/>
            <a:ext cx="619125" cy="7048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62" y="2601806"/>
            <a:ext cx="666750" cy="7810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67" y="3490077"/>
            <a:ext cx="676539" cy="7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254339" y="2101408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RDS </a:t>
            </a:r>
            <a:r>
              <a:rPr lang="en-US" sz="2000" b="1" dirty="0" smtClean="0">
                <a:solidFill>
                  <a:schemeClr val="tx2"/>
                </a:solidFill>
              </a:rPr>
              <a:t> (&amp; Aurora)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Setup RDS </a:t>
            </a:r>
            <a:r>
              <a:rPr lang="en-US" sz="2000" b="1" dirty="0" smtClean="0">
                <a:solidFill>
                  <a:schemeClr val="tx2"/>
                </a:solidFill>
              </a:rPr>
              <a:t>database (public &amp; private)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Connect to databases</a:t>
            </a: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Setup RDS </a:t>
            </a:r>
            <a:r>
              <a:rPr lang="en-US" sz="2000" b="1" dirty="0" smtClean="0">
                <a:solidFill>
                  <a:schemeClr val="tx2"/>
                </a:solidFill>
              </a:rPr>
              <a:t>database with terraform</a:t>
            </a:r>
            <a:endParaRPr lang="en-US" sz="2000" b="1" dirty="0">
              <a:solidFill>
                <a:schemeClr val="tx2"/>
              </a:solidFill>
            </a:endParaRPr>
          </a:p>
          <a:p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51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20414"/>
            <a:ext cx="10515600" cy="777766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RDS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98180"/>
            <a:ext cx="10515600" cy="497878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 err="1"/>
              <a:t>Github</a:t>
            </a:r>
            <a:r>
              <a:rPr lang="en-US" sz="14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https://github.com/wolfgangunger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https://github.com/wolfgangunger/aws-basics/tree/master/RDS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AWS Documentation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https://aws.amazon.com/rds/?nc1=h_ls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Setup Scenarios: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https://docs.aws.amazon.com/AmazonRDS/latest/UserGuide/USER_VPC.Scenarios.html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Costs of a RDS database: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General calculator: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http://</a:t>
            </a:r>
            <a:r>
              <a:rPr lang="en-US" sz="1400" dirty="0" smtClean="0"/>
              <a:t>calculator.s3.amazonaws.com/index.html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RDS Calculator: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https://aws.amazon.com/rds/pricing/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Example PostgreSQL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https://aws.amazon.com/rds/postgresql/pricing</a:t>
            </a:r>
            <a:r>
              <a:rPr lang="en-US" sz="1400" dirty="0" smtClean="0"/>
              <a:t>/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Aurora Calculator: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https://aws.amazon.com/rds/aurora/pricing/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942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RDS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2090188" y="1690688"/>
            <a:ext cx="7603435" cy="5311086"/>
          </a:xfrm>
        </p:spPr>
        <p:txBody>
          <a:bodyPr/>
          <a:lstStyle/>
          <a:p>
            <a:r>
              <a:rPr lang="de-DE" sz="2400" dirty="0" err="1" smtClean="0"/>
              <a:t>Supported</a:t>
            </a:r>
            <a:r>
              <a:rPr lang="de-DE" sz="2400" dirty="0" smtClean="0"/>
              <a:t> Databases: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dirty="0" smtClean="0">
                <a:solidFill>
                  <a:schemeClr val="tx2"/>
                </a:solidFill>
              </a:rPr>
              <a:t>RDS:	</a:t>
            </a:r>
            <a:r>
              <a:rPr lang="de-DE" sz="2000" dirty="0" smtClean="0"/>
              <a:t>				</a:t>
            </a:r>
            <a:r>
              <a:rPr lang="de-DE" sz="2000" dirty="0" smtClean="0">
                <a:solidFill>
                  <a:schemeClr val="tx2"/>
                </a:solidFill>
              </a:rPr>
              <a:t>Aurora:</a:t>
            </a:r>
          </a:p>
          <a:p>
            <a:r>
              <a:rPr lang="de-DE" sz="2000" dirty="0" err="1" smtClean="0"/>
              <a:t>PostgreSQL</a:t>
            </a:r>
            <a:r>
              <a:rPr lang="de-DE" sz="2000" dirty="0" smtClean="0"/>
              <a:t>				</a:t>
            </a:r>
            <a:r>
              <a:rPr lang="de-DE" sz="2000" dirty="0" err="1" smtClean="0"/>
              <a:t>PostgreSQL</a:t>
            </a:r>
            <a:endParaRPr lang="de-DE" sz="2000" dirty="0" smtClean="0"/>
          </a:p>
          <a:p>
            <a:r>
              <a:rPr lang="de-DE" sz="2000" dirty="0" smtClean="0"/>
              <a:t>MySQL			</a:t>
            </a:r>
            <a:r>
              <a:rPr lang="de-DE" sz="2000" smtClean="0"/>
              <a:t>	MySQL</a:t>
            </a:r>
            <a:endParaRPr lang="de-DE" sz="2000" dirty="0" smtClean="0"/>
          </a:p>
          <a:p>
            <a:r>
              <a:rPr lang="de-DE" sz="2000" dirty="0" err="1" smtClean="0"/>
              <a:t>MariaDB</a:t>
            </a:r>
            <a:endParaRPr lang="de-DE" sz="2000" dirty="0" smtClean="0"/>
          </a:p>
          <a:p>
            <a:r>
              <a:rPr lang="de-DE" sz="2000" dirty="0" smtClean="0"/>
              <a:t>Oracle</a:t>
            </a:r>
          </a:p>
          <a:p>
            <a:r>
              <a:rPr lang="de-DE" sz="2000" dirty="0" smtClean="0"/>
              <a:t>MS </a:t>
            </a:r>
            <a:r>
              <a:rPr lang="de-DE" sz="2000" dirty="0" err="1" smtClean="0"/>
              <a:t>SQLServer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68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RDS Setup Scenarios</a:t>
            </a:r>
          </a:p>
        </p:txBody>
      </p:sp>
      <p:sp>
        <p:nvSpPr>
          <p:cNvPr id="5" name="Rechteck 4"/>
          <p:cNvSpPr/>
          <p:nvPr/>
        </p:nvSpPr>
        <p:spPr>
          <a:xfrm>
            <a:off x="2394749" y="12683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 DB Instance in a VPC Accessed by a Client Application Through the Internet (public Subnet</a:t>
            </a:r>
            <a:r>
              <a:rPr lang="en-US" b="1" dirty="0" smtClean="0"/>
              <a:t>)</a:t>
            </a:r>
          </a:p>
          <a:p>
            <a:endParaRPr lang="de-DE" dirty="0"/>
          </a:p>
          <a:p>
            <a:r>
              <a:rPr lang="en-US" dirty="0"/>
              <a:t>To access a DB instance in a VPC from a client application through the internet, you configure a VPC with a single public subnet, and an Internet gateway to enable communication over the Internet.</a:t>
            </a:r>
          </a:p>
          <a:p>
            <a:r>
              <a:rPr lang="en-US" dirty="0"/>
              <a:t>The following diagram shows this scenario.</a:t>
            </a:r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05" y="3711157"/>
            <a:ext cx="613333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RDS Setup Scenarios</a:t>
            </a:r>
          </a:p>
        </p:txBody>
      </p:sp>
      <p:sp>
        <p:nvSpPr>
          <p:cNvPr id="5" name="Rechteck 4"/>
          <p:cNvSpPr/>
          <p:nvPr/>
        </p:nvSpPr>
        <p:spPr>
          <a:xfrm>
            <a:off x="2213510" y="133481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 DB Instance in a VPC Accessed by a Client Application Through the Internet (private Subnet</a:t>
            </a:r>
            <a:r>
              <a:rPr lang="en-US" b="1" dirty="0" smtClean="0"/>
              <a:t>)</a:t>
            </a:r>
          </a:p>
          <a:p>
            <a:endParaRPr lang="de-DE" dirty="0"/>
          </a:p>
          <a:p>
            <a:r>
              <a:rPr lang="en-US" dirty="0"/>
              <a:t>You have web servers on a public subnet that you can connect and your RDS instance is hosted on a private subnet. This way, your database instance is not publicly accessible through the internet and you can’t connect your local client with it.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3180874"/>
            <a:ext cx="5715000" cy="36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129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RDS – Setup a DB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384738" y="1376855"/>
            <a:ext cx="8358352" cy="539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Launching</a:t>
            </a:r>
            <a:r>
              <a:rPr lang="de-DE" sz="1400" b="1" dirty="0"/>
              <a:t> a RDS Database</a:t>
            </a:r>
          </a:p>
          <a:p>
            <a:endParaRPr lang="de-DE" sz="1400" dirty="0"/>
          </a:p>
          <a:p>
            <a:r>
              <a:rPr lang="de-DE" sz="1600" dirty="0"/>
              <a:t>Select Database</a:t>
            </a:r>
          </a:p>
          <a:p>
            <a:r>
              <a:rPr lang="de-DE" sz="1600" dirty="0"/>
              <a:t>Select Stage ( </a:t>
            </a:r>
            <a:r>
              <a:rPr lang="de-DE" sz="1600" dirty="0" err="1"/>
              <a:t>Prod</a:t>
            </a:r>
            <a:r>
              <a:rPr lang="de-DE" sz="1600" dirty="0"/>
              <a:t>/</a:t>
            </a:r>
            <a:r>
              <a:rPr lang="de-DE" sz="1600" dirty="0" err="1"/>
              <a:t>Dev</a:t>
            </a:r>
            <a:r>
              <a:rPr lang="de-DE" sz="1600" dirty="0"/>
              <a:t>)</a:t>
            </a:r>
          </a:p>
          <a:p>
            <a:r>
              <a:rPr lang="de-DE" sz="1600" dirty="0"/>
              <a:t>Select </a:t>
            </a:r>
            <a:r>
              <a:rPr lang="de-DE" sz="1600" dirty="0" err="1"/>
              <a:t>engine</a:t>
            </a:r>
            <a:r>
              <a:rPr lang="de-DE" sz="1600" dirty="0"/>
              <a:t> (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r>
              <a:rPr lang="de-DE" sz="1600" dirty="0"/>
              <a:t> MySQL 8.0.13)</a:t>
            </a:r>
          </a:p>
          <a:p>
            <a:r>
              <a:rPr lang="de-DE" sz="1600" dirty="0"/>
              <a:t>Select DB </a:t>
            </a:r>
            <a:r>
              <a:rPr lang="de-DE" sz="1600" dirty="0" err="1"/>
              <a:t>instance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*</a:t>
            </a:r>
          </a:p>
          <a:p>
            <a:r>
              <a:rPr lang="de-DE" sz="1600" dirty="0"/>
              <a:t>Select Multi-AZ ( </a:t>
            </a:r>
            <a:r>
              <a:rPr lang="de-DE" sz="1600" dirty="0" err="1"/>
              <a:t>replica</a:t>
            </a:r>
            <a:r>
              <a:rPr lang="de-DE" sz="1600" dirty="0"/>
              <a:t> in different </a:t>
            </a:r>
            <a:r>
              <a:rPr lang="de-DE" sz="1600" dirty="0" err="1"/>
              <a:t>zone</a:t>
            </a:r>
            <a:r>
              <a:rPr lang="de-DE" sz="1600" dirty="0"/>
              <a:t>)</a:t>
            </a:r>
          </a:p>
          <a:p>
            <a:r>
              <a:rPr lang="de-DE" sz="1600" dirty="0"/>
              <a:t>Select Storage ( Type &amp; </a:t>
            </a:r>
            <a:r>
              <a:rPr lang="de-DE" sz="1600" dirty="0" err="1"/>
              <a:t>size</a:t>
            </a:r>
            <a:r>
              <a:rPr lang="de-DE" sz="1600" dirty="0"/>
              <a:t>)</a:t>
            </a:r>
          </a:p>
          <a:p>
            <a:r>
              <a:rPr lang="de-DE" sz="1600" dirty="0"/>
              <a:t>See </a:t>
            </a:r>
            <a:r>
              <a:rPr lang="de-DE" sz="1600" dirty="0" err="1"/>
              <a:t>estimated</a:t>
            </a:r>
            <a:r>
              <a:rPr lang="de-DE" sz="1600" dirty="0"/>
              <a:t> </a:t>
            </a:r>
            <a:r>
              <a:rPr lang="de-DE" sz="1600" dirty="0" err="1"/>
              <a:t>costs</a:t>
            </a:r>
            <a:endParaRPr lang="de-DE" sz="1600" dirty="0"/>
          </a:p>
          <a:p>
            <a:r>
              <a:rPr lang="de-DE" sz="1600" dirty="0"/>
              <a:t>Select </a:t>
            </a:r>
            <a:r>
              <a:rPr lang="de-DE" sz="1600" dirty="0" err="1"/>
              <a:t>db</a:t>
            </a:r>
            <a:r>
              <a:rPr lang="de-DE" sz="1600" dirty="0"/>
              <a:t> </a:t>
            </a:r>
            <a:r>
              <a:rPr lang="de-DE" sz="1600" dirty="0" err="1"/>
              <a:t>identifier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admin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endParaRPr lang="de-DE" sz="1600" dirty="0"/>
          </a:p>
          <a:p>
            <a:r>
              <a:rPr lang="de-DE" sz="1600" dirty="0"/>
              <a:t>Select VPC &amp; </a:t>
            </a:r>
            <a:r>
              <a:rPr lang="de-DE" sz="1600" dirty="0" err="1"/>
              <a:t>Subnet</a:t>
            </a:r>
            <a:r>
              <a:rPr lang="de-DE" sz="1600" dirty="0"/>
              <a:t>, </a:t>
            </a:r>
            <a:r>
              <a:rPr lang="de-DE" sz="1600" dirty="0" err="1"/>
              <a:t>SecurityGroup</a:t>
            </a:r>
            <a:endParaRPr lang="de-DE" sz="1600" dirty="0"/>
          </a:p>
          <a:p>
            <a:r>
              <a:rPr lang="de-DE" sz="1600" dirty="0"/>
              <a:t>Select </a:t>
            </a:r>
            <a:r>
              <a:rPr lang="de-DE" sz="1600" dirty="0" err="1"/>
              <a:t>database</a:t>
            </a:r>
            <a:r>
              <a:rPr lang="de-DE" sz="1600" dirty="0"/>
              <a:t> </a:t>
            </a:r>
            <a:r>
              <a:rPr lang="de-DE" sz="1600" dirty="0" err="1"/>
              <a:t>options</a:t>
            </a:r>
            <a:r>
              <a:rPr lang="de-DE" sz="1600" dirty="0"/>
              <a:t>, </a:t>
            </a:r>
            <a:r>
              <a:rPr lang="de-DE" sz="1600" dirty="0" err="1"/>
              <a:t>encryption</a:t>
            </a:r>
            <a:r>
              <a:rPr lang="de-DE" sz="1600" dirty="0"/>
              <a:t>, </a:t>
            </a:r>
            <a:r>
              <a:rPr lang="de-DE" sz="1600" dirty="0" err="1"/>
              <a:t>backup</a:t>
            </a:r>
            <a:r>
              <a:rPr lang="de-DE" sz="1600" dirty="0"/>
              <a:t> &amp; </a:t>
            </a:r>
            <a:r>
              <a:rPr lang="de-DE" sz="1600" dirty="0" err="1"/>
              <a:t>monitoring</a:t>
            </a:r>
            <a:r>
              <a:rPr lang="de-DE" sz="1600" dirty="0"/>
              <a:t> </a:t>
            </a:r>
          </a:p>
          <a:p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r>
              <a:rPr lang="de-DE" sz="1400" dirty="0"/>
              <a:t>* https://docs.aws.amazon.com/AmazonRDS/latest/UserGuide/Concepts.DBInstanceClass.html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500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Breitbild</PresentationFormat>
  <Paragraphs>119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Dotum</vt:lpstr>
      <vt:lpstr>Menlo</vt:lpstr>
      <vt:lpstr>Office</vt:lpstr>
      <vt:lpstr>think-cell Slide</vt:lpstr>
      <vt:lpstr>PowerPoint-Präsentation</vt:lpstr>
      <vt:lpstr>PowerPoint-Präsentation</vt:lpstr>
      <vt:lpstr>Database Services on AWS</vt:lpstr>
      <vt:lpstr>Content</vt:lpstr>
      <vt:lpstr>RDS</vt:lpstr>
      <vt:lpstr>RDS</vt:lpstr>
      <vt:lpstr>RDS Setup Scenarios</vt:lpstr>
      <vt:lpstr>RDS Setup Scenarios</vt:lpstr>
      <vt:lpstr>RDS – Setup a DB </vt:lpstr>
      <vt:lpstr>RDS : Connect to your database</vt:lpstr>
      <vt:lpstr>RDS : Connect to your database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Unger Wolfgang</dc:creator>
  <cp:lastModifiedBy>Unger Wolfgang</cp:lastModifiedBy>
  <cp:revision>13</cp:revision>
  <dcterms:created xsi:type="dcterms:W3CDTF">2018-07-07T16:44:40Z</dcterms:created>
  <dcterms:modified xsi:type="dcterms:W3CDTF">2019-03-25T19:28:53Z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3ABAAD5D6135B285A83AA33B55DEC931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UNGERW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