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>
      <p:cViewPr varScale="1">
        <p:scale>
          <a:sx n="62" d="100"/>
          <a:sy n="62" d="100"/>
        </p:scale>
        <p:origin x="47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CBEDB-FD4D-3BFD-C67E-3A4F6022DF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AFDB18-896B-E87E-D8BE-583D989977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7D9756-5F54-6864-21C2-66B0B890B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19F1F-EEC5-40F7-A440-00083D7006CE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B40C00-87D8-64C2-4DF2-77AD8CFCA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EB9F0D-80E0-0645-31AB-DF5C739C4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6DDD6-E809-4865-8E0A-1C8EC00B5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161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31868-DF18-ECAF-38F5-734E44A13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56A70B-35AB-E9C2-45A8-45CF8AAE29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045E4B-37E2-8CC5-62F6-094534A25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19F1F-EEC5-40F7-A440-00083D7006CE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FDA8BB-AD54-5F2D-2FBA-2E433CC28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FC4DE4-C113-83D4-B304-F374DE2C7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6DDD6-E809-4865-8E0A-1C8EC00B5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949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721237-3696-4FE0-E250-D944D6261E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7527E4-1D53-FFDD-B4B6-3697E22718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9B57E8-146F-A690-264F-FD28B7053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19F1F-EEC5-40F7-A440-00083D7006CE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72543B-D506-4B4A-EE46-737B30AC6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E180C4-75C3-42F8-65F7-9DAB86CE5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6DDD6-E809-4865-8E0A-1C8EC00B5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391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2AF4D-7DA4-584C-5D14-4D9C37DBE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37C2B-7C9D-2D6C-B92B-F82C9A398C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8CEA07-EBCC-41D6-61F0-23908F400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19F1F-EEC5-40F7-A440-00083D7006CE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B7114F-CEAC-6DFD-5B27-D2FCDE97D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70EE9F-CE65-BEAB-646C-B59973694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6DDD6-E809-4865-8E0A-1C8EC00B5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506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D0C63-6CFC-EDAB-C807-42C1FA11A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2EF797-22CA-B51C-EA2A-96D1DB7189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69BE3D-06D2-82CC-4659-7A1C96BDE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19F1F-EEC5-40F7-A440-00083D7006CE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03D78-8549-85C5-F55A-2C62D6C13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7C54F9-3BE5-BB8A-D180-D9AC3EA2C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6DDD6-E809-4865-8E0A-1C8EC00B5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212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B4D65-A4AB-2C7A-EAB9-F53EAABC8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B718E-DD82-7D8E-06E5-02E0875F0F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810CA2-4527-6A9D-E29A-ACFD205A13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C6F68-A572-F590-B756-3234CE65D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19F1F-EEC5-40F7-A440-00083D7006CE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D32312-0603-C7A1-35E7-4C0BAA87B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A7F528-B442-030C-8162-6BFF78BE2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6DDD6-E809-4865-8E0A-1C8EC00B5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287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5B99E-FCF5-D2E2-92B0-A43647078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E489B4-210E-A1C4-587E-1FEA0AC810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A5625F-DAA8-2EF0-3F81-0370BE3B6F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69D355-8DFA-58BB-8C2F-4016B104E3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E5D2C2-2D2F-31F2-0AB1-609C3D091C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4DBFCD-2F9B-C347-DD9D-41BFB00FE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19F1F-EEC5-40F7-A440-00083D7006CE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7FA9D1-7ADB-903D-0FDE-26FA73147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A223A8-ED4A-01F1-F9E8-951F8D67B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6DDD6-E809-4865-8E0A-1C8EC00B5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182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EE672-8284-6659-91B5-C463C2782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FEC8BB-4CDE-9639-D2B6-3CDFC241E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19F1F-EEC5-40F7-A440-00083D7006CE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C4F78F-0003-7A32-5B8C-E69B213C5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8099E4-9819-6CD1-5813-1B87C5FB2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6DDD6-E809-4865-8E0A-1C8EC00B5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615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7386C-65CD-9B1C-0488-07823AAD7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19F1F-EEC5-40F7-A440-00083D7006CE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9B462D-5A1F-F578-AC9A-67A8B1007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57EE44-66D9-DD4D-FF3F-C98CF852A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6DDD6-E809-4865-8E0A-1C8EC00B5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142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7C153-E5E7-6157-C476-0B68AF6AF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1DE6FF-9FF4-8EC0-1165-D32C5534B6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9F5554-F4C5-6CB4-CED9-46A12B410E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EB21CE-96FE-9C7B-433C-CF46BFF21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19F1F-EEC5-40F7-A440-00083D7006CE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3E3C13-AFA7-DF35-8701-A3E116B0D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CE4A7B-7022-2518-AE27-648153DFE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6DDD6-E809-4865-8E0A-1C8EC00B5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3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E3B93-5BFB-3E52-096C-AF72071AA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376F6E-9B5C-5179-EFAB-879B37A0FA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17D7CF-6C00-976C-CF9E-33882FB683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09334D-0446-B225-F35F-7BEE9FA6E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19F1F-EEC5-40F7-A440-00083D7006CE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4F0E48-9C11-DB7F-4F13-12F3E0D6C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424107-CE26-9262-8FB4-1F298C3D0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6DDD6-E809-4865-8E0A-1C8EC00B5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887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01B883-A1DA-3DC7-C5A8-BFBF2E215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BAED51-38FF-98E3-2C81-4C49DB6486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86AD60-D5E1-B5E6-4019-23ACC4E124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B19F1F-EEC5-40F7-A440-00083D7006CE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9D688F-4374-FD69-4337-6C9067D593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821188-58ED-1BAB-7ADF-242E9AC326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36DDD6-E809-4865-8E0A-1C8EC00B5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106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DC0D2-9C5F-9DFC-657F-C63BA56198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FC8D66-DE39-A979-C2DB-BA42E9FE74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376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33915-707C-735F-735C-0C7E9EE63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 in 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A092F-EED4-D89D-A29E-4B58ADC749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Real-World Examples from the Travel Domain</a:t>
            </a:r>
          </a:p>
          <a:p>
            <a:pPr marL="0" indent="0">
              <a:buNone/>
            </a:pPr>
            <a:r>
              <a:rPr lang="en-US" b="1" dirty="0"/>
              <a:t>What is Feature Engineering?</a:t>
            </a:r>
            <a:endParaRPr lang="en-US" dirty="0"/>
          </a:p>
          <a:p>
            <a:r>
              <a:rPr lang="en-US" dirty="0"/>
              <a:t>Process of transforming raw data into features that help machine learning models learn better.</a:t>
            </a:r>
          </a:p>
          <a:p>
            <a:r>
              <a:rPr lang="en-US" dirty="0"/>
              <a:t>Involves creating, modifying, selecting, encoding, and scaling features.</a:t>
            </a:r>
          </a:p>
          <a:p>
            <a:pPr marL="0" indent="0">
              <a:buNone/>
            </a:pPr>
            <a:r>
              <a:rPr lang="en-US" b="1" dirty="0"/>
              <a:t>Why is it Important?</a:t>
            </a:r>
            <a:endParaRPr lang="en-US" dirty="0"/>
          </a:p>
          <a:p>
            <a:r>
              <a:rPr lang="en-US" dirty="0"/>
              <a:t>Enhances model performance and accuracy</a:t>
            </a:r>
          </a:p>
          <a:p>
            <a:r>
              <a:rPr lang="en-US" dirty="0"/>
              <a:t>Uncovers hidden patterns using domain knowledge</a:t>
            </a:r>
          </a:p>
          <a:p>
            <a:r>
              <a:rPr lang="en-US" dirty="0"/>
              <a:t>Reduces noise and simplifies learning</a:t>
            </a:r>
          </a:p>
          <a:p>
            <a:r>
              <a:rPr lang="en-US" b="1" dirty="0"/>
              <a:t>Travel Analogy:</a:t>
            </a:r>
            <a:r>
              <a:rPr lang="en-US" dirty="0"/>
              <a:t> Like preparing a suitcase—organizing and packing the right things leads to a better trip, just as creating the right features leads to a better model.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329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86D1F-D38D-BA16-4B04-F0D72E3CD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Travel Domain Example &amp; Feature Types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C1DF56-39F4-CF7C-17FB-F344A2EFB4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Predicting Airline Passenger Satisfaction</a:t>
            </a:r>
          </a:p>
          <a:p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74A280B-E639-DFD0-CEBA-3DFA5E3B69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5398129"/>
              </p:ext>
            </p:extLst>
          </p:nvPr>
        </p:nvGraphicFramePr>
        <p:xfrm>
          <a:off x="838200" y="2331720"/>
          <a:ext cx="10515600" cy="2194560"/>
        </p:xfrm>
        <a:graphic>
          <a:graphicData uri="http://schemas.openxmlformats.org/drawingml/2006/table">
            <a:tbl>
              <a:tblPr/>
              <a:tblGrid>
                <a:gridCol w="3505200">
                  <a:extLst>
                    <a:ext uri="{9D8B030D-6E8A-4147-A177-3AD203B41FA5}">
                      <a16:colId xmlns:a16="http://schemas.microsoft.com/office/drawing/2014/main" val="585864054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63517328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6120118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/>
                        <a:t>Raw Feature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Engineered Feature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794512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Age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Is_Senior</a:t>
                      </a:r>
                      <a:r>
                        <a:rPr lang="en-US" dirty="0"/>
                        <a:t> (Age &gt; 60)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Classifies senior travelers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525327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Ratings (Wi-Fi, Food, etc.)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Service_Avg_Score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Combines multiple service scores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039436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Arrival/Dep Delay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Delay_Status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Flags whether flight was delayed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451948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Class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Class_Encoded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Converts text to numbers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610406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Flight Date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Day_of_Week, Is_Weekend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Extracts new insights from dates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10546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1469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806A0-DA84-C142-E3BD-59DB575F4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Key Feature Engineering Techniques</a:t>
            </a:r>
            <a:br>
              <a:rPr lang="en-US" dirty="0"/>
            </a:br>
            <a:endParaRPr lang="en-US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29981A42-3332-91F0-D3BC-FEEFB294534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199" y="1800692"/>
            <a:ext cx="10604157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Feature Creation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	Use logic to build new features: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	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Delay_Status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Is_Senior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Service_Avg_Score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Encoding Categorical Data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	Label Encoding: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Economy = 0, Business = 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	One-Hot Encoding: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Business_Travel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= 1/0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Transformation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	Scaling: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Normalize Flight Distance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	Binning: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Age → Youth, Adult, Senior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Datetime Features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	From Flight Date →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Day_of_Week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Is_Weekend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Handling Missing Values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	Fill gaps using Mean, Median, or Predictive Imputation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Tip: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Every feature should improve learning—test, tune, and apply domain logic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714351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299</Words>
  <Application>Microsoft Office PowerPoint</Application>
  <PresentationFormat>Widescreen</PresentationFormat>
  <Paragraphs>41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Feature Engineering in Machine Learning</vt:lpstr>
      <vt:lpstr>Travel Domain Example &amp; Feature Types </vt:lpstr>
      <vt:lpstr>Key Feature Engineering Techniques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Naveen Medarametla</dc:creator>
  <cp:lastModifiedBy>Naveen Medarametla</cp:lastModifiedBy>
  <cp:revision>1</cp:revision>
  <dcterms:created xsi:type="dcterms:W3CDTF">2025-07-03T12:56:19Z</dcterms:created>
  <dcterms:modified xsi:type="dcterms:W3CDTF">2025-07-03T12:56:28Z</dcterms:modified>
</cp:coreProperties>
</file>