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72" r:id="rId2"/>
    <p:sldId id="257" r:id="rId3"/>
    <p:sldId id="258" r:id="rId4"/>
    <p:sldId id="259" r:id="rId5"/>
    <p:sldId id="271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6F28B-2898-4076-9039-4A9D68B5DF2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230AE-E8D0-45C4-94C9-04A2E8B52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0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230AE-E8D0-45C4-94C9-04A2E8B529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7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4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5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519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9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62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6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46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5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1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2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7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5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3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5229-text-photography-question-interrogation-communication-stoc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libretexts.org/Textbook_Maps/General_Statistics/Shafer_and_Zhang's_Introductory_Statistics/05:_Continuous_Random_Variables/5.2_The_Standard_Normal_Distribu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erspayteachers.com/Product/Graphing-Linear-Equations-in-Standard-form-using-x-and-y-intercepts-971941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708F-ED4D-0842-D1A1-B21651001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342" y="569423"/>
            <a:ext cx="7872153" cy="3877886"/>
          </a:xfrm>
        </p:spPr>
        <p:txBody>
          <a:bodyPr>
            <a:normAutofit/>
          </a:bodyPr>
          <a:lstStyle/>
          <a:p>
            <a:r>
              <a:rPr lang="en-US" sz="4000" dirty="0"/>
              <a:t>OPTIMIZING TRANSPORTATION BUSINESS DECISIONS </a:t>
            </a:r>
            <a:br>
              <a:rPr lang="en-US" sz="4000" dirty="0"/>
            </a:br>
            <a:br>
              <a:rPr lang="en-US" sz="4000" dirty="0"/>
            </a:br>
            <a:r>
              <a:rPr lang="en-US" sz="2700" dirty="0"/>
              <a:t>USING SIMPLE MATH&amp;STATS FOR SMARTER LOGISTICS(UBER, LYFT AND DELIVERY FLEETS)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B1A30-9066-1CE3-B960-3768C0827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1774" y="5151543"/>
            <a:ext cx="6600451" cy="1126283"/>
          </a:xfrm>
        </p:spPr>
        <p:txBody>
          <a:bodyPr/>
          <a:lstStyle/>
          <a:p>
            <a:r>
              <a:rPr lang="en-US" dirty="0"/>
              <a:t>PRESENTATION BY </a:t>
            </a:r>
          </a:p>
          <a:p>
            <a:r>
              <a:rPr lang="en-US" dirty="0"/>
              <a:t>NAVEEN</a:t>
            </a:r>
          </a:p>
        </p:txBody>
      </p:sp>
    </p:spTree>
    <p:extLst>
      <p:ext uri="{BB962C8B-B14F-4D97-AF65-F5344CB8AC3E}">
        <p14:creationId xmlns:p14="http://schemas.microsoft.com/office/powerpoint/2010/main" val="426055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Vector</a:t>
            </a:r>
            <a:r>
              <a:rPr lang="en-US" dirty="0"/>
              <a:t>s </a:t>
            </a:r>
            <a:r>
              <a:rPr dirty="0"/>
              <a:t>in Fleet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236" y="1978429"/>
            <a:ext cx="7356763" cy="4729942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lang="en-US" dirty="0"/>
              <a:t>Vector = [miles, fuel, time, passengers]</a:t>
            </a:r>
          </a:p>
          <a:p>
            <a:r>
              <a:rPr lang="en-US" dirty="0"/>
              <a:t>Compare &amp; optimize ride patterns</a:t>
            </a:r>
          </a:p>
          <a:p>
            <a:r>
              <a:rPr lang="en-US" b="1" dirty="0"/>
              <a:t>Vector A:</a:t>
            </a:r>
          </a:p>
          <a:p>
            <a:r>
              <a:rPr lang="en-US" dirty="0"/>
              <a:t>📍 </a:t>
            </a:r>
            <a:r>
              <a:rPr lang="en-US" b="1" dirty="0"/>
              <a:t>Miles</a:t>
            </a:r>
            <a:r>
              <a:rPr lang="en-US" dirty="0"/>
              <a:t>: 8</a:t>
            </a:r>
          </a:p>
          <a:p>
            <a:r>
              <a:rPr lang="en-US" dirty="0"/>
              <a:t>⛽ </a:t>
            </a:r>
            <a:r>
              <a:rPr lang="en-US" b="1" dirty="0"/>
              <a:t>Fuel</a:t>
            </a:r>
            <a:r>
              <a:rPr lang="en-US" dirty="0"/>
              <a:t>: 1.5 gallons</a:t>
            </a:r>
          </a:p>
          <a:p>
            <a:r>
              <a:rPr lang="en-US" dirty="0"/>
              <a:t>⏱️ </a:t>
            </a:r>
            <a:r>
              <a:rPr lang="en-US" b="1" dirty="0"/>
              <a:t>Time</a:t>
            </a:r>
            <a:r>
              <a:rPr lang="en-US" dirty="0"/>
              <a:t>: 25 mins</a:t>
            </a:r>
          </a:p>
          <a:p>
            <a:r>
              <a:rPr lang="en-US" dirty="0"/>
              <a:t>👤 </a:t>
            </a:r>
            <a:r>
              <a:rPr lang="en-US" b="1" dirty="0"/>
              <a:t>Passengers</a:t>
            </a:r>
            <a:r>
              <a:rPr lang="en-US" dirty="0"/>
              <a:t>: 1</a:t>
            </a:r>
          </a:p>
          <a:p>
            <a:r>
              <a:rPr lang="en-US" b="1" dirty="0"/>
              <a:t>Vector B (More Efficient):</a:t>
            </a:r>
          </a:p>
          <a:p>
            <a:r>
              <a:rPr lang="en-US" dirty="0"/>
              <a:t>📍 </a:t>
            </a:r>
            <a:r>
              <a:rPr lang="en-US" b="1" dirty="0"/>
              <a:t>Miles</a:t>
            </a:r>
            <a:r>
              <a:rPr lang="en-US" dirty="0"/>
              <a:t>: 10</a:t>
            </a:r>
          </a:p>
          <a:p>
            <a:r>
              <a:rPr lang="en-US" dirty="0"/>
              <a:t>⛽ </a:t>
            </a:r>
            <a:r>
              <a:rPr lang="en-US" b="1" dirty="0"/>
              <a:t>Fuel</a:t>
            </a:r>
            <a:r>
              <a:rPr lang="en-US" dirty="0"/>
              <a:t>: 1.8 gallons</a:t>
            </a:r>
          </a:p>
          <a:p>
            <a:r>
              <a:rPr lang="en-US" dirty="0"/>
              <a:t>⏱️ </a:t>
            </a:r>
            <a:r>
              <a:rPr lang="en-US" b="1" dirty="0"/>
              <a:t>Time</a:t>
            </a:r>
            <a:r>
              <a:rPr lang="en-US" dirty="0"/>
              <a:t>: 22 mins</a:t>
            </a:r>
          </a:p>
          <a:p>
            <a:r>
              <a:rPr lang="en-US" dirty="0"/>
              <a:t>👥 </a:t>
            </a:r>
            <a:r>
              <a:rPr lang="en-US" b="1" dirty="0"/>
              <a:t>Passengers</a:t>
            </a:r>
            <a:r>
              <a:rPr lang="en-US" dirty="0"/>
              <a:t>: 2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More efficient (less time, more passengers)</a:t>
            </a:r>
            <a:endParaRPr lang="en-US" dirty="0"/>
          </a:p>
          <a:p>
            <a:endParaRPr lang="en-US" dirty="0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57F22DE6-A32C-A09F-E5C8-9E33ED8FBC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2188" y="3276600"/>
            <a:ext cx="121642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BFFCD4E6-3F71-052A-CDF9-F5B3F9603A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Linear Independence, Basis,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Remove duplicate driver routes</a:t>
            </a:r>
            <a:endParaRPr lang="en-US" dirty="0"/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Improves route planning</a:t>
            </a:r>
            <a:endParaRPr dirty="0"/>
          </a:p>
          <a:p>
            <a:r>
              <a:rPr dirty="0"/>
              <a:t>Rank = network efficiency</a:t>
            </a:r>
            <a:endParaRPr lang="en-US" dirty="0"/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Linear Independence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Each route is unique (not a combination of others)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Basis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Smallest set of unique routes that cover the whole system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Rank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Number of independent (efficient) routes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Social Networks &amp; Random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602" y="1975657"/>
            <a:ext cx="7276398" cy="5215983"/>
          </a:xfrm>
        </p:spPr>
        <p:txBody>
          <a:bodyPr/>
          <a:lstStyle/>
          <a:p>
            <a:endParaRPr dirty="0"/>
          </a:p>
          <a:p>
            <a:r>
              <a:rPr dirty="0"/>
              <a:t>City = graph (nodes = locations, edges = roads)</a:t>
            </a:r>
          </a:p>
          <a:p>
            <a:r>
              <a:rPr dirty="0"/>
              <a:t>Analyze path &amp; central areas</a:t>
            </a:r>
            <a:endParaRPr lang="en-US" dirty="0"/>
          </a:p>
          <a:p>
            <a:r>
              <a:rPr lang="en-US" dirty="0"/>
              <a:t>Assign the closest driver</a:t>
            </a:r>
          </a:p>
          <a:p>
            <a:r>
              <a:rPr lang="en-US" dirty="0"/>
              <a:t>Re-route around traffic</a:t>
            </a:r>
          </a:p>
          <a:p>
            <a:r>
              <a:rPr lang="en-US" dirty="0"/>
              <a:t>Avoid delays and missed pickups 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6146" name="Picture 2" descr="The Intentional Network Effects of Uber">
            <a:extLst>
              <a:ext uri="{FF2B5EF4-FFF2-40B4-BE49-F238E27FC236}">
                <a16:creationId xmlns:a16="http://schemas.microsoft.com/office/drawing/2014/main" id="{4EEE8A8D-1246-F53A-43BC-BC17013EEC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1" r="47681" b="-4765"/>
          <a:stretch>
            <a:fillRect/>
          </a:stretch>
        </p:blipFill>
        <p:spPr bwMode="auto">
          <a:xfrm>
            <a:off x="6192983" y="3429000"/>
            <a:ext cx="295101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Integrated 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Issue: Ride cancellations in Downtown</a:t>
            </a:r>
          </a:p>
          <a:p>
            <a:r>
              <a:rPr dirty="0"/>
              <a:t>Apply Probability, Matrices, Vectors, Graphs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0EA312-E8A5-9569-D71E-D53ABB54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06820"/>
              </p:ext>
            </p:extLst>
          </p:nvPr>
        </p:nvGraphicFramePr>
        <p:xfrm>
          <a:off x="1670858" y="3451860"/>
          <a:ext cx="6863542" cy="3065318"/>
        </p:xfrm>
        <a:graphic>
          <a:graphicData uri="http://schemas.openxmlformats.org/drawingml/2006/table">
            <a:tbl>
              <a:tblPr/>
              <a:tblGrid>
                <a:gridCol w="3516528">
                  <a:extLst>
                    <a:ext uri="{9D8B030D-6E8A-4147-A177-3AD203B41FA5}">
                      <a16:colId xmlns:a16="http://schemas.microsoft.com/office/drawing/2014/main" val="651445237"/>
                    </a:ext>
                  </a:extLst>
                </a:gridCol>
                <a:gridCol w="3347014">
                  <a:extLst>
                    <a:ext uri="{9D8B030D-6E8A-4147-A177-3AD203B41FA5}">
                      <a16:colId xmlns:a16="http://schemas.microsoft.com/office/drawing/2014/main" val="2447193309"/>
                    </a:ext>
                  </a:extLst>
                </a:gridCol>
              </a:tblGrid>
              <a:tr h="858289"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risk based on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113772"/>
                  </a:ext>
                </a:extLst>
              </a:tr>
              <a:tr h="858289">
                <a:tc>
                  <a:txBody>
                    <a:bodyPr/>
                    <a:lstStyle/>
                    <a:p>
                      <a:r>
                        <a:rPr lang="en-US" dirty="0"/>
                        <a:t>Matrices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Optimize travel time &amp; route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327077"/>
                  </a:ext>
                </a:extLst>
              </a:tr>
              <a:tr h="490451">
                <a:tc>
                  <a:txBody>
                    <a:bodyPr/>
                    <a:lstStyle/>
                    <a:p>
                      <a:r>
                        <a:rPr lang="en-US"/>
                        <a:t>Vectors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 right drivers to riders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094831"/>
                  </a:ext>
                </a:extLst>
              </a:tr>
              <a:tr h="858289">
                <a:tc>
                  <a:txBody>
                    <a:bodyPr/>
                    <a:lstStyle/>
                    <a:p>
                      <a:r>
                        <a:rPr lang="en-US"/>
                        <a:t>Graphs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&amp; improve route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902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466" y="1824268"/>
            <a:ext cx="6591985" cy="3777622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Math enables smarter business decisions</a:t>
            </a:r>
            <a:endParaRPr lang="en-US" dirty="0"/>
          </a:p>
          <a:p>
            <a:r>
              <a:rPr lang="en-US" altLang="en-US" dirty="0">
                <a:solidFill>
                  <a:schemeClr val="tx1"/>
                </a:solidFill>
              </a:rPr>
              <a:t>Turns trip data into clear insights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Predicts ride demand and delays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Optimizes pricing and planning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Data science improves logistics efficiency</a:t>
            </a:r>
            <a:endParaRPr lang="en-US" dirty="0"/>
          </a:p>
          <a:p>
            <a:r>
              <a:rPr lang="en-US" altLang="en-US" dirty="0">
                <a:solidFill>
                  <a:schemeClr val="tx1"/>
                </a:solidFill>
              </a:rPr>
              <a:t>Finds fastest, cheapest routes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Reduces fuel and wait time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Powers real-time ride decisions</a:t>
            </a:r>
          </a:p>
          <a:p>
            <a:endParaRPr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9023EFF-8EC3-22F0-F9EB-EEB8AE015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1778924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 algn="ctr">
              <a:buNone/>
            </a:pPr>
            <a:r>
              <a:rPr sz="6000" dirty="0"/>
              <a:t>Thank you! 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647FE-F6B2-E982-3BC3-5B33407C5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74363" y="508702"/>
            <a:ext cx="641920" cy="8761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Goal: Solve transport issues using math &amp; stats</a:t>
            </a:r>
          </a:p>
          <a:p>
            <a:r>
              <a:rPr dirty="0"/>
              <a:t>Topics: Probability, Random Variables, Matrices, Vectors, Graphs</a:t>
            </a:r>
          </a:p>
          <a:p>
            <a:r>
              <a:rPr dirty="0"/>
              <a:t>Case: Uber routing, Lyft delays, fleet optimization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Probability Basics in Transportation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845" y="1905000"/>
            <a:ext cx="7905402" cy="4778432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Random Experiment: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An action or process that leads to uncertain outcomes.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Example:</a:t>
            </a:r>
            <a:r>
              <a:rPr lang="en-US" altLang="en-US" dirty="0">
                <a:solidFill>
                  <a:schemeClr val="tx1"/>
                </a:solidFill>
              </a:rPr>
              <a:t> A customer books a ride through Uber or Lyft — the result (on-time, delayed, or canceled) is not known in advance.</a:t>
            </a:r>
          </a:p>
          <a:p>
            <a:r>
              <a:rPr dirty="0"/>
              <a:t>Outcomes: on-time, delayed, canceled</a:t>
            </a:r>
            <a:endParaRPr 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Sample Space (S): </a:t>
            </a:r>
            <a:r>
              <a:rPr lang="en-US" altLang="en-US" dirty="0">
                <a:solidFill>
                  <a:schemeClr val="tx1"/>
                </a:solidFill>
              </a:rPr>
              <a:t>All possible outcomes of the experiment.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1"/>
                </a:solidFill>
              </a:rPr>
              <a:t>S = {On-Time, Delayed, Canceled}</a:t>
            </a:r>
            <a:endParaRPr dirty="0"/>
          </a:p>
          <a:p>
            <a:r>
              <a:rPr dirty="0"/>
              <a:t>Events: rain, traffic jams, high-demand</a:t>
            </a:r>
            <a:endParaRPr lang="en-US" dirty="0"/>
          </a:p>
          <a:p>
            <a:r>
              <a:rPr lang="en-US" altLang="en-US" dirty="0">
                <a:solidFill>
                  <a:schemeClr val="tx1"/>
                </a:solidFill>
              </a:rPr>
              <a:t>Event rules to adjust driver routes and timing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Example: If it’s raining, add buffer time or assign more drivers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Random Variables &amp;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2133600"/>
            <a:ext cx="5602779" cy="4518858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Ride time = random variable</a:t>
            </a:r>
          </a:p>
          <a:p>
            <a:pPr marL="0" indent="0">
              <a:buNone/>
            </a:pPr>
            <a:r>
              <a:rPr lang="en-US" dirty="0"/>
              <a:t>Probability Distribution Models :</a:t>
            </a:r>
          </a:p>
          <a:p>
            <a:r>
              <a:rPr lang="en-US" dirty="0"/>
              <a:t>Trip times </a:t>
            </a:r>
            <a:r>
              <a:rPr lang="en-US" b="1" dirty="0"/>
              <a:t>(Normal distribution)</a:t>
            </a:r>
          </a:p>
          <a:p>
            <a:pPr marL="0" indent="0">
              <a:buNone/>
            </a:pPr>
            <a:r>
              <a:rPr lang="en-US" dirty="0"/>
              <a:t>Travel time from A to B typically averages 30 mins with some variation.</a:t>
            </a:r>
          </a:p>
          <a:p>
            <a:r>
              <a:rPr lang="en-US" dirty="0"/>
              <a:t>Driver acceptance </a:t>
            </a:r>
            <a:r>
              <a:rPr lang="en-US" b="1" dirty="0"/>
              <a:t>(Bernoulli)</a:t>
            </a:r>
          </a:p>
          <a:p>
            <a:pPr marL="0" indent="0">
              <a:buNone/>
            </a:pPr>
            <a:r>
              <a:rPr lang="en-US" dirty="0"/>
              <a:t>A driver either </a:t>
            </a:r>
            <a:r>
              <a:rPr lang="en-US" b="1" dirty="0"/>
              <a:t>accepts (1)</a:t>
            </a:r>
            <a:r>
              <a:rPr lang="en-US" dirty="0"/>
              <a:t> or </a:t>
            </a:r>
            <a:r>
              <a:rPr lang="en-US" b="1" dirty="0"/>
              <a:t>rejects (0)</a:t>
            </a:r>
            <a:r>
              <a:rPr lang="en-US" dirty="0"/>
              <a:t> a ride request.</a:t>
            </a:r>
          </a:p>
          <a:p>
            <a:r>
              <a:rPr lang="en-US" dirty="0"/>
              <a:t>Pickup Success in Multiple Attempts</a:t>
            </a:r>
            <a:r>
              <a:rPr lang="en-US" b="1" dirty="0"/>
              <a:t>(Binomial)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Out of </a:t>
            </a:r>
            <a:r>
              <a:rPr lang="en-US" altLang="en-US" b="1" dirty="0">
                <a:solidFill>
                  <a:schemeClr val="tx1"/>
                </a:solidFill>
              </a:rPr>
              <a:t>8 ride requests</a:t>
            </a:r>
            <a:r>
              <a:rPr lang="en-US" altLang="en-US" dirty="0">
                <a:solidFill>
                  <a:schemeClr val="tx1"/>
                </a:solidFill>
              </a:rPr>
              <a:t>, how many times does a driver accept the ride?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05EA4-D99A-D443-85EF-3E16AB91A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1046" y="1262586"/>
            <a:ext cx="2601885" cy="24573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5601-69CB-D83A-DC78-3C78446D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2ACDB3-E8F7-5002-7CC4-C96337AC0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920479"/>
              </p:ext>
            </p:extLst>
          </p:nvPr>
        </p:nvGraphicFramePr>
        <p:xfrm>
          <a:off x="1471353" y="3490710"/>
          <a:ext cx="6896793" cy="3291840"/>
        </p:xfrm>
        <a:graphic>
          <a:graphicData uri="http://schemas.openxmlformats.org/drawingml/2006/table">
            <a:tbl>
              <a:tblPr/>
              <a:tblGrid>
                <a:gridCol w="2298931">
                  <a:extLst>
                    <a:ext uri="{9D8B030D-6E8A-4147-A177-3AD203B41FA5}">
                      <a16:colId xmlns:a16="http://schemas.microsoft.com/office/drawing/2014/main" val="604041298"/>
                    </a:ext>
                  </a:extLst>
                </a:gridCol>
                <a:gridCol w="2298931">
                  <a:extLst>
                    <a:ext uri="{9D8B030D-6E8A-4147-A177-3AD203B41FA5}">
                      <a16:colId xmlns:a16="http://schemas.microsoft.com/office/drawing/2014/main" val="1475995766"/>
                    </a:ext>
                  </a:extLst>
                </a:gridCol>
                <a:gridCol w="2298931">
                  <a:extLst>
                    <a:ext uri="{9D8B030D-6E8A-4147-A177-3AD203B41FA5}">
                      <a16:colId xmlns:a16="http://schemas.microsoft.com/office/drawing/2014/main" val="3881426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Estimated Probability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843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No rain, no traffic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On-time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likely (80–100%)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686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Rain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Delayed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Likely (60–80%)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268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Traffic jam + rain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Canceled or Delayed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More likely than not (~60%)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300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High demand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Delayed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Unlikely to be on-time (~30%)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645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All 3 together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Canceled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likely (~80%)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3046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B5CBCB5-BEE8-86F5-F4F6-A30D95DF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4" y="421617"/>
            <a:ext cx="7124542" cy="294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9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ABD9-B248-E069-508F-C3EBF6AF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8BA4D8-87E7-3C4E-5B42-CB3771D13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417586"/>
              </p:ext>
            </p:extLst>
          </p:nvPr>
        </p:nvGraphicFramePr>
        <p:xfrm>
          <a:off x="1770611" y="2086819"/>
          <a:ext cx="6949440" cy="3828630"/>
        </p:xfrm>
        <a:graphic>
          <a:graphicData uri="http://schemas.openxmlformats.org/drawingml/2006/table">
            <a:tbl>
              <a:tblPr/>
              <a:tblGrid>
                <a:gridCol w="2316480">
                  <a:extLst>
                    <a:ext uri="{9D8B030D-6E8A-4147-A177-3AD203B41FA5}">
                      <a16:colId xmlns:a16="http://schemas.microsoft.com/office/drawing/2014/main" val="1445623919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1343027577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3265829082"/>
                    </a:ext>
                  </a:extLst>
                </a:gridCol>
              </a:tblGrid>
              <a:tr h="335844">
                <a:tc>
                  <a:txBody>
                    <a:bodyPr/>
                    <a:lstStyle/>
                    <a:p>
                      <a:r>
                        <a:rPr lang="en-US" sz="1700" b="1" dirty="0"/>
                        <a:t>Term</a:t>
                      </a:r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Meaning</a:t>
                      </a:r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Uber Example</a:t>
                      </a:r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423888"/>
                  </a:ext>
                </a:extLst>
              </a:tr>
              <a:tr h="587728">
                <a:tc>
                  <a:txBody>
                    <a:bodyPr/>
                    <a:lstStyle/>
                    <a:p>
                      <a:r>
                        <a:rPr lang="en-US" sz="1700" b="1"/>
                        <a:t>Set</a:t>
                      </a:r>
                      <a:endParaRPr lang="en-US" sz="1700"/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 collection of elements</a:t>
                      </a:r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Set A = All Uber drivers in Zone A</a:t>
                      </a:r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824035"/>
                  </a:ext>
                </a:extLst>
              </a:tr>
              <a:tr h="587728">
                <a:tc>
                  <a:txBody>
                    <a:bodyPr/>
                    <a:lstStyle/>
                    <a:p>
                      <a:r>
                        <a:rPr lang="en-US" sz="1700" b="1"/>
                        <a:t>Union (A ∪ B)</a:t>
                      </a:r>
                      <a:endParaRPr lang="en-US" sz="1700"/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All elements from both sets</a:t>
                      </a:r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All drivers from Zone A or B</a:t>
                      </a:r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991223"/>
                  </a:ext>
                </a:extLst>
              </a:tr>
              <a:tr h="839611">
                <a:tc>
                  <a:txBody>
                    <a:bodyPr/>
                    <a:lstStyle/>
                    <a:p>
                      <a:r>
                        <a:rPr lang="en-US" sz="1700" b="1"/>
                        <a:t>Intersection (A ∩ B)</a:t>
                      </a:r>
                      <a:endParaRPr lang="en-US" sz="1700"/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Common elements in both sets</a:t>
                      </a:r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Drivers working in both zones</a:t>
                      </a:r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351848"/>
                  </a:ext>
                </a:extLst>
              </a:tr>
              <a:tr h="839611">
                <a:tc>
                  <a:txBody>
                    <a:bodyPr/>
                    <a:lstStyle/>
                    <a:p>
                      <a:r>
                        <a:rPr lang="en-US" sz="1700" b="1"/>
                        <a:t>Complement (Aᶜ)</a:t>
                      </a:r>
                      <a:endParaRPr lang="en-US" sz="1700"/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Everything </a:t>
                      </a:r>
                      <a:r>
                        <a:rPr lang="en-US" sz="1700" b="1" dirty="0"/>
                        <a:t>not</a:t>
                      </a:r>
                      <a:r>
                        <a:rPr lang="en-US" sz="1700" dirty="0"/>
                        <a:t> in set A</a:t>
                      </a:r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Drivers </a:t>
                      </a:r>
                      <a:r>
                        <a:rPr lang="en-US" sz="1700" b="1"/>
                        <a:t>not</a:t>
                      </a:r>
                      <a:r>
                        <a:rPr lang="en-US" sz="1700"/>
                        <a:t> available in Zone A</a:t>
                      </a:r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811168"/>
                  </a:ext>
                </a:extLst>
              </a:tr>
              <a:tr h="587728">
                <a:tc>
                  <a:txBody>
                    <a:bodyPr/>
                    <a:lstStyle/>
                    <a:p>
                      <a:r>
                        <a:rPr lang="en-US" sz="1700" b="1"/>
                        <a:t>Subset (A ⊆ B)</a:t>
                      </a:r>
                      <a:endParaRPr lang="en-US" sz="1700"/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Set A is part of Set B</a:t>
                      </a:r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Morning shift ⊆ All daily drivers</a:t>
                      </a:r>
                    </a:p>
                  </a:txBody>
                  <a:tcPr marL="83961" marR="83961" marT="41981" marB="419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92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86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600" y="1905000"/>
            <a:ext cx="6591985" cy="3777622"/>
          </a:xfrm>
        </p:spPr>
        <p:txBody>
          <a:bodyPr/>
          <a:lstStyle/>
          <a:p>
            <a:endParaRPr dirty="0"/>
          </a:p>
          <a:p>
            <a:r>
              <a:rPr dirty="0"/>
              <a:t>Mean, Median, Mode = average service times</a:t>
            </a:r>
            <a:r>
              <a:rPr lang="en-US" dirty="0"/>
              <a:t> </a:t>
            </a:r>
            <a:endParaRPr dirty="0"/>
          </a:p>
          <a:p>
            <a:r>
              <a:rPr dirty="0"/>
              <a:t>Standard Deviation = consistency of service</a:t>
            </a:r>
          </a:p>
          <a:p>
            <a:r>
              <a:rPr dirty="0"/>
              <a:t>Spot peak</a:t>
            </a:r>
            <a:r>
              <a:rPr lang="en-US" dirty="0"/>
              <a:t> </a:t>
            </a:r>
            <a:r>
              <a:rPr dirty="0"/>
              <a:t> hours/zones</a:t>
            </a:r>
            <a:endParaRPr lang="en-US" dirty="0"/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Mean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dirty="0"/>
              <a:t>The average time taken for trips (in minutes).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Median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dirty="0"/>
              <a:t>Shows the middle value, not affected by very long or short trips.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Mode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Most common delay reason or duration.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Systems of Linear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Balance fuel, time, </a:t>
            </a:r>
            <a:r>
              <a:rPr lang="en-US" dirty="0"/>
              <a:t>rides</a:t>
            </a:r>
            <a:endParaRPr dirty="0"/>
          </a:p>
          <a:p>
            <a:r>
              <a:rPr dirty="0"/>
              <a:t>Solve for efficient operations</a:t>
            </a:r>
            <a:endParaRPr lang="en-US" dirty="0"/>
          </a:p>
          <a:p>
            <a:r>
              <a:rPr lang="en-US" dirty="0"/>
              <a:t>Total Cost= </a:t>
            </a:r>
            <a:r>
              <a:rPr lang="en-US" dirty="0" err="1"/>
              <a:t>aF+bT+cR</a:t>
            </a:r>
            <a:r>
              <a:rPr lang="en-US" dirty="0"/>
              <a:t> Where:</a:t>
            </a:r>
          </a:p>
          <a:p>
            <a:r>
              <a:rPr lang="en-US" b="1" dirty="0"/>
              <a:t>F</a:t>
            </a:r>
            <a:r>
              <a:rPr lang="en-US" dirty="0"/>
              <a:t> = Fuel used (liters or gallons)</a:t>
            </a:r>
          </a:p>
          <a:p>
            <a:r>
              <a:rPr lang="en-US" b="1" dirty="0"/>
              <a:t>T</a:t>
            </a:r>
            <a:r>
              <a:rPr lang="en-US" dirty="0"/>
              <a:t> = Time taken (minutes or hours)</a:t>
            </a:r>
          </a:p>
          <a:p>
            <a:r>
              <a:rPr lang="en-US" b="1" dirty="0"/>
              <a:t>R</a:t>
            </a:r>
            <a:r>
              <a:rPr lang="en-US" dirty="0"/>
              <a:t> = Number of rides completed</a:t>
            </a:r>
          </a:p>
          <a:p>
            <a:r>
              <a:rPr lang="en-US" b="1" dirty="0"/>
              <a:t>a, b, c</a:t>
            </a:r>
            <a:r>
              <a:rPr lang="en-US" dirty="0"/>
              <a:t> = Cost weights per unit of fuel, time, and rides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5609A-76AD-07FE-999C-8C3061ED8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324" b="11067"/>
          <a:stretch>
            <a:fillRect/>
          </a:stretch>
        </p:blipFill>
        <p:spPr>
          <a:xfrm>
            <a:off x="5921079" y="1684463"/>
            <a:ext cx="3222921" cy="23379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Matrices in Routing and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159135"/>
          </a:xfrm>
        </p:spPr>
        <p:txBody>
          <a:bodyPr/>
          <a:lstStyle/>
          <a:p>
            <a:endParaRPr dirty="0"/>
          </a:p>
          <a:p>
            <a:r>
              <a:rPr dirty="0"/>
              <a:t>Matrix = travel times between locations</a:t>
            </a:r>
          </a:p>
          <a:p>
            <a:r>
              <a:rPr dirty="0"/>
              <a:t>Used in route optimization (Uber maps)</a:t>
            </a:r>
            <a:endParaRPr lang="en-US" dirty="0"/>
          </a:p>
          <a:p>
            <a:r>
              <a:rPr lang="en-US" altLang="en-US" dirty="0">
                <a:solidFill>
                  <a:schemeClr val="tx1"/>
                </a:solidFill>
              </a:rPr>
              <a:t>Uber looks at all possible drop-off points and chooses the shortest time path.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Matrix helps it recalculate in real time during traffic.</a:t>
            </a:r>
          </a:p>
          <a:p>
            <a:pPr marL="0" indent="0">
              <a:buNone/>
            </a:pPr>
            <a:r>
              <a:rPr lang="en-US" dirty="0"/>
              <a:t>When we use traffic matrices, </a:t>
            </a:r>
          </a:p>
          <a:p>
            <a:r>
              <a:rPr lang="en-US" dirty="0"/>
              <a:t>eigenvectors show the most-used routes. </a:t>
            </a:r>
          </a:p>
          <a:p>
            <a:r>
              <a:rPr lang="en-US" dirty="0"/>
              <a:t>Eigenvalues tell us how strong or weak the system is. 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512</TotalTime>
  <Words>825</Words>
  <Application>Microsoft Office PowerPoint</Application>
  <PresentationFormat>On-screen Show (4:3)</PresentationFormat>
  <Paragraphs>149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OPTIMIZING TRANSPORTATION BUSINESS DECISIONS   USING SIMPLE MATH&amp;STATS FOR SMARTER LOGISTICS(UBER, LYFT AND DELIVERY FLEETS)</vt:lpstr>
      <vt:lpstr>Introduction</vt:lpstr>
      <vt:lpstr>Probability Basics in Transportation</vt:lpstr>
      <vt:lpstr>Random Variables &amp; Distributions</vt:lpstr>
      <vt:lpstr>PowerPoint Presentation</vt:lpstr>
      <vt:lpstr>SET THEORY</vt:lpstr>
      <vt:lpstr>Descriptive Statistics</vt:lpstr>
      <vt:lpstr>Systems of Linear Equations</vt:lpstr>
      <vt:lpstr>Matrices in Routing and Scheduling</vt:lpstr>
      <vt:lpstr>Vectors in Fleet Management</vt:lpstr>
      <vt:lpstr>Linear Independence, Basis, Rank</vt:lpstr>
      <vt:lpstr>Social Networks &amp; Random Graphs</vt:lpstr>
      <vt:lpstr>Integrated Problem Solving</vt:lpstr>
      <vt:lpstr>Conclusion</vt:lpstr>
      <vt:lpstr>Any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Naveen Medarametla</dc:creator>
  <cp:keywords/>
  <dc:description>generated using python-pptx</dc:description>
  <cp:lastModifiedBy>Naveen Medarametla</cp:lastModifiedBy>
  <cp:revision>11</cp:revision>
  <dcterms:created xsi:type="dcterms:W3CDTF">2013-01-27T09:14:16Z</dcterms:created>
  <dcterms:modified xsi:type="dcterms:W3CDTF">2025-06-05T21:49:08Z</dcterms:modified>
  <cp:category/>
</cp:coreProperties>
</file>