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83" r:id="rId8"/>
    <p:sldId id="285" r:id="rId9"/>
    <p:sldId id="266" r:id="rId10"/>
    <p:sldId id="267" r:id="rId11"/>
    <p:sldId id="268" r:id="rId12"/>
    <p:sldId id="269" r:id="rId13"/>
    <p:sldId id="275" r:id="rId14"/>
    <p:sldId id="282" r:id="rId15"/>
    <p:sldId id="270" r:id="rId16"/>
    <p:sldId id="271" r:id="rId17"/>
    <p:sldId id="272" r:id="rId18"/>
    <p:sldId id="273" r:id="rId19"/>
    <p:sldId id="274" r:id="rId20"/>
    <p:sldId id="276" r:id="rId21"/>
    <p:sldId id="277" r:id="rId22"/>
    <p:sldId id="278" r:id="rId23"/>
    <p:sldId id="280" r:id="rId24"/>
    <p:sldId id="281" r:id="rId25"/>
    <p:sldId id="286" r:id="rId26"/>
    <p:sldId id="287" r:id="rId27"/>
    <p:sldId id="288"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N JAMES NAVARAJ" initials="CJN" lastIdx="1" clrIdx="0">
    <p:extLst>
      <p:ext uri="{19B8F6BF-5375-455C-9EA6-DF929625EA0E}">
        <p15:presenceInfo xmlns:p15="http://schemas.microsoft.com/office/powerpoint/2012/main" userId="1b58f4fc6fe1a2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9AA5ED-53D8-4C1D-A663-9DAE277DFBD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AA5ED-53D8-4C1D-A663-9DAE277DFBD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AA5ED-53D8-4C1D-A663-9DAE277DFBD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AA5ED-53D8-4C1D-A663-9DAE277DFBD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AA5ED-53D8-4C1D-A663-9DAE277DFBD4}" type="datetimeFigureOut">
              <a:rPr lang="en-US" smtClean="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9AA5ED-53D8-4C1D-A663-9DAE277DFBD4}"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AA5ED-53D8-4C1D-A663-9DAE277DFBD4}" type="datetimeFigureOut">
              <a:rPr lang="en-US" smtClean="0"/>
              <a:pPr/>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9AA5ED-53D8-4C1D-A663-9DAE277DFBD4}" type="datetimeFigureOut">
              <a:rPr lang="en-US" smtClean="0"/>
              <a:pPr/>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AA5ED-53D8-4C1D-A663-9DAE277DFBD4}" type="datetimeFigureOut">
              <a:rPr lang="en-US" smtClean="0"/>
              <a:pPr/>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AA5ED-53D8-4C1D-A663-9DAE277DFBD4}"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AA5ED-53D8-4C1D-A663-9DAE277DFBD4}" type="datetimeFigureOut">
              <a:rPr lang="en-US" smtClean="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78A14-3BD2-45EE-9208-82F413F6D9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AA5ED-53D8-4C1D-A663-9DAE277DFBD4}" type="datetimeFigureOut">
              <a:rPr lang="en-US" smtClean="0"/>
              <a:pPr/>
              <a:t>5/12/2023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78A14-3BD2-45EE-9208-82F413F6D9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600199"/>
          </a:xfrm>
        </p:spPr>
        <p:txBody>
          <a:bodyPr>
            <a:normAutofit fontScale="90000"/>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DESIGN AND PERFORMANCE ANALYSIS OF HYBRID SKLANSKY ADDER </a:t>
            </a:r>
          </a:p>
        </p:txBody>
      </p:sp>
      <p:sp>
        <p:nvSpPr>
          <p:cNvPr id="3" name="Subtitle 2"/>
          <p:cNvSpPr>
            <a:spLocks noGrp="1"/>
          </p:cNvSpPr>
          <p:nvPr>
            <p:ph type="subTitle" idx="1"/>
          </p:nvPr>
        </p:nvSpPr>
        <p:spPr>
          <a:xfrm>
            <a:off x="1371600" y="3886200"/>
            <a:ext cx="7543800" cy="914400"/>
          </a:xfrm>
        </p:spPr>
        <p:txBody>
          <a:bodyPr/>
          <a:lstStyle/>
          <a:p>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Parallel prefix adder [PPA] perform parallel addition. </a:t>
            </a:r>
          </a:p>
          <a:p>
            <a:pPr algn="just">
              <a:lnSpc>
                <a:spcPct val="150000"/>
              </a:lnSpc>
            </a:pPr>
            <a:r>
              <a:rPr lang="en-US" sz="2000" dirty="0">
                <a:latin typeface="Times New Roman" pitchFamily="18" charset="0"/>
                <a:cs typeface="Times New Roman" pitchFamily="18" charset="0"/>
              </a:rPr>
              <a:t>PPA carries out three necessary steps: </a:t>
            </a:r>
          </a:p>
          <a:p>
            <a:pPr lvl="1" algn="just">
              <a:lnSpc>
                <a:spcPct val="150000"/>
              </a:lnSpc>
              <a:buFont typeface="Wingdings" pitchFamily="2" charset="2"/>
              <a:buChar char="v"/>
            </a:pPr>
            <a:r>
              <a:rPr lang="en-US" sz="2000" dirty="0">
                <a:latin typeface="Times New Roman" pitchFamily="18" charset="0"/>
                <a:cs typeface="Times New Roman" pitchFamily="18" charset="0"/>
              </a:rPr>
              <a:t> Computation of carry generation and carry propagation signals by number of input bits (</a:t>
            </a:r>
            <a:r>
              <a:rPr lang="en-US" sz="2000" b="1" dirty="0">
                <a:latin typeface="Times New Roman" pitchFamily="18" charset="0"/>
                <a:cs typeface="Times New Roman" pitchFamily="18" charset="0"/>
              </a:rPr>
              <a:t>pre-processing</a:t>
            </a:r>
            <a:r>
              <a:rPr lang="en-US" sz="2000" dirty="0">
                <a:latin typeface="Times New Roman" pitchFamily="18" charset="0"/>
                <a:cs typeface="Times New Roman" pitchFamily="18" charset="0"/>
              </a:rPr>
              <a:t>). </a:t>
            </a:r>
          </a:p>
          <a:p>
            <a:pPr lvl="1" algn="just">
              <a:lnSpc>
                <a:spcPct val="150000"/>
              </a:lnSpc>
              <a:buFont typeface="Wingdings" pitchFamily="2" charset="2"/>
              <a:buChar char="v"/>
            </a:pPr>
            <a:r>
              <a:rPr lang="en-US" sz="2000" dirty="0">
                <a:latin typeface="Times New Roman" pitchFamily="18" charset="0"/>
                <a:cs typeface="Times New Roman" pitchFamily="18" charset="0"/>
              </a:rPr>
              <a:t> Calculating all the carry signals in parallel that is called prefix computation (</a:t>
            </a:r>
            <a:r>
              <a:rPr lang="en-US" sz="2000" b="1" dirty="0">
                <a:latin typeface="Times New Roman" pitchFamily="18" charset="0"/>
                <a:cs typeface="Times New Roman" pitchFamily="18" charset="0"/>
              </a:rPr>
              <a:t>Carry graph</a:t>
            </a:r>
            <a:r>
              <a:rPr lang="en-US" sz="2000" dirty="0">
                <a:latin typeface="Times New Roman" pitchFamily="18" charset="0"/>
                <a:cs typeface="Times New Roman" pitchFamily="18" charset="0"/>
              </a:rPr>
              <a:t>). </a:t>
            </a:r>
          </a:p>
          <a:p>
            <a:pPr lvl="1" algn="just">
              <a:lnSpc>
                <a:spcPct val="150000"/>
              </a:lnSpc>
              <a:buFont typeface="Wingdings" pitchFamily="2" charset="2"/>
              <a:buChar char="v"/>
            </a:pPr>
            <a:r>
              <a:rPr lang="en-US" sz="2000" dirty="0">
                <a:latin typeface="Times New Roman" pitchFamily="18" charset="0"/>
                <a:cs typeface="Times New Roman" pitchFamily="18" charset="0"/>
              </a:rPr>
              <a:t> Evaluating total sum of given inputs</a:t>
            </a:r>
            <a:r>
              <a:rPr lang="en-US" sz="2000" b="1" dirty="0">
                <a:latin typeface="Times New Roman" pitchFamily="18" charset="0"/>
                <a:cs typeface="Times New Roman" pitchFamily="18" charset="0"/>
              </a:rPr>
              <a:t>(Post processing)</a:t>
            </a:r>
            <a:r>
              <a:rPr lang="en-US" sz="2000" dirty="0">
                <a:latin typeface="Times New Roman" pitchFamily="18"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1219201"/>
            <a:ext cx="8229600" cy="4572000"/>
          </a:xfrm>
        </p:spPr>
        <p:txBody>
          <a:bodyPr>
            <a:normAutofit/>
          </a:bodyPr>
          <a:lstStyle/>
          <a:p>
            <a:pPr algn="just">
              <a:lnSpc>
                <a:spcPct val="150000"/>
              </a:lnSpc>
              <a:buNone/>
            </a:pPr>
            <a:r>
              <a:rPr lang="en-US" dirty="0"/>
              <a:t> </a:t>
            </a:r>
            <a:r>
              <a:rPr lang="en-US" sz="2000" dirty="0">
                <a:latin typeface="Times New Roman" pitchFamily="18" charset="0"/>
                <a:cs typeface="Times New Roman" pitchFamily="18" charset="0"/>
              </a:rPr>
              <a:t>1. Calculation of propagate and generate signals:</a:t>
            </a:r>
          </a:p>
          <a:p>
            <a:pPr algn="just">
              <a:lnSpc>
                <a:spcPct val="15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A</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⋅B</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....................(1)</a:t>
            </a:r>
          </a:p>
          <a:p>
            <a:pPr algn="just">
              <a:lnSpc>
                <a:spcPct val="150000"/>
              </a:lnSpc>
              <a:buNone/>
            </a:pPr>
            <a:r>
              <a:rPr lang="en-US" sz="2000" dirty="0">
                <a:latin typeface="Times New Roman" pitchFamily="18" charset="0"/>
                <a:cs typeface="Times New Roman" pitchFamily="18" charset="0"/>
              </a:rPr>
              <a:t>		P</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A</a:t>
            </a:r>
            <a:r>
              <a:rPr lang="en-US" sz="2000" baseline="-25000" dirty="0" err="1">
                <a:latin typeface="Times New Roman" pitchFamily="18" charset="0"/>
                <a:cs typeface="Times New Roman" pitchFamily="18" charset="0"/>
              </a:rPr>
              <a:t>i</a:t>
            </a:r>
            <a:r>
              <a:rPr lang="en-US" sz="2000" dirty="0" err="1">
                <a:latin typeface="Times New Roman" pitchFamily="18" charset="0"/>
                <a:cs typeface="Times New Roman" pitchFamily="18" charset="0"/>
              </a:rPr>
              <a:t>⊕B</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....................(2)</a:t>
            </a:r>
          </a:p>
          <a:p>
            <a:pPr algn="just">
              <a:lnSpc>
                <a:spcPct val="150000"/>
              </a:lnSpc>
              <a:buNone/>
            </a:pPr>
            <a:r>
              <a:rPr lang="en-US" sz="2000" dirty="0">
                <a:latin typeface="Times New Roman" pitchFamily="18" charset="0"/>
                <a:cs typeface="Times New Roman" pitchFamily="18" charset="0"/>
              </a:rPr>
              <a:t>2. Calculation of carry signals:</a:t>
            </a:r>
          </a:p>
          <a:p>
            <a:pPr algn="just">
              <a:lnSpc>
                <a:spcPct val="15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a:t>
            </a:r>
            <a:r>
              <a:rPr lang="en-US" sz="2000" baseline="-25000" dirty="0" err="1">
                <a:latin typeface="Times New Roman" pitchFamily="18" charset="0"/>
                <a:cs typeface="Times New Roman" pitchFamily="18" charset="0"/>
              </a:rPr>
              <a:t>i:j</a:t>
            </a:r>
            <a:r>
              <a:rPr lang="en-US" sz="2000" dirty="0">
                <a:latin typeface="Times New Roman" pitchFamily="18" charset="0"/>
                <a:cs typeface="Times New Roman" pitchFamily="18" charset="0"/>
              </a:rPr>
              <a:t> = G</a:t>
            </a:r>
            <a:r>
              <a:rPr lang="en-US" sz="2000" baseline="-25000" dirty="0">
                <a:latin typeface="Times New Roman" pitchFamily="18" charset="0"/>
                <a:cs typeface="Times New Roman" pitchFamily="18" charset="0"/>
              </a:rPr>
              <a:t>i:k</a:t>
            </a:r>
            <a:r>
              <a:rPr lang="en-US" sz="2000" dirty="0">
                <a:latin typeface="Times New Roman" pitchFamily="18" charset="0"/>
                <a:cs typeface="Times New Roman" pitchFamily="18" charset="0"/>
              </a:rPr>
              <a:t>+P</a:t>
            </a:r>
            <a:r>
              <a:rPr lang="en-US" sz="2000" baseline="-25000" dirty="0">
                <a:latin typeface="Times New Roman" pitchFamily="18" charset="0"/>
                <a:cs typeface="Times New Roman" pitchFamily="18" charset="0"/>
              </a:rPr>
              <a:t>i:k</a:t>
            </a:r>
            <a:r>
              <a:rPr lang="en-US" sz="2000" dirty="0">
                <a:latin typeface="Times New Roman" pitchFamily="18" charset="0"/>
                <a:cs typeface="Times New Roman" pitchFamily="18" charset="0"/>
              </a:rPr>
              <a:t>⋅G</a:t>
            </a:r>
            <a:r>
              <a:rPr lang="en-US" sz="2000" baseline="-25000" dirty="0">
                <a:latin typeface="Times New Roman" pitchFamily="18" charset="0"/>
                <a:cs typeface="Times New Roman" pitchFamily="18" charset="0"/>
              </a:rPr>
              <a:t>k-1:j </a:t>
            </a:r>
            <a:r>
              <a:rPr lang="en-US" sz="2000" dirty="0">
                <a:latin typeface="Times New Roman" pitchFamily="18" charset="0"/>
                <a:cs typeface="Times New Roman" pitchFamily="18" charset="0"/>
              </a:rPr>
              <a:t>   ..............(3)</a:t>
            </a:r>
          </a:p>
          <a:p>
            <a:pPr algn="just">
              <a:lnSpc>
                <a:spcPct val="15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i:j</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P</a:t>
            </a:r>
            <a:r>
              <a:rPr lang="en-US" sz="2000" baseline="-25000" dirty="0" err="1">
                <a:latin typeface="Times New Roman" pitchFamily="18" charset="0"/>
                <a:cs typeface="Times New Roman" pitchFamily="18" charset="0"/>
              </a:rPr>
              <a:t>i:k</a:t>
            </a:r>
            <a:r>
              <a:rPr lang="en-US" sz="2000" dirty="0">
                <a:latin typeface="Times New Roman" pitchFamily="18" charset="0"/>
                <a:cs typeface="Times New Roman" pitchFamily="18" charset="0"/>
              </a:rPr>
              <a:t> ⋅ P</a:t>
            </a:r>
            <a:r>
              <a:rPr lang="en-US" sz="2000" baseline="-25000" dirty="0">
                <a:latin typeface="Times New Roman" pitchFamily="18" charset="0"/>
                <a:cs typeface="Times New Roman" pitchFamily="18" charset="0"/>
              </a:rPr>
              <a:t>k-1:j</a:t>
            </a:r>
            <a:r>
              <a:rPr lang="en-US" sz="2000" dirty="0">
                <a:latin typeface="Times New Roman" pitchFamily="18" charset="0"/>
                <a:cs typeface="Times New Roman" pitchFamily="18" charset="0"/>
              </a:rPr>
              <a:t>           ..............(4)</a:t>
            </a:r>
          </a:p>
          <a:p>
            <a:pPr algn="just">
              <a:lnSpc>
                <a:spcPct val="150000"/>
              </a:lnSpc>
              <a:buNone/>
            </a:pPr>
            <a:r>
              <a:rPr lang="en-US" sz="2000" dirty="0">
                <a:latin typeface="Times New Roman" pitchFamily="18" charset="0"/>
                <a:cs typeface="Times New Roman" pitchFamily="18" charset="0"/>
              </a:rPr>
              <a:t>3. Calculation of final sum:</a:t>
            </a:r>
          </a:p>
          <a:p>
            <a:pPr algn="just">
              <a:lnSpc>
                <a:spcPct val="150000"/>
              </a:lnSpc>
              <a:buNone/>
            </a:pPr>
            <a:r>
              <a:rPr lang="en-US" sz="2000" dirty="0">
                <a:latin typeface="Times New Roman" pitchFamily="18" charset="0"/>
                <a:cs typeface="Times New Roman" pitchFamily="18" charset="0"/>
              </a:rPr>
              <a:t>		S</a:t>
            </a:r>
            <a:r>
              <a:rPr lang="en-US" sz="2000" baseline="-25000" dirty="0">
                <a:latin typeface="Times New Roman" pitchFamily="18" charset="0"/>
                <a:cs typeface="Times New Roman" pitchFamily="18" charset="0"/>
              </a:rPr>
              <a:t>i </a:t>
            </a:r>
            <a:r>
              <a:rPr lang="en-US" sz="2000" dirty="0">
                <a:latin typeface="Times New Roman" pitchFamily="18" charset="0"/>
                <a:cs typeface="Times New Roman" pitchFamily="18" charset="0"/>
              </a:rPr>
              <a:t>= P</a:t>
            </a:r>
            <a:r>
              <a:rPr lang="en-US" sz="2000" baseline="-25000" dirty="0">
                <a:latin typeface="Times New Roman" pitchFamily="18" charset="0"/>
                <a:cs typeface="Times New Roman" pitchFamily="18" charset="0"/>
              </a:rPr>
              <a:t>i </a:t>
            </a:r>
            <a:r>
              <a:rPr lang="en-US" sz="2000" dirty="0">
                <a:latin typeface="Times New Roman" pitchFamily="18" charset="0"/>
                <a:cs typeface="Times New Roman" pitchFamily="18" charset="0"/>
              </a:rPr>
              <a:t>⊕ G</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         ...................(5)</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BLACK CELL, GREY CELL AND BUFFER</a:t>
            </a:r>
          </a:p>
        </p:txBody>
      </p:sp>
      <p:pic>
        <p:nvPicPr>
          <p:cNvPr id="4" name="Content Placeholder 3"/>
          <p:cNvPicPr>
            <a:picLocks noGrp="1"/>
          </p:cNvPicPr>
          <p:nvPr>
            <p:ph idx="1"/>
          </p:nvPr>
        </p:nvPicPr>
        <p:blipFill>
          <a:blip r:embed="rId2"/>
          <a:stretch>
            <a:fillRect/>
          </a:stretch>
        </p:blipFill>
        <p:spPr bwMode="auto">
          <a:xfrm>
            <a:off x="1252537" y="2172494"/>
            <a:ext cx="6638925" cy="3381375"/>
          </a:xfrm>
          <a:prstGeom prst="rect">
            <a:avLst/>
          </a:prstGeom>
          <a:noFill/>
          <a:ln w="9525">
            <a:solidFill>
              <a:schemeClr val="tx1"/>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GENERAL BLOCK DIAGRAM OF PRALLEL PREFIX ADDER</a:t>
            </a:r>
          </a:p>
        </p:txBody>
      </p:sp>
      <p:pic>
        <p:nvPicPr>
          <p:cNvPr id="4098" name="Picture 2"/>
          <p:cNvPicPr>
            <a:picLocks noGrp="1" noChangeAspect="1" noChangeArrowheads="1"/>
          </p:cNvPicPr>
          <p:nvPr>
            <p:ph idx="1"/>
          </p:nvPr>
        </p:nvPicPr>
        <p:blipFill>
          <a:blip r:embed="rId2"/>
          <a:srcRect/>
          <a:stretch>
            <a:fillRect/>
          </a:stretch>
        </p:blipFill>
        <p:spPr bwMode="auto">
          <a:xfrm>
            <a:off x="1828800" y="1676400"/>
            <a:ext cx="5638800" cy="4191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CARRY LOOKAHEAD ADDER</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The carry look ahead adder using the concept of propagating and generating the carry bit. It calculates one or more carry bits before the sum, which reduces the wait time to calculate the result of the larger value bits.</a:t>
            </a:r>
          </a:p>
          <a:p>
            <a:pPr algn="just">
              <a:lnSpc>
                <a:spcPct val="150000"/>
              </a:lnSpc>
            </a:pPr>
            <a:r>
              <a:rPr lang="it-IT" sz="2000" dirty="0">
                <a:latin typeface="Times New Roman" pitchFamily="18" charset="0"/>
                <a:cs typeface="Times New Roman" pitchFamily="18" charset="0"/>
              </a:rPr>
              <a:t>The expression for Carry propagate,Pi = Ai xor Bi </a:t>
            </a:r>
          </a:p>
          <a:p>
            <a:pPr algn="just">
              <a:lnSpc>
                <a:spcPct val="150000"/>
              </a:lnSpc>
              <a:buNone/>
            </a:pPr>
            <a:r>
              <a:rPr lang="it-IT" sz="2000" dirty="0">
                <a:latin typeface="Times New Roman" pitchFamily="18" charset="0"/>
                <a:cs typeface="Times New Roman" pitchFamily="18" charset="0"/>
              </a:rPr>
              <a:t>	Carry generate, Gi = Ai . Bi </a:t>
            </a:r>
          </a:p>
          <a:p>
            <a:pPr algn="just">
              <a:lnSpc>
                <a:spcPct val="150000"/>
              </a:lnSpc>
              <a:buNone/>
            </a:pPr>
            <a:r>
              <a:rPr lang="it-IT" sz="2000" dirty="0">
                <a:latin typeface="Times New Roman" pitchFamily="18" charset="0"/>
                <a:cs typeface="Times New Roman" pitchFamily="18" charset="0"/>
              </a:rPr>
              <a:t>	Sum expression, Si = Pi xor Ci </a:t>
            </a:r>
          </a:p>
          <a:p>
            <a:pPr algn="just">
              <a:lnSpc>
                <a:spcPct val="150000"/>
              </a:lnSpc>
              <a:buNone/>
            </a:pPr>
            <a:r>
              <a:rPr lang="it-IT" sz="2000" dirty="0">
                <a:latin typeface="Times New Roman" pitchFamily="18" charset="0"/>
                <a:cs typeface="Times New Roman" pitchFamily="18" charset="0"/>
              </a:rPr>
              <a:t>	Carry out, Ci+1 = Gi + Pi Ci</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SKLANSKY ADDER</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The fan-out of the </a:t>
            </a: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increases significantly from the inputs to outputs along the critical path, which accounts for large amount of latency. This degrades the performance of the structure when the number of bits of the adder becomes large. </a:t>
            </a:r>
          </a:p>
          <a:p>
            <a:pPr algn="just">
              <a:lnSpc>
                <a:spcPct val="150000"/>
              </a:lnSpc>
            </a:pP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is also called as divide-and-conquer tree.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16-BIT SKLANSKY ADDER</a:t>
            </a:r>
          </a:p>
        </p:txBody>
      </p:sp>
      <p:pic>
        <p:nvPicPr>
          <p:cNvPr id="1026" name="Picture 2"/>
          <p:cNvPicPr>
            <a:picLocks noGrp="1" noChangeAspect="1" noChangeArrowheads="1"/>
          </p:cNvPicPr>
          <p:nvPr>
            <p:ph idx="1"/>
          </p:nvPr>
        </p:nvPicPr>
        <p:blipFill>
          <a:blip r:embed="rId2"/>
          <a:stretch>
            <a:fillRect/>
          </a:stretch>
        </p:blipFill>
        <p:spPr bwMode="auto">
          <a:xfrm>
            <a:off x="1219200" y="1600200"/>
            <a:ext cx="6705600" cy="3657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BRENTKUNG ADDER</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The Brent–Kung adder is a parallel prefix adder (PPA) form of carry look ahead adder (CLA). It introduced higher regularity to the adder structure and has less wiring congestion leading to better performance and less necessary chip area to implement compared to the </a:t>
            </a:r>
            <a:r>
              <a:rPr lang="en-US" sz="2000" dirty="0" err="1">
                <a:latin typeface="Times New Roman" pitchFamily="18" charset="0"/>
                <a:cs typeface="Times New Roman" pitchFamily="18" charset="0"/>
              </a:rPr>
              <a:t>Kogge</a:t>
            </a:r>
            <a:r>
              <a:rPr lang="en-US" sz="2000" dirty="0">
                <a:latin typeface="Times New Roman" pitchFamily="18" charset="0"/>
                <a:cs typeface="Times New Roman" pitchFamily="18" charset="0"/>
              </a:rPr>
              <a:t> Stone adder (KSA).</a:t>
            </a:r>
          </a:p>
          <a:p>
            <a:pPr algn="just">
              <a:lnSpc>
                <a:spcPct val="150000"/>
              </a:lnSpc>
            </a:pPr>
            <a:r>
              <a:rPr lang="en-US" sz="2000" dirty="0">
                <a:latin typeface="Times New Roman" pitchFamily="18" charset="0"/>
                <a:cs typeface="Times New Roman" pitchFamily="18" charset="0"/>
              </a:rPr>
              <a:t> In Ripple Carry adder the time taken for addition was directly proportional to the length of the bit being added. This is reverse in Brent–Kung adders where the carry is calculated in parallel thus reducing the addition time drastically.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16-BIT RENT KUNG ADDER</a:t>
            </a:r>
          </a:p>
        </p:txBody>
      </p:sp>
      <p:pic>
        <p:nvPicPr>
          <p:cNvPr id="2050" name="Picture 2"/>
          <p:cNvPicPr>
            <a:picLocks noGrp="1" noChangeAspect="1" noChangeArrowheads="1"/>
          </p:cNvPicPr>
          <p:nvPr>
            <p:ph idx="1"/>
          </p:nvPr>
        </p:nvPicPr>
        <p:blipFill>
          <a:blip r:embed="rId2"/>
          <a:srcRect/>
          <a:stretch>
            <a:fillRect/>
          </a:stretch>
        </p:blipFill>
        <p:spPr bwMode="auto">
          <a:xfrm>
            <a:off x="1752600" y="1981200"/>
            <a:ext cx="5638800" cy="3429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PROPOSED HYBRID ADDER</a:t>
            </a:r>
          </a:p>
        </p:txBody>
      </p:sp>
      <p:sp>
        <p:nvSpPr>
          <p:cNvPr id="5" name="Content Placeholder 4"/>
          <p:cNvSpPr>
            <a:spLocks noGrp="1"/>
          </p:cNvSpPr>
          <p:nvPr>
            <p:ph idx="1"/>
          </p:nvPr>
        </p:nvSpPr>
        <p:spPr/>
        <p:txBody>
          <a:bodyPr>
            <a:normAutofit lnSpcReduction="10000"/>
          </a:bodyPr>
          <a:lstStyle/>
          <a:p>
            <a:pPr algn="just">
              <a:lnSpc>
                <a:spcPct val="150000"/>
              </a:lnSpc>
            </a:pPr>
            <a:r>
              <a:rPr lang="en-US" sz="2000" dirty="0">
                <a:latin typeface="Times New Roman" pitchFamily="18" charset="0"/>
                <a:cs typeface="Times New Roman" pitchFamily="18" charset="0"/>
              </a:rPr>
              <a:t>Design a hybrid adder by modifying </a:t>
            </a: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with Brent Kung adder. the </a:t>
            </a: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has more number of black cells, instead of black cells replaced with grey cells so the gate count can be reduced, the modification done in gate level to improve the memory and delay.   </a:t>
            </a:r>
          </a:p>
          <a:p>
            <a:pPr algn="just">
              <a:lnSpc>
                <a:spcPct val="150000"/>
              </a:lnSpc>
            </a:pP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having four levels and 32 cells and Brent Kung adder having six levels and 29 cells in our proposed hybrid adder seven levels and 30 cells in first level  and second level same as </a:t>
            </a: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third, and remaining level are same as Brent Kung adder and then final output giving to final computing operation.</a:t>
            </a:r>
          </a:p>
          <a:p>
            <a:pPr algn="just">
              <a:lnSpc>
                <a:spcPct val="150000"/>
              </a:lnSpc>
            </a:pPr>
            <a:r>
              <a:rPr lang="en-US" sz="2000" dirty="0">
                <a:latin typeface="Times New Roman" pitchFamily="18" charset="0"/>
                <a:cs typeface="Times New Roman" pitchFamily="18" charset="0"/>
              </a:rPr>
              <a:t>Black cells indicates full adder and grey cells indicates half adder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OBJECTIVE:</a:t>
            </a:r>
          </a:p>
        </p:txBody>
      </p:sp>
      <p:sp>
        <p:nvSpPr>
          <p:cNvPr id="3" name="Content Placeholder 2"/>
          <p:cNvSpPr>
            <a:spLocks noGrp="1"/>
          </p:cNvSpPr>
          <p:nvPr>
            <p:ph idx="1"/>
          </p:nvPr>
        </p:nvSpPr>
        <p:spPr/>
        <p:txBody>
          <a:bodyPr/>
          <a:lstStyle/>
          <a:p>
            <a:endParaRPr lang="en-US" dirty="0"/>
          </a:p>
          <a:p>
            <a:pPr algn="just">
              <a:lnSpc>
                <a:spcPct val="150000"/>
              </a:lnSpc>
              <a:buNone/>
            </a:pPr>
            <a:r>
              <a:rPr lang="en-US" sz="2400" dirty="0">
                <a:latin typeface="Times New Roman" pitchFamily="18" charset="0"/>
                <a:cs typeface="Times New Roman" pitchFamily="18" charset="0"/>
              </a:rPr>
              <a:t>	 The objective of this work to design a hybrid adder by modifying </a:t>
            </a:r>
            <a:r>
              <a:rPr lang="en-US" sz="2400" dirty="0" err="1">
                <a:latin typeface="Times New Roman" pitchFamily="18" charset="0"/>
                <a:cs typeface="Times New Roman" pitchFamily="18" charset="0"/>
              </a:rPr>
              <a:t>Sklansky</a:t>
            </a:r>
            <a:r>
              <a:rPr lang="en-US" sz="2400" dirty="0">
                <a:latin typeface="Times New Roman" pitchFamily="18" charset="0"/>
                <a:cs typeface="Times New Roman" pitchFamily="18" charset="0"/>
              </a:rPr>
              <a:t> adder using the few stages of  Brent Kung adder to reduce the power and delay.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BLOCK DIAGRAM OF MODIFIED ADDER</a:t>
            </a:r>
          </a:p>
        </p:txBody>
      </p:sp>
      <p:sp>
        <p:nvSpPr>
          <p:cNvPr id="9" name="Content Placeholder 8"/>
          <p:cNvSpPr>
            <a:spLocks noGrp="1"/>
          </p:cNvSpPr>
          <p:nvPr>
            <p:ph idx="1"/>
          </p:nvPr>
        </p:nvSpPr>
        <p:spPr/>
        <p:txBody>
          <a:bodyPr/>
          <a:lstStyle/>
          <a:p>
            <a:endParaRPr lang="en-US"/>
          </a:p>
        </p:txBody>
      </p:sp>
      <p:cxnSp>
        <p:nvCxnSpPr>
          <p:cNvPr id="7" name="Straight Connector 6"/>
          <p:cNvCxnSpPr/>
          <p:nvPr/>
        </p:nvCxnSpPr>
        <p:spPr>
          <a:xfrm>
            <a:off x="-1905000" y="5257800"/>
            <a:ext cx="914400" cy="91440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DELL\Documents\Capture.PNG"/>
          <p:cNvPicPr>
            <a:picLocks noChangeAspect="1" noChangeArrowheads="1"/>
          </p:cNvPicPr>
          <p:nvPr/>
        </p:nvPicPr>
        <p:blipFill>
          <a:blip r:embed="rId2"/>
          <a:srcRect/>
          <a:stretch>
            <a:fillRect/>
          </a:stretch>
        </p:blipFill>
        <p:spPr bwMode="auto">
          <a:xfrm>
            <a:off x="381000" y="1371600"/>
            <a:ext cx="8458200" cy="4724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WORK FLOW</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STAGE 1: To design a hybrid adder.</a:t>
            </a:r>
          </a:p>
          <a:p>
            <a:pPr algn="just">
              <a:lnSpc>
                <a:spcPct val="150000"/>
              </a:lnSpc>
            </a:pPr>
            <a:r>
              <a:rPr lang="en-US" sz="2000" dirty="0">
                <a:latin typeface="Times New Roman" pitchFamily="18" charset="0"/>
                <a:cs typeface="Times New Roman" pitchFamily="18" charset="0"/>
              </a:rPr>
              <a:t>STAGE 2: Compare the adder performance with other fast adder.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OUTPUT OF16-BIT BRENT KUNG ADDER (DELAY REPORT)</a:t>
            </a:r>
          </a:p>
        </p:txBody>
      </p:sp>
      <p:pic>
        <p:nvPicPr>
          <p:cNvPr id="4" name="Content Placeholder 3"/>
          <p:cNvPicPr>
            <a:picLocks noGrp="1"/>
          </p:cNvPicPr>
          <p:nvPr>
            <p:ph idx="1"/>
          </p:nvPr>
        </p:nvPicPr>
        <p:blipFill>
          <a:blip r:embed="rId2"/>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OUTPUT OF16-BIT BRENT KUNG  ADDER (SUMMARY REPORT)</a:t>
            </a:r>
            <a:endParaRPr lang="en-US" sz="3200" dirty="0"/>
          </a:p>
        </p:txBody>
      </p:sp>
      <p:pic>
        <p:nvPicPr>
          <p:cNvPr id="4" name="Content Placeholder 3"/>
          <p:cNvPicPr>
            <a:picLocks noGrp="1"/>
          </p:cNvPicPr>
          <p:nvPr>
            <p:ph idx="1"/>
          </p:nvPr>
        </p:nvPicPr>
        <p:blipFill>
          <a:blip r:embed="rId2"/>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OUTPUT OF16-BIT BRENT KUNG  ADDER (RTL VIEW)</a:t>
            </a:r>
            <a:endParaRPr lang="en-US" sz="3200" dirty="0"/>
          </a:p>
        </p:txBody>
      </p:sp>
      <p:pic>
        <p:nvPicPr>
          <p:cNvPr id="4" name="Content Placeholder 3"/>
          <p:cNvPicPr>
            <a:picLocks noGrp="1"/>
          </p:cNvPicPr>
          <p:nvPr>
            <p:ph idx="1"/>
          </p:nvPr>
        </p:nvPicPr>
        <p:blipFill>
          <a:blip r:embed="rId2"/>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lnSpcReduction="10000"/>
          </a:bodyPr>
          <a:lstStyle/>
          <a:p>
            <a:pPr algn="just"/>
            <a:r>
              <a:rPr lang="en-US" sz="2000" dirty="0">
                <a:latin typeface="Times New Roman" pitchFamily="18" charset="0"/>
                <a:cs typeface="Times New Roman" pitchFamily="18" charset="0"/>
              </a:rPr>
              <a:t>M. Weber, M. </a:t>
            </a:r>
            <a:r>
              <a:rPr lang="en-US" sz="2000" dirty="0" err="1">
                <a:latin typeface="Times New Roman" pitchFamily="18" charset="0"/>
                <a:cs typeface="Times New Roman" pitchFamily="18" charset="0"/>
              </a:rPr>
              <a:t>Putic</a:t>
            </a:r>
            <a:r>
              <a:rPr lang="en-US" sz="2000" dirty="0">
                <a:latin typeface="Times New Roman" pitchFamily="18" charset="0"/>
                <a:cs typeface="Times New Roman" pitchFamily="18" charset="0"/>
              </a:rPr>
              <a:t>, H. Zhang, J. </a:t>
            </a:r>
            <a:r>
              <a:rPr lang="en-US" sz="2000" dirty="0" err="1">
                <a:latin typeface="Times New Roman" pitchFamily="18" charset="0"/>
                <a:cs typeface="Times New Roman" pitchFamily="18" charset="0"/>
              </a:rPr>
              <a:t>Lach</a:t>
            </a:r>
            <a:r>
              <a:rPr lang="en-US" sz="2000" dirty="0">
                <a:latin typeface="Times New Roman" pitchFamily="18" charset="0"/>
                <a:cs typeface="Times New Roman" pitchFamily="18" charset="0"/>
              </a:rPr>
              <a:t>, and J. Huang, “Balancing adder for error tolerant applications,” in Proc. IEEE Int. </a:t>
            </a:r>
            <a:r>
              <a:rPr lang="en-US" sz="2000" dirty="0" err="1">
                <a:latin typeface="Times New Roman" pitchFamily="18" charset="0"/>
                <a:cs typeface="Times New Roman" pitchFamily="18" charset="0"/>
              </a:rPr>
              <a:t>Symp</a:t>
            </a:r>
            <a:r>
              <a:rPr lang="en-US" sz="2000" dirty="0">
                <a:latin typeface="Times New Roman" pitchFamily="18" charset="0"/>
                <a:cs typeface="Times New Roman" pitchFamily="18" charset="0"/>
              </a:rPr>
              <a:t>. Circuits Syst. (ISCAS), May 2013, pp. 3038–3041.</a:t>
            </a:r>
          </a:p>
          <a:p>
            <a:pPr algn="just"/>
            <a:r>
              <a:rPr lang="en-US" sz="2000" dirty="0" err="1">
                <a:latin typeface="Times New Roman" pitchFamily="18" charset="0"/>
                <a:cs typeface="Times New Roman" pitchFamily="18" charset="0"/>
              </a:rPr>
              <a:t>Darjn</a:t>
            </a:r>
            <a:r>
              <a:rPr lang="en-US" sz="2000" dirty="0">
                <a:latin typeface="Times New Roman" pitchFamily="18" charset="0"/>
                <a:cs typeface="Times New Roman" pitchFamily="18" charset="0"/>
              </a:rPr>
              <a:t> Esposito, </a:t>
            </a:r>
            <a:r>
              <a:rPr lang="en-US" sz="2000" dirty="0" err="1">
                <a:latin typeface="Times New Roman" pitchFamily="18" charset="0"/>
                <a:cs typeface="Times New Roman" pitchFamily="18" charset="0"/>
              </a:rPr>
              <a:t>Davide</a:t>
            </a:r>
            <a:r>
              <a:rPr lang="en-US" sz="2000" dirty="0">
                <a:latin typeface="Times New Roman" pitchFamily="18" charset="0"/>
                <a:cs typeface="Times New Roman" pitchFamily="18" charset="0"/>
              </a:rPr>
              <a:t> De Caro, Senior Member, IEEE, and Antonio Giuseppe Maria </a:t>
            </a:r>
            <a:r>
              <a:rPr lang="en-US" sz="2000" dirty="0" err="1">
                <a:latin typeface="Times New Roman" pitchFamily="18" charset="0"/>
                <a:cs typeface="Times New Roman" pitchFamily="18" charset="0"/>
              </a:rPr>
              <a:t>Strollo</a:t>
            </a:r>
            <a:r>
              <a:rPr lang="en-US" sz="2000" dirty="0">
                <a:latin typeface="Times New Roman" pitchFamily="18" charset="0"/>
                <a:cs typeface="Times New Roman" pitchFamily="18" charset="0"/>
              </a:rPr>
              <a:t>, Senior Member, IEEE “Variable Latency Speculative Parallel Prefix Adders for Unsigned and Signed Operands” IEEE TRANSACTIONS ON CIRCUITS AND SYSTEMS—I: REGULAR PAPERS 1</a:t>
            </a:r>
          </a:p>
          <a:p>
            <a:pPr algn="just"/>
            <a:r>
              <a:rPr lang="en-US" sz="2000" dirty="0">
                <a:latin typeface="Times New Roman" pitchFamily="18" charset="0"/>
                <a:cs typeface="Times New Roman" pitchFamily="18" charset="0"/>
              </a:rPr>
              <a:t>Vincent Camus , Student Member, IEEE, </a:t>
            </a:r>
            <a:r>
              <a:rPr lang="en-US" sz="2000" dirty="0" err="1">
                <a:latin typeface="Times New Roman" pitchFamily="18" charset="0"/>
                <a:cs typeface="Times New Roman" pitchFamily="18" charset="0"/>
              </a:rPr>
              <a:t>Mattia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Cacciotti</a:t>
            </a:r>
            <a:r>
              <a:rPr lang="en-US" sz="2000" dirty="0">
                <a:latin typeface="Times New Roman" pitchFamily="18" charset="0"/>
                <a:cs typeface="Times New Roman" pitchFamily="18" charset="0"/>
              </a:rPr>
              <a:t> , Student Member, IEEE, Jeremy </a:t>
            </a:r>
            <a:r>
              <a:rPr lang="en-US" sz="2000" dirty="0" err="1">
                <a:latin typeface="Times New Roman" pitchFamily="18" charset="0"/>
                <a:cs typeface="Times New Roman" pitchFamily="18" charset="0"/>
              </a:rPr>
              <a:t>Schlachter</a:t>
            </a:r>
            <a:r>
              <a:rPr lang="en-US" sz="2000" dirty="0">
                <a:latin typeface="Times New Roman" pitchFamily="18" charset="0"/>
                <a:cs typeface="Times New Roman" pitchFamily="18" charset="0"/>
              </a:rPr>
              <a:t> , Student Member, IEEE, and Christian </a:t>
            </a:r>
            <a:r>
              <a:rPr lang="en-US" sz="2000" dirty="0" err="1">
                <a:latin typeface="Times New Roman" pitchFamily="18" charset="0"/>
                <a:cs typeface="Times New Roman" pitchFamily="18" charset="0"/>
              </a:rPr>
              <a:t>Enz</a:t>
            </a:r>
            <a:r>
              <a:rPr lang="en-US" sz="2000" dirty="0">
                <a:latin typeface="Times New Roman" pitchFamily="18" charset="0"/>
                <a:cs typeface="Times New Roman" pitchFamily="18" charset="0"/>
              </a:rPr>
              <a:t> , Senior Member, IEEE“DESIGN OF APPROXIMATE CIRCUITS BY FABRICATION OF FALSE TIMING PATHS: THE CARRY CUT-BACK ADDER” IEEE JOURNAL ON EMERGING AND SELECTED TOPICS IN CIRCUITS AND SYSTEMS, VOL. 8, NO. 4, DECEMBER 2018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000" dirty="0" err="1">
                <a:latin typeface="Times New Roman" pitchFamily="18" charset="0"/>
                <a:cs typeface="Times New Roman" pitchFamily="18" charset="0"/>
              </a:rPr>
              <a:t>Pamishetti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Sujith</a:t>
            </a:r>
            <a:r>
              <a:rPr lang="en-US" sz="2000" dirty="0">
                <a:latin typeface="Times New Roman" pitchFamily="18" charset="0"/>
                <a:cs typeface="Times New Roman" pitchFamily="18" charset="0"/>
              </a:rPr>
              <a:t> Kumar, Dr. D </a:t>
            </a:r>
            <a:r>
              <a:rPr lang="en-US" sz="2000" dirty="0" err="1">
                <a:latin typeface="Times New Roman" pitchFamily="18" charset="0"/>
                <a:cs typeface="Times New Roman" pitchFamily="18" charset="0"/>
              </a:rPr>
              <a:t>Subba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Rao</a:t>
            </a:r>
            <a:r>
              <a:rPr lang="en-US" sz="2000" dirty="0">
                <a:latin typeface="Times New Roman" pitchFamily="18" charset="0"/>
                <a:cs typeface="Times New Roman" pitchFamily="18" charset="0"/>
              </a:rPr>
              <a:t> “Design and Implementation of Hybrid Parallel Prefix Adder “International Journal of Emerging Engineering Research and Technology Volume 3, Issue 8, August 2015, PP 117-124 ISSN 2349-4395 (Print) &amp; ISSN 2349-4409 (Online)</a:t>
            </a:r>
          </a:p>
          <a:p>
            <a:pPr algn="just"/>
            <a:r>
              <a:rPr lang="en-US" sz="2000" dirty="0" err="1">
                <a:latin typeface="Times New Roman" pitchFamily="18" charset="0"/>
                <a:cs typeface="Times New Roman" pitchFamily="18" charset="0"/>
              </a:rPr>
              <a:t>Basant</a:t>
            </a:r>
            <a:r>
              <a:rPr lang="en-US" sz="2000" dirty="0">
                <a:latin typeface="Times New Roman" pitchFamily="18" charset="0"/>
                <a:cs typeface="Times New Roman" pitchFamily="18" charset="0"/>
              </a:rPr>
              <a:t> Kumar </a:t>
            </a:r>
            <a:r>
              <a:rPr lang="en-US" sz="2000" dirty="0" err="1">
                <a:latin typeface="Times New Roman" pitchFamily="18" charset="0"/>
                <a:cs typeface="Times New Roman" pitchFamily="18" charset="0"/>
              </a:rPr>
              <a:t>Mohanty</a:t>
            </a:r>
            <a:r>
              <a:rPr lang="en-US" sz="2000" dirty="0">
                <a:latin typeface="Times New Roman" pitchFamily="18" charset="0"/>
                <a:cs typeface="Times New Roman" pitchFamily="18" charset="0"/>
              </a:rPr>
              <a:t>, Senior Member, IEEE, and </a:t>
            </a:r>
            <a:r>
              <a:rPr lang="en-US" sz="2000" dirty="0" err="1">
                <a:latin typeface="Times New Roman" pitchFamily="18" charset="0"/>
                <a:cs typeface="Times New Roman" pitchFamily="18" charset="0"/>
              </a:rPr>
              <a:t>Sujit</a:t>
            </a:r>
            <a:r>
              <a:rPr lang="en-US" sz="2000" dirty="0">
                <a:latin typeface="Times New Roman" pitchFamily="18" charset="0"/>
                <a:cs typeface="Times New Roman" pitchFamily="18" charset="0"/>
              </a:rPr>
              <a:t> Kumar Patel “Area–Delay–Power Efficient Carry-Select Adder” IEEE TRANSACTIONS ON CIRCUITS AND SYSTEMS—II: EXPRESS BRIEFS, VOL. 61, NO. 6, JUNE 2014 </a:t>
            </a:r>
          </a:p>
          <a:p>
            <a:pPr algn="just"/>
            <a:r>
              <a:rPr lang="en-US" sz="2000" dirty="0" err="1">
                <a:latin typeface="Times New Roman" pitchFamily="18" charset="0"/>
                <a:cs typeface="Times New Roman" pitchFamily="18" charset="0"/>
              </a:rPr>
              <a:t>Amit</a:t>
            </a:r>
            <a:r>
              <a:rPr lang="en-US" sz="2000" dirty="0">
                <a:latin typeface="Times New Roman" pitchFamily="18" charset="0"/>
                <a:cs typeface="Times New Roman" pitchFamily="18" charset="0"/>
              </a:rPr>
              <a:t> Kumar Panda , Member, IEEE, </a:t>
            </a:r>
            <a:r>
              <a:rPr lang="en-US" sz="2000" dirty="0" err="1">
                <a:latin typeface="Times New Roman" pitchFamily="18" charset="0"/>
                <a:cs typeface="Times New Roman" pitchFamily="18" charset="0"/>
              </a:rPr>
              <a:t>Rakesh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Palisetty</a:t>
            </a:r>
            <a:r>
              <a:rPr lang="en-US" sz="2000" dirty="0">
                <a:latin typeface="Times New Roman" pitchFamily="18" charset="0"/>
                <a:cs typeface="Times New Roman" pitchFamily="18" charset="0"/>
              </a:rPr>
              <a:t> , and </a:t>
            </a:r>
            <a:r>
              <a:rPr lang="en-US" sz="2000" dirty="0" err="1">
                <a:latin typeface="Times New Roman" pitchFamily="18" charset="0"/>
                <a:cs typeface="Times New Roman" pitchFamily="18" charset="0"/>
              </a:rPr>
              <a:t>Kailash</a:t>
            </a:r>
            <a:r>
              <a:rPr lang="en-US" sz="2000" dirty="0">
                <a:latin typeface="Times New Roman" pitchFamily="18" charset="0"/>
                <a:cs typeface="Times New Roman" pitchFamily="18" charset="0"/>
              </a:rPr>
              <a:t> Chandra Ray , Member, IEEE “High-Speed Area-Efficient VLSI Architecture of Three-Operand Binary Adder” IEEE TRANSACTIONS ON CIRCUITS AND SYSTEMS–I: REGULAR PAPERS 1 (2020)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err="1">
                <a:latin typeface="Times New Roman" pitchFamily="18" charset="0"/>
                <a:cs typeface="Times New Roman" pitchFamily="18" charset="0"/>
              </a:rPr>
              <a:t>B.Gopinath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N.Sangeetha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S.Jenifer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nancy</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T.Umarani</a:t>
            </a:r>
            <a:r>
              <a:rPr lang="en-US" sz="2000" dirty="0">
                <a:latin typeface="Times New Roman" pitchFamily="18" charset="0"/>
                <a:cs typeface="Times New Roman" pitchFamily="18" charset="0"/>
              </a:rPr>
              <a:t> “Design and Implementation of High Speed Carry Select Adder” International Journal of Engineering Research &amp; Technology (IJERT)ISSN: 2278-0181 IJERTV4IS020383 www.ijert.org(This work is licensed under a Creative Commons Attribution 4.0 International License.) Vol. 4 </a:t>
            </a:r>
            <a:r>
              <a:rPr lang="en-US" sz="2000" dirty="0" err="1">
                <a:latin typeface="Times New Roman" pitchFamily="18" charset="0"/>
                <a:cs typeface="Times New Roman" pitchFamily="18" charset="0"/>
              </a:rPr>
              <a:t>Issu</a:t>
            </a:r>
            <a:r>
              <a:rPr lang="en-US" sz="2000" dirty="0">
                <a:latin typeface="Times New Roman" pitchFamily="18" charset="0"/>
                <a:cs typeface="Times New Roman" pitchFamily="18" charset="0"/>
              </a:rPr>
              <a:t> 02, February-2015 419</a:t>
            </a:r>
          </a:p>
          <a:p>
            <a:r>
              <a:rPr lang="en-US" sz="2000" dirty="0" err="1"/>
              <a:t>Hamed</a:t>
            </a:r>
            <a:r>
              <a:rPr lang="en-US" sz="2000" dirty="0"/>
              <a:t> </a:t>
            </a:r>
            <a:r>
              <a:rPr lang="en-US" sz="2000" dirty="0" err="1"/>
              <a:t>Naseri</a:t>
            </a:r>
            <a:r>
              <a:rPr lang="en-US" sz="2000" dirty="0"/>
              <a:t> and </a:t>
            </a:r>
            <a:r>
              <a:rPr lang="en-US" sz="2000" dirty="0" err="1"/>
              <a:t>Somayeh</a:t>
            </a:r>
            <a:r>
              <a:rPr lang="en-US" sz="2000" dirty="0"/>
              <a:t> </a:t>
            </a:r>
            <a:r>
              <a:rPr lang="en-US" sz="2000" dirty="0" err="1"/>
              <a:t>Timarchi</a:t>
            </a:r>
            <a:r>
              <a:rPr lang="en-US" sz="2000" dirty="0"/>
              <a:t> , </a:t>
            </a:r>
            <a:r>
              <a:rPr lang="en-US" sz="2000" i="1" dirty="0"/>
              <a:t>Member, IEEE “</a:t>
            </a:r>
            <a:r>
              <a:rPr lang="en-US" sz="2000" dirty="0"/>
              <a:t>Low-Power and Fast Full Adder by Exploring New XOR and XNOR Gates” IEEE TRANSACTIONS ON VERY LARGE SCALE INTEGRATION (VLSI) SYSTEMS</a:t>
            </a:r>
            <a:endParaRPr lang="en-US" sz="2000" dirty="0">
              <a:latin typeface="Times New Roman" pitchFamily="18" charset="0"/>
              <a:cs typeface="Times New Roman" pitchFamily="18" charset="0"/>
            </a:endParaRPr>
          </a:p>
          <a:p>
            <a:pPr algn="just"/>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ctr">
              <a:buNone/>
            </a:pPr>
            <a:r>
              <a:rPr lang="en-US" sz="4800" b="1" dirty="0">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Adder is the basic building block in all digital circuits and processors.</a:t>
            </a:r>
          </a:p>
          <a:p>
            <a:pPr algn="just">
              <a:lnSpc>
                <a:spcPct val="150000"/>
              </a:lnSpc>
            </a:pPr>
            <a:r>
              <a:rPr lang="en-US" sz="2000" dirty="0">
                <a:latin typeface="Times New Roman" pitchFamily="18" charset="0"/>
                <a:cs typeface="Times New Roman" pitchFamily="18" charset="0"/>
              </a:rPr>
              <a:t>In general, adders are constructed using half adder and full adder </a:t>
            </a:r>
          </a:p>
          <a:p>
            <a:pPr algn="just">
              <a:lnSpc>
                <a:spcPct val="150000"/>
              </a:lnSpc>
            </a:pPr>
            <a:r>
              <a:rPr lang="en-US" sz="2000" dirty="0">
                <a:latin typeface="Times New Roman" pitchFamily="18" charset="0"/>
                <a:cs typeface="Times New Roman" pitchFamily="18" charset="0"/>
              </a:rPr>
              <a:t>For small number of bits, ripple carry adder, carry skip adder, carry select adder, increment adder, carry save adder, carry bypass adder can be used. But the delay and area are increased in this adder. </a:t>
            </a:r>
          </a:p>
          <a:p>
            <a:pPr algn="just">
              <a:lnSpc>
                <a:spcPct val="150000"/>
              </a:lnSpc>
            </a:pPr>
            <a:r>
              <a:rPr lang="en-US" sz="2000" dirty="0">
                <a:latin typeface="Times New Roman" pitchFamily="18" charset="0"/>
                <a:cs typeface="Times New Roman" pitchFamily="18" charset="0"/>
              </a:rPr>
              <a:t>For more number of bits </a:t>
            </a:r>
            <a:r>
              <a:rPr lang="en-US" sz="2000" dirty="0" err="1">
                <a:latin typeface="Times New Roman" pitchFamily="18" charset="0"/>
                <a:cs typeface="Times New Roman" pitchFamily="18" charset="0"/>
              </a:rPr>
              <a:t>Kogge</a:t>
            </a:r>
            <a:r>
              <a:rPr lang="en-US" sz="2000" dirty="0">
                <a:latin typeface="Times New Roman" pitchFamily="18" charset="0"/>
                <a:cs typeface="Times New Roman" pitchFamily="18" charset="0"/>
              </a:rPr>
              <a:t> Stone adder, Brent Kung adder, </a:t>
            </a:r>
            <a:r>
              <a:rPr lang="en-US" sz="2000" dirty="0" err="1">
                <a:latin typeface="Times New Roman" pitchFamily="18" charset="0"/>
                <a:cs typeface="Times New Roman" pitchFamily="18" charset="0"/>
              </a:rPr>
              <a:t>Ladner</a:t>
            </a:r>
            <a:r>
              <a:rPr lang="en-US" sz="2000" dirty="0">
                <a:latin typeface="Times New Roman" pitchFamily="18" charset="0"/>
                <a:cs typeface="Times New Roman" pitchFamily="18" charset="0"/>
              </a:rPr>
              <a:t> Fischer adder, </a:t>
            </a: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are preferable to reduce the delay and area.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457200" y="1600200"/>
            <a:ext cx="8229600" cy="5105400"/>
          </a:xfrm>
        </p:spPr>
        <p:txBody>
          <a:bodyPr>
            <a:noAutofit/>
          </a:bodyPr>
          <a:lstStyle/>
          <a:p>
            <a:pPr algn="just">
              <a:lnSpc>
                <a:spcPct val="150000"/>
              </a:lnSpc>
              <a:buNone/>
            </a:pPr>
            <a:r>
              <a:rPr lang="en-US" sz="2000" dirty="0">
                <a:latin typeface="Times New Roman" pitchFamily="18" charset="0"/>
                <a:cs typeface="Times New Roman" pitchFamily="18" charset="0"/>
              </a:rPr>
              <a:t>	1. </a:t>
            </a:r>
            <a:r>
              <a:rPr lang="en-US" sz="1900" b="1" dirty="0">
                <a:latin typeface="Times New Roman" pitchFamily="18" charset="0"/>
                <a:cs typeface="Times New Roman" pitchFamily="18" charset="0"/>
              </a:rPr>
              <a:t>“High-Speed Area-Efficient VLSI Architecture of Three-Operand Binary Adder”</a:t>
            </a:r>
          </a:p>
          <a:p>
            <a:pPr algn="just">
              <a:lnSpc>
                <a:spcPct val="150000"/>
              </a:lnSpc>
              <a:buNone/>
            </a:pPr>
            <a:r>
              <a:rPr lang="en-US" sz="1900" b="1" dirty="0">
                <a:latin typeface="Times New Roman" pitchFamily="18" charset="0"/>
                <a:cs typeface="Times New Roman" pitchFamily="18" charset="0"/>
              </a:rPr>
              <a:t>	IEEE TRANSACTIONS  ON CIRCUITS AND SYSTEMS–I: REGULAR PAPERS (2020)</a:t>
            </a:r>
          </a:p>
          <a:p>
            <a:pPr algn="just">
              <a:buNone/>
            </a:pPr>
            <a:r>
              <a:rPr lang="en-US" sz="1900" dirty="0">
                <a:latin typeface="Times New Roman" pitchFamily="18" charset="0"/>
                <a:cs typeface="Times New Roman" pitchFamily="18" charset="0"/>
              </a:rPr>
              <a:t>	Carry save adder is the widely used technique to perform the three-operand addition. However, the ripple-carry stage in the carry save adder leads to a high propagation delay of O(n).</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Moreover</a:t>
            </a:r>
            <a:r>
              <a:rPr lang="en-US" sz="1900" i="1" dirty="0">
                <a:latin typeface="Times New Roman" pitchFamily="18" charset="0"/>
                <a:cs typeface="Times New Roman" pitchFamily="18" charset="0"/>
              </a:rPr>
              <a:t>, </a:t>
            </a:r>
            <a:r>
              <a:rPr lang="en-US" sz="1900" dirty="0">
                <a:latin typeface="Times New Roman" pitchFamily="18" charset="0"/>
                <a:cs typeface="Times New Roman" pitchFamily="18" charset="0"/>
              </a:rPr>
              <a:t>a parallel prefix two-operand adder such as Han-Carlson (HCA) can also be used for three-operand addition that significantly reduces the critical path delay at the cost of additional hardware. The proposed three-operand adder technique is a parallel prefix adder that uses four-stage structures to compute the addition of three input operands. The novelty of this proposed architecture is the reduction of delay and area in the prefix computation stages in PG logic and bit-addition logic that leads to an overall reduction in critical path delay, area-delay product (ADP) and power-delay product (PDP).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err="1">
                <a:latin typeface="Times New Roman" pitchFamily="18" charset="0"/>
                <a:cs typeface="Times New Roman" pitchFamily="18" charset="0"/>
              </a:rPr>
              <a:t>Contd</a:t>
            </a:r>
            <a:r>
              <a:rPr lang="en-US" sz="3200" b="1" dirty="0">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lnSpc>
                <a:spcPct val="150000"/>
              </a:lnSpc>
              <a:buNone/>
            </a:pPr>
            <a:r>
              <a:rPr lang="en-US" sz="2000" dirty="0">
                <a:latin typeface="Times New Roman" pitchFamily="18" charset="0"/>
                <a:cs typeface="Times New Roman" pitchFamily="18" charset="0"/>
              </a:rPr>
              <a:t>	2. “</a:t>
            </a:r>
            <a:r>
              <a:rPr lang="en-US" sz="2000" b="1" dirty="0">
                <a:latin typeface="Times New Roman" pitchFamily="18" charset="0"/>
                <a:cs typeface="Times New Roman" pitchFamily="18" charset="0"/>
              </a:rPr>
              <a:t>Variable Latency Speculative Han-Carlson Adder”</a:t>
            </a:r>
          </a:p>
          <a:p>
            <a:pPr algn="just">
              <a:lnSpc>
                <a:spcPct val="150000"/>
              </a:lnSpc>
              <a:buNone/>
            </a:pPr>
            <a:r>
              <a:rPr lang="en-US" sz="2000" b="1" dirty="0">
                <a:latin typeface="Times New Roman" pitchFamily="18" charset="0"/>
                <a:cs typeface="Times New Roman" pitchFamily="18" charset="0"/>
              </a:rPr>
              <a:t>	 IEEE TRANSACTIONS ON CIRCUITS AND SYSTEMS—I: REGULAR PAPERS (2015)</a:t>
            </a:r>
          </a:p>
          <a:p>
            <a:pPr algn="just">
              <a:lnSpc>
                <a:spcPct val="150000"/>
              </a:lnSpc>
              <a:buNone/>
            </a:pPr>
            <a:r>
              <a:rPr lang="en-US" sz="2000" dirty="0">
                <a:latin typeface="Times New Roman" pitchFamily="18" charset="0"/>
                <a:cs typeface="Times New Roman" pitchFamily="18" charset="0"/>
              </a:rPr>
              <a:t>	  In speculative adders the sum and carry generation part is separated to reduce the area overhead. This paper proposes a novel variable latency speculative adder based on Han-Carlson parallel-prefix topology that resulted more effective than variable latency </a:t>
            </a:r>
            <a:r>
              <a:rPr lang="en-US" sz="2000" dirty="0" err="1">
                <a:latin typeface="Times New Roman" pitchFamily="18" charset="0"/>
                <a:cs typeface="Times New Roman" pitchFamily="18" charset="0"/>
              </a:rPr>
              <a:t>Kogge</a:t>
            </a:r>
            <a:r>
              <a:rPr lang="en-US" sz="2000" dirty="0">
                <a:latin typeface="Times New Roman" pitchFamily="18" charset="0"/>
                <a:cs typeface="Times New Roman" pitchFamily="18" charset="0"/>
              </a:rPr>
              <a:t>-Stone topology. The paper describes the stages in which variable latency speculative prefix adders can be subdivided and presents a novel error detection network that reduces error probability compared to previous approaches. Compared with traditional, non-speculative, adders, our analysis demonstrates that variable latency Han-Carlson adders show sensible improvements when the highest speed is required</a:t>
            </a:r>
            <a:r>
              <a:rPr lang="en-US" sz="2000" dirty="0"/>
              <a:t>.</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err="1">
                <a:latin typeface="Times New Roman" pitchFamily="18" charset="0"/>
                <a:cs typeface="Times New Roman" pitchFamily="18" charset="0"/>
              </a:rPr>
              <a:t>Contd</a:t>
            </a:r>
            <a:r>
              <a:rPr lang="en-US" sz="3200" b="1" dirty="0">
                <a:latin typeface="Times New Roman" pitchFamily="18" charset="0"/>
                <a:cs typeface="Times New Roman" pitchFamily="18" charset="0"/>
              </a:rPr>
              <a:t>,….</a:t>
            </a:r>
            <a:endParaRPr lang="en-US" sz="3200" dirty="0"/>
          </a:p>
        </p:txBody>
      </p:sp>
      <p:sp>
        <p:nvSpPr>
          <p:cNvPr id="3" name="Content Placeholder 2"/>
          <p:cNvSpPr>
            <a:spLocks noGrp="1"/>
          </p:cNvSpPr>
          <p:nvPr>
            <p:ph idx="1"/>
          </p:nvPr>
        </p:nvSpPr>
        <p:spPr>
          <a:xfrm>
            <a:off x="457200" y="1600200"/>
            <a:ext cx="8229600" cy="5029200"/>
          </a:xfrm>
        </p:spPr>
        <p:txBody>
          <a:bodyPr>
            <a:normAutofit/>
          </a:bodyPr>
          <a:lstStyle/>
          <a:p>
            <a:pPr algn="just">
              <a:lnSpc>
                <a:spcPct val="150000"/>
              </a:lnSpc>
              <a:buNone/>
            </a:pPr>
            <a:r>
              <a:rPr lang="en-US" sz="2000" b="1" dirty="0">
                <a:latin typeface="Times New Roman" pitchFamily="18" charset="0"/>
                <a:cs typeface="Times New Roman" pitchFamily="18" charset="0"/>
              </a:rPr>
              <a:t>	3. “Area–Delay–Power Efficient Carry-Select Adder”</a:t>
            </a:r>
          </a:p>
          <a:p>
            <a:pPr algn="just">
              <a:lnSpc>
                <a:spcPct val="150000"/>
              </a:lnSpc>
              <a:buNone/>
            </a:pPr>
            <a:r>
              <a:rPr lang="en-US" sz="2000" b="1" dirty="0">
                <a:latin typeface="Times New Roman" pitchFamily="18" charset="0"/>
                <a:cs typeface="Times New Roman" pitchFamily="18" charset="0"/>
              </a:rPr>
              <a:t>	IEEE TRANSACTIONS ON CIRCUITS AND SYSTEMS—II: EXPRESS BRIEFS, VOL. 61, NO. 6, JUNE 2014.</a:t>
            </a:r>
          </a:p>
          <a:p>
            <a:pPr algn="just">
              <a:lnSpc>
                <a:spcPct val="150000"/>
              </a:lnSpc>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the proposed scheme, the carry select (CS) operation is scheduled before the calculation of final-sum, which is different from the conventional approach. In conventional carry select adder (CSLA) and binary to excess-1 converter (BEC)-based CSLA have some problem  the data dependence and  identify redundant logic operations. Use this proposed method to eliminated all the redundant logic operations. The proposed CSLA design involves significantly less area and delay.</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err="1">
                <a:latin typeface="Times New Roman" pitchFamily="18" charset="0"/>
                <a:cs typeface="Times New Roman" pitchFamily="18" charset="0"/>
              </a:rPr>
              <a:t>Contd</a:t>
            </a:r>
            <a:r>
              <a:rPr lang="en-US" sz="3200" b="1" dirty="0">
                <a:latin typeface="Times New Roman" pitchFamily="18" charset="0"/>
                <a:cs typeface="Times New Roman" pitchFamily="18" charset="0"/>
              </a:rPr>
              <a:t>,….</a:t>
            </a:r>
            <a:endParaRPr lang="en-US" sz="3200" dirty="0"/>
          </a:p>
        </p:txBody>
      </p:sp>
      <p:sp>
        <p:nvSpPr>
          <p:cNvPr id="3" name="Content Placeholder 2"/>
          <p:cNvSpPr>
            <a:spLocks noGrp="1"/>
          </p:cNvSpPr>
          <p:nvPr>
            <p:ph idx="1"/>
          </p:nvPr>
        </p:nvSpPr>
        <p:spPr/>
        <p:txBody>
          <a:bodyPr>
            <a:normAutofit lnSpcReduction="10000"/>
          </a:bodyPr>
          <a:lstStyle/>
          <a:p>
            <a:pPr algn="just">
              <a:lnSpc>
                <a:spcPct val="150000"/>
              </a:lnSpc>
              <a:buNone/>
            </a:pPr>
            <a:r>
              <a:rPr lang="en-US" sz="2000" b="1" dirty="0">
                <a:latin typeface="Times New Roman" pitchFamily="18" charset="0"/>
                <a:cs typeface="Times New Roman" pitchFamily="18" charset="0"/>
              </a:rPr>
              <a:t>	4.” Low-Power and Fast Full Adder by Exploring New XOR and XNOR Gates” IEEE TRANSACTIONS ON VERY LARGE SCALE INTEGRATION (VLSI) SYSTEMS (2018)</a:t>
            </a:r>
          </a:p>
          <a:p>
            <a:pPr algn="just">
              <a:lnSpc>
                <a:spcPct val="150000"/>
              </a:lnSpc>
              <a:buNone/>
            </a:pPr>
            <a:r>
              <a:rPr lang="en-US" sz="2000" dirty="0">
                <a:latin typeface="Times New Roman" pitchFamily="18" charset="0"/>
                <a:cs typeface="Times New Roman" pitchFamily="18" charset="0"/>
              </a:rPr>
              <a:t>	The proposed circuits are highly optimized in terms of the power consumption and delay, which are due to low output capacitance and low short-circuit power dissipation. We also propose six new hybrid 1-bit full-adder (FA) circuits based on the novel full-swing XOR–XNOR or XOR/XNOR gates. Each of the proposed circuits has its own merits in terms of speed, power consumption, </a:t>
            </a:r>
            <a:r>
              <a:rPr lang="en-US" sz="2000" dirty="0" err="1">
                <a:latin typeface="Times New Roman" pitchFamily="18" charset="0"/>
                <a:cs typeface="Times New Roman" pitchFamily="18" charset="0"/>
              </a:rPr>
              <a:t>powerdelay</a:t>
            </a:r>
            <a:r>
              <a:rPr lang="en-US" sz="2000" dirty="0">
                <a:latin typeface="Times New Roman" pitchFamily="18" charset="0"/>
                <a:cs typeface="Times New Roman" pitchFamily="18" charset="0"/>
              </a:rPr>
              <a:t> product (PDP), driving ability, and so on</a:t>
            </a:r>
            <a:r>
              <a:rPr lang="en-US" sz="2000" b="1" dirty="0"/>
              <a:t>.</a:t>
            </a:r>
            <a:endParaRPr lang="en-US"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err="1">
                <a:latin typeface="Times New Roman" pitchFamily="18" charset="0"/>
                <a:cs typeface="Times New Roman" pitchFamily="18" charset="0"/>
              </a:rPr>
              <a:t>Contd</a:t>
            </a:r>
            <a:r>
              <a:rPr lang="en-US" sz="3200" b="1" dirty="0">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5257800"/>
          </a:xfrm>
        </p:spPr>
        <p:txBody>
          <a:bodyPr>
            <a:noAutofit/>
          </a:bodyPr>
          <a:lstStyle/>
          <a:p>
            <a:pPr algn="just">
              <a:lnSpc>
                <a:spcPct val="150000"/>
              </a:lnSpc>
              <a:buNone/>
            </a:pPr>
            <a:r>
              <a:rPr lang="en-US" sz="2000" dirty="0">
                <a:latin typeface="Times New Roman" pitchFamily="18" charset="0"/>
                <a:cs typeface="Times New Roman" pitchFamily="18" charset="0"/>
              </a:rPr>
              <a:t>	5.  </a:t>
            </a:r>
            <a:r>
              <a:rPr lang="en-US" sz="2000" b="1" dirty="0">
                <a:latin typeface="Times New Roman" pitchFamily="18" charset="0"/>
                <a:cs typeface="Times New Roman" pitchFamily="18" charset="0"/>
              </a:rPr>
              <a:t>“ Design and Implementation of Hybrid Parallel Prefix Adder”</a:t>
            </a:r>
            <a:endParaRPr lang="en-US" sz="2000" b="1" i="1" dirty="0">
              <a:latin typeface="Times New Roman" pitchFamily="18" charset="0"/>
              <a:cs typeface="Times New Roman" pitchFamily="18" charset="0"/>
            </a:endParaRPr>
          </a:p>
          <a:p>
            <a:pPr algn="just">
              <a:lnSpc>
                <a:spcPct val="150000"/>
              </a:lnSpc>
              <a:buNone/>
            </a:pPr>
            <a:r>
              <a:rPr lang="en-US" sz="2000" b="1" dirty="0">
                <a:latin typeface="Times New Roman" pitchFamily="18" charset="0"/>
                <a:cs typeface="Times New Roman" pitchFamily="18" charset="0"/>
              </a:rPr>
              <a:t>	 International Journal of Emerging Engineering Research and Technology Volume 3, Issue 8, August 2015, PP 117-124 ISSN 2349-4395 (Print) &amp; ISSN 2349-4409 (Online) </a:t>
            </a:r>
          </a:p>
          <a:p>
            <a:pPr algn="just">
              <a:lnSpc>
                <a:spcPct val="150000"/>
              </a:lnSpc>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this paper combine Brent Kung adder and </a:t>
            </a:r>
            <a:r>
              <a:rPr lang="en-US" sz="2000" dirty="0" err="1">
                <a:latin typeface="Times New Roman" pitchFamily="18" charset="0"/>
                <a:cs typeface="Times New Roman" pitchFamily="18" charset="0"/>
              </a:rPr>
              <a:t>Kogge</a:t>
            </a:r>
            <a:r>
              <a:rPr lang="en-US" sz="2000" dirty="0">
                <a:latin typeface="Times New Roman" pitchFamily="18" charset="0"/>
                <a:cs typeface="Times New Roman" pitchFamily="18" charset="0"/>
              </a:rPr>
              <a:t> Stone adder for achieve better performance. </a:t>
            </a:r>
            <a:r>
              <a:rPr lang="en-US" sz="2000" dirty="0" err="1">
                <a:latin typeface="Times New Roman" pitchFamily="18" charset="0"/>
                <a:cs typeface="Times New Roman" pitchFamily="18" charset="0"/>
              </a:rPr>
              <a:t>Kogge</a:t>
            </a:r>
            <a:r>
              <a:rPr lang="en-US" sz="2000" dirty="0">
                <a:latin typeface="Times New Roman" pitchFamily="18" charset="0"/>
                <a:cs typeface="Times New Roman" pitchFamily="18" charset="0"/>
              </a:rPr>
              <a:t> stone adder having four levels and 49 cells and Brent Kung adder having six levels and 29 cells in our proposed hybrid adder five levels and 32 cells in first level same as Brent Kung adder. Second, third, four levels are same as </a:t>
            </a:r>
            <a:r>
              <a:rPr lang="en-US" sz="2000" dirty="0" err="1">
                <a:latin typeface="Times New Roman" pitchFamily="18" charset="0"/>
                <a:cs typeface="Times New Roman" pitchFamily="18" charset="0"/>
              </a:rPr>
              <a:t>Kogge</a:t>
            </a:r>
            <a:r>
              <a:rPr lang="en-US" sz="2000" dirty="0">
                <a:latin typeface="Times New Roman" pitchFamily="18" charset="0"/>
                <a:cs typeface="Times New Roman" pitchFamily="18" charset="0"/>
              </a:rPr>
              <a:t> Stone adder and finally fifth level belongs to </a:t>
            </a:r>
            <a:r>
              <a:rPr lang="en-US" sz="2000" dirty="0" err="1">
                <a:latin typeface="Times New Roman" pitchFamily="18" charset="0"/>
                <a:cs typeface="Times New Roman" pitchFamily="18" charset="0"/>
              </a:rPr>
              <a:t>brent</a:t>
            </a:r>
            <a:r>
              <a:rPr lang="en-US" sz="2000" dirty="0">
                <a:latin typeface="Times New Roman" pitchFamily="18" charset="0"/>
                <a:cs typeface="Times New Roman" pitchFamily="18" charset="0"/>
              </a:rPr>
              <a:t> kung adder then final output giving to final computing operation. </a:t>
            </a:r>
            <a:endParaRPr lang="en-US" sz="2000" b="1" dirty="0">
              <a:latin typeface="Times New Roman" pitchFamily="18" charset="0"/>
              <a:cs typeface="Times New Roman" pitchFamily="18" charset="0"/>
            </a:endParaRPr>
          </a:p>
          <a:p>
            <a:pPr algn="just">
              <a:lnSpc>
                <a:spcPct val="150000"/>
              </a:lnSpc>
            </a:pPr>
            <a:endParaRPr lang="en-US" sz="20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Normal </a:t>
            </a: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occupies more area and have high fan out problem. The proposed new Hybrid </a:t>
            </a:r>
            <a:r>
              <a:rPr lang="en-US" sz="2000" dirty="0" err="1">
                <a:latin typeface="Times New Roman" pitchFamily="18" charset="0"/>
                <a:cs typeface="Times New Roman" pitchFamily="18" charset="0"/>
              </a:rPr>
              <a:t>Sklansky</a:t>
            </a:r>
            <a:r>
              <a:rPr lang="en-US" sz="2000" dirty="0">
                <a:latin typeface="Times New Roman" pitchFamily="18" charset="0"/>
                <a:cs typeface="Times New Roman" pitchFamily="18" charset="0"/>
              </a:rPr>
              <a:t> adder should aim to reduce area and power consumption by having less number of full adder.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5483</TotalTime>
  <Words>1855</Words>
  <Application>Microsoft Office PowerPoint</Application>
  <PresentationFormat>On-screen Show (4:3)</PresentationFormat>
  <Paragraphs>82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 DESIGN AND PERFORMANCE ANALYSIS OF HYBRID SKLANSKY ADDER </vt:lpstr>
      <vt:lpstr>OBJECTIVE:</vt:lpstr>
      <vt:lpstr>INTRODUCTION</vt:lpstr>
      <vt:lpstr>LITERATURE SURVEY</vt:lpstr>
      <vt:lpstr>Contd,….</vt:lpstr>
      <vt:lpstr>Contd,….</vt:lpstr>
      <vt:lpstr>Contd,….</vt:lpstr>
      <vt:lpstr>Contd,…</vt:lpstr>
      <vt:lpstr>PROBLEM STATEMENT</vt:lpstr>
      <vt:lpstr>PROPOSED SYSTEM</vt:lpstr>
      <vt:lpstr>Contd,….</vt:lpstr>
      <vt:lpstr>BLACK CELL, GREY CELL AND BUFFER</vt:lpstr>
      <vt:lpstr>GENERAL BLOCK DIAGRAM OF PRALLEL PREFIX ADDER</vt:lpstr>
      <vt:lpstr>CARRY LOOKAHEAD ADDER</vt:lpstr>
      <vt:lpstr>SKLANSKY ADDER</vt:lpstr>
      <vt:lpstr>16-BIT SKLANSKY ADDER</vt:lpstr>
      <vt:lpstr>BRENTKUNG ADDER</vt:lpstr>
      <vt:lpstr>16-BIT RENT KUNG ADDER</vt:lpstr>
      <vt:lpstr>PROPOSED HYBRID ADDER</vt:lpstr>
      <vt:lpstr>BLOCK DIAGRAM OF MODIFIED ADDER</vt:lpstr>
      <vt:lpstr>WORK FLOW</vt:lpstr>
      <vt:lpstr>OUTPUT OF16-BIT BRENT KUNG ADDER (DELAY REPORT)</vt:lpstr>
      <vt:lpstr>OUTPUT OF16-BIT BRENT KUNG  ADDER (SUMMARY REPORT)</vt:lpstr>
      <vt:lpstr>OUTPUT OF16-BIT BRENT KUNG  ADDER (RTL VIEW)</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BRENT KUNG ADDER USING QCA</dc:title>
  <dc:creator>DELL</dc:creator>
  <cp:lastModifiedBy>CHRISTON JAMES NAVARAJ</cp:lastModifiedBy>
  <cp:revision>39</cp:revision>
  <dcterms:created xsi:type="dcterms:W3CDTF">2021-10-12T07:49:28Z</dcterms:created>
  <dcterms:modified xsi:type="dcterms:W3CDTF">2023-05-12T02:17:08Z</dcterms:modified>
</cp:coreProperties>
</file>