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8" r:id="rId11"/>
    <p:sldId id="267" r:id="rId12"/>
    <p:sldId id="2146847056" r:id="rId13"/>
    <p:sldId id="214684705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eddingwire.com/" TargetMode="External"/><Relationship Id="rId2" Type="http://schemas.openxmlformats.org/officeDocument/2006/relationships/hyperlink" Target="https://www.theknot.com/" TargetMode="External"/><Relationship Id="rId1" Type="http://schemas.openxmlformats.org/officeDocument/2006/relationships/slideLayout" Target="../slideLayouts/slideLayout2.xml"/><Relationship Id="rId4" Type="http://schemas.openxmlformats.org/officeDocument/2006/relationships/hyperlink" Target="https://www.bride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Marriage proposal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62218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Naveen</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98).png"/>
          <p:cNvPicPr>
            <a:picLocks noChangeAspect="1"/>
          </p:cNvPicPr>
          <p:nvPr/>
        </p:nvPicPr>
        <p:blipFill>
          <a:blip r:embed="rId2"/>
          <a:stretch>
            <a:fillRect/>
          </a:stretch>
        </p:blipFill>
        <p:spPr>
          <a:xfrm>
            <a:off x="1400096" y="1098578"/>
            <a:ext cx="4155130" cy="2336120"/>
          </a:xfrm>
          <a:prstGeom prst="rect">
            <a:avLst/>
          </a:prstGeom>
        </p:spPr>
      </p:pic>
      <p:pic>
        <p:nvPicPr>
          <p:cNvPr id="3" name="Picture 2" descr="Screenshot (299).png"/>
          <p:cNvPicPr>
            <a:picLocks noChangeAspect="1"/>
          </p:cNvPicPr>
          <p:nvPr/>
        </p:nvPicPr>
        <p:blipFill>
          <a:blip r:embed="rId3"/>
          <a:stretch>
            <a:fillRect/>
          </a:stretch>
        </p:blipFill>
        <p:spPr>
          <a:xfrm>
            <a:off x="7537941" y="1086347"/>
            <a:ext cx="4155130" cy="2336120"/>
          </a:xfrm>
          <a:prstGeom prst="rect">
            <a:avLst/>
          </a:prstGeom>
        </p:spPr>
      </p:pic>
      <p:pic>
        <p:nvPicPr>
          <p:cNvPr id="4" name="Picture 3" descr="Screenshot (300).png"/>
          <p:cNvPicPr>
            <a:picLocks noChangeAspect="1"/>
          </p:cNvPicPr>
          <p:nvPr/>
        </p:nvPicPr>
        <p:blipFill>
          <a:blip r:embed="rId4"/>
          <a:stretch>
            <a:fillRect/>
          </a:stretch>
        </p:blipFill>
        <p:spPr>
          <a:xfrm>
            <a:off x="1390379" y="3891057"/>
            <a:ext cx="4155130" cy="2336120"/>
          </a:xfrm>
          <a:prstGeom prst="rect">
            <a:avLst/>
          </a:prstGeom>
        </p:spPr>
      </p:pic>
      <p:pic>
        <p:nvPicPr>
          <p:cNvPr id="5" name="Picture 4" descr="Screenshot (301).png"/>
          <p:cNvPicPr>
            <a:picLocks noChangeAspect="1"/>
          </p:cNvPicPr>
          <p:nvPr/>
        </p:nvPicPr>
        <p:blipFill>
          <a:blip r:embed="rId5"/>
          <a:stretch>
            <a:fillRect/>
          </a:stretch>
        </p:blipFill>
        <p:spPr>
          <a:xfrm>
            <a:off x="7587218" y="3864077"/>
            <a:ext cx="4155130" cy="2336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p:cNvSpPr txBox="1"/>
          <p:nvPr/>
        </p:nvSpPr>
        <p:spPr>
          <a:xfrm>
            <a:off x="575187" y="1386348"/>
            <a:ext cx="11179278" cy="5770811"/>
          </a:xfrm>
          <a:prstGeom prst="rect">
            <a:avLst/>
          </a:prstGeom>
          <a:noFill/>
        </p:spPr>
        <p:txBody>
          <a:bodyPr wrap="square" rtlCol="0">
            <a:spAutoFit/>
          </a:bodyPr>
          <a:lstStyle/>
          <a:p>
            <a:pPr algn="just">
              <a:lnSpc>
                <a:spcPct val="150000"/>
              </a:lnSpc>
            </a:pPr>
            <a:r>
              <a:rPr lang="en-US" dirty="0" smtClean="0"/>
              <a:t>In conclusion, planning a marriage proposal is a deeply personal and meaningful endeavor that requires careful thought, creativity, and attention to detail. By following a structured approach, including gathering information about the couple, defining proposal goals, selecting personalized elements, coordinating logistics, practicing and rehearsing, executing the proposal, celebrating together, and reflecting on the experience, you can create a memorable and heartfelt moment that reflects the love and commitment between the couple.</a:t>
            </a:r>
          </a:p>
          <a:p>
            <a:pPr algn="just">
              <a:lnSpc>
                <a:spcPct val="150000"/>
              </a:lnSpc>
            </a:pPr>
            <a:r>
              <a:rPr lang="en-US" dirty="0" smtClean="0"/>
              <a:t>                                             It's essential to consider the preferences, interests, and personalities of both partners, as well as incorporating surprise elements, personalization, and thoughtful gestures to make the proposal special. Collaborating with vendors, event planners, decorators, musicians, photographers, and videographers can help bring your vision to life and ensure a smooth and magical experience.</a:t>
            </a:r>
          </a:p>
          <a:p>
            <a:pPr algn="just">
              <a:lnSpc>
                <a:spcPct val="150000"/>
              </a:lnSpc>
            </a:pPr>
            <a:r>
              <a:rPr lang="en-US" dirty="0" smtClean="0"/>
              <a:t>                                             Ultimately, the goal of a marriage proposal is to create a cherished memory that marks the beginning of a new chapter in the couple's life journey together. By putting effort into planning, communication, and execution, you can create a proposal that captures the essence of your relationship and sets the stage for a beautiful future together.</a:t>
            </a:r>
          </a:p>
          <a:p>
            <a:pPr algn="just"/>
            <a:endParaRPr lang="en-US"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30942" y="1563329"/>
            <a:ext cx="11194026" cy="1200329"/>
          </a:xfrm>
          <a:prstGeom prst="rect">
            <a:avLst/>
          </a:prstGeom>
          <a:noFill/>
        </p:spPr>
        <p:txBody>
          <a:bodyPr wrap="square" rtlCol="0">
            <a:spAutoFit/>
          </a:bodyPr>
          <a:lstStyle/>
          <a:p>
            <a:pPr algn="just"/>
            <a:r>
              <a:rPr lang="en-US" dirty="0" smtClean="0"/>
              <a:t>                                                            The future scope of marriage proposals is evolving with advancements in technology, changing social norms, and personalized preferences. Here are some potential areas of growth and innovation in the realm of marriage proposals:</a:t>
            </a:r>
          </a:p>
          <a:p>
            <a:endParaRPr lang="en-US" dirty="0"/>
          </a:p>
        </p:txBody>
      </p:sp>
      <p:sp>
        <p:nvSpPr>
          <p:cNvPr id="6" name="TextBox 5"/>
          <p:cNvSpPr txBox="1"/>
          <p:nvPr/>
        </p:nvSpPr>
        <p:spPr>
          <a:xfrm>
            <a:off x="4114800" y="2772697"/>
            <a:ext cx="4907280" cy="3416320"/>
          </a:xfrm>
          <a:prstGeom prst="rect">
            <a:avLst/>
          </a:prstGeom>
          <a:noFill/>
        </p:spPr>
        <p:txBody>
          <a:bodyPr wrap="square" rtlCol="0">
            <a:spAutoFit/>
          </a:bodyPr>
          <a:lstStyle/>
          <a:p>
            <a:pPr>
              <a:lnSpc>
                <a:spcPct val="150000"/>
              </a:lnSpc>
              <a:buFont typeface="Wingdings" pitchFamily="2" charset="2"/>
              <a:buChar char="v"/>
            </a:pPr>
            <a:r>
              <a:rPr lang="en-US" dirty="0" smtClean="0"/>
              <a:t>Virtual and Augmented Reality Experiences</a:t>
            </a:r>
          </a:p>
          <a:p>
            <a:pPr>
              <a:lnSpc>
                <a:spcPct val="150000"/>
              </a:lnSpc>
              <a:buFont typeface="Wingdings" pitchFamily="2" charset="2"/>
              <a:buChar char="v"/>
            </a:pPr>
            <a:r>
              <a:rPr lang="en-US" dirty="0" smtClean="0"/>
              <a:t>Digital Proposal Platforms</a:t>
            </a:r>
          </a:p>
          <a:p>
            <a:pPr>
              <a:lnSpc>
                <a:spcPct val="150000"/>
              </a:lnSpc>
              <a:buFont typeface="Wingdings" pitchFamily="2" charset="2"/>
              <a:buChar char="v"/>
            </a:pPr>
            <a:r>
              <a:rPr lang="en-US" dirty="0" smtClean="0"/>
              <a:t>Personalized AI Assistance</a:t>
            </a:r>
          </a:p>
          <a:p>
            <a:pPr>
              <a:lnSpc>
                <a:spcPct val="150000"/>
              </a:lnSpc>
              <a:buFont typeface="Wingdings" pitchFamily="2" charset="2"/>
              <a:buChar char="v"/>
            </a:pPr>
            <a:r>
              <a:rPr lang="en-US" dirty="0" smtClean="0"/>
              <a:t>Interactive Proposal Collaborations</a:t>
            </a:r>
          </a:p>
          <a:p>
            <a:pPr>
              <a:lnSpc>
                <a:spcPct val="150000"/>
              </a:lnSpc>
              <a:buFont typeface="Wingdings" pitchFamily="2" charset="2"/>
              <a:buChar char="v"/>
            </a:pPr>
            <a:r>
              <a:rPr lang="en-US" dirty="0" smtClean="0"/>
              <a:t>Environmental and Social Responsibility</a:t>
            </a:r>
          </a:p>
          <a:p>
            <a:pPr>
              <a:lnSpc>
                <a:spcPct val="150000"/>
              </a:lnSpc>
              <a:buFont typeface="Wingdings" pitchFamily="2" charset="2"/>
              <a:buChar char="v"/>
            </a:pPr>
            <a:r>
              <a:rPr lang="en-US" dirty="0" smtClean="0"/>
              <a:t>Multicultural and Inclusive Proposals</a:t>
            </a:r>
          </a:p>
          <a:p>
            <a:pPr>
              <a:lnSpc>
                <a:spcPct val="150000"/>
              </a:lnSpc>
              <a:buFont typeface="Wingdings" pitchFamily="2" charset="2"/>
              <a:buChar char="v"/>
            </a:pPr>
            <a:r>
              <a:rPr lang="en-US" dirty="0" smtClean="0"/>
              <a:t>Proposal Documentation and Sharing</a:t>
            </a:r>
          </a:p>
          <a:p>
            <a:pPr>
              <a:lnSpc>
                <a:spcPct val="150000"/>
              </a:lnSpc>
              <a:buFont typeface="Wingdings" pitchFamily="2" charset="2"/>
              <a:buChar char="v"/>
            </a:pPr>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501445" y="1091397"/>
            <a:ext cx="11356258" cy="5909310"/>
          </a:xfrm>
          <a:prstGeom prst="rect">
            <a:avLst/>
          </a:prstGeom>
          <a:noFill/>
        </p:spPr>
        <p:txBody>
          <a:bodyPr wrap="square" rtlCol="0">
            <a:spAutoFit/>
          </a:bodyPr>
          <a:lstStyle/>
          <a:p>
            <a:pPr>
              <a:lnSpc>
                <a:spcPct val="150000"/>
              </a:lnSpc>
              <a:buFont typeface="Wingdings" pitchFamily="2" charset="2"/>
              <a:buChar char="ü"/>
            </a:pPr>
            <a:r>
              <a:rPr lang="en-US" b="1" dirty="0" smtClean="0"/>
              <a:t>Wedding Planning Websites:</a:t>
            </a:r>
            <a:r>
              <a:rPr lang="en-US" dirty="0" smtClean="0"/>
              <a:t> Websites dedicated to wedding planning often include sections or articles on marriage proposals. Examples include The Knot (</a:t>
            </a:r>
            <a:r>
              <a:rPr lang="en-US" dirty="0" smtClean="0">
                <a:hlinkClick r:id="rId2"/>
              </a:rPr>
              <a:t>https://www.theknot.com/</a:t>
            </a:r>
            <a:r>
              <a:rPr lang="en-US" dirty="0" smtClean="0"/>
              <a:t>), </a:t>
            </a:r>
            <a:r>
              <a:rPr lang="en-US" dirty="0" err="1" smtClean="0"/>
              <a:t>WeddingWire</a:t>
            </a:r>
            <a:r>
              <a:rPr lang="en-US" dirty="0" smtClean="0"/>
              <a:t> (</a:t>
            </a:r>
            <a:r>
              <a:rPr lang="en-US" dirty="0" smtClean="0">
                <a:hlinkClick r:id="rId3"/>
              </a:rPr>
              <a:t>https://www.weddingwire.com/</a:t>
            </a:r>
            <a:r>
              <a:rPr lang="en-US" dirty="0" smtClean="0"/>
              <a:t>), and Brides (</a:t>
            </a:r>
            <a:r>
              <a:rPr lang="en-US" dirty="0" smtClean="0">
                <a:hlinkClick r:id="rId4"/>
              </a:rPr>
              <a:t>https://www.brides.com/</a:t>
            </a:r>
            <a:r>
              <a:rPr lang="en-US" dirty="0" smtClean="0"/>
              <a:t>).</a:t>
            </a:r>
          </a:p>
          <a:p>
            <a:pPr>
              <a:lnSpc>
                <a:spcPct val="150000"/>
              </a:lnSpc>
              <a:buFont typeface="Wingdings" pitchFamily="2" charset="2"/>
              <a:buChar char="ü"/>
            </a:pPr>
            <a:r>
              <a:rPr lang="en-US" b="1" dirty="0" smtClean="0"/>
              <a:t>Social Media Platforms:</a:t>
            </a:r>
            <a:r>
              <a:rPr lang="en-US" dirty="0" smtClean="0"/>
              <a:t> Platforms like </a:t>
            </a:r>
            <a:r>
              <a:rPr lang="en-US" dirty="0" err="1" smtClean="0"/>
              <a:t>Pinterest</a:t>
            </a:r>
            <a:r>
              <a:rPr lang="en-US" dirty="0" smtClean="0"/>
              <a:t> and </a:t>
            </a:r>
            <a:r>
              <a:rPr lang="en-US" dirty="0" err="1" smtClean="0"/>
              <a:t>Instagram</a:t>
            </a:r>
            <a:r>
              <a:rPr lang="en-US" dirty="0" smtClean="0"/>
              <a:t> are rich sources of inspiration for marriage proposals. You can search for </a:t>
            </a:r>
            <a:r>
              <a:rPr lang="en-US" dirty="0" err="1" smtClean="0"/>
              <a:t>hashtags</a:t>
            </a:r>
            <a:r>
              <a:rPr lang="en-US" dirty="0" smtClean="0"/>
              <a:t> like #</a:t>
            </a:r>
            <a:r>
              <a:rPr lang="en-US" dirty="0" err="1" smtClean="0"/>
              <a:t>marriageproposal</a:t>
            </a:r>
            <a:r>
              <a:rPr lang="en-US" dirty="0" smtClean="0"/>
              <a:t>, #</a:t>
            </a:r>
            <a:r>
              <a:rPr lang="en-US" dirty="0" err="1" smtClean="0"/>
              <a:t>proposalideas</a:t>
            </a:r>
            <a:r>
              <a:rPr lang="en-US" dirty="0" smtClean="0"/>
              <a:t>, or #engagement to discover creative proposals and ideas shared by users.</a:t>
            </a:r>
          </a:p>
          <a:p>
            <a:pPr>
              <a:lnSpc>
                <a:spcPct val="150000"/>
              </a:lnSpc>
              <a:buFont typeface="Wingdings" pitchFamily="2" charset="2"/>
              <a:buChar char="ü"/>
            </a:pPr>
            <a:r>
              <a:rPr lang="en-US" b="1" dirty="0" smtClean="0"/>
              <a:t>YouTube:</a:t>
            </a:r>
            <a:r>
              <a:rPr lang="en-US" dirty="0" smtClean="0"/>
              <a:t> YouTube features countless videos of real marriage proposals, proposal planning tips, and proposal idea compilations. You can search for terms like "creative marriage proposals" or "best proposal ideas" to find inspiration.</a:t>
            </a:r>
          </a:p>
          <a:p>
            <a:pPr>
              <a:lnSpc>
                <a:spcPct val="150000"/>
              </a:lnSpc>
              <a:buFont typeface="Wingdings" pitchFamily="2" charset="2"/>
              <a:buChar char="ü"/>
            </a:pPr>
            <a:r>
              <a:rPr lang="en-US" b="1" dirty="0" smtClean="0"/>
              <a:t>Blogs and Online Magazines:</a:t>
            </a:r>
            <a:r>
              <a:rPr lang="en-US" dirty="0" smtClean="0"/>
              <a:t> Many blogs and online magazines related to relationships, weddings, and romance publish articles and stories about marriage proposals. Examples include </a:t>
            </a:r>
            <a:r>
              <a:rPr lang="en-US" dirty="0" err="1" smtClean="0"/>
              <a:t>HuffPost</a:t>
            </a:r>
            <a:r>
              <a:rPr lang="en-US" dirty="0" smtClean="0"/>
              <a:t> Weddings (https://www.huffpost.com/life/weddings) and The Spruce (https://www.thespruce.com/weddings-4127803).</a:t>
            </a:r>
          </a:p>
          <a:p>
            <a:pPr>
              <a:lnSpc>
                <a:spcPct val="150000"/>
              </a:lnSpc>
              <a:buFont typeface="Wingdings" pitchFamily="2" charset="2"/>
              <a:buChar char="ü"/>
            </a:pPr>
            <a:r>
              <a:rPr lang="en-US" b="1" dirty="0" smtClean="0"/>
              <a:t>Books and Guides:</a:t>
            </a:r>
            <a:r>
              <a:rPr lang="en-US" dirty="0" smtClean="0"/>
              <a:t> There are books and guides available that provide advice on planning memorable marriage proposals. Look for titles like "The Knot Book of Wedding Lists" or "How to Propose: 365 Ways to Pop the Question" for insights and ideas.</a:t>
            </a:r>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589935" y="1401097"/>
            <a:ext cx="11061291" cy="3539430"/>
          </a:xfrm>
          <a:prstGeom prst="rect">
            <a:avLst/>
          </a:prstGeom>
          <a:noFill/>
        </p:spPr>
        <p:txBody>
          <a:bodyPr wrap="square" rtlCol="0">
            <a:spAutoFit/>
          </a:bodyPr>
          <a:lstStyle/>
          <a:p>
            <a:pPr algn="just"/>
            <a:r>
              <a:rPr lang="en-US" sz="2800" dirty="0" smtClean="0"/>
              <a:t>                                                                  Design and implement a memorable and personalized marriage proposal experience that reflects the unique relationship between [Name of proposer] and [Name of partner]. The proposal should incorporate creative elements, meaningful gestures, and surprise elements to create a memorable moment. The proposal should be well-planned, considerate of the partner's preferences and personality, and aim to create a cherished memory for both individuals</a:t>
            </a:r>
            <a:endParaRPr lang="en-US"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442452" y="1179870"/>
            <a:ext cx="11090787" cy="5355312"/>
          </a:xfrm>
          <a:prstGeom prst="rect">
            <a:avLst/>
          </a:prstGeom>
          <a:noFill/>
        </p:spPr>
        <p:txBody>
          <a:bodyPr wrap="square" rtlCol="0">
            <a:spAutoFit/>
          </a:bodyPr>
          <a:lstStyle/>
          <a:p>
            <a:pPr>
              <a:buFont typeface="Wingdings" pitchFamily="2" charset="2"/>
              <a:buChar char="q"/>
            </a:pPr>
            <a:r>
              <a:rPr lang="en-US" b="1" dirty="0" smtClean="0"/>
              <a:t>Know Your Partner:</a:t>
            </a:r>
            <a:r>
              <a:rPr lang="en-US" dirty="0" smtClean="0"/>
              <a:t> Understand your partner's preferences, interests, and personality traits. Consider what they find romantic, meaningful, and memorable.</a:t>
            </a:r>
          </a:p>
          <a:p>
            <a:pPr>
              <a:buFont typeface="Wingdings" pitchFamily="2" charset="2"/>
              <a:buChar char="q"/>
            </a:pPr>
            <a:r>
              <a:rPr lang="en-US" b="1" dirty="0" smtClean="0"/>
              <a:t>Choose a Meaningful Location:</a:t>
            </a:r>
            <a:r>
              <a:rPr lang="en-US" dirty="0" smtClean="0"/>
              <a:t> Select a location that holds significance for both of you, such as where you first met, had a memorable date, or shared a special moment.</a:t>
            </a:r>
          </a:p>
          <a:p>
            <a:pPr>
              <a:buFont typeface="Wingdings" pitchFamily="2" charset="2"/>
              <a:buChar char="q"/>
            </a:pPr>
            <a:r>
              <a:rPr lang="en-US" b="1" dirty="0" smtClean="0"/>
              <a:t>Plan the Timing:</a:t>
            </a:r>
            <a:r>
              <a:rPr lang="en-US" dirty="0" smtClean="0"/>
              <a:t> Choose a date and time that will be convenient and conducive to a romantic atmosphere. Consider factors like weather, crowd levels, and privacy.</a:t>
            </a:r>
          </a:p>
          <a:p>
            <a:pPr>
              <a:buFont typeface="Wingdings" pitchFamily="2" charset="2"/>
              <a:buChar char="q"/>
            </a:pPr>
            <a:r>
              <a:rPr lang="en-US" b="1" dirty="0" smtClean="0"/>
              <a:t>Create a Personalized Touch:</a:t>
            </a:r>
            <a:r>
              <a:rPr lang="en-US" dirty="0" smtClean="0"/>
              <a:t> Incorporate elements that reflect your relationship, such as inside jokes, shared memories, or sentimental items. This could include personalized gifts, handwritten notes, or a slideshow of memorable moments.</a:t>
            </a:r>
          </a:p>
          <a:p>
            <a:pPr>
              <a:buFont typeface="Wingdings" pitchFamily="2" charset="2"/>
              <a:buChar char="q"/>
            </a:pPr>
            <a:r>
              <a:rPr lang="en-US" b="1" dirty="0" smtClean="0"/>
              <a:t>Plan a Surprise Element:</a:t>
            </a:r>
            <a:r>
              <a:rPr lang="en-US" dirty="0" smtClean="0"/>
              <a:t> Add a surprise element to the proposal to make it memorable. This could be a flash mob, surprise guests, or a special performance.</a:t>
            </a:r>
          </a:p>
          <a:p>
            <a:pPr>
              <a:buFont typeface="Wingdings" pitchFamily="2" charset="2"/>
              <a:buChar char="q"/>
            </a:pPr>
            <a:r>
              <a:rPr lang="en-US" b="1" dirty="0" smtClean="0"/>
              <a:t>Capture the Moment:</a:t>
            </a:r>
            <a:r>
              <a:rPr lang="en-US" dirty="0" smtClean="0"/>
              <a:t> Arrange for someone to capture the proposal on camera or video to preserve the memory. Hiring a professional photographer or videographer can ensure high-quality footage.</a:t>
            </a:r>
          </a:p>
          <a:p>
            <a:pPr>
              <a:buFont typeface="Wingdings" pitchFamily="2" charset="2"/>
              <a:buChar char="q"/>
            </a:pPr>
            <a:r>
              <a:rPr lang="en-US" b="1" dirty="0" smtClean="0"/>
              <a:t>Choose the Right Ring:</a:t>
            </a:r>
            <a:r>
              <a:rPr lang="en-US" dirty="0" smtClean="0"/>
              <a:t> If you're planning to propose with a ring, choose a ring that suits your partner's style and preferences. Consider their ring size and any specific design preferences they may have.</a:t>
            </a:r>
          </a:p>
          <a:p>
            <a:pPr>
              <a:buFont typeface="Wingdings" pitchFamily="2" charset="2"/>
              <a:buChar char="q"/>
            </a:pPr>
            <a:r>
              <a:rPr lang="en-US" b="1" dirty="0" smtClean="0"/>
              <a:t>Practice Your Proposal:</a:t>
            </a:r>
            <a:r>
              <a:rPr lang="en-US" dirty="0" smtClean="0"/>
              <a:t> Rehearse your proposal speech or plan your words ahead of time to ensure you convey your feelings and intentions clearly and confidently.</a:t>
            </a:r>
          </a:p>
          <a:p>
            <a:pPr>
              <a:buFont typeface="Wingdings" pitchFamily="2" charset="2"/>
              <a:buChar char="q"/>
            </a:pPr>
            <a:r>
              <a:rPr lang="en-US" b="1" dirty="0" smtClean="0"/>
              <a:t>Consider After-Proposal Plans:</a:t>
            </a:r>
            <a:r>
              <a:rPr lang="en-US" dirty="0" smtClean="0"/>
              <a:t> Plan something special for after the proposal, such as a romantic dinner, a weekend getaway, or a celebration with family and friends.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486697" y="948690"/>
            <a:ext cx="11267768" cy="5909310"/>
          </a:xfrm>
          <a:prstGeom prst="rect">
            <a:avLst/>
          </a:prstGeom>
          <a:noFill/>
        </p:spPr>
        <p:txBody>
          <a:bodyPr wrap="square" rtlCol="0">
            <a:spAutoFit/>
          </a:bodyPr>
          <a:lstStyle/>
          <a:p>
            <a:pPr algn="just"/>
            <a:r>
              <a:rPr lang="en-US" dirty="0" smtClean="0"/>
              <a:t>                                                                                                 Creating a marriage proposal system involves a thoughtful approach that considers the preferences, personalities, and dynamics of the couple involved. Here's a structured system approach to planning a successful marriage proposal:</a:t>
            </a:r>
          </a:p>
          <a:p>
            <a:endParaRPr lang="en-US" b="1" dirty="0" smtClean="0"/>
          </a:p>
          <a:p>
            <a:r>
              <a:rPr lang="en-US" b="1" dirty="0" smtClean="0"/>
              <a:t>Step 1: Understand the Couple</a:t>
            </a:r>
          </a:p>
          <a:p>
            <a:r>
              <a:rPr lang="en-US" b="1" dirty="0" smtClean="0"/>
              <a:t>Gather Information:</a:t>
            </a:r>
            <a:r>
              <a:rPr lang="en-US" dirty="0" smtClean="0"/>
              <a:t> Collect information about the couple's relationship, preferences, interests, and memorable moments together. This could include favorite activities, meaningful locations, shared hobbies, and romantic gestures.</a:t>
            </a:r>
          </a:p>
          <a:p>
            <a:r>
              <a:rPr lang="en-US" b="1" dirty="0" smtClean="0"/>
              <a:t>Step 2: Define Proposal Goals</a:t>
            </a:r>
          </a:p>
          <a:p>
            <a:r>
              <a:rPr lang="en-US" b="1" dirty="0" smtClean="0"/>
              <a:t>Set Objectives:</a:t>
            </a:r>
            <a:r>
              <a:rPr lang="en-US" dirty="0" smtClean="0"/>
              <a:t> Clarify the goals and objectives of the proposal. Determine the desired atmosphere, emotions to evoke, and the overall experience you want to create.</a:t>
            </a:r>
          </a:p>
          <a:p>
            <a:r>
              <a:rPr lang="en-US" b="1" dirty="0" smtClean="0"/>
              <a:t>Step 3: Plan Proposal Elements</a:t>
            </a:r>
          </a:p>
          <a:p>
            <a:r>
              <a:rPr lang="en-US" b="1" dirty="0" smtClean="0"/>
              <a:t>Select a Location:</a:t>
            </a:r>
            <a:r>
              <a:rPr lang="en-US" dirty="0" smtClean="0"/>
              <a:t> Choose a location that holds significance for the couple or resonates with their interests and preferences. Consider factors like privacy, ambiance, and accessibility.</a:t>
            </a:r>
          </a:p>
          <a:p>
            <a:r>
              <a:rPr lang="en-US" b="1" dirty="0" smtClean="0"/>
              <a:t>Create a Theme:</a:t>
            </a:r>
            <a:r>
              <a:rPr lang="en-US" dirty="0" smtClean="0"/>
              <a:t> Develop a theme or concept for the proposal that reflects the couple's personalities and relationship dynamics. This could be based on shared interests, favorite movies, travel experiences, or cultural elements.</a:t>
            </a:r>
          </a:p>
          <a:p>
            <a:r>
              <a:rPr lang="en-US" b="1" dirty="0" smtClean="0"/>
              <a:t>Incorporate Personalization:</a:t>
            </a:r>
            <a:r>
              <a:rPr lang="en-US" dirty="0" smtClean="0"/>
              <a:t> Add personalized elements to the proposal, such as custom decorations, meaningful symbols, personalized gifts, or sentimental touches.</a:t>
            </a:r>
          </a:p>
          <a:p>
            <a:r>
              <a:rPr lang="en-US" b="1" dirty="0" smtClean="0"/>
              <a:t>Design Surprise Elements:</a:t>
            </a:r>
            <a:r>
              <a:rPr lang="en-US" dirty="0" smtClean="0"/>
              <a:t> Plan surprise elements that will delight and surprise the partner, such as unexpected guests, special performances, or hidden messages.</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589935" y="1225689"/>
            <a:ext cx="11120284" cy="5632311"/>
          </a:xfrm>
          <a:prstGeom prst="rect">
            <a:avLst/>
          </a:prstGeom>
          <a:noFill/>
        </p:spPr>
        <p:txBody>
          <a:bodyPr wrap="square" rtlCol="0">
            <a:spAutoFit/>
          </a:bodyPr>
          <a:lstStyle/>
          <a:p>
            <a:pPr algn="ctr"/>
            <a:r>
              <a:rPr lang="en-US" sz="2000" b="1" dirty="0" smtClean="0"/>
              <a:t>Proposal Algorithm</a:t>
            </a:r>
          </a:p>
          <a:p>
            <a:endParaRPr lang="en-US" b="1" dirty="0" smtClean="0"/>
          </a:p>
          <a:p>
            <a:pPr>
              <a:buFont typeface="Wingdings" pitchFamily="2" charset="2"/>
              <a:buChar char="v"/>
            </a:pPr>
            <a:r>
              <a:rPr lang="en-US" b="1" dirty="0" smtClean="0"/>
              <a:t>Gather Information:</a:t>
            </a:r>
            <a:endParaRPr lang="en-US" dirty="0" smtClean="0"/>
          </a:p>
          <a:p>
            <a:pPr lvl="1">
              <a:buFont typeface="Wingdings" pitchFamily="2" charset="2"/>
              <a:buChar char="v"/>
            </a:pPr>
            <a:r>
              <a:rPr lang="en-US" dirty="0" smtClean="0"/>
              <a:t>Collect information about the couple's relationship, interests, and preferences.</a:t>
            </a:r>
          </a:p>
          <a:p>
            <a:pPr lvl="1">
              <a:buFont typeface="Wingdings" pitchFamily="2" charset="2"/>
              <a:buChar char="v"/>
            </a:pPr>
            <a:r>
              <a:rPr lang="en-US" dirty="0" smtClean="0"/>
              <a:t>Identify meaningful locations, shared activities, and special memories.</a:t>
            </a:r>
          </a:p>
          <a:p>
            <a:pPr>
              <a:buFont typeface="Wingdings" pitchFamily="2" charset="2"/>
              <a:buChar char="v"/>
            </a:pPr>
            <a:r>
              <a:rPr lang="en-US" b="1" dirty="0" smtClean="0"/>
              <a:t>Define Proposal Goals:</a:t>
            </a:r>
            <a:endParaRPr lang="en-US" dirty="0" smtClean="0"/>
          </a:p>
          <a:p>
            <a:pPr lvl="1">
              <a:buFont typeface="Wingdings" pitchFamily="2" charset="2"/>
              <a:buChar char="v"/>
            </a:pPr>
            <a:r>
              <a:rPr lang="en-US" dirty="0" smtClean="0"/>
              <a:t>Determine the desired atmosphere, emotions, and experience for the proposal.</a:t>
            </a:r>
          </a:p>
          <a:p>
            <a:pPr lvl="1">
              <a:buFont typeface="Wingdings" pitchFamily="2" charset="2"/>
              <a:buChar char="v"/>
            </a:pPr>
            <a:r>
              <a:rPr lang="en-US" dirty="0" smtClean="0"/>
              <a:t>Set objectives such as surprise elements, personalization, and romantic ambiance.</a:t>
            </a:r>
          </a:p>
          <a:p>
            <a:pPr>
              <a:buFont typeface="Wingdings" pitchFamily="2" charset="2"/>
              <a:buChar char="v"/>
            </a:pPr>
            <a:r>
              <a:rPr lang="en-US" b="1" dirty="0" smtClean="0"/>
              <a:t>Select Proposal Elements:</a:t>
            </a:r>
            <a:endParaRPr lang="en-US" dirty="0" smtClean="0"/>
          </a:p>
          <a:p>
            <a:pPr lvl="1">
              <a:buFont typeface="Wingdings" pitchFamily="2" charset="2"/>
              <a:buChar char="v"/>
            </a:pPr>
            <a:r>
              <a:rPr lang="en-US" dirty="0" smtClean="0"/>
              <a:t>Choose a location that resonates with the couple and fits the proposal theme.</a:t>
            </a:r>
          </a:p>
          <a:p>
            <a:pPr lvl="1">
              <a:buFont typeface="Wingdings" pitchFamily="2" charset="2"/>
              <a:buChar char="v"/>
            </a:pPr>
            <a:r>
              <a:rPr lang="en-US" dirty="0" smtClean="0"/>
              <a:t>Incorporate personalization through customized decorations, gifts, or gestures.</a:t>
            </a:r>
          </a:p>
          <a:p>
            <a:pPr lvl="1">
              <a:buFont typeface="Wingdings" pitchFamily="2" charset="2"/>
              <a:buChar char="v"/>
            </a:pPr>
            <a:r>
              <a:rPr lang="en-US" dirty="0" smtClean="0"/>
              <a:t>Plan surprise elements like hidden messages, unexpected guests, or special performances.</a:t>
            </a:r>
          </a:p>
          <a:p>
            <a:pPr>
              <a:buFont typeface="Wingdings" pitchFamily="2" charset="2"/>
              <a:buChar char="v"/>
            </a:pPr>
            <a:r>
              <a:rPr lang="en-US" b="1" dirty="0" smtClean="0"/>
              <a:t>Logistics and Coordination:</a:t>
            </a:r>
            <a:endParaRPr lang="en-US" dirty="0" smtClean="0"/>
          </a:p>
          <a:p>
            <a:pPr lvl="1">
              <a:buFont typeface="Wingdings" pitchFamily="2" charset="2"/>
              <a:buChar char="v"/>
            </a:pPr>
            <a:r>
              <a:rPr lang="en-US" dirty="0" smtClean="0"/>
              <a:t>Coordinate logistical details such as date, time, permits, reservations, and transportation.</a:t>
            </a:r>
          </a:p>
          <a:p>
            <a:pPr lvl="1">
              <a:buFont typeface="Wingdings" pitchFamily="2" charset="2"/>
              <a:buChar char="v"/>
            </a:pPr>
            <a:r>
              <a:rPr lang="en-US" dirty="0" smtClean="0"/>
              <a:t>Engage collaborators such as event planners, decorators, musicians, photographers, and videographers.</a:t>
            </a:r>
          </a:p>
          <a:p>
            <a:pPr lvl="1">
              <a:buFont typeface="Wingdings" pitchFamily="2" charset="2"/>
              <a:buChar char="v"/>
            </a:pPr>
            <a:r>
              <a:rPr lang="en-US" dirty="0" smtClean="0"/>
              <a:t>Communicate with vendors, providing them with instructions and expectations.</a:t>
            </a:r>
          </a:p>
          <a:p>
            <a:pPr>
              <a:buFont typeface="Wingdings" pitchFamily="2" charset="2"/>
              <a:buChar char="v"/>
            </a:pPr>
            <a:r>
              <a:rPr lang="en-US" b="1" dirty="0" smtClean="0"/>
              <a:t>Practice and Rehearse:</a:t>
            </a:r>
            <a:endParaRPr lang="en-US" dirty="0" smtClean="0"/>
          </a:p>
          <a:p>
            <a:pPr lvl="1">
              <a:buFont typeface="Wingdings" pitchFamily="2" charset="2"/>
              <a:buChar char="v"/>
            </a:pPr>
            <a:r>
              <a:rPr lang="en-US" dirty="0" smtClean="0"/>
              <a:t>Rehearse any planned speeches, performances, or surprise elements to ensure smooth execution.</a:t>
            </a:r>
          </a:p>
          <a:p>
            <a:pPr lvl="1">
              <a:buFont typeface="Wingdings" pitchFamily="2" charset="2"/>
              <a:buChar char="v"/>
            </a:pPr>
            <a:r>
              <a:rPr lang="en-US" dirty="0" smtClean="0"/>
              <a:t>Conduct walkthroughs at the proposal location to familiarize with the setup and timing.</a:t>
            </a:r>
          </a:p>
          <a:p>
            <a:pPr>
              <a:buFont typeface="Wingdings" pitchFamily="2" charset="2"/>
              <a:buChar char="v"/>
            </a:pPr>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405202"/>
            <a:ext cx="11029616" cy="592246"/>
          </a:xfrm>
        </p:spPr>
        <p:txBody>
          <a:bodyPr/>
          <a:lstStyle/>
          <a:p>
            <a:pPr algn="ctr"/>
            <a:r>
              <a:rPr lang="en-US" b="1" dirty="0" smtClean="0"/>
              <a:t>Development</a:t>
            </a:r>
            <a:endParaRPr lang="en-US" dirty="0"/>
          </a:p>
        </p:txBody>
      </p:sp>
      <p:sp>
        <p:nvSpPr>
          <p:cNvPr id="3" name="TextBox 2"/>
          <p:cNvSpPr txBox="1"/>
          <p:nvPr/>
        </p:nvSpPr>
        <p:spPr>
          <a:xfrm>
            <a:off x="545691" y="929160"/>
            <a:ext cx="11090787" cy="5853910"/>
          </a:xfrm>
          <a:prstGeom prst="rect">
            <a:avLst/>
          </a:prstGeom>
          <a:noFill/>
        </p:spPr>
        <p:txBody>
          <a:bodyPr wrap="square" rtlCol="0">
            <a:spAutoFit/>
          </a:bodyPr>
          <a:lstStyle/>
          <a:p>
            <a:pPr>
              <a:lnSpc>
                <a:spcPct val="130000"/>
              </a:lnSpc>
              <a:buFont typeface="Wingdings" pitchFamily="2" charset="2"/>
              <a:buChar char="v"/>
            </a:pPr>
            <a:r>
              <a:rPr lang="en-US" b="1" dirty="0" smtClean="0"/>
              <a:t>Algorithm Development:</a:t>
            </a:r>
            <a:endParaRPr lang="en-US" dirty="0" smtClean="0"/>
          </a:p>
          <a:p>
            <a:pPr lvl="1">
              <a:lnSpc>
                <a:spcPct val="130000"/>
              </a:lnSpc>
              <a:buFont typeface="Wingdings" pitchFamily="2" charset="2"/>
              <a:buChar char="v"/>
            </a:pPr>
            <a:r>
              <a:rPr lang="en-US" dirty="0" smtClean="0"/>
              <a:t>Develop the marriage proposal algorithm based on the structured approach outlined above.</a:t>
            </a:r>
          </a:p>
          <a:p>
            <a:pPr lvl="1">
              <a:lnSpc>
                <a:spcPct val="130000"/>
              </a:lnSpc>
              <a:buFont typeface="Wingdings" pitchFamily="2" charset="2"/>
              <a:buChar char="v"/>
            </a:pPr>
            <a:r>
              <a:rPr lang="en-US" dirty="0" smtClean="0"/>
              <a:t>Incorporate variables, decision points, and conditional branches to guide the proposal planning process.</a:t>
            </a:r>
          </a:p>
          <a:p>
            <a:pPr>
              <a:lnSpc>
                <a:spcPct val="130000"/>
              </a:lnSpc>
              <a:buFont typeface="Wingdings" pitchFamily="2" charset="2"/>
              <a:buChar char="v"/>
            </a:pPr>
            <a:r>
              <a:rPr lang="en-US" b="1" dirty="0" smtClean="0"/>
              <a:t>Technology Integration:</a:t>
            </a:r>
            <a:endParaRPr lang="en-US" dirty="0" smtClean="0"/>
          </a:p>
          <a:p>
            <a:pPr lvl="1">
              <a:lnSpc>
                <a:spcPct val="130000"/>
              </a:lnSpc>
              <a:buFont typeface="Wingdings" pitchFamily="2" charset="2"/>
              <a:buChar char="v"/>
            </a:pPr>
            <a:r>
              <a:rPr lang="en-US" dirty="0" smtClean="0"/>
              <a:t>Utilize technology tools such as planning apps, communication platforms, and project management software to streamline the proposal planning and coordination.</a:t>
            </a:r>
          </a:p>
          <a:p>
            <a:pPr lvl="1">
              <a:lnSpc>
                <a:spcPct val="130000"/>
              </a:lnSpc>
              <a:buFont typeface="Wingdings" pitchFamily="2" charset="2"/>
              <a:buChar char="v"/>
            </a:pPr>
            <a:r>
              <a:rPr lang="en-US" dirty="0" smtClean="0"/>
              <a:t>Implement automation features for reminders, notifications, and task assignments.</a:t>
            </a:r>
          </a:p>
          <a:p>
            <a:pPr>
              <a:lnSpc>
                <a:spcPct val="130000"/>
              </a:lnSpc>
              <a:buFont typeface="Wingdings" pitchFamily="2" charset="2"/>
              <a:buChar char="v"/>
            </a:pPr>
            <a:r>
              <a:rPr lang="en-US" b="1" dirty="0" smtClean="0"/>
              <a:t>Collaborator Engagement:</a:t>
            </a:r>
            <a:endParaRPr lang="en-US" dirty="0" smtClean="0"/>
          </a:p>
          <a:p>
            <a:pPr lvl="1">
              <a:lnSpc>
                <a:spcPct val="130000"/>
              </a:lnSpc>
              <a:buFont typeface="Wingdings" pitchFamily="2" charset="2"/>
              <a:buChar char="v"/>
            </a:pPr>
            <a:r>
              <a:rPr lang="en-US" dirty="0" smtClean="0"/>
              <a:t>Engage collaborators including event planners, decorators, musicians, photographers, and videographers.</a:t>
            </a:r>
          </a:p>
          <a:p>
            <a:pPr lvl="1">
              <a:lnSpc>
                <a:spcPct val="130000"/>
              </a:lnSpc>
              <a:buFont typeface="Wingdings" pitchFamily="2" charset="2"/>
              <a:buChar char="v"/>
            </a:pPr>
            <a:r>
              <a:rPr lang="en-US" dirty="0" smtClean="0"/>
              <a:t>Use collaborative platforms for communication, file sharing, and coordination among team members.</a:t>
            </a:r>
          </a:p>
          <a:p>
            <a:pPr>
              <a:lnSpc>
                <a:spcPct val="130000"/>
              </a:lnSpc>
              <a:buFont typeface="Wingdings" pitchFamily="2" charset="2"/>
              <a:buChar char="v"/>
            </a:pPr>
            <a:r>
              <a:rPr lang="en-US" b="1" dirty="0" smtClean="0"/>
              <a:t>Testing and Validation:</a:t>
            </a:r>
            <a:endParaRPr lang="en-US" dirty="0" smtClean="0"/>
          </a:p>
          <a:p>
            <a:pPr lvl="1">
              <a:lnSpc>
                <a:spcPct val="130000"/>
              </a:lnSpc>
              <a:buFont typeface="Wingdings" pitchFamily="2" charset="2"/>
              <a:buChar char="v"/>
            </a:pPr>
            <a:r>
              <a:rPr lang="en-US" dirty="0" smtClean="0"/>
              <a:t>Test the proposal algorithm in simulated scenarios to ensure functionality, accuracy, and feasibility.</a:t>
            </a:r>
          </a:p>
          <a:p>
            <a:pPr lvl="1">
              <a:lnSpc>
                <a:spcPct val="130000"/>
              </a:lnSpc>
              <a:buFont typeface="Wingdings" pitchFamily="2" charset="2"/>
              <a:buChar char="v"/>
            </a:pPr>
            <a:r>
              <a:rPr lang="en-US" dirty="0" smtClean="0"/>
              <a:t>Validate the algorithm's performance by executing real-world proposals and gathering feedback from couples and collaborators.</a:t>
            </a:r>
          </a:p>
          <a:p>
            <a:pPr>
              <a:lnSpc>
                <a:spcPct val="130000"/>
              </a:lnSpc>
              <a:buFont typeface="Wingdings" pitchFamily="2" charset="2"/>
              <a:buChar char="v"/>
            </a:pPr>
            <a:r>
              <a:rPr lang="en-US" b="1" dirty="0" smtClean="0"/>
              <a:t>Deployment and Execution:</a:t>
            </a:r>
            <a:endParaRPr lang="en-US" dirty="0" smtClean="0"/>
          </a:p>
          <a:p>
            <a:pPr lvl="1">
              <a:lnSpc>
                <a:spcPct val="130000"/>
              </a:lnSpc>
              <a:buFont typeface="Wingdings" pitchFamily="2" charset="2"/>
              <a:buChar char="v"/>
            </a:pPr>
            <a:r>
              <a:rPr lang="en-US" dirty="0" smtClean="0"/>
              <a:t>Deploy the proposal algorithm for actual marriage proposal planning and execution.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290).png"/>
          <p:cNvPicPr>
            <a:picLocks noChangeAspect="1"/>
          </p:cNvPicPr>
          <p:nvPr/>
        </p:nvPicPr>
        <p:blipFill>
          <a:blip r:embed="rId2"/>
          <a:stretch>
            <a:fillRect/>
          </a:stretch>
        </p:blipFill>
        <p:spPr>
          <a:xfrm>
            <a:off x="1038781" y="1204330"/>
            <a:ext cx="4511930" cy="2536722"/>
          </a:xfrm>
          <a:prstGeom prst="rect">
            <a:avLst/>
          </a:prstGeom>
        </p:spPr>
      </p:pic>
      <p:pic>
        <p:nvPicPr>
          <p:cNvPr id="6" name="Picture 5" descr="Screenshot (291).png"/>
          <p:cNvPicPr>
            <a:picLocks noChangeAspect="1"/>
          </p:cNvPicPr>
          <p:nvPr/>
        </p:nvPicPr>
        <p:blipFill>
          <a:blip r:embed="rId3"/>
          <a:stretch>
            <a:fillRect/>
          </a:stretch>
        </p:blipFill>
        <p:spPr>
          <a:xfrm>
            <a:off x="6999645" y="1192092"/>
            <a:ext cx="4511930" cy="2536722"/>
          </a:xfrm>
          <a:prstGeom prst="rect">
            <a:avLst/>
          </a:prstGeom>
        </p:spPr>
      </p:pic>
      <p:pic>
        <p:nvPicPr>
          <p:cNvPr id="7" name="Picture 6" descr="Screenshot (292).png"/>
          <p:cNvPicPr>
            <a:picLocks noChangeAspect="1"/>
          </p:cNvPicPr>
          <p:nvPr/>
        </p:nvPicPr>
        <p:blipFill>
          <a:blip r:embed="rId4"/>
          <a:stretch>
            <a:fillRect/>
          </a:stretch>
        </p:blipFill>
        <p:spPr>
          <a:xfrm>
            <a:off x="1029065" y="3937815"/>
            <a:ext cx="4511930" cy="2536722"/>
          </a:xfrm>
          <a:prstGeom prst="rect">
            <a:avLst/>
          </a:prstGeom>
        </p:spPr>
      </p:pic>
      <p:pic>
        <p:nvPicPr>
          <p:cNvPr id="8" name="Picture 7" descr="Screenshot (293).png"/>
          <p:cNvPicPr>
            <a:picLocks noChangeAspect="1"/>
          </p:cNvPicPr>
          <p:nvPr/>
        </p:nvPicPr>
        <p:blipFill>
          <a:blip r:embed="rId5"/>
          <a:stretch>
            <a:fillRect/>
          </a:stretch>
        </p:blipFill>
        <p:spPr>
          <a:xfrm>
            <a:off x="7004677" y="3851839"/>
            <a:ext cx="4511930" cy="2536722"/>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94).png"/>
          <p:cNvPicPr>
            <a:picLocks noChangeAspect="1"/>
          </p:cNvPicPr>
          <p:nvPr/>
        </p:nvPicPr>
        <p:blipFill>
          <a:blip r:embed="rId2"/>
          <a:stretch>
            <a:fillRect/>
          </a:stretch>
        </p:blipFill>
        <p:spPr>
          <a:xfrm>
            <a:off x="1269048" y="818361"/>
            <a:ext cx="4595103" cy="2583484"/>
          </a:xfrm>
          <a:prstGeom prst="rect">
            <a:avLst/>
          </a:prstGeom>
        </p:spPr>
      </p:pic>
      <p:pic>
        <p:nvPicPr>
          <p:cNvPr id="3" name="Picture 2" descr="Screenshot (295).png"/>
          <p:cNvPicPr>
            <a:picLocks noChangeAspect="1"/>
          </p:cNvPicPr>
          <p:nvPr/>
        </p:nvPicPr>
        <p:blipFill>
          <a:blip r:embed="rId3"/>
          <a:stretch>
            <a:fillRect/>
          </a:stretch>
        </p:blipFill>
        <p:spPr>
          <a:xfrm>
            <a:off x="7023437" y="850374"/>
            <a:ext cx="4595103" cy="2583484"/>
          </a:xfrm>
          <a:prstGeom prst="rect">
            <a:avLst/>
          </a:prstGeom>
        </p:spPr>
      </p:pic>
      <p:pic>
        <p:nvPicPr>
          <p:cNvPr id="4" name="Picture 3" descr="Screenshot (296).png"/>
          <p:cNvPicPr>
            <a:picLocks noChangeAspect="1"/>
          </p:cNvPicPr>
          <p:nvPr/>
        </p:nvPicPr>
        <p:blipFill>
          <a:blip r:embed="rId4"/>
          <a:stretch>
            <a:fillRect/>
          </a:stretch>
        </p:blipFill>
        <p:spPr>
          <a:xfrm>
            <a:off x="1259333" y="3699329"/>
            <a:ext cx="4595103" cy="2583484"/>
          </a:xfrm>
          <a:prstGeom prst="rect">
            <a:avLst/>
          </a:prstGeom>
        </p:spPr>
      </p:pic>
      <p:pic>
        <p:nvPicPr>
          <p:cNvPr id="5" name="Picture 4" descr="Screenshot (297).png"/>
          <p:cNvPicPr>
            <a:picLocks noChangeAspect="1"/>
          </p:cNvPicPr>
          <p:nvPr/>
        </p:nvPicPr>
        <p:blipFill>
          <a:blip r:embed="rId5"/>
          <a:stretch>
            <a:fillRect/>
          </a:stretch>
        </p:blipFill>
        <p:spPr>
          <a:xfrm>
            <a:off x="7028469" y="3760838"/>
            <a:ext cx="4595103" cy="258348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1468</Words>
  <Application>Microsoft Office PowerPoint</Application>
  <PresentationFormat>Custom</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Marriage proposal</vt:lpstr>
      <vt:lpstr>OUTLINE</vt:lpstr>
      <vt:lpstr>Problem Statement</vt:lpstr>
      <vt:lpstr>Proposed Solution</vt:lpstr>
      <vt:lpstr>System  Approach</vt:lpstr>
      <vt:lpstr>Algorithm &amp; Deployment</vt:lpstr>
      <vt:lpstr>Development</vt:lpstr>
      <vt:lpstr>Result</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29</cp:revision>
  <dcterms:created xsi:type="dcterms:W3CDTF">2021-05-26T16:50:10Z</dcterms:created>
  <dcterms:modified xsi:type="dcterms:W3CDTF">2024-04-24T11:34:44Z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